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7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6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47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775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541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2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6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1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3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D07E-4467-4D5D-AD9B-1A8BEA7B5613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D364-FA8F-4C71-A1A9-B38E8A2C0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microsoft.com/office/2007/relationships/hdphoto" Target="../media/hdphoto5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1540043" y="2191642"/>
            <a:ext cx="9721516" cy="17836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BÀI 41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PHÉP CHIA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0" y="882315"/>
            <a:ext cx="68820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 KHỐI </a:t>
            </a:r>
          </a:p>
          <a:p>
            <a:pPr algn="ctr"/>
            <a:r>
              <a:rPr lang="vi-VN" sz="4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– Lớp 2</a:t>
            </a:r>
            <a:endParaRPr lang="en-US" sz="44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6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Không có mô tả.">
            <a:extLst>
              <a:ext uri="{FF2B5EF4-FFF2-40B4-BE49-F238E27FC236}">
                <a16:creationId xmlns:a16="http://schemas.microsoft.com/office/drawing/2014/main" id="{61884F90-5508-4FC0-9016-082C057B28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226" b="37223"/>
          <a:stretch/>
        </p:blipFill>
        <p:spPr bwMode="auto">
          <a:xfrm>
            <a:off x="721680" y="360129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E273295-D5B0-4815-845E-E738BD49C787}"/>
              </a:ext>
            </a:extLst>
          </p:cNvPr>
          <p:cNvSpPr/>
          <p:nvPr/>
        </p:nvSpPr>
        <p:spPr>
          <a:xfrm>
            <a:off x="997236" y="1548219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6B7AF0-7767-4F74-94CB-F9B5FA66F0B8}"/>
              </a:ext>
            </a:extLst>
          </p:cNvPr>
          <p:cNvSpPr txBox="1"/>
          <p:nvPr/>
        </p:nvSpPr>
        <p:spPr>
          <a:xfrm>
            <a:off x="1434558" y="1548219"/>
            <a:ext cx="7011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Với mỗi phép nhân, viết hai phép chia (theo mẫu).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FDDAE1-416D-409F-BF3E-9563E8311CFA}"/>
                  </a:ext>
                </a:extLst>
              </p:cNvPr>
              <p:cNvSpPr txBox="1"/>
              <p:nvPr/>
            </p:nvSpPr>
            <p:spPr>
              <a:xfrm>
                <a:off x="1458144" y="2219851"/>
                <a:ext cx="17620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a) 2</a:t>
                </a:r>
                <a14:m>
                  <m:oMath xmlns:m="http://schemas.openxmlformats.org/officeDocument/2006/math">
                    <m:r>
                      <a:rPr lang="vi-V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vi-V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vi-V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/>
                  <a:t>4 = 8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FDDAE1-416D-409F-BF3E-9563E8311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144" y="2219851"/>
                <a:ext cx="1762021" cy="461665"/>
              </a:xfrm>
              <a:prstGeom prst="rect">
                <a:avLst/>
              </a:prstGeom>
              <a:blipFill>
                <a:blip r:embed="rId4"/>
                <a:stretch>
                  <a:fillRect l="-5190" t="-9211" r="-4844" b="-302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EA6D9F6B-4168-4816-91F3-6D049F74312C}"/>
              </a:ext>
            </a:extLst>
          </p:cNvPr>
          <p:cNvGrpSpPr/>
          <p:nvPr/>
        </p:nvGrpSpPr>
        <p:grpSpPr>
          <a:xfrm>
            <a:off x="1218984" y="2677747"/>
            <a:ext cx="2380559" cy="1354354"/>
            <a:chOff x="1313001" y="2225190"/>
            <a:chExt cx="2380559" cy="13543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EDC9914-205C-4F18-A8DD-6A789622CF9D}"/>
                </a:ext>
              </a:extLst>
            </p:cNvPr>
            <p:cNvSpPr/>
            <p:nvPr/>
          </p:nvSpPr>
          <p:spPr>
            <a:xfrm>
              <a:off x="1313001" y="2225190"/>
              <a:ext cx="2380559" cy="1354354"/>
            </a:xfrm>
            <a:prstGeom prst="rect">
              <a:avLst/>
            </a:prstGeom>
            <a:solidFill>
              <a:srgbClr val="FFFBCD"/>
            </a:solidFill>
            <a:ln>
              <a:solidFill>
                <a:srgbClr val="FFFBCD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BEA60A2-F618-48D1-A403-F3EDF9074DFE}"/>
                </a:ext>
              </a:extLst>
            </p:cNvPr>
            <p:cNvSpPr txBox="1"/>
            <p:nvPr/>
          </p:nvSpPr>
          <p:spPr>
            <a:xfrm>
              <a:off x="1408027" y="2350477"/>
              <a:ext cx="2073003" cy="1131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400" dirty="0"/>
                <a:t>Mẫu: 8 : 2 = 4</a:t>
              </a:r>
            </a:p>
            <a:p>
              <a:pPr>
                <a:lnSpc>
                  <a:spcPct val="150000"/>
                </a:lnSpc>
              </a:pPr>
              <a:r>
                <a:rPr lang="vi-VN" sz="2400" dirty="0"/>
                <a:t>         8 : 4 = 2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A982DD-7ABE-465B-9A11-B4952EC3C708}"/>
                  </a:ext>
                </a:extLst>
              </p:cNvPr>
              <p:cNvSpPr txBox="1"/>
              <p:nvPr/>
            </p:nvSpPr>
            <p:spPr>
              <a:xfrm>
                <a:off x="6500044" y="2219850"/>
                <a:ext cx="19511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b) 2 </a:t>
                </a:r>
                <a14:m>
                  <m:oMath xmlns:m="http://schemas.openxmlformats.org/officeDocument/2006/math">
                    <m:r>
                      <a:rPr lang="vi-V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vi-V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/>
                  <a:t>7 = 14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A982DD-7ABE-465B-9A11-B4952EC3C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044" y="2219850"/>
                <a:ext cx="1951175" cy="461665"/>
              </a:xfrm>
              <a:prstGeom prst="rect">
                <a:avLst/>
              </a:prstGeom>
              <a:blipFill>
                <a:blip r:embed="rId5"/>
                <a:stretch>
                  <a:fillRect l="-4688" t="-9211" r="-4375" b="-302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B6AAAD8-53A4-45E0-9C8E-AACF38EC5DE5}"/>
                  </a:ext>
                </a:extLst>
              </p:cNvPr>
              <p:cNvSpPr txBox="1"/>
              <p:nvPr/>
            </p:nvSpPr>
            <p:spPr>
              <a:xfrm>
                <a:off x="1458144" y="4361326"/>
                <a:ext cx="1933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c) 5 </a:t>
                </a:r>
                <a14:m>
                  <m:oMath xmlns:m="http://schemas.openxmlformats.org/officeDocument/2006/math">
                    <m:r>
                      <a:rPr lang="vi-V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vi-V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/>
                  <a:t>8 = 40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B6AAAD8-53A4-45E0-9C8E-AACF38EC5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144" y="4361326"/>
                <a:ext cx="1933543" cy="461665"/>
              </a:xfrm>
              <a:prstGeom prst="rect">
                <a:avLst/>
              </a:prstGeom>
              <a:blipFill>
                <a:blip r:embed="rId6"/>
                <a:stretch>
                  <a:fillRect l="-4732" t="-9211" r="-4416" b="-302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C9F57CA-6654-4F8A-8DF5-4A87809C7CE6}"/>
                  </a:ext>
                </a:extLst>
              </p:cNvPr>
              <p:cNvSpPr txBox="1"/>
              <p:nvPr/>
            </p:nvSpPr>
            <p:spPr>
              <a:xfrm>
                <a:off x="6500044" y="4361325"/>
                <a:ext cx="19511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d) 5 </a:t>
                </a:r>
                <a14:m>
                  <m:oMath xmlns:m="http://schemas.openxmlformats.org/officeDocument/2006/math">
                    <m:r>
                      <a:rPr lang="vi-V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vi-V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/>
                  <a:t>3 = 15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C9F57CA-6654-4F8A-8DF5-4A87809C7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044" y="4361325"/>
                <a:ext cx="1951175" cy="461665"/>
              </a:xfrm>
              <a:prstGeom prst="rect">
                <a:avLst/>
              </a:prstGeom>
              <a:blipFill>
                <a:blip r:embed="rId7"/>
                <a:stretch>
                  <a:fillRect l="-4688" t="-9211" r="-4375" b="-302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6556FFB2-F326-4239-AB6B-1CF9D58C59B6}"/>
              </a:ext>
            </a:extLst>
          </p:cNvPr>
          <p:cNvSpPr txBox="1"/>
          <p:nvPr/>
        </p:nvSpPr>
        <p:spPr>
          <a:xfrm>
            <a:off x="1799383" y="4822990"/>
            <a:ext cx="1475084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rgbClr val="FF0000"/>
                </a:solidFill>
              </a:rPr>
              <a:t>40 : 5 = 8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solidFill>
                  <a:srgbClr val="FF0000"/>
                </a:solidFill>
              </a:rPr>
              <a:t>40 : 8 = 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87CD51-1F8C-4221-9BCC-4D79C87D39CF}"/>
              </a:ext>
            </a:extLst>
          </p:cNvPr>
          <p:cNvSpPr txBox="1"/>
          <p:nvPr/>
        </p:nvSpPr>
        <p:spPr>
          <a:xfrm>
            <a:off x="6738089" y="4822990"/>
            <a:ext cx="1475084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rgbClr val="FF0000"/>
                </a:solidFill>
              </a:rPr>
              <a:t>15 : 5 = 3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solidFill>
                  <a:srgbClr val="FF0000"/>
                </a:solidFill>
              </a:rPr>
              <a:t>15 : 3 = 5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B90FF40A-1D0B-4B94-AF98-A9D4A82D3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55" y="-113995"/>
            <a:ext cx="2946966" cy="294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7EAD84F-F09F-42E3-86FB-C95AFDAF539C}"/>
              </a:ext>
            </a:extLst>
          </p:cNvPr>
          <p:cNvSpPr txBox="1"/>
          <p:nvPr/>
        </p:nvSpPr>
        <p:spPr>
          <a:xfrm>
            <a:off x="6738089" y="2684750"/>
            <a:ext cx="1475084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rgbClr val="FF0000"/>
                </a:solidFill>
              </a:rPr>
              <a:t>14 : 2 = 7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solidFill>
                  <a:srgbClr val="FF0000"/>
                </a:solidFill>
              </a:rPr>
              <a:t>14 : 7 = 2</a:t>
            </a:r>
          </a:p>
        </p:txBody>
      </p:sp>
    </p:spTree>
    <p:extLst>
      <p:ext uri="{BB962C8B-B14F-4D97-AF65-F5344CB8AC3E}">
        <p14:creationId xmlns:p14="http://schemas.microsoft.com/office/powerpoint/2010/main" val="100337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6" grpId="0"/>
      <p:bldP spid="20" grpId="0"/>
      <p:bldP spid="21" grpId="0"/>
      <p:bldP spid="22" grpId="0"/>
      <p:bldP spid="23" grpId="0" build="p"/>
      <p:bldP spid="24" grpId="0" build="p"/>
      <p:bldP spid="2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1564" y="818866"/>
            <a:ext cx="6346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smtClean="0">
                <a:solidFill>
                  <a:srgbClr val="FF0000"/>
                </a:solidFill>
                <a:latin typeface="+mj-lt"/>
              </a:rPr>
              <a:t>Khám phá</a:t>
            </a:r>
            <a:endParaRPr lang="en-US" sz="6000" b="1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18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hông có mô tả.">
            <a:extLst>
              <a:ext uri="{FF2B5EF4-FFF2-40B4-BE49-F238E27FC236}">
                <a16:creationId xmlns:a16="http://schemas.microsoft.com/office/drawing/2014/main" id="{0E8E9979-F41A-4F35-8FFF-E53B6EA4F4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17451" y="379826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A2A57F-558E-418E-8ED1-3EF71C4010C2}"/>
              </a:ext>
            </a:extLst>
          </p:cNvPr>
          <p:cNvSpPr txBox="1"/>
          <p:nvPr/>
        </p:nvSpPr>
        <p:spPr>
          <a:xfrm>
            <a:off x="909180" y="1571498"/>
            <a:ext cx="379877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dirty="0"/>
              <a:t>a) Có 6 quả cam chia đều vào 3 đĩa. Hỏi mỗi đĩa có mấy quả cam?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CAB752B-8502-479D-A493-54AEB1C56AC9}"/>
              </a:ext>
            </a:extLst>
          </p:cNvPr>
          <p:cNvGrpSpPr/>
          <p:nvPr/>
        </p:nvGrpSpPr>
        <p:grpSpPr>
          <a:xfrm>
            <a:off x="4880116" y="2361562"/>
            <a:ext cx="5634257" cy="925941"/>
            <a:chOff x="1087785" y="2487203"/>
            <a:chExt cx="5634257" cy="925941"/>
          </a:xfrm>
        </p:grpSpPr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2519032C-5FEE-48F0-9E57-A658BE78CDDD}"/>
                </a:ext>
              </a:extLst>
            </p:cNvPr>
            <p:cNvSpPr/>
            <p:nvPr/>
          </p:nvSpPr>
          <p:spPr>
            <a:xfrm>
              <a:off x="1087785" y="2487203"/>
              <a:ext cx="5634257" cy="925941"/>
            </a:xfrm>
            <a:prstGeom prst="parallelogram">
              <a:avLst/>
            </a:prstGeom>
            <a:solidFill>
              <a:srgbClr val="FFF789"/>
            </a:solidFill>
            <a:ln>
              <a:solidFill>
                <a:srgbClr val="FFF7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EEA88DB-196C-48A7-A013-D6E5C3D77439}"/>
                </a:ext>
              </a:extLst>
            </p:cNvPr>
            <p:cNvGrpSpPr/>
            <p:nvPr/>
          </p:nvGrpSpPr>
          <p:grpSpPr>
            <a:xfrm>
              <a:off x="1491329" y="2626323"/>
              <a:ext cx="1450975" cy="647701"/>
              <a:chOff x="5511800" y="323849"/>
              <a:chExt cx="1450975" cy="64770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433910B-9D2A-4D46-8409-F0BAABF543F6}"/>
                  </a:ext>
                </a:extLst>
              </p:cNvPr>
              <p:cNvSpPr/>
              <p:nvPr/>
            </p:nvSpPr>
            <p:spPr>
              <a:xfrm>
                <a:off x="5511800" y="323849"/>
                <a:ext cx="1450975" cy="647701"/>
              </a:xfrm>
              <a:prstGeom prst="ellipse">
                <a:avLst/>
              </a:prstGeom>
              <a:solidFill>
                <a:srgbClr val="4E88A6"/>
              </a:solidFill>
              <a:ln>
                <a:solidFill>
                  <a:srgbClr val="4E8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0D094AE3-ABBE-4368-B605-FF22F719BFEB}"/>
                  </a:ext>
                </a:extLst>
              </p:cNvPr>
              <p:cNvSpPr/>
              <p:nvPr/>
            </p:nvSpPr>
            <p:spPr>
              <a:xfrm>
                <a:off x="5511800" y="323850"/>
                <a:ext cx="1450975" cy="600181"/>
              </a:xfrm>
              <a:prstGeom prst="ellipse">
                <a:avLst/>
              </a:prstGeom>
              <a:solidFill>
                <a:srgbClr val="CDECFD"/>
              </a:solidFill>
              <a:ln>
                <a:solidFill>
                  <a:srgbClr val="4E8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30D51C53-F304-4006-9738-18E73589CE72}"/>
                  </a:ext>
                </a:extLst>
              </p:cNvPr>
              <p:cNvSpPr/>
              <p:nvPr/>
            </p:nvSpPr>
            <p:spPr>
              <a:xfrm>
                <a:off x="5740399" y="454358"/>
                <a:ext cx="993775" cy="328955"/>
              </a:xfrm>
              <a:prstGeom prst="ellipse">
                <a:avLst/>
              </a:prstGeom>
              <a:solidFill>
                <a:srgbClr val="A4CAE0"/>
              </a:solidFill>
              <a:ln>
                <a:solidFill>
                  <a:srgbClr val="8EB5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BEEA7C0-4A9B-42D9-8991-C23D7B656A21}"/>
                </a:ext>
              </a:extLst>
            </p:cNvPr>
            <p:cNvGrpSpPr/>
            <p:nvPr/>
          </p:nvGrpSpPr>
          <p:grpSpPr>
            <a:xfrm>
              <a:off x="3187037" y="2626367"/>
              <a:ext cx="1450975" cy="647701"/>
              <a:chOff x="5511800" y="323849"/>
              <a:chExt cx="1450975" cy="647701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5CA0AFA-BB24-4943-B27B-72CAE7E610D3}"/>
                  </a:ext>
                </a:extLst>
              </p:cNvPr>
              <p:cNvSpPr/>
              <p:nvPr/>
            </p:nvSpPr>
            <p:spPr>
              <a:xfrm>
                <a:off x="5511800" y="323849"/>
                <a:ext cx="1450975" cy="647701"/>
              </a:xfrm>
              <a:prstGeom prst="ellipse">
                <a:avLst/>
              </a:prstGeom>
              <a:solidFill>
                <a:srgbClr val="4E88A6"/>
              </a:solidFill>
              <a:ln>
                <a:solidFill>
                  <a:srgbClr val="4E8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9FFDE267-8475-4432-98E4-43EF94A71DBB}"/>
                  </a:ext>
                </a:extLst>
              </p:cNvPr>
              <p:cNvSpPr/>
              <p:nvPr/>
            </p:nvSpPr>
            <p:spPr>
              <a:xfrm>
                <a:off x="5511800" y="323850"/>
                <a:ext cx="1450975" cy="600181"/>
              </a:xfrm>
              <a:prstGeom prst="ellipse">
                <a:avLst/>
              </a:prstGeom>
              <a:solidFill>
                <a:srgbClr val="CDECFD"/>
              </a:solidFill>
              <a:ln>
                <a:solidFill>
                  <a:srgbClr val="4E8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9DABB6A-7374-49FD-8640-F6A9C212A43C}"/>
                  </a:ext>
                </a:extLst>
              </p:cNvPr>
              <p:cNvSpPr/>
              <p:nvPr/>
            </p:nvSpPr>
            <p:spPr>
              <a:xfrm>
                <a:off x="5740399" y="454358"/>
                <a:ext cx="993775" cy="328955"/>
              </a:xfrm>
              <a:prstGeom prst="ellipse">
                <a:avLst/>
              </a:prstGeom>
              <a:solidFill>
                <a:srgbClr val="A4CAE0"/>
              </a:solidFill>
              <a:ln>
                <a:solidFill>
                  <a:srgbClr val="8EB5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B9EEFCE-C2B7-4390-9159-AAF09EFBAF8F}"/>
                </a:ext>
              </a:extLst>
            </p:cNvPr>
            <p:cNvGrpSpPr/>
            <p:nvPr/>
          </p:nvGrpSpPr>
          <p:grpSpPr>
            <a:xfrm>
              <a:off x="4882745" y="2626411"/>
              <a:ext cx="1450975" cy="647701"/>
              <a:chOff x="5511800" y="323849"/>
              <a:chExt cx="1450975" cy="647701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CA04B7F-C258-4F66-8EA6-90A7186FB092}"/>
                  </a:ext>
                </a:extLst>
              </p:cNvPr>
              <p:cNvSpPr/>
              <p:nvPr/>
            </p:nvSpPr>
            <p:spPr>
              <a:xfrm>
                <a:off x="5511800" y="323849"/>
                <a:ext cx="1450975" cy="647701"/>
              </a:xfrm>
              <a:prstGeom prst="ellipse">
                <a:avLst/>
              </a:prstGeom>
              <a:solidFill>
                <a:srgbClr val="4E88A6"/>
              </a:solidFill>
              <a:ln>
                <a:solidFill>
                  <a:srgbClr val="4E8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B3BC9DEC-3528-4A67-B6F9-C2103087A529}"/>
                  </a:ext>
                </a:extLst>
              </p:cNvPr>
              <p:cNvSpPr/>
              <p:nvPr/>
            </p:nvSpPr>
            <p:spPr>
              <a:xfrm>
                <a:off x="5511800" y="323850"/>
                <a:ext cx="1450975" cy="600181"/>
              </a:xfrm>
              <a:prstGeom prst="ellipse">
                <a:avLst/>
              </a:prstGeom>
              <a:solidFill>
                <a:srgbClr val="CDECFD"/>
              </a:solidFill>
              <a:ln>
                <a:solidFill>
                  <a:srgbClr val="4E88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D361097D-E218-49CF-A238-6F8F601AA3B0}"/>
                  </a:ext>
                </a:extLst>
              </p:cNvPr>
              <p:cNvSpPr/>
              <p:nvPr/>
            </p:nvSpPr>
            <p:spPr>
              <a:xfrm>
                <a:off x="5740399" y="454358"/>
                <a:ext cx="993775" cy="328955"/>
              </a:xfrm>
              <a:prstGeom prst="ellipse">
                <a:avLst/>
              </a:prstGeom>
              <a:solidFill>
                <a:srgbClr val="A4CAE0"/>
              </a:solidFill>
              <a:ln>
                <a:solidFill>
                  <a:srgbClr val="8EB5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pic>
        <p:nvPicPr>
          <p:cNvPr id="1026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9ECD7648-AC43-406E-8DA7-50CDC5994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440" y="1721205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E43E60FE-CF38-4C4D-A7A3-0CC9D63DC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62" y="1728706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3A0AFFBD-1780-4E43-808F-237293390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884" y="1736207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19368CFF-A28B-4A05-AC61-E3E3AECEC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606" y="1743708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4BA805A9-33B1-4203-8972-F6141880F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328" y="1751209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38F3A0B4-92DC-4099-BBB7-E4FD4235F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050" y="1758710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AB9F765-C440-470D-B123-D12F189A058B}"/>
              </a:ext>
            </a:extLst>
          </p:cNvPr>
          <p:cNvSpPr txBox="1"/>
          <p:nvPr/>
        </p:nvSpPr>
        <p:spPr>
          <a:xfrm>
            <a:off x="1040600" y="4895825"/>
            <a:ext cx="251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Ta có phép chia: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3C94298-1ED6-4B1B-9EEA-BD12046C8AB7}"/>
              </a:ext>
            </a:extLst>
          </p:cNvPr>
          <p:cNvSpPr/>
          <p:nvPr/>
        </p:nvSpPr>
        <p:spPr>
          <a:xfrm>
            <a:off x="2582396" y="5465807"/>
            <a:ext cx="2535636" cy="475903"/>
          </a:xfrm>
          <a:prstGeom prst="rect">
            <a:avLst/>
          </a:prstGeom>
          <a:solidFill>
            <a:srgbClr val="FFF789"/>
          </a:solidFill>
          <a:ln>
            <a:solidFill>
              <a:srgbClr val="FFF7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AA60645-6EB5-4C08-AFE4-CEF3E0F396C8}"/>
              </a:ext>
            </a:extLst>
          </p:cNvPr>
          <p:cNvSpPr/>
          <p:nvPr/>
        </p:nvSpPr>
        <p:spPr>
          <a:xfrm>
            <a:off x="2750591" y="5417550"/>
            <a:ext cx="2246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6  :  3   =  2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4406806-9F01-40D2-A273-67F34396B88E}"/>
              </a:ext>
            </a:extLst>
          </p:cNvPr>
          <p:cNvGrpSpPr/>
          <p:nvPr/>
        </p:nvGrpSpPr>
        <p:grpSpPr>
          <a:xfrm>
            <a:off x="5830772" y="268014"/>
            <a:ext cx="5484194" cy="3120068"/>
            <a:chOff x="5830772" y="311556"/>
            <a:chExt cx="5484194" cy="3120068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4BEDEADE-E5C8-4AE7-8504-61DF6E1B4D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25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r="8145"/>
            <a:stretch/>
          </p:blipFill>
          <p:spPr>
            <a:xfrm>
              <a:off x="5830772" y="311556"/>
              <a:ext cx="5484194" cy="3120068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DD000B8-87FF-4B85-A81C-800483C3090A}"/>
                </a:ext>
              </a:extLst>
            </p:cNvPr>
            <p:cNvSpPr txBox="1"/>
            <p:nvPr/>
          </p:nvSpPr>
          <p:spPr>
            <a:xfrm>
              <a:off x="6125750" y="632681"/>
              <a:ext cx="368409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i="1" dirty="0"/>
                <a:t>Chia đều 6 quả cam thành 3 phần, ta có phép chia tìm được mỗi phần có 2 quả cam.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0C522CC-CCE0-4642-8054-E4B231AA09F3}"/>
              </a:ext>
            </a:extLst>
          </p:cNvPr>
          <p:cNvSpPr txBox="1"/>
          <p:nvPr/>
        </p:nvSpPr>
        <p:spPr>
          <a:xfrm>
            <a:off x="6064829" y="4892628"/>
            <a:ext cx="4208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Đọc là: </a:t>
            </a:r>
            <a:r>
              <a:rPr lang="vi-VN" sz="2400" dirty="0">
                <a:solidFill>
                  <a:srgbClr val="0070C0"/>
                </a:solidFill>
              </a:rPr>
              <a:t>Sáu chia ba bằng hai.</a:t>
            </a:r>
            <a:endParaRPr lang="vi-VN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BE00F1-04D8-457B-A19D-75E54E434547}"/>
              </a:ext>
            </a:extLst>
          </p:cNvPr>
          <p:cNvSpPr txBox="1"/>
          <p:nvPr/>
        </p:nvSpPr>
        <p:spPr>
          <a:xfrm>
            <a:off x="6089369" y="5381051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Dấu </a:t>
            </a:r>
            <a:r>
              <a:rPr lang="vi-VN" sz="2400" dirty="0">
                <a:solidFill>
                  <a:srgbClr val="FF0000"/>
                </a:solidFill>
              </a:rPr>
              <a:t>: </a:t>
            </a:r>
            <a:r>
              <a:rPr lang="vi-VN" sz="2400" dirty="0"/>
              <a:t>là dấu chia.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B3C700E-E50F-4EE6-A7DE-12A656295EC9}"/>
              </a:ext>
            </a:extLst>
          </p:cNvPr>
          <p:cNvGrpSpPr/>
          <p:nvPr/>
        </p:nvGrpSpPr>
        <p:grpSpPr>
          <a:xfrm>
            <a:off x="1448289" y="3423185"/>
            <a:ext cx="6800967" cy="461665"/>
            <a:chOff x="1448289" y="3423185"/>
            <a:chExt cx="6800967" cy="46166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BA8A4ED-5899-4810-8674-6B62EBCF4098}"/>
                </a:ext>
              </a:extLst>
            </p:cNvPr>
            <p:cNvSpPr txBox="1"/>
            <p:nvPr/>
          </p:nvSpPr>
          <p:spPr>
            <a:xfrm>
              <a:off x="1630136" y="3423185"/>
              <a:ext cx="66191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Cho vào mỗi đĩa 1 quả cam, còn lại 3 quả cam.</a:t>
              </a:r>
            </a:p>
          </p:txBody>
        </p:sp>
        <p:sp>
          <p:nvSpPr>
            <p:cNvPr id="6" name="Diamond 5">
              <a:extLst>
                <a:ext uri="{FF2B5EF4-FFF2-40B4-BE49-F238E27FC236}">
                  <a16:creationId xmlns:a16="http://schemas.microsoft.com/office/drawing/2014/main" id="{C75024A3-0A2A-49D0-BF54-21852C1C39EA}"/>
                </a:ext>
              </a:extLst>
            </p:cNvPr>
            <p:cNvSpPr/>
            <p:nvPr/>
          </p:nvSpPr>
          <p:spPr>
            <a:xfrm>
              <a:off x="1448289" y="3527382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58757A9-4273-4CB4-A13E-A77205D626F9}"/>
              </a:ext>
            </a:extLst>
          </p:cNvPr>
          <p:cNvGrpSpPr/>
          <p:nvPr/>
        </p:nvGrpSpPr>
        <p:grpSpPr>
          <a:xfrm>
            <a:off x="1448289" y="3894196"/>
            <a:ext cx="7226787" cy="461665"/>
            <a:chOff x="1448289" y="3894196"/>
            <a:chExt cx="7226787" cy="46166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D56EFF-FCC4-4818-98F1-64C85AD8197B}"/>
                </a:ext>
              </a:extLst>
            </p:cNvPr>
            <p:cNvSpPr txBox="1"/>
            <p:nvPr/>
          </p:nvSpPr>
          <p:spPr>
            <a:xfrm>
              <a:off x="1647190" y="3894196"/>
              <a:ext cx="70278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Cho thêm vào mỗi đĩa 1 quả cam thì vừa hết cam.</a:t>
              </a:r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F97DC2C6-A40C-4530-98D8-D4FC626B6A5B}"/>
                </a:ext>
              </a:extLst>
            </p:cNvPr>
            <p:cNvSpPr/>
            <p:nvPr/>
          </p:nvSpPr>
          <p:spPr>
            <a:xfrm>
              <a:off x="1448289" y="3986665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A6C980-2A98-446B-9305-E9593272301A}"/>
              </a:ext>
            </a:extLst>
          </p:cNvPr>
          <p:cNvGrpSpPr/>
          <p:nvPr/>
        </p:nvGrpSpPr>
        <p:grpSpPr>
          <a:xfrm>
            <a:off x="1448289" y="4389293"/>
            <a:ext cx="6954276" cy="461665"/>
            <a:chOff x="1448289" y="4389293"/>
            <a:chExt cx="6954276" cy="46166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C8F18D-BFD6-4D63-9D5B-7079F702D84D}"/>
                </a:ext>
              </a:extLst>
            </p:cNvPr>
            <p:cNvSpPr txBox="1"/>
            <p:nvPr/>
          </p:nvSpPr>
          <p:spPr>
            <a:xfrm>
              <a:off x="1647190" y="4389293"/>
              <a:ext cx="67553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6 quả cam chia đều vào 3 đĩa, mỗi đĩa có 2 quả.</a:t>
              </a:r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3A66B8D0-F0EF-4123-845D-C001EE657094}"/>
                </a:ext>
              </a:extLst>
            </p:cNvPr>
            <p:cNvSpPr/>
            <p:nvPr/>
          </p:nvSpPr>
          <p:spPr>
            <a:xfrm>
              <a:off x="1448289" y="4496564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</p:spTree>
    <p:extLst>
      <p:ext uri="{BB962C8B-B14F-4D97-AF65-F5344CB8AC3E}">
        <p14:creationId xmlns:p14="http://schemas.microsoft.com/office/powerpoint/2010/main" val="368932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81481E-6 L -0.02812 0.087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" y="4375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0.06498 0.0863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2" y="430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7037E-7 L 0.15521 0.0854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60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44444E-6 L -0.13932 0.0842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66" y="4213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96296E-6 L -0.04414 0.083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4" y="414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7 L 0.04558 0.08194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9" y="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/>
      <p:bldP spid="33" grpId="0" animBg="1"/>
      <p:bldP spid="34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00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1B70C87-9655-41FD-AADC-6506224EC212}"/>
              </a:ext>
            </a:extLst>
          </p:cNvPr>
          <p:cNvGrpSpPr/>
          <p:nvPr/>
        </p:nvGrpSpPr>
        <p:grpSpPr>
          <a:xfrm>
            <a:off x="3932761" y="302352"/>
            <a:ext cx="7079114" cy="2223693"/>
            <a:chOff x="3932761" y="302352"/>
            <a:chExt cx="7079114" cy="222369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9610E77-25D7-49D5-9225-F0819776F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783025" y="392445"/>
              <a:ext cx="2228850" cy="2133600"/>
            </a:xfrm>
            <a:prstGeom prst="rect">
              <a:avLst/>
            </a:prstGeom>
          </p:spPr>
        </p:pic>
        <p:sp>
          <p:nvSpPr>
            <p:cNvPr id="8" name="Speech Bubble: Oval 7">
              <a:extLst>
                <a:ext uri="{FF2B5EF4-FFF2-40B4-BE49-F238E27FC236}">
                  <a16:creationId xmlns:a16="http://schemas.microsoft.com/office/drawing/2014/main" id="{5B3A41D4-D8EA-4A3D-9461-5A3181B002CE}"/>
                </a:ext>
              </a:extLst>
            </p:cNvPr>
            <p:cNvSpPr/>
            <p:nvPr/>
          </p:nvSpPr>
          <p:spPr>
            <a:xfrm>
              <a:off x="3932761" y="302352"/>
              <a:ext cx="5166599" cy="1549444"/>
            </a:xfrm>
            <a:prstGeom prst="wedgeEllipseCallout">
              <a:avLst>
                <a:gd name="adj1" fmla="val 48963"/>
                <a:gd name="adj2" fmla="val 58521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DDC439C-8F52-47C0-AAFE-FDA8308961BD}"/>
                </a:ext>
              </a:extLst>
            </p:cNvPr>
            <p:cNvSpPr txBox="1"/>
            <p:nvPr/>
          </p:nvSpPr>
          <p:spPr>
            <a:xfrm>
              <a:off x="4127396" y="542334"/>
              <a:ext cx="48225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i="1" dirty="0"/>
                <a:t>Chia 6 quả cam thành các phần, mỗi phần 2 quả, ta có phép chia tìm được 3 phần như vậy.</a:t>
              </a:r>
            </a:p>
          </p:txBody>
        </p:sp>
      </p:grpSp>
      <p:pic>
        <p:nvPicPr>
          <p:cNvPr id="2" name="Picture 4" descr="Không có mô tả.">
            <a:extLst>
              <a:ext uri="{FF2B5EF4-FFF2-40B4-BE49-F238E27FC236}">
                <a16:creationId xmlns:a16="http://schemas.microsoft.com/office/drawing/2014/main" id="{0E8E9979-F41A-4F35-8FFF-E53B6EA4F4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17451" y="379826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A2A57F-558E-418E-8ED1-3EF71C4010C2}"/>
              </a:ext>
            </a:extLst>
          </p:cNvPr>
          <p:cNvSpPr txBox="1"/>
          <p:nvPr/>
        </p:nvSpPr>
        <p:spPr>
          <a:xfrm>
            <a:off x="908069" y="1686140"/>
            <a:ext cx="379877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dirty="0"/>
              <a:t>b) Có 6 quả cam chia vào các đĩa, mỗi đĩa 2 quả. Hỏi được mấy đĩa cam như vậy?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2519032C-5FEE-48F0-9E57-A658BE78CDDD}"/>
              </a:ext>
            </a:extLst>
          </p:cNvPr>
          <p:cNvSpPr/>
          <p:nvPr/>
        </p:nvSpPr>
        <p:spPr>
          <a:xfrm>
            <a:off x="4880116" y="2328312"/>
            <a:ext cx="5634257" cy="925941"/>
          </a:xfrm>
          <a:prstGeom prst="parallelogram">
            <a:avLst/>
          </a:prstGeom>
          <a:solidFill>
            <a:srgbClr val="FFF789"/>
          </a:solidFill>
          <a:ln>
            <a:solidFill>
              <a:srgbClr val="FFF7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EEA88DB-196C-48A7-A013-D6E5C3D77439}"/>
              </a:ext>
            </a:extLst>
          </p:cNvPr>
          <p:cNvGrpSpPr/>
          <p:nvPr/>
        </p:nvGrpSpPr>
        <p:grpSpPr>
          <a:xfrm>
            <a:off x="5283660" y="2500682"/>
            <a:ext cx="1450975" cy="647701"/>
            <a:chOff x="5511800" y="323849"/>
            <a:chExt cx="1450975" cy="64770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433910B-9D2A-4D46-8409-F0BAABF543F6}"/>
                </a:ext>
              </a:extLst>
            </p:cNvPr>
            <p:cNvSpPr/>
            <p:nvPr/>
          </p:nvSpPr>
          <p:spPr>
            <a:xfrm>
              <a:off x="5511800" y="323849"/>
              <a:ext cx="1450975" cy="647701"/>
            </a:xfrm>
            <a:prstGeom prst="ellipse">
              <a:avLst/>
            </a:prstGeom>
            <a:solidFill>
              <a:srgbClr val="4E88A6"/>
            </a:solidFill>
            <a:ln>
              <a:solidFill>
                <a:srgbClr val="4E88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D094AE3-ABBE-4368-B605-FF22F719BFEB}"/>
                </a:ext>
              </a:extLst>
            </p:cNvPr>
            <p:cNvSpPr/>
            <p:nvPr/>
          </p:nvSpPr>
          <p:spPr>
            <a:xfrm>
              <a:off x="5511800" y="323850"/>
              <a:ext cx="1450975" cy="600181"/>
            </a:xfrm>
            <a:prstGeom prst="ellipse">
              <a:avLst/>
            </a:prstGeom>
            <a:solidFill>
              <a:srgbClr val="CDECFD"/>
            </a:solidFill>
            <a:ln>
              <a:solidFill>
                <a:srgbClr val="4E88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D51C53-F304-4006-9738-18E73589CE72}"/>
                </a:ext>
              </a:extLst>
            </p:cNvPr>
            <p:cNvSpPr/>
            <p:nvPr/>
          </p:nvSpPr>
          <p:spPr>
            <a:xfrm>
              <a:off x="5740399" y="454358"/>
              <a:ext cx="993775" cy="328955"/>
            </a:xfrm>
            <a:prstGeom prst="ellipse">
              <a:avLst/>
            </a:prstGeom>
            <a:solidFill>
              <a:srgbClr val="A4CAE0"/>
            </a:solidFill>
            <a:ln>
              <a:solidFill>
                <a:srgbClr val="8EB5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BEEA7C0-4A9B-42D9-8991-C23D7B656A21}"/>
              </a:ext>
            </a:extLst>
          </p:cNvPr>
          <p:cNvGrpSpPr/>
          <p:nvPr/>
        </p:nvGrpSpPr>
        <p:grpSpPr>
          <a:xfrm>
            <a:off x="6979368" y="2500726"/>
            <a:ext cx="1450975" cy="647701"/>
            <a:chOff x="5511800" y="323849"/>
            <a:chExt cx="1450975" cy="64770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5CA0AFA-BB24-4943-B27B-72CAE7E610D3}"/>
                </a:ext>
              </a:extLst>
            </p:cNvPr>
            <p:cNvSpPr/>
            <p:nvPr/>
          </p:nvSpPr>
          <p:spPr>
            <a:xfrm>
              <a:off x="5511800" y="323849"/>
              <a:ext cx="1450975" cy="647701"/>
            </a:xfrm>
            <a:prstGeom prst="ellipse">
              <a:avLst/>
            </a:prstGeom>
            <a:solidFill>
              <a:srgbClr val="4E88A6"/>
            </a:solidFill>
            <a:ln>
              <a:solidFill>
                <a:srgbClr val="4E88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FFDE267-8475-4432-98E4-43EF94A71DBB}"/>
                </a:ext>
              </a:extLst>
            </p:cNvPr>
            <p:cNvSpPr/>
            <p:nvPr/>
          </p:nvSpPr>
          <p:spPr>
            <a:xfrm>
              <a:off x="5511800" y="323850"/>
              <a:ext cx="1450975" cy="600181"/>
            </a:xfrm>
            <a:prstGeom prst="ellipse">
              <a:avLst/>
            </a:prstGeom>
            <a:solidFill>
              <a:srgbClr val="CDECFD"/>
            </a:solidFill>
            <a:ln>
              <a:solidFill>
                <a:srgbClr val="4E88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9DABB6A-7374-49FD-8640-F6A9C212A43C}"/>
                </a:ext>
              </a:extLst>
            </p:cNvPr>
            <p:cNvSpPr/>
            <p:nvPr/>
          </p:nvSpPr>
          <p:spPr>
            <a:xfrm>
              <a:off x="5740399" y="454358"/>
              <a:ext cx="993775" cy="328955"/>
            </a:xfrm>
            <a:prstGeom prst="ellipse">
              <a:avLst/>
            </a:prstGeom>
            <a:solidFill>
              <a:srgbClr val="A4CAE0"/>
            </a:solidFill>
            <a:ln>
              <a:solidFill>
                <a:srgbClr val="8EB5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B9EEFCE-C2B7-4390-9159-AAF09EFBAF8F}"/>
              </a:ext>
            </a:extLst>
          </p:cNvPr>
          <p:cNvGrpSpPr/>
          <p:nvPr/>
        </p:nvGrpSpPr>
        <p:grpSpPr>
          <a:xfrm>
            <a:off x="8675076" y="2500770"/>
            <a:ext cx="1450975" cy="647701"/>
            <a:chOff x="5511800" y="323849"/>
            <a:chExt cx="1450975" cy="64770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CA04B7F-C258-4F66-8EA6-90A7186FB092}"/>
                </a:ext>
              </a:extLst>
            </p:cNvPr>
            <p:cNvSpPr/>
            <p:nvPr/>
          </p:nvSpPr>
          <p:spPr>
            <a:xfrm>
              <a:off x="5511800" y="323849"/>
              <a:ext cx="1450975" cy="647701"/>
            </a:xfrm>
            <a:prstGeom prst="ellipse">
              <a:avLst/>
            </a:prstGeom>
            <a:solidFill>
              <a:srgbClr val="4E88A6"/>
            </a:solidFill>
            <a:ln>
              <a:solidFill>
                <a:srgbClr val="4E88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3BC9DEC-3528-4A67-B6F9-C2103087A529}"/>
                </a:ext>
              </a:extLst>
            </p:cNvPr>
            <p:cNvSpPr/>
            <p:nvPr/>
          </p:nvSpPr>
          <p:spPr>
            <a:xfrm>
              <a:off x="5511800" y="323850"/>
              <a:ext cx="1450975" cy="600181"/>
            </a:xfrm>
            <a:prstGeom prst="ellipse">
              <a:avLst/>
            </a:prstGeom>
            <a:solidFill>
              <a:srgbClr val="CDECFD"/>
            </a:solidFill>
            <a:ln>
              <a:solidFill>
                <a:srgbClr val="4E88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361097D-E218-49CF-A238-6F8F601AA3B0}"/>
                </a:ext>
              </a:extLst>
            </p:cNvPr>
            <p:cNvSpPr/>
            <p:nvPr/>
          </p:nvSpPr>
          <p:spPr>
            <a:xfrm>
              <a:off x="5740399" y="454358"/>
              <a:ext cx="993775" cy="328955"/>
            </a:xfrm>
            <a:prstGeom prst="ellipse">
              <a:avLst/>
            </a:prstGeom>
            <a:solidFill>
              <a:srgbClr val="A4CAE0"/>
            </a:solidFill>
            <a:ln>
              <a:solidFill>
                <a:srgbClr val="8EB5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pic>
        <p:nvPicPr>
          <p:cNvPr id="1026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9ECD7648-AC43-406E-8DA7-50CDC5994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440" y="1648635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E43E60FE-CF38-4C4D-A7A3-0CC9D63DC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62" y="1656136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3A0AFFBD-1780-4E43-808F-237293390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884" y="1663637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19368CFF-A28B-4A05-AC61-E3E3AECEC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606" y="1671138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4BA805A9-33B1-4203-8972-F6141880F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328" y="1678639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Florida Orange Stock Illustrations – 673 Florida Orange Stock  Illustrations, Vectors &amp;amp; Clipart - Dreamstime">
            <a:extLst>
              <a:ext uri="{FF2B5EF4-FFF2-40B4-BE49-F238E27FC236}">
                <a16:creationId xmlns:a16="http://schemas.microsoft.com/office/drawing/2014/main" id="{38F3A0B4-92DC-4099-BBB7-E4FD4235F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050" y="1686140"/>
            <a:ext cx="620621" cy="6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AB9F765-C440-470D-B123-D12F189A058B}"/>
              </a:ext>
            </a:extLst>
          </p:cNvPr>
          <p:cNvSpPr txBox="1"/>
          <p:nvPr/>
        </p:nvSpPr>
        <p:spPr>
          <a:xfrm>
            <a:off x="834600" y="4763252"/>
            <a:ext cx="251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Ta có phép chia: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3C94298-1ED6-4B1B-9EEA-BD12046C8AB7}"/>
              </a:ext>
            </a:extLst>
          </p:cNvPr>
          <p:cNvSpPr/>
          <p:nvPr/>
        </p:nvSpPr>
        <p:spPr>
          <a:xfrm>
            <a:off x="2376396" y="5333234"/>
            <a:ext cx="2535636" cy="475903"/>
          </a:xfrm>
          <a:prstGeom prst="rect">
            <a:avLst/>
          </a:prstGeom>
          <a:solidFill>
            <a:srgbClr val="FFF789"/>
          </a:solidFill>
          <a:ln>
            <a:solidFill>
              <a:srgbClr val="FFF7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AA60645-6EB5-4C08-AFE4-CEF3E0F396C8}"/>
              </a:ext>
            </a:extLst>
          </p:cNvPr>
          <p:cNvSpPr/>
          <p:nvPr/>
        </p:nvSpPr>
        <p:spPr>
          <a:xfrm>
            <a:off x="2544591" y="5284977"/>
            <a:ext cx="2246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6  :  2   =  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C522CC-CCE0-4642-8054-E4B231AA09F3}"/>
              </a:ext>
            </a:extLst>
          </p:cNvPr>
          <p:cNvSpPr txBox="1"/>
          <p:nvPr/>
        </p:nvSpPr>
        <p:spPr>
          <a:xfrm>
            <a:off x="5583883" y="5347472"/>
            <a:ext cx="4208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Đọc là: </a:t>
            </a:r>
            <a:r>
              <a:rPr lang="vi-VN" sz="2400" dirty="0">
                <a:solidFill>
                  <a:srgbClr val="0070C0"/>
                </a:solidFill>
              </a:rPr>
              <a:t>Sáu chia hai bằng ba.</a:t>
            </a:r>
            <a:endParaRPr lang="vi-VN" sz="2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63B5E24-43E9-4A6D-B073-1A1DBF6229BF}"/>
              </a:ext>
            </a:extLst>
          </p:cNvPr>
          <p:cNvGrpSpPr/>
          <p:nvPr/>
        </p:nvGrpSpPr>
        <p:grpSpPr>
          <a:xfrm>
            <a:off x="664868" y="3381638"/>
            <a:ext cx="5003335" cy="461665"/>
            <a:chOff x="664868" y="3381638"/>
            <a:chExt cx="5003335" cy="46166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BA8A4ED-5899-4810-8674-6B62EBCF4098}"/>
                </a:ext>
              </a:extLst>
            </p:cNvPr>
            <p:cNvSpPr txBox="1"/>
            <p:nvPr/>
          </p:nvSpPr>
          <p:spPr>
            <a:xfrm>
              <a:off x="830019" y="3381638"/>
              <a:ext cx="4838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Lần một cho 2 quả cam vào 1 đĩa.</a:t>
              </a:r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F7D959C0-9DCD-46E4-9545-507E6C02948B}"/>
                </a:ext>
              </a:extLst>
            </p:cNvPr>
            <p:cNvSpPr/>
            <p:nvPr/>
          </p:nvSpPr>
          <p:spPr>
            <a:xfrm>
              <a:off x="664868" y="3488909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A708A3F-2104-407A-86BF-17D637C781FE}"/>
              </a:ext>
            </a:extLst>
          </p:cNvPr>
          <p:cNvGrpSpPr/>
          <p:nvPr/>
        </p:nvGrpSpPr>
        <p:grpSpPr>
          <a:xfrm>
            <a:off x="5833354" y="3374976"/>
            <a:ext cx="5494877" cy="461665"/>
            <a:chOff x="5833354" y="3374976"/>
            <a:chExt cx="5494877" cy="46166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D56EFF-FCC4-4818-98F1-64C85AD8197B}"/>
                </a:ext>
              </a:extLst>
            </p:cNvPr>
            <p:cNvSpPr txBox="1"/>
            <p:nvPr/>
          </p:nvSpPr>
          <p:spPr>
            <a:xfrm>
              <a:off x="6009146" y="3374976"/>
              <a:ext cx="53190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Lần hai cho tiếp 2 quả cam vào 1 đĩa.</a:t>
              </a:r>
            </a:p>
          </p:txBody>
        </p:sp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CD4D294-2632-466B-ADBD-3BD637F134CF}"/>
                </a:ext>
              </a:extLst>
            </p:cNvPr>
            <p:cNvSpPr/>
            <p:nvPr/>
          </p:nvSpPr>
          <p:spPr>
            <a:xfrm>
              <a:off x="5833354" y="3488909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5D3ED41-B629-4B50-9833-F043B1EEA132}"/>
              </a:ext>
            </a:extLst>
          </p:cNvPr>
          <p:cNvGrpSpPr/>
          <p:nvPr/>
        </p:nvGrpSpPr>
        <p:grpSpPr>
          <a:xfrm>
            <a:off x="664868" y="3852531"/>
            <a:ext cx="7638671" cy="461665"/>
            <a:chOff x="664868" y="3852531"/>
            <a:chExt cx="7638671" cy="46166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C8F18D-BFD6-4D63-9D5B-7079F702D84D}"/>
                </a:ext>
              </a:extLst>
            </p:cNvPr>
            <p:cNvSpPr txBox="1"/>
            <p:nvPr/>
          </p:nvSpPr>
          <p:spPr>
            <a:xfrm>
              <a:off x="830018" y="3852531"/>
              <a:ext cx="74735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Lần ba cho tiếp 2 quả cam vào 1 đĩa thì vừa hết cam.</a:t>
              </a:r>
            </a:p>
          </p:txBody>
        </p:sp>
        <p:sp>
          <p:nvSpPr>
            <p:cNvPr id="44" name="Diamond 43">
              <a:extLst>
                <a:ext uri="{FF2B5EF4-FFF2-40B4-BE49-F238E27FC236}">
                  <a16:creationId xmlns:a16="http://schemas.microsoft.com/office/drawing/2014/main" id="{2E05AC10-A1BD-429C-8863-CCBF24EA40CB}"/>
                </a:ext>
              </a:extLst>
            </p:cNvPr>
            <p:cNvSpPr/>
            <p:nvPr/>
          </p:nvSpPr>
          <p:spPr>
            <a:xfrm>
              <a:off x="664868" y="3973543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2B89FED-AD0B-4BCF-91DD-2A99C4E25C9B}"/>
              </a:ext>
            </a:extLst>
          </p:cNvPr>
          <p:cNvGrpSpPr/>
          <p:nvPr/>
        </p:nvGrpSpPr>
        <p:grpSpPr>
          <a:xfrm>
            <a:off x="664867" y="4339790"/>
            <a:ext cx="9672882" cy="461665"/>
            <a:chOff x="664867" y="4339790"/>
            <a:chExt cx="9672882" cy="46166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B1C21AF-F6E7-4074-8069-4FDAD6AF2E5E}"/>
                </a:ext>
              </a:extLst>
            </p:cNvPr>
            <p:cNvSpPr txBox="1"/>
            <p:nvPr/>
          </p:nvSpPr>
          <p:spPr>
            <a:xfrm>
              <a:off x="830018" y="4339790"/>
              <a:ext cx="9507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/>
                <a:t>6 quả cam chia vào các đĩa, mỗi đĩa 2 quả, được 3 đĩa cam như vậy.</a:t>
              </a:r>
            </a:p>
          </p:txBody>
        </p:sp>
        <p:sp>
          <p:nvSpPr>
            <p:cNvPr id="45" name="Diamond 44">
              <a:extLst>
                <a:ext uri="{FF2B5EF4-FFF2-40B4-BE49-F238E27FC236}">
                  <a16:creationId xmlns:a16="http://schemas.microsoft.com/office/drawing/2014/main" id="{0BAA0A8D-124A-4E36-8A4E-7A273B5EC06A}"/>
                </a:ext>
              </a:extLst>
            </p:cNvPr>
            <p:cNvSpPr/>
            <p:nvPr/>
          </p:nvSpPr>
          <p:spPr>
            <a:xfrm>
              <a:off x="664867" y="4443024"/>
              <a:ext cx="198901" cy="247122"/>
            </a:xfrm>
            <a:prstGeom prst="diamon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</p:spTree>
    <p:extLst>
      <p:ext uri="{BB962C8B-B14F-4D97-AF65-F5344CB8AC3E}">
        <p14:creationId xmlns:p14="http://schemas.microsoft.com/office/powerpoint/2010/main" val="353400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0.02812 0.0979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" y="488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07407E-6 L -0.03646 0.0969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48148E-6 L 0.01888 0.0958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4792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L 0.00338 0.0944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0.05442 0.0937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1" y="467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22222E-6 L 0.04427 0.0925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4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1" grpId="0" animBg="1"/>
      <p:bldP spid="28" grpId="0"/>
      <p:bldP spid="33" grpId="0" animBg="1"/>
      <p:bldP spid="34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70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933641-1EBC-490B-8629-5E5200848646}"/>
              </a:ext>
            </a:extLst>
          </p:cNvPr>
          <p:cNvSpPr/>
          <p:nvPr/>
        </p:nvSpPr>
        <p:spPr>
          <a:xfrm>
            <a:off x="1895302" y="2147806"/>
            <a:ext cx="6417425" cy="2690202"/>
          </a:xfrm>
          <a:custGeom>
            <a:avLst/>
            <a:gdLst>
              <a:gd name="connsiteX0" fmla="*/ 0 w 6417425"/>
              <a:gd name="connsiteY0" fmla="*/ 448376 h 2690202"/>
              <a:gd name="connsiteX1" fmla="*/ 448376 w 6417425"/>
              <a:gd name="connsiteY1" fmla="*/ 0 h 2690202"/>
              <a:gd name="connsiteX2" fmla="*/ 1248874 w 6417425"/>
              <a:gd name="connsiteY2" fmla="*/ 0 h 2690202"/>
              <a:gd name="connsiteX3" fmla="*/ 1994164 w 6417425"/>
              <a:gd name="connsiteY3" fmla="*/ 0 h 2690202"/>
              <a:gd name="connsiteX4" fmla="*/ 2518628 w 6417425"/>
              <a:gd name="connsiteY4" fmla="*/ 0 h 2690202"/>
              <a:gd name="connsiteX5" fmla="*/ 3319126 w 6417425"/>
              <a:gd name="connsiteY5" fmla="*/ 0 h 2690202"/>
              <a:gd name="connsiteX6" fmla="*/ 4009210 w 6417425"/>
              <a:gd name="connsiteY6" fmla="*/ 0 h 2690202"/>
              <a:gd name="connsiteX7" fmla="*/ 4533674 w 6417425"/>
              <a:gd name="connsiteY7" fmla="*/ 0 h 2690202"/>
              <a:gd name="connsiteX8" fmla="*/ 5113345 w 6417425"/>
              <a:gd name="connsiteY8" fmla="*/ 0 h 2690202"/>
              <a:gd name="connsiteX9" fmla="*/ 5969049 w 6417425"/>
              <a:gd name="connsiteY9" fmla="*/ 0 h 2690202"/>
              <a:gd name="connsiteX10" fmla="*/ 6417425 w 6417425"/>
              <a:gd name="connsiteY10" fmla="*/ 448376 h 2690202"/>
              <a:gd name="connsiteX11" fmla="*/ 6417425 w 6417425"/>
              <a:gd name="connsiteY11" fmla="*/ 1046193 h 2690202"/>
              <a:gd name="connsiteX12" fmla="*/ 6417425 w 6417425"/>
              <a:gd name="connsiteY12" fmla="*/ 1679878 h 2690202"/>
              <a:gd name="connsiteX13" fmla="*/ 6417425 w 6417425"/>
              <a:gd name="connsiteY13" fmla="*/ 2241826 h 2690202"/>
              <a:gd name="connsiteX14" fmla="*/ 5969049 w 6417425"/>
              <a:gd name="connsiteY14" fmla="*/ 2690202 h 2690202"/>
              <a:gd name="connsiteX15" fmla="*/ 5223758 w 6417425"/>
              <a:gd name="connsiteY15" fmla="*/ 2690202 h 2690202"/>
              <a:gd name="connsiteX16" fmla="*/ 4699294 w 6417425"/>
              <a:gd name="connsiteY16" fmla="*/ 2690202 h 2690202"/>
              <a:gd name="connsiteX17" fmla="*/ 4119624 w 6417425"/>
              <a:gd name="connsiteY17" fmla="*/ 2690202 h 2690202"/>
              <a:gd name="connsiteX18" fmla="*/ 3429539 w 6417425"/>
              <a:gd name="connsiteY18" fmla="*/ 2690202 h 2690202"/>
              <a:gd name="connsiteX19" fmla="*/ 2794662 w 6417425"/>
              <a:gd name="connsiteY19" fmla="*/ 2690202 h 2690202"/>
              <a:gd name="connsiteX20" fmla="*/ 2159785 w 6417425"/>
              <a:gd name="connsiteY20" fmla="*/ 2690202 h 2690202"/>
              <a:gd name="connsiteX21" fmla="*/ 1359287 w 6417425"/>
              <a:gd name="connsiteY21" fmla="*/ 2690202 h 2690202"/>
              <a:gd name="connsiteX22" fmla="*/ 448376 w 6417425"/>
              <a:gd name="connsiteY22" fmla="*/ 2690202 h 2690202"/>
              <a:gd name="connsiteX23" fmla="*/ 0 w 6417425"/>
              <a:gd name="connsiteY23" fmla="*/ 2241826 h 2690202"/>
              <a:gd name="connsiteX24" fmla="*/ 0 w 6417425"/>
              <a:gd name="connsiteY24" fmla="*/ 1644009 h 2690202"/>
              <a:gd name="connsiteX25" fmla="*/ 0 w 6417425"/>
              <a:gd name="connsiteY25" fmla="*/ 1099996 h 2690202"/>
              <a:gd name="connsiteX26" fmla="*/ 0 w 6417425"/>
              <a:gd name="connsiteY26" fmla="*/ 448376 h 2690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417425" h="2690202" extrusionOk="0">
                <a:moveTo>
                  <a:pt x="0" y="448376"/>
                </a:moveTo>
                <a:cubicBezTo>
                  <a:pt x="-6869" y="211717"/>
                  <a:pt x="182399" y="-6595"/>
                  <a:pt x="448376" y="0"/>
                </a:cubicBezTo>
                <a:cubicBezTo>
                  <a:pt x="845837" y="-19508"/>
                  <a:pt x="875727" y="-37332"/>
                  <a:pt x="1248874" y="0"/>
                </a:cubicBezTo>
                <a:cubicBezTo>
                  <a:pt x="1622021" y="37332"/>
                  <a:pt x="1773626" y="21272"/>
                  <a:pt x="1994164" y="0"/>
                </a:cubicBezTo>
                <a:cubicBezTo>
                  <a:pt x="2214702" y="-21272"/>
                  <a:pt x="2335124" y="6860"/>
                  <a:pt x="2518628" y="0"/>
                </a:cubicBezTo>
                <a:cubicBezTo>
                  <a:pt x="2702132" y="-6860"/>
                  <a:pt x="3099954" y="33998"/>
                  <a:pt x="3319126" y="0"/>
                </a:cubicBezTo>
                <a:cubicBezTo>
                  <a:pt x="3538298" y="-33998"/>
                  <a:pt x="3813638" y="9149"/>
                  <a:pt x="4009210" y="0"/>
                </a:cubicBezTo>
                <a:cubicBezTo>
                  <a:pt x="4204782" y="-9149"/>
                  <a:pt x="4284057" y="23063"/>
                  <a:pt x="4533674" y="0"/>
                </a:cubicBezTo>
                <a:cubicBezTo>
                  <a:pt x="4783291" y="-23063"/>
                  <a:pt x="4921532" y="10262"/>
                  <a:pt x="5113345" y="0"/>
                </a:cubicBezTo>
                <a:cubicBezTo>
                  <a:pt x="5305158" y="-10262"/>
                  <a:pt x="5757519" y="22961"/>
                  <a:pt x="5969049" y="0"/>
                </a:cubicBezTo>
                <a:cubicBezTo>
                  <a:pt x="6189223" y="-41178"/>
                  <a:pt x="6434199" y="213294"/>
                  <a:pt x="6417425" y="448376"/>
                </a:cubicBezTo>
                <a:cubicBezTo>
                  <a:pt x="6407829" y="709955"/>
                  <a:pt x="6424114" y="758861"/>
                  <a:pt x="6417425" y="1046193"/>
                </a:cubicBezTo>
                <a:cubicBezTo>
                  <a:pt x="6410736" y="1333525"/>
                  <a:pt x="6389839" y="1507348"/>
                  <a:pt x="6417425" y="1679878"/>
                </a:cubicBezTo>
                <a:cubicBezTo>
                  <a:pt x="6445011" y="1852409"/>
                  <a:pt x="6412213" y="2110922"/>
                  <a:pt x="6417425" y="2241826"/>
                </a:cubicBezTo>
                <a:cubicBezTo>
                  <a:pt x="6448278" y="2488343"/>
                  <a:pt x="6240346" y="2738351"/>
                  <a:pt x="5969049" y="2690202"/>
                </a:cubicBezTo>
                <a:cubicBezTo>
                  <a:pt x="5760400" y="2718693"/>
                  <a:pt x="5432029" y="2667105"/>
                  <a:pt x="5223758" y="2690202"/>
                </a:cubicBezTo>
                <a:cubicBezTo>
                  <a:pt x="5015487" y="2713299"/>
                  <a:pt x="4830908" y="2668332"/>
                  <a:pt x="4699294" y="2690202"/>
                </a:cubicBezTo>
                <a:cubicBezTo>
                  <a:pt x="4567680" y="2712072"/>
                  <a:pt x="4292999" y="2706166"/>
                  <a:pt x="4119624" y="2690202"/>
                </a:cubicBezTo>
                <a:cubicBezTo>
                  <a:pt x="3946249" y="2674239"/>
                  <a:pt x="3643897" y="2686465"/>
                  <a:pt x="3429539" y="2690202"/>
                </a:cubicBezTo>
                <a:cubicBezTo>
                  <a:pt x="3215182" y="2693939"/>
                  <a:pt x="3110961" y="2694403"/>
                  <a:pt x="2794662" y="2690202"/>
                </a:cubicBezTo>
                <a:cubicBezTo>
                  <a:pt x="2478363" y="2686001"/>
                  <a:pt x="2336452" y="2713681"/>
                  <a:pt x="2159785" y="2690202"/>
                </a:cubicBezTo>
                <a:cubicBezTo>
                  <a:pt x="1983118" y="2666723"/>
                  <a:pt x="1658853" y="2652968"/>
                  <a:pt x="1359287" y="2690202"/>
                </a:cubicBezTo>
                <a:cubicBezTo>
                  <a:pt x="1059721" y="2727436"/>
                  <a:pt x="880241" y="2703497"/>
                  <a:pt x="448376" y="2690202"/>
                </a:cubicBezTo>
                <a:cubicBezTo>
                  <a:pt x="252731" y="2687608"/>
                  <a:pt x="-14004" y="2446767"/>
                  <a:pt x="0" y="2241826"/>
                </a:cubicBezTo>
                <a:cubicBezTo>
                  <a:pt x="9405" y="1991691"/>
                  <a:pt x="-25305" y="1913485"/>
                  <a:pt x="0" y="1644009"/>
                </a:cubicBezTo>
                <a:cubicBezTo>
                  <a:pt x="25305" y="1374533"/>
                  <a:pt x="-2151" y="1212397"/>
                  <a:pt x="0" y="1099996"/>
                </a:cubicBezTo>
                <a:cubicBezTo>
                  <a:pt x="2151" y="987595"/>
                  <a:pt x="5294" y="657362"/>
                  <a:pt x="0" y="448376"/>
                </a:cubicBezTo>
                <a:close/>
              </a:path>
            </a:pathLst>
          </a:custGeom>
          <a:noFill/>
          <a:ln w="28575">
            <a:extLst>
              <a:ext uri="{C807C97D-BFC1-408E-A445-0C87EB9F89A2}">
                <ask:lineSketchStyleProps xmlns="" xmlns:ask="http://schemas.microsoft.com/office/drawing/2018/sketchyshapes" sd="960151474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033312-99EA-481D-9555-FEA3859F1B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72145" t="9566" b="8104"/>
          <a:stretch/>
        </p:blipFill>
        <p:spPr>
          <a:xfrm>
            <a:off x="8355139" y="2589434"/>
            <a:ext cx="2957785" cy="3417662"/>
          </a:xfrm>
          <a:prstGeom prst="rect">
            <a:avLst/>
          </a:prstGeom>
        </p:spPr>
      </p:pic>
      <p:pic>
        <p:nvPicPr>
          <p:cNvPr id="3" name="Picture 4" descr="Không có mô tả.">
            <a:extLst>
              <a:ext uri="{FF2B5EF4-FFF2-40B4-BE49-F238E27FC236}">
                <a16:creationId xmlns:a16="http://schemas.microsoft.com/office/drawing/2014/main" id="{E3108368-9A38-43C4-B6F4-F6639E160D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17451" y="379826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D6835C-257C-478D-8B1E-3E5F019721E8}"/>
              </a:ext>
            </a:extLst>
          </p:cNvPr>
          <p:cNvSpPr txBox="1"/>
          <p:nvPr/>
        </p:nvSpPr>
        <p:spPr>
          <a:xfrm>
            <a:off x="936858" y="1436220"/>
            <a:ext cx="2787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c) Nhận xét: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F72C18-C976-49A6-B601-05BBC3636ABD}"/>
              </a:ext>
            </a:extLst>
          </p:cNvPr>
          <p:cNvSpPr/>
          <p:nvPr/>
        </p:nvSpPr>
        <p:spPr>
          <a:xfrm>
            <a:off x="2074304" y="2266424"/>
            <a:ext cx="5939165" cy="2349501"/>
          </a:xfrm>
          <a:prstGeom prst="rect">
            <a:avLst/>
          </a:prstGeom>
          <a:solidFill>
            <a:srgbClr val="FFF789"/>
          </a:solidFill>
          <a:ln>
            <a:solidFill>
              <a:srgbClr val="FFF789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527322-90F5-4B6E-80E9-03996401B047}"/>
                  </a:ext>
                </a:extLst>
              </p:cNvPr>
              <p:cNvSpPr txBox="1"/>
              <p:nvPr/>
            </p:nvSpPr>
            <p:spPr>
              <a:xfrm>
                <a:off x="2390598" y="3118008"/>
                <a:ext cx="2194832" cy="646331"/>
              </a:xfrm>
              <a:prstGeom prst="rect">
                <a:avLst/>
              </a:prstGeom>
              <a:solidFill>
                <a:schemeClr val="bg1"/>
              </a:solidFill>
              <a:effectLst>
                <a:softEdge rad="127000"/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vi-VN" sz="3600" dirty="0">
                    <a:solidFill>
                      <a:srgbClr val="0070C0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vi-VN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vi-VN" sz="3600" dirty="0">
                    <a:solidFill>
                      <a:srgbClr val="0070C0"/>
                    </a:solidFill>
                  </a:rPr>
                  <a:t> 3 = 6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527322-90F5-4B6E-80E9-03996401B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598" y="3118008"/>
                <a:ext cx="2194832" cy="646331"/>
              </a:xfrm>
              <a:prstGeom prst="rect">
                <a:avLst/>
              </a:prstGeom>
              <a:blipFill>
                <a:blip r:embed="rId6"/>
                <a:stretch>
                  <a:fillRect l="-8333" t="-14019" r="-7778" b="-33645"/>
                </a:stretch>
              </a:blipFill>
              <a:effectLst>
                <a:softEdge rad="127000"/>
              </a:effec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1301FE-AEE0-4584-B838-F98886CEB66A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4585430" y="3030357"/>
            <a:ext cx="784592" cy="4108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451DBE-AE63-4243-BBD0-ABA0FF66C916}"/>
              </a:ext>
            </a:extLst>
          </p:cNvPr>
          <p:cNvCxnSpPr>
            <a:cxnSpLocks/>
          </p:cNvCxnSpPr>
          <p:nvPr/>
        </p:nvCxnSpPr>
        <p:spPr>
          <a:xfrm>
            <a:off x="4585430" y="3441175"/>
            <a:ext cx="784592" cy="4108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B9BD321-CF03-45A5-AC01-177CF6C3933B}"/>
              </a:ext>
            </a:extLst>
          </p:cNvPr>
          <p:cNvSpPr txBox="1"/>
          <p:nvPr/>
        </p:nvSpPr>
        <p:spPr>
          <a:xfrm>
            <a:off x="5508459" y="2589434"/>
            <a:ext cx="1864613" cy="646331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</a:rPr>
              <a:t>6 : 3 =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B5A3DD-FC69-41DE-8A8B-D79AF47A90CB}"/>
              </a:ext>
            </a:extLst>
          </p:cNvPr>
          <p:cNvSpPr txBox="1"/>
          <p:nvPr/>
        </p:nvSpPr>
        <p:spPr>
          <a:xfrm>
            <a:off x="5508459" y="3528824"/>
            <a:ext cx="1864613" cy="646331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</a:rPr>
              <a:t>6 </a:t>
            </a:r>
            <a:r>
              <a:rPr lang="vi-VN" sz="3600">
                <a:solidFill>
                  <a:srgbClr val="FF0000"/>
                </a:solidFill>
              </a:rPr>
              <a:t>: 2 = 3</a:t>
            </a:r>
            <a:endParaRPr lang="vi-VN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7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hông có mô tả.">
            <a:extLst>
              <a:ext uri="{FF2B5EF4-FFF2-40B4-BE49-F238E27FC236}">
                <a16:creationId xmlns:a16="http://schemas.microsoft.com/office/drawing/2014/main" id="{00CC883A-8EE7-4150-835E-E3EB8E94D3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226" b="37223"/>
          <a:stretch/>
        </p:blipFill>
        <p:spPr bwMode="auto">
          <a:xfrm>
            <a:off x="721680" y="360129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AFBDA6-0D44-44A8-B553-04A76449BA1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70778" y="368521"/>
            <a:ext cx="4997134" cy="1601326"/>
          </a:xfrm>
          <a:prstGeom prst="rect">
            <a:avLst/>
          </a:prstGeom>
        </p:spPr>
      </p:pic>
      <p:sp>
        <p:nvSpPr>
          <p:cNvPr id="69" name="Oval 68">
            <a:extLst>
              <a:ext uri="{FF2B5EF4-FFF2-40B4-BE49-F238E27FC236}">
                <a16:creationId xmlns:a16="http://schemas.microsoft.com/office/drawing/2014/main" id="{C2F9D56B-5450-4F70-86E4-DC7825C829A1}"/>
              </a:ext>
            </a:extLst>
          </p:cNvPr>
          <p:cNvSpPr/>
          <p:nvPr/>
        </p:nvSpPr>
        <p:spPr>
          <a:xfrm>
            <a:off x="3143765" y="972688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vi-VN" sz="3200" b="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E2C30E5-D23F-4D88-A915-D7A42CE44E58}"/>
              </a:ext>
            </a:extLst>
          </p:cNvPr>
          <p:cNvSpPr txBox="1"/>
          <p:nvPr/>
        </p:nvSpPr>
        <p:spPr>
          <a:xfrm>
            <a:off x="3581087" y="972688"/>
            <a:ext cx="2456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Chọn phép tính thích hợp.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44BB576-B3EB-4877-918A-AA3B221DAA89}"/>
              </a:ext>
            </a:extLst>
          </p:cNvPr>
          <p:cNvGrpSpPr/>
          <p:nvPr/>
        </p:nvGrpSpPr>
        <p:grpSpPr>
          <a:xfrm>
            <a:off x="906077" y="2377947"/>
            <a:ext cx="10066724" cy="3793535"/>
            <a:chOff x="906077" y="2377947"/>
            <a:chExt cx="10066724" cy="3793535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801BDE6-CCE8-46A7-A7B8-8B2AF8EAC094}"/>
                </a:ext>
              </a:extLst>
            </p:cNvPr>
            <p:cNvSpPr/>
            <p:nvPr/>
          </p:nvSpPr>
          <p:spPr>
            <a:xfrm>
              <a:off x="906078" y="2377947"/>
              <a:ext cx="5959180" cy="1051053"/>
            </a:xfrm>
            <a:custGeom>
              <a:avLst/>
              <a:gdLst>
                <a:gd name="connsiteX0" fmla="*/ 909 w 5959180"/>
                <a:gd name="connsiteY0" fmla="*/ 197822 h 1051053"/>
                <a:gd name="connsiteX1" fmla="*/ 187323 w 5959180"/>
                <a:gd name="connsiteY1" fmla="*/ 28325 h 1051053"/>
                <a:gd name="connsiteX2" fmla="*/ 5753196 w 5959180"/>
                <a:gd name="connsiteY2" fmla="*/ 28325 h 1051053"/>
                <a:gd name="connsiteX3" fmla="*/ 5939610 w 5959180"/>
                <a:gd name="connsiteY3" fmla="*/ 197822 h 1051053"/>
                <a:gd name="connsiteX4" fmla="*/ 5939610 w 5959180"/>
                <a:gd name="connsiteY4" fmla="*/ 875792 h 1051053"/>
                <a:gd name="connsiteX5" fmla="*/ 5753196 w 5959180"/>
                <a:gd name="connsiteY5" fmla="*/ 1045288 h 1051053"/>
                <a:gd name="connsiteX6" fmla="*/ 187323 w 5959180"/>
                <a:gd name="connsiteY6" fmla="*/ 1045288 h 1051053"/>
                <a:gd name="connsiteX7" fmla="*/ 909 w 5959180"/>
                <a:gd name="connsiteY7" fmla="*/ 875792 h 1051053"/>
                <a:gd name="connsiteX8" fmla="*/ 909 w 5959180"/>
                <a:gd name="connsiteY8" fmla="*/ 197822 h 1051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59180" h="1051053" extrusionOk="0">
                  <a:moveTo>
                    <a:pt x="909" y="197822"/>
                  </a:moveTo>
                  <a:cubicBezTo>
                    <a:pt x="459" y="83070"/>
                    <a:pt x="69839" y="19060"/>
                    <a:pt x="187323" y="28325"/>
                  </a:cubicBezTo>
                  <a:cubicBezTo>
                    <a:pt x="2115338" y="-173643"/>
                    <a:pt x="3729304" y="-143188"/>
                    <a:pt x="5753196" y="28325"/>
                  </a:cubicBezTo>
                  <a:cubicBezTo>
                    <a:pt x="5839927" y="10698"/>
                    <a:pt x="5920179" y="110746"/>
                    <a:pt x="5939610" y="197822"/>
                  </a:cubicBezTo>
                  <a:cubicBezTo>
                    <a:pt x="5913070" y="343986"/>
                    <a:pt x="5943874" y="742602"/>
                    <a:pt x="5939610" y="875792"/>
                  </a:cubicBezTo>
                  <a:cubicBezTo>
                    <a:pt x="6022603" y="1030176"/>
                    <a:pt x="5860700" y="1056360"/>
                    <a:pt x="5753196" y="1045288"/>
                  </a:cubicBezTo>
                  <a:cubicBezTo>
                    <a:pt x="4177211" y="967270"/>
                    <a:pt x="2432771" y="1234122"/>
                    <a:pt x="187323" y="1045288"/>
                  </a:cubicBezTo>
                  <a:cubicBezTo>
                    <a:pt x="84440" y="1020658"/>
                    <a:pt x="-14857" y="973159"/>
                    <a:pt x="909" y="875792"/>
                  </a:cubicBezTo>
                  <a:cubicBezTo>
                    <a:pt x="44315" y="687220"/>
                    <a:pt x="3100" y="296110"/>
                    <a:pt x="909" y="197822"/>
                  </a:cubicBezTo>
                  <a:close/>
                </a:path>
              </a:pathLst>
            </a:custGeom>
            <a:noFill/>
            <a:ln w="38100">
              <a:solidFill>
                <a:srgbClr val="EC938C"/>
              </a:solidFill>
              <a:extLst>
                <a:ext uri="{C807C97D-BFC1-408E-A445-0C87EB9F89A2}">
                  <ask:lineSketchStyleProps xmlns="" xmlns:ask="http://schemas.microsoft.com/office/drawing/2018/sketchyshapes" sd="750338356">
                    <a:custGeom>
                      <a:avLst/>
                      <a:gdLst>
                        <a:gd name="connsiteX0" fmla="*/ 0 w 4412343"/>
                        <a:gd name="connsiteY0" fmla="*/ 138502 h 830997"/>
                        <a:gd name="connsiteX1" fmla="*/ 138502 w 4412343"/>
                        <a:gd name="connsiteY1" fmla="*/ 0 h 830997"/>
                        <a:gd name="connsiteX2" fmla="*/ 4273841 w 4412343"/>
                        <a:gd name="connsiteY2" fmla="*/ 0 h 830997"/>
                        <a:gd name="connsiteX3" fmla="*/ 4412343 w 4412343"/>
                        <a:gd name="connsiteY3" fmla="*/ 138502 h 830997"/>
                        <a:gd name="connsiteX4" fmla="*/ 4412343 w 4412343"/>
                        <a:gd name="connsiteY4" fmla="*/ 692495 h 830997"/>
                        <a:gd name="connsiteX5" fmla="*/ 4273841 w 4412343"/>
                        <a:gd name="connsiteY5" fmla="*/ 830997 h 830997"/>
                        <a:gd name="connsiteX6" fmla="*/ 138502 w 4412343"/>
                        <a:gd name="connsiteY6" fmla="*/ 830997 h 830997"/>
                        <a:gd name="connsiteX7" fmla="*/ 0 w 4412343"/>
                        <a:gd name="connsiteY7" fmla="*/ 692495 h 830997"/>
                        <a:gd name="connsiteX8" fmla="*/ 0 w 4412343"/>
                        <a:gd name="connsiteY8" fmla="*/ 138502 h 830997"/>
                        <a:gd name="connsiteX0" fmla="*/ 676 w 4427559"/>
                        <a:gd name="connsiteY0" fmla="*/ 161648 h 858853"/>
                        <a:gd name="connsiteX1" fmla="*/ 139178 w 4427559"/>
                        <a:gd name="connsiteY1" fmla="*/ 23146 h 858853"/>
                        <a:gd name="connsiteX2" fmla="*/ 4274517 w 4427559"/>
                        <a:gd name="connsiteY2" fmla="*/ 23146 h 858853"/>
                        <a:gd name="connsiteX3" fmla="*/ 4413019 w 4427559"/>
                        <a:gd name="connsiteY3" fmla="*/ 161648 h 858853"/>
                        <a:gd name="connsiteX4" fmla="*/ 4413019 w 4427559"/>
                        <a:gd name="connsiteY4" fmla="*/ 715641 h 858853"/>
                        <a:gd name="connsiteX5" fmla="*/ 4274517 w 4427559"/>
                        <a:gd name="connsiteY5" fmla="*/ 854143 h 858853"/>
                        <a:gd name="connsiteX6" fmla="*/ 139178 w 4427559"/>
                        <a:gd name="connsiteY6" fmla="*/ 854143 h 858853"/>
                        <a:gd name="connsiteX7" fmla="*/ 676 w 4427559"/>
                        <a:gd name="connsiteY7" fmla="*/ 715641 h 858853"/>
                        <a:gd name="connsiteX8" fmla="*/ 676 w 4427559"/>
                        <a:gd name="connsiteY8" fmla="*/ 161648 h 8588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427559" h="858853" extrusionOk="0">
                          <a:moveTo>
                            <a:pt x="676" y="161648"/>
                          </a:moveTo>
                          <a:cubicBezTo>
                            <a:pt x="465" y="74659"/>
                            <a:pt x="54429" y="17489"/>
                            <a:pt x="139178" y="23146"/>
                          </a:cubicBezTo>
                          <a:cubicBezTo>
                            <a:pt x="1474908" y="-35496"/>
                            <a:pt x="2701527" y="37535"/>
                            <a:pt x="4274517" y="23146"/>
                          </a:cubicBezTo>
                          <a:cubicBezTo>
                            <a:pt x="4345478" y="16874"/>
                            <a:pt x="4406437" y="87464"/>
                            <a:pt x="4413019" y="161648"/>
                          </a:cubicBezTo>
                          <a:cubicBezTo>
                            <a:pt x="4380897" y="274536"/>
                            <a:pt x="4400967" y="593366"/>
                            <a:pt x="4413019" y="715641"/>
                          </a:cubicBezTo>
                          <a:cubicBezTo>
                            <a:pt x="4468540" y="842465"/>
                            <a:pt x="4352631" y="858268"/>
                            <a:pt x="4274517" y="854143"/>
                          </a:cubicBezTo>
                          <a:cubicBezTo>
                            <a:pt x="3073724" y="767730"/>
                            <a:pt x="1698196" y="882805"/>
                            <a:pt x="139178" y="854143"/>
                          </a:cubicBezTo>
                          <a:cubicBezTo>
                            <a:pt x="62698" y="849526"/>
                            <a:pt x="-7681" y="794263"/>
                            <a:pt x="676" y="715641"/>
                          </a:cubicBezTo>
                          <a:cubicBezTo>
                            <a:pt x="31459" y="560090"/>
                            <a:pt x="3202" y="241446"/>
                            <a:pt x="676" y="161648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sz="2400" dirty="0">
                  <a:solidFill>
                    <a:schemeClr val="tx1"/>
                  </a:solidFill>
                </a:rPr>
                <a:t>Mỗi lọ có 5 bông hoa. Hỏi 3 lọ như vậy có tất cả bao nhiêu bông hoa?</a:t>
              </a:r>
            </a:p>
          </p:txBody>
        </p:sp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B7185B6F-96EA-4094-AA6D-384BD3A3F653}"/>
                </a:ext>
              </a:extLst>
            </p:cNvPr>
            <p:cNvSpPr/>
            <p:nvPr/>
          </p:nvSpPr>
          <p:spPr>
            <a:xfrm>
              <a:off x="906077" y="3749189"/>
              <a:ext cx="5959180" cy="1051053"/>
            </a:xfrm>
            <a:custGeom>
              <a:avLst/>
              <a:gdLst>
                <a:gd name="connsiteX0" fmla="*/ 909 w 5959180"/>
                <a:gd name="connsiteY0" fmla="*/ 197822 h 1051053"/>
                <a:gd name="connsiteX1" fmla="*/ 187323 w 5959180"/>
                <a:gd name="connsiteY1" fmla="*/ 28325 h 1051053"/>
                <a:gd name="connsiteX2" fmla="*/ 5753196 w 5959180"/>
                <a:gd name="connsiteY2" fmla="*/ 28325 h 1051053"/>
                <a:gd name="connsiteX3" fmla="*/ 5939610 w 5959180"/>
                <a:gd name="connsiteY3" fmla="*/ 197822 h 1051053"/>
                <a:gd name="connsiteX4" fmla="*/ 5939610 w 5959180"/>
                <a:gd name="connsiteY4" fmla="*/ 875792 h 1051053"/>
                <a:gd name="connsiteX5" fmla="*/ 5753196 w 5959180"/>
                <a:gd name="connsiteY5" fmla="*/ 1045288 h 1051053"/>
                <a:gd name="connsiteX6" fmla="*/ 187323 w 5959180"/>
                <a:gd name="connsiteY6" fmla="*/ 1045288 h 1051053"/>
                <a:gd name="connsiteX7" fmla="*/ 909 w 5959180"/>
                <a:gd name="connsiteY7" fmla="*/ 875792 h 1051053"/>
                <a:gd name="connsiteX8" fmla="*/ 909 w 5959180"/>
                <a:gd name="connsiteY8" fmla="*/ 197822 h 1051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59180" h="1051053" extrusionOk="0">
                  <a:moveTo>
                    <a:pt x="909" y="197822"/>
                  </a:moveTo>
                  <a:cubicBezTo>
                    <a:pt x="459" y="83070"/>
                    <a:pt x="69839" y="19060"/>
                    <a:pt x="187323" y="28325"/>
                  </a:cubicBezTo>
                  <a:cubicBezTo>
                    <a:pt x="2115338" y="-173643"/>
                    <a:pt x="3729304" y="-143188"/>
                    <a:pt x="5753196" y="28325"/>
                  </a:cubicBezTo>
                  <a:cubicBezTo>
                    <a:pt x="5839927" y="10698"/>
                    <a:pt x="5920179" y="110746"/>
                    <a:pt x="5939610" y="197822"/>
                  </a:cubicBezTo>
                  <a:cubicBezTo>
                    <a:pt x="5913070" y="343986"/>
                    <a:pt x="5943874" y="742602"/>
                    <a:pt x="5939610" y="875792"/>
                  </a:cubicBezTo>
                  <a:cubicBezTo>
                    <a:pt x="6022603" y="1030176"/>
                    <a:pt x="5860700" y="1056360"/>
                    <a:pt x="5753196" y="1045288"/>
                  </a:cubicBezTo>
                  <a:cubicBezTo>
                    <a:pt x="4177211" y="967270"/>
                    <a:pt x="2432771" y="1234122"/>
                    <a:pt x="187323" y="1045288"/>
                  </a:cubicBezTo>
                  <a:cubicBezTo>
                    <a:pt x="84440" y="1020658"/>
                    <a:pt x="-14857" y="973159"/>
                    <a:pt x="909" y="875792"/>
                  </a:cubicBezTo>
                  <a:cubicBezTo>
                    <a:pt x="44315" y="687220"/>
                    <a:pt x="3100" y="296110"/>
                    <a:pt x="909" y="197822"/>
                  </a:cubicBezTo>
                  <a:close/>
                </a:path>
              </a:pathLst>
            </a:custGeom>
            <a:noFill/>
            <a:ln w="38100">
              <a:solidFill>
                <a:srgbClr val="EC938C"/>
              </a:solidFill>
              <a:extLst>
                <a:ext uri="{C807C97D-BFC1-408E-A445-0C87EB9F89A2}">
                  <ask:lineSketchStyleProps xmlns="" xmlns:ask="http://schemas.microsoft.com/office/drawing/2018/sketchyshapes" sd="750338356">
                    <a:custGeom>
                      <a:avLst/>
                      <a:gdLst>
                        <a:gd name="connsiteX0" fmla="*/ 0 w 4412343"/>
                        <a:gd name="connsiteY0" fmla="*/ 138502 h 830997"/>
                        <a:gd name="connsiteX1" fmla="*/ 138502 w 4412343"/>
                        <a:gd name="connsiteY1" fmla="*/ 0 h 830997"/>
                        <a:gd name="connsiteX2" fmla="*/ 4273841 w 4412343"/>
                        <a:gd name="connsiteY2" fmla="*/ 0 h 830997"/>
                        <a:gd name="connsiteX3" fmla="*/ 4412343 w 4412343"/>
                        <a:gd name="connsiteY3" fmla="*/ 138502 h 830997"/>
                        <a:gd name="connsiteX4" fmla="*/ 4412343 w 4412343"/>
                        <a:gd name="connsiteY4" fmla="*/ 692495 h 830997"/>
                        <a:gd name="connsiteX5" fmla="*/ 4273841 w 4412343"/>
                        <a:gd name="connsiteY5" fmla="*/ 830997 h 830997"/>
                        <a:gd name="connsiteX6" fmla="*/ 138502 w 4412343"/>
                        <a:gd name="connsiteY6" fmla="*/ 830997 h 830997"/>
                        <a:gd name="connsiteX7" fmla="*/ 0 w 4412343"/>
                        <a:gd name="connsiteY7" fmla="*/ 692495 h 830997"/>
                        <a:gd name="connsiteX8" fmla="*/ 0 w 4412343"/>
                        <a:gd name="connsiteY8" fmla="*/ 138502 h 830997"/>
                        <a:gd name="connsiteX0" fmla="*/ 676 w 4427559"/>
                        <a:gd name="connsiteY0" fmla="*/ 161648 h 858853"/>
                        <a:gd name="connsiteX1" fmla="*/ 139178 w 4427559"/>
                        <a:gd name="connsiteY1" fmla="*/ 23146 h 858853"/>
                        <a:gd name="connsiteX2" fmla="*/ 4274517 w 4427559"/>
                        <a:gd name="connsiteY2" fmla="*/ 23146 h 858853"/>
                        <a:gd name="connsiteX3" fmla="*/ 4413019 w 4427559"/>
                        <a:gd name="connsiteY3" fmla="*/ 161648 h 858853"/>
                        <a:gd name="connsiteX4" fmla="*/ 4413019 w 4427559"/>
                        <a:gd name="connsiteY4" fmla="*/ 715641 h 858853"/>
                        <a:gd name="connsiteX5" fmla="*/ 4274517 w 4427559"/>
                        <a:gd name="connsiteY5" fmla="*/ 854143 h 858853"/>
                        <a:gd name="connsiteX6" fmla="*/ 139178 w 4427559"/>
                        <a:gd name="connsiteY6" fmla="*/ 854143 h 858853"/>
                        <a:gd name="connsiteX7" fmla="*/ 676 w 4427559"/>
                        <a:gd name="connsiteY7" fmla="*/ 715641 h 858853"/>
                        <a:gd name="connsiteX8" fmla="*/ 676 w 4427559"/>
                        <a:gd name="connsiteY8" fmla="*/ 161648 h 8588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427559" h="858853" extrusionOk="0">
                          <a:moveTo>
                            <a:pt x="676" y="161648"/>
                          </a:moveTo>
                          <a:cubicBezTo>
                            <a:pt x="465" y="74659"/>
                            <a:pt x="54429" y="17489"/>
                            <a:pt x="139178" y="23146"/>
                          </a:cubicBezTo>
                          <a:cubicBezTo>
                            <a:pt x="1474908" y="-35496"/>
                            <a:pt x="2701527" y="37535"/>
                            <a:pt x="4274517" y="23146"/>
                          </a:cubicBezTo>
                          <a:cubicBezTo>
                            <a:pt x="4345478" y="16874"/>
                            <a:pt x="4406437" y="87464"/>
                            <a:pt x="4413019" y="161648"/>
                          </a:cubicBezTo>
                          <a:cubicBezTo>
                            <a:pt x="4380897" y="274536"/>
                            <a:pt x="4400967" y="593366"/>
                            <a:pt x="4413019" y="715641"/>
                          </a:cubicBezTo>
                          <a:cubicBezTo>
                            <a:pt x="4468540" y="842465"/>
                            <a:pt x="4352631" y="858268"/>
                            <a:pt x="4274517" y="854143"/>
                          </a:cubicBezTo>
                          <a:cubicBezTo>
                            <a:pt x="3073724" y="767730"/>
                            <a:pt x="1698196" y="882805"/>
                            <a:pt x="139178" y="854143"/>
                          </a:cubicBezTo>
                          <a:cubicBezTo>
                            <a:pt x="62698" y="849526"/>
                            <a:pt x="-7681" y="794263"/>
                            <a:pt x="676" y="715641"/>
                          </a:cubicBezTo>
                          <a:cubicBezTo>
                            <a:pt x="31459" y="560090"/>
                            <a:pt x="3202" y="241446"/>
                            <a:pt x="676" y="161648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sz="2400" dirty="0">
                  <a:solidFill>
                    <a:schemeClr val="tx1"/>
                  </a:solidFill>
                </a:rPr>
                <a:t>Cắm 15 bông hoa vào các lọ, mỗi lọ 5 bông. Hỏi cắm được mấy lọ hoa như vậy?</a:t>
              </a:r>
            </a:p>
          </p:txBody>
        </p:sp>
        <p:sp>
          <p:nvSpPr>
            <p:cNvPr id="78" name="Rectangle: Rounded Corners 6">
              <a:extLst>
                <a:ext uri="{FF2B5EF4-FFF2-40B4-BE49-F238E27FC236}">
                  <a16:creationId xmlns:a16="http://schemas.microsoft.com/office/drawing/2014/main" id="{01C9A5AE-B1B9-4827-A2B5-03AC2B272862}"/>
                </a:ext>
              </a:extLst>
            </p:cNvPr>
            <p:cNvSpPr/>
            <p:nvPr/>
          </p:nvSpPr>
          <p:spPr>
            <a:xfrm>
              <a:off x="906077" y="5117825"/>
              <a:ext cx="5959180" cy="1051053"/>
            </a:xfrm>
            <a:custGeom>
              <a:avLst/>
              <a:gdLst>
                <a:gd name="connsiteX0" fmla="*/ 909 w 5959180"/>
                <a:gd name="connsiteY0" fmla="*/ 197822 h 1051053"/>
                <a:gd name="connsiteX1" fmla="*/ 187323 w 5959180"/>
                <a:gd name="connsiteY1" fmla="*/ 28325 h 1051053"/>
                <a:gd name="connsiteX2" fmla="*/ 5753196 w 5959180"/>
                <a:gd name="connsiteY2" fmla="*/ 28325 h 1051053"/>
                <a:gd name="connsiteX3" fmla="*/ 5939610 w 5959180"/>
                <a:gd name="connsiteY3" fmla="*/ 197822 h 1051053"/>
                <a:gd name="connsiteX4" fmla="*/ 5939610 w 5959180"/>
                <a:gd name="connsiteY4" fmla="*/ 875792 h 1051053"/>
                <a:gd name="connsiteX5" fmla="*/ 5753196 w 5959180"/>
                <a:gd name="connsiteY5" fmla="*/ 1045288 h 1051053"/>
                <a:gd name="connsiteX6" fmla="*/ 187323 w 5959180"/>
                <a:gd name="connsiteY6" fmla="*/ 1045288 h 1051053"/>
                <a:gd name="connsiteX7" fmla="*/ 909 w 5959180"/>
                <a:gd name="connsiteY7" fmla="*/ 875792 h 1051053"/>
                <a:gd name="connsiteX8" fmla="*/ 909 w 5959180"/>
                <a:gd name="connsiteY8" fmla="*/ 197822 h 1051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59180" h="1051053" extrusionOk="0">
                  <a:moveTo>
                    <a:pt x="909" y="197822"/>
                  </a:moveTo>
                  <a:cubicBezTo>
                    <a:pt x="459" y="83070"/>
                    <a:pt x="69839" y="19060"/>
                    <a:pt x="187323" y="28325"/>
                  </a:cubicBezTo>
                  <a:cubicBezTo>
                    <a:pt x="2115338" y="-173643"/>
                    <a:pt x="3729304" y="-143188"/>
                    <a:pt x="5753196" y="28325"/>
                  </a:cubicBezTo>
                  <a:cubicBezTo>
                    <a:pt x="5839927" y="10698"/>
                    <a:pt x="5920179" y="110746"/>
                    <a:pt x="5939610" y="197822"/>
                  </a:cubicBezTo>
                  <a:cubicBezTo>
                    <a:pt x="5913070" y="343986"/>
                    <a:pt x="5943874" y="742602"/>
                    <a:pt x="5939610" y="875792"/>
                  </a:cubicBezTo>
                  <a:cubicBezTo>
                    <a:pt x="6022603" y="1030176"/>
                    <a:pt x="5860700" y="1056360"/>
                    <a:pt x="5753196" y="1045288"/>
                  </a:cubicBezTo>
                  <a:cubicBezTo>
                    <a:pt x="4177211" y="967270"/>
                    <a:pt x="2432771" y="1234122"/>
                    <a:pt x="187323" y="1045288"/>
                  </a:cubicBezTo>
                  <a:cubicBezTo>
                    <a:pt x="84440" y="1020658"/>
                    <a:pt x="-14857" y="973159"/>
                    <a:pt x="909" y="875792"/>
                  </a:cubicBezTo>
                  <a:cubicBezTo>
                    <a:pt x="44315" y="687220"/>
                    <a:pt x="3100" y="296110"/>
                    <a:pt x="909" y="197822"/>
                  </a:cubicBezTo>
                  <a:close/>
                </a:path>
              </a:pathLst>
            </a:custGeom>
            <a:noFill/>
            <a:ln w="38100">
              <a:solidFill>
                <a:srgbClr val="EC938C"/>
              </a:solidFill>
              <a:extLst>
                <a:ext uri="{C807C97D-BFC1-408E-A445-0C87EB9F89A2}">
                  <ask:lineSketchStyleProps xmlns="" xmlns:ask="http://schemas.microsoft.com/office/drawing/2018/sketchyshapes" sd="750338356">
                    <a:custGeom>
                      <a:avLst/>
                      <a:gdLst>
                        <a:gd name="connsiteX0" fmla="*/ 0 w 4412343"/>
                        <a:gd name="connsiteY0" fmla="*/ 138502 h 830997"/>
                        <a:gd name="connsiteX1" fmla="*/ 138502 w 4412343"/>
                        <a:gd name="connsiteY1" fmla="*/ 0 h 830997"/>
                        <a:gd name="connsiteX2" fmla="*/ 4273841 w 4412343"/>
                        <a:gd name="connsiteY2" fmla="*/ 0 h 830997"/>
                        <a:gd name="connsiteX3" fmla="*/ 4412343 w 4412343"/>
                        <a:gd name="connsiteY3" fmla="*/ 138502 h 830997"/>
                        <a:gd name="connsiteX4" fmla="*/ 4412343 w 4412343"/>
                        <a:gd name="connsiteY4" fmla="*/ 692495 h 830997"/>
                        <a:gd name="connsiteX5" fmla="*/ 4273841 w 4412343"/>
                        <a:gd name="connsiteY5" fmla="*/ 830997 h 830997"/>
                        <a:gd name="connsiteX6" fmla="*/ 138502 w 4412343"/>
                        <a:gd name="connsiteY6" fmla="*/ 830997 h 830997"/>
                        <a:gd name="connsiteX7" fmla="*/ 0 w 4412343"/>
                        <a:gd name="connsiteY7" fmla="*/ 692495 h 830997"/>
                        <a:gd name="connsiteX8" fmla="*/ 0 w 4412343"/>
                        <a:gd name="connsiteY8" fmla="*/ 138502 h 830997"/>
                        <a:gd name="connsiteX0" fmla="*/ 676 w 4427559"/>
                        <a:gd name="connsiteY0" fmla="*/ 161648 h 858853"/>
                        <a:gd name="connsiteX1" fmla="*/ 139178 w 4427559"/>
                        <a:gd name="connsiteY1" fmla="*/ 23146 h 858853"/>
                        <a:gd name="connsiteX2" fmla="*/ 4274517 w 4427559"/>
                        <a:gd name="connsiteY2" fmla="*/ 23146 h 858853"/>
                        <a:gd name="connsiteX3" fmla="*/ 4413019 w 4427559"/>
                        <a:gd name="connsiteY3" fmla="*/ 161648 h 858853"/>
                        <a:gd name="connsiteX4" fmla="*/ 4413019 w 4427559"/>
                        <a:gd name="connsiteY4" fmla="*/ 715641 h 858853"/>
                        <a:gd name="connsiteX5" fmla="*/ 4274517 w 4427559"/>
                        <a:gd name="connsiteY5" fmla="*/ 854143 h 858853"/>
                        <a:gd name="connsiteX6" fmla="*/ 139178 w 4427559"/>
                        <a:gd name="connsiteY6" fmla="*/ 854143 h 858853"/>
                        <a:gd name="connsiteX7" fmla="*/ 676 w 4427559"/>
                        <a:gd name="connsiteY7" fmla="*/ 715641 h 858853"/>
                        <a:gd name="connsiteX8" fmla="*/ 676 w 4427559"/>
                        <a:gd name="connsiteY8" fmla="*/ 161648 h 85885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427559" h="858853" extrusionOk="0">
                          <a:moveTo>
                            <a:pt x="676" y="161648"/>
                          </a:moveTo>
                          <a:cubicBezTo>
                            <a:pt x="465" y="74659"/>
                            <a:pt x="54429" y="17489"/>
                            <a:pt x="139178" y="23146"/>
                          </a:cubicBezTo>
                          <a:cubicBezTo>
                            <a:pt x="1474908" y="-35496"/>
                            <a:pt x="2701527" y="37535"/>
                            <a:pt x="4274517" y="23146"/>
                          </a:cubicBezTo>
                          <a:cubicBezTo>
                            <a:pt x="4345478" y="16874"/>
                            <a:pt x="4406437" y="87464"/>
                            <a:pt x="4413019" y="161648"/>
                          </a:cubicBezTo>
                          <a:cubicBezTo>
                            <a:pt x="4380897" y="274536"/>
                            <a:pt x="4400967" y="593366"/>
                            <a:pt x="4413019" y="715641"/>
                          </a:cubicBezTo>
                          <a:cubicBezTo>
                            <a:pt x="4468540" y="842465"/>
                            <a:pt x="4352631" y="858268"/>
                            <a:pt x="4274517" y="854143"/>
                          </a:cubicBezTo>
                          <a:cubicBezTo>
                            <a:pt x="3073724" y="767730"/>
                            <a:pt x="1698196" y="882805"/>
                            <a:pt x="139178" y="854143"/>
                          </a:cubicBezTo>
                          <a:cubicBezTo>
                            <a:pt x="62698" y="849526"/>
                            <a:pt x="-7681" y="794263"/>
                            <a:pt x="676" y="715641"/>
                          </a:cubicBezTo>
                          <a:cubicBezTo>
                            <a:pt x="31459" y="560090"/>
                            <a:pt x="3202" y="241446"/>
                            <a:pt x="676" y="161648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sz="2400" dirty="0">
                  <a:solidFill>
                    <a:schemeClr val="tx1"/>
                  </a:solidFill>
                </a:rPr>
                <a:t>Có 15 bông hoa chia đều vào 3 lọ. Hỏi mỗi lọ có bao nhiêu bông hoa?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D7DF8F4-C7EE-4B74-B3D0-77B9608C0527}"/>
                </a:ext>
              </a:extLst>
            </p:cNvPr>
            <p:cNvSpPr/>
            <p:nvPr/>
          </p:nvSpPr>
          <p:spPr>
            <a:xfrm>
              <a:off x="8345715" y="2377947"/>
              <a:ext cx="2627086" cy="1051053"/>
            </a:xfrm>
            <a:prstGeom prst="ellipse">
              <a:avLst/>
            </a:prstGeom>
            <a:noFill/>
            <a:ln w="381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800">
                  <a:solidFill>
                    <a:schemeClr val="tx1"/>
                  </a:solidFill>
                </a:rPr>
                <a:t>15 : 5 = 3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75D2D4C8-09CC-458E-9425-713BB99342BA}"/>
                    </a:ext>
                  </a:extLst>
                </p:cNvPr>
                <p:cNvSpPr/>
                <p:nvPr/>
              </p:nvSpPr>
              <p:spPr>
                <a:xfrm>
                  <a:off x="8345715" y="3749188"/>
                  <a:ext cx="2627086" cy="1051053"/>
                </a:xfrm>
                <a:prstGeom prst="ellipse">
                  <a:avLst/>
                </a:prstGeom>
                <a:noFill/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sz="2800" dirty="0">
                      <a:solidFill>
                        <a:schemeClr val="tx1"/>
                      </a:solidFill>
                    </a:rPr>
                    <a:t>5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2800" dirty="0">
                      <a:solidFill>
                        <a:schemeClr val="tx1"/>
                      </a:solidFill>
                    </a:rPr>
                    <a:t> 3 = 15</a:t>
                  </a:r>
                </a:p>
              </p:txBody>
            </p:sp>
          </mc:Choice>
          <mc:Fallback xmlns=""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75D2D4C8-09CC-458E-9425-713BB99342B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5715" y="3749188"/>
                  <a:ext cx="2627086" cy="1051053"/>
                </a:xfrm>
                <a:prstGeom prst="ellipse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B6F0A75-31E3-4DAC-BEBC-035D98BF120A}"/>
                </a:ext>
              </a:extLst>
            </p:cNvPr>
            <p:cNvSpPr/>
            <p:nvPr/>
          </p:nvSpPr>
          <p:spPr>
            <a:xfrm>
              <a:off x="8345715" y="5120429"/>
              <a:ext cx="2627086" cy="1051053"/>
            </a:xfrm>
            <a:prstGeom prst="ellipse">
              <a:avLst/>
            </a:prstGeom>
            <a:noFill/>
            <a:ln w="381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800" dirty="0">
                  <a:solidFill>
                    <a:schemeClr val="tx1"/>
                  </a:solidFill>
                </a:rPr>
                <a:t>15 : 3 = 5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6736CAD-901A-4AA3-A385-14580E3D2E30}"/>
              </a:ext>
            </a:extLst>
          </p:cNvPr>
          <p:cNvSpPr/>
          <p:nvPr/>
        </p:nvSpPr>
        <p:spPr>
          <a:xfrm>
            <a:off x="6836229" y="2883934"/>
            <a:ext cx="1524000" cy="1412295"/>
          </a:xfrm>
          <a:custGeom>
            <a:avLst/>
            <a:gdLst>
              <a:gd name="connsiteX0" fmla="*/ 0 w 1524000"/>
              <a:gd name="connsiteY0" fmla="*/ 18923 h 1412295"/>
              <a:gd name="connsiteX1" fmla="*/ 537028 w 1524000"/>
              <a:gd name="connsiteY1" fmla="*/ 149552 h 1412295"/>
              <a:gd name="connsiteX2" fmla="*/ 914400 w 1524000"/>
              <a:gd name="connsiteY2" fmla="*/ 1122009 h 1412295"/>
              <a:gd name="connsiteX3" fmla="*/ 1524000 w 1524000"/>
              <a:gd name="connsiteY3" fmla="*/ 1412295 h 141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0" h="1412295">
                <a:moveTo>
                  <a:pt x="0" y="18923"/>
                </a:moveTo>
                <a:cubicBezTo>
                  <a:pt x="192314" y="-7687"/>
                  <a:pt x="384628" y="-34296"/>
                  <a:pt x="537028" y="149552"/>
                </a:cubicBezTo>
                <a:cubicBezTo>
                  <a:pt x="689428" y="333400"/>
                  <a:pt x="749905" y="911552"/>
                  <a:pt x="914400" y="1122009"/>
                </a:cubicBezTo>
                <a:cubicBezTo>
                  <a:pt x="1078895" y="1332466"/>
                  <a:pt x="1301447" y="1372380"/>
                  <a:pt x="1524000" y="1412295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EC84CF52-DA55-4857-A108-206DD7FF30F1}"/>
              </a:ext>
            </a:extLst>
          </p:cNvPr>
          <p:cNvSpPr/>
          <p:nvPr/>
        </p:nvSpPr>
        <p:spPr>
          <a:xfrm flipH="1">
            <a:off x="6843486" y="2880209"/>
            <a:ext cx="1524000" cy="1412295"/>
          </a:xfrm>
          <a:custGeom>
            <a:avLst/>
            <a:gdLst>
              <a:gd name="connsiteX0" fmla="*/ 0 w 1524000"/>
              <a:gd name="connsiteY0" fmla="*/ 18923 h 1412295"/>
              <a:gd name="connsiteX1" fmla="*/ 537028 w 1524000"/>
              <a:gd name="connsiteY1" fmla="*/ 149552 h 1412295"/>
              <a:gd name="connsiteX2" fmla="*/ 914400 w 1524000"/>
              <a:gd name="connsiteY2" fmla="*/ 1122009 h 1412295"/>
              <a:gd name="connsiteX3" fmla="*/ 1524000 w 1524000"/>
              <a:gd name="connsiteY3" fmla="*/ 1412295 h 141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0" h="1412295">
                <a:moveTo>
                  <a:pt x="0" y="18923"/>
                </a:moveTo>
                <a:cubicBezTo>
                  <a:pt x="192314" y="-7687"/>
                  <a:pt x="384628" y="-34296"/>
                  <a:pt x="537028" y="149552"/>
                </a:cubicBezTo>
                <a:cubicBezTo>
                  <a:pt x="689428" y="333400"/>
                  <a:pt x="749905" y="911552"/>
                  <a:pt x="914400" y="1122009"/>
                </a:cubicBezTo>
                <a:cubicBezTo>
                  <a:pt x="1078895" y="1332466"/>
                  <a:pt x="1301447" y="1372380"/>
                  <a:pt x="1524000" y="14122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3A43FD7D-B9CC-4DC6-824E-4708C21ED265}"/>
              </a:ext>
            </a:extLst>
          </p:cNvPr>
          <p:cNvSpPr/>
          <p:nvPr/>
        </p:nvSpPr>
        <p:spPr>
          <a:xfrm rot="2677627" flipH="1">
            <a:off x="7056860" y="5162411"/>
            <a:ext cx="1115842" cy="1038966"/>
          </a:xfrm>
          <a:custGeom>
            <a:avLst/>
            <a:gdLst>
              <a:gd name="connsiteX0" fmla="*/ 0 w 1524000"/>
              <a:gd name="connsiteY0" fmla="*/ 18923 h 1412295"/>
              <a:gd name="connsiteX1" fmla="*/ 537028 w 1524000"/>
              <a:gd name="connsiteY1" fmla="*/ 149552 h 1412295"/>
              <a:gd name="connsiteX2" fmla="*/ 914400 w 1524000"/>
              <a:gd name="connsiteY2" fmla="*/ 1122009 h 1412295"/>
              <a:gd name="connsiteX3" fmla="*/ 1524000 w 1524000"/>
              <a:gd name="connsiteY3" fmla="*/ 1412295 h 141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0" h="1412295">
                <a:moveTo>
                  <a:pt x="0" y="18923"/>
                </a:moveTo>
                <a:cubicBezTo>
                  <a:pt x="192314" y="-7687"/>
                  <a:pt x="384628" y="-34296"/>
                  <a:pt x="537028" y="149552"/>
                </a:cubicBezTo>
                <a:cubicBezTo>
                  <a:pt x="689428" y="333400"/>
                  <a:pt x="749905" y="911552"/>
                  <a:pt x="914400" y="1122009"/>
                </a:cubicBezTo>
                <a:cubicBezTo>
                  <a:pt x="1078895" y="1332466"/>
                  <a:pt x="1301447" y="1372380"/>
                  <a:pt x="1524000" y="14122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669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  <p:bldP spid="38" grpId="0" animBg="1"/>
      <p:bldP spid="81" grpId="0" animBg="1"/>
      <p:bldP spid="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71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434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STD</dc:creator>
  <cp:lastModifiedBy>STD</cp:lastModifiedBy>
  <cp:revision>3</cp:revision>
  <dcterms:created xsi:type="dcterms:W3CDTF">2023-02-15T10:44:47Z</dcterms:created>
  <dcterms:modified xsi:type="dcterms:W3CDTF">2023-02-15T10:58:23Z</dcterms:modified>
</cp:coreProperties>
</file>