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7" r:id="rId9"/>
    <p:sldId id="274" r:id="rId10"/>
    <p:sldId id="266" r:id="rId11"/>
    <p:sldId id="273" r:id="rId12"/>
    <p:sldId id="272" r:id="rId13"/>
    <p:sldId id="268" r:id="rId14"/>
    <p:sldId id="278" r:id="rId15"/>
    <p:sldId id="279" r:id="rId16"/>
    <p:sldId id="280" r:id="rId17"/>
    <p:sldId id="28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0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208" y="4043323"/>
            <a:ext cx="4690617" cy="2774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55" y="1261279"/>
            <a:ext cx="3627906" cy="4119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" y="4229448"/>
            <a:ext cx="1698289" cy="16008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D3C0B13-2CB5-416B-80E3-A2B87A884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11" y="5257104"/>
            <a:ext cx="1698289" cy="1600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0028E2D-1CF1-4B94-8A8D-316C1CEE6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2" y="3872778"/>
            <a:ext cx="2314235" cy="23142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FA6700A-4418-4C0E-A5B4-673AC0924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32" y="4900434"/>
            <a:ext cx="2314235" cy="231423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="" xmlns:a16="http://schemas.microsoft.com/office/drawing/2014/main" id="{E280E0CE-0499-4933-8827-55BBF0040BBF}"/>
              </a:ext>
            </a:extLst>
          </p:cNvPr>
          <p:cNvSpPr/>
          <p:nvPr/>
        </p:nvSpPr>
        <p:spPr>
          <a:xfrm>
            <a:off x="3971088" y="152559"/>
            <a:ext cx="6192243" cy="372021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nhanh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="" xmlns:a16="http://schemas.microsoft.com/office/drawing/2014/main" id="{D28C9DB0-683E-4DD5-9944-E3547A19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" y="175553"/>
            <a:ext cx="37494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table, man, holding, standing&#10;&#10;Description automatically generated">
            <a:extLst>
              <a:ext uri="{FF2B5EF4-FFF2-40B4-BE49-F238E27FC236}">
                <a16:creationId xmlns="" xmlns:a16="http://schemas.microsoft.com/office/drawing/2014/main" id="{E380D848-AD13-4415-96AF-C9E590AE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44" y="175553"/>
            <a:ext cx="3652911" cy="2743199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="" xmlns:a16="http://schemas.microsoft.com/office/drawing/2014/main" id="{E87FCEA1-063C-4757-A13B-71353F6A5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25" y="175553"/>
            <a:ext cx="4082141" cy="2743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5622C5-363C-47D4-9B75-8476BDAFBF3D}"/>
              </a:ext>
            </a:extLst>
          </p:cNvPr>
          <p:cNvSpPr txBox="1"/>
          <p:nvPr/>
        </p:nvSpPr>
        <p:spPr>
          <a:xfrm>
            <a:off x="1185568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5BE1F1-0B10-4A7D-802F-670EF147342B}"/>
              </a:ext>
            </a:extLst>
          </p:cNvPr>
          <p:cNvSpPr txBox="1"/>
          <p:nvPr/>
        </p:nvSpPr>
        <p:spPr>
          <a:xfrm>
            <a:off x="5081707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C0F849-9A08-4424-BC46-7423D2B095F6}"/>
              </a:ext>
            </a:extLst>
          </p:cNvPr>
          <p:cNvSpPr txBox="1"/>
          <p:nvPr/>
        </p:nvSpPr>
        <p:spPr>
          <a:xfrm>
            <a:off x="9286630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4F182297-2E86-42F2-86FF-D127636BAFE4}"/>
              </a:ext>
            </a:extLst>
          </p:cNvPr>
          <p:cNvSpPr/>
          <p:nvPr/>
        </p:nvSpPr>
        <p:spPr>
          <a:xfrm>
            <a:off x="1457739" y="3790121"/>
            <a:ext cx="8905461" cy="271342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+mj-lt"/>
              </a:rPr>
              <a:t>NGHỆ THUẬT DÂN GIAN</a:t>
            </a:r>
          </a:p>
        </p:txBody>
      </p:sp>
    </p:spTree>
    <p:extLst>
      <p:ext uri="{BB962C8B-B14F-4D97-AF65-F5344CB8AC3E}">
        <p14:creationId xmlns:p14="http://schemas.microsoft.com/office/powerpoint/2010/main" val="10710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Ve-dat-tuong-moi-th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3048000"/>
          </a:xfrm>
          <a:noFill/>
        </p:spPr>
      </p:pic>
      <p:pic>
        <p:nvPicPr>
          <p:cNvPr id="11267" name="Picture 11" descr="12219003che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0"/>
            <a:ext cx="5994400" cy="3048000"/>
          </a:xfrm>
          <a:noFill/>
        </p:spPr>
      </p:pic>
      <p:pic>
        <p:nvPicPr>
          <p:cNvPr id="11268" name="Picture 12" descr="xam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24200"/>
            <a:ext cx="6197600" cy="3733800"/>
          </a:xfrm>
          <a:noFill/>
        </p:spPr>
      </p:pic>
      <p:pic>
        <p:nvPicPr>
          <p:cNvPr id="11269" name="Picture 13" descr="cailuo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3200400"/>
            <a:ext cx="5892800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33677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Nd9GcT-RUX7MQzaNNbEYDB2SQL4mxBcS0EOayjT1oQFfUySGf-RV5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0"/>
            <a:ext cx="57861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ANd9GcRzUldMCCfj9mPlt-Hd3P2aUXX-tN_oPqWRAIFyqfHsvEb2do0D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4038601"/>
            <a:ext cx="5786120" cy="234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ANd9GcQoNGoueWowgl53kC4to4wk7FLBdLO1OcdO-4PTemNymGTl4d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38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11" descr="9k=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eaLnBrk="1" hangingPunct="1"/>
            <a:endParaRPr lang="en-US" altLang="en-US"/>
          </a:p>
        </p:txBody>
      </p:sp>
      <p:pic>
        <p:nvPicPr>
          <p:cNvPr id="8198" name="Picture 13" descr="mau2-6a1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810000"/>
            <a:ext cx="6299200" cy="25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2658533" y="3606800"/>
            <a:ext cx="20320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 hát</a:t>
            </a:r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2743200" y="6350000"/>
            <a:ext cx="20320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Múa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7518400" y="6390217"/>
            <a:ext cx="27432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Thiết kế thời trang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7924800" y="3352800"/>
            <a:ext cx="20320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Nặn tượng</a:t>
            </a:r>
          </a:p>
        </p:txBody>
      </p:sp>
    </p:spTree>
    <p:extLst>
      <p:ext uri="{BB962C8B-B14F-4D97-AF65-F5344CB8AC3E}">
        <p14:creationId xmlns:p14="http://schemas.microsoft.com/office/powerpoint/2010/main" val="14230891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6D1F52-A9EE-401D-9B8D-8AB96E9C8E5B}"/>
              </a:ext>
            </a:extLst>
          </p:cNvPr>
          <p:cNvSpPr txBox="1"/>
          <p:nvPr/>
        </p:nvSpPr>
        <p:spPr>
          <a:xfrm>
            <a:off x="377136" y="180212"/>
            <a:ext cx="933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9C2591-ED63-4952-9E3F-B0F542AAE88D}"/>
              </a:ext>
            </a:extLst>
          </p:cNvPr>
          <p:cNvSpPr txBox="1"/>
          <p:nvPr/>
        </p:nvSpPr>
        <p:spPr>
          <a:xfrm>
            <a:off x="377136" y="953934"/>
            <a:ext cx="11692944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B78AF0B0-1925-43CD-93DE-F21315ABBE90}"/>
              </a:ext>
            </a:extLst>
          </p:cNvPr>
          <p:cNvSpPr/>
          <p:nvPr/>
        </p:nvSpPr>
        <p:spPr>
          <a:xfrm>
            <a:off x="886265" y="953934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74C8DD6-ACE2-4C34-99D6-68E0C92FB8F1}"/>
              </a:ext>
            </a:extLst>
          </p:cNvPr>
          <p:cNvSpPr/>
          <p:nvPr/>
        </p:nvSpPr>
        <p:spPr>
          <a:xfrm>
            <a:off x="6096000" y="1584636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59C6526-E17E-48E5-B1A0-F2AEBF6C2D57}"/>
              </a:ext>
            </a:extLst>
          </p:cNvPr>
          <p:cNvSpPr/>
          <p:nvPr/>
        </p:nvSpPr>
        <p:spPr>
          <a:xfrm>
            <a:off x="8578948" y="2236905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C0AB6F-1A40-4DA8-A3DA-A91781ADD90C}"/>
              </a:ext>
            </a:extLst>
          </p:cNvPr>
          <p:cNvSpPr txBox="1"/>
          <p:nvPr/>
        </p:nvSpPr>
        <p:spPr>
          <a:xfrm flipH="1">
            <a:off x="3117137" y="105486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A61A14-EA12-48F6-BFB3-7EF1809998F3}"/>
              </a:ext>
            </a:extLst>
          </p:cNvPr>
          <p:cNvSpPr txBox="1"/>
          <p:nvPr/>
        </p:nvSpPr>
        <p:spPr>
          <a:xfrm flipH="1">
            <a:off x="5203023" y="105486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709AB6-4C26-4103-A467-931594D0D961}"/>
              </a:ext>
            </a:extLst>
          </p:cNvPr>
          <p:cNvSpPr txBox="1"/>
          <p:nvPr/>
        </p:nvSpPr>
        <p:spPr>
          <a:xfrm flipH="1">
            <a:off x="7511509" y="105486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258D52-1D17-44EB-A4D7-8AC29C118BAB}"/>
              </a:ext>
            </a:extLst>
          </p:cNvPr>
          <p:cNvSpPr txBox="1"/>
          <p:nvPr/>
        </p:nvSpPr>
        <p:spPr>
          <a:xfrm flipH="1">
            <a:off x="1926353" y="235305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00073B-D6C3-4E0E-92A2-ECA506E9A15D}"/>
              </a:ext>
            </a:extLst>
          </p:cNvPr>
          <p:cNvSpPr txBox="1"/>
          <p:nvPr/>
        </p:nvSpPr>
        <p:spPr>
          <a:xfrm flipH="1">
            <a:off x="2854400" y="232765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7507CF-4369-4517-A523-CE0BCEBD6772}"/>
              </a:ext>
            </a:extLst>
          </p:cNvPr>
          <p:cNvSpPr txBox="1"/>
          <p:nvPr/>
        </p:nvSpPr>
        <p:spPr>
          <a:xfrm flipH="1">
            <a:off x="4061003" y="235305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0F27874-FAD8-4BBD-9E7E-E9A3E1394967}"/>
              </a:ext>
            </a:extLst>
          </p:cNvPr>
          <p:cNvSpPr txBox="1"/>
          <p:nvPr/>
        </p:nvSpPr>
        <p:spPr>
          <a:xfrm flipH="1">
            <a:off x="916245" y="300120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274859-A96F-420D-981A-DC8938DA278C}"/>
              </a:ext>
            </a:extLst>
          </p:cNvPr>
          <p:cNvSpPr txBox="1"/>
          <p:nvPr/>
        </p:nvSpPr>
        <p:spPr>
          <a:xfrm flipH="1">
            <a:off x="8419235" y="297072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" name="Flowchart: Sequential Access Storage 1"/>
          <p:cNvSpPr/>
          <p:nvPr/>
        </p:nvSpPr>
        <p:spPr>
          <a:xfrm>
            <a:off x="2057400" y="4851010"/>
            <a:ext cx="7239000" cy="1961270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86473" y="5262659"/>
            <a:ext cx="6358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a) Trong câu dấu phẩy có tác dụng gì? </a:t>
            </a:r>
          </a:p>
        </p:txBody>
      </p:sp>
      <p:sp>
        <p:nvSpPr>
          <p:cNvPr id="21" name="Flowchart: Punched Tape 20"/>
          <p:cNvSpPr/>
          <p:nvPr/>
        </p:nvSpPr>
        <p:spPr>
          <a:xfrm>
            <a:off x="624840" y="4922520"/>
            <a:ext cx="11247120" cy="173736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Qua đoạn văn, các em hãy cho biết những người làm nghệ thuật đã đem lại cho ta điều gì?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7136" y="4635352"/>
            <a:ext cx="11692944" cy="220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Chúng ta nên dành cho những người làm nghệ thuật tình cảm, như thế nào?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5709AB6-4C26-4103-A467-931594D0D961}"/>
              </a:ext>
            </a:extLst>
          </p:cNvPr>
          <p:cNvSpPr txBox="1"/>
          <p:nvPr/>
        </p:nvSpPr>
        <p:spPr>
          <a:xfrm flipH="1">
            <a:off x="9374409" y="1069576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200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 animBg="1"/>
      <p:bldP spid="2" grpId="1" animBg="1"/>
      <p:bldP spid="3" grpId="0"/>
      <p:bldP spid="3" grpId="1"/>
      <p:bldP spid="21" grpId="0" animBg="1"/>
      <p:bldP spid="2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64"/>
          <p:cNvSpPr txBox="1">
            <a:spLocks noChangeArrowheads="1"/>
          </p:cNvSpPr>
          <p:nvPr/>
        </p:nvSpPr>
        <p:spPr bwMode="auto">
          <a:xfrm>
            <a:off x="914400" y="2667001"/>
            <a:ext cx="91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3700"/>
          </a:p>
        </p:txBody>
      </p:sp>
      <p:sp>
        <p:nvSpPr>
          <p:cNvPr id="19459" name="WordArt 185"/>
          <p:cNvSpPr>
            <a:spLocks noChangeArrowheads="1" noChangeShapeType="1" noTextEdit="1"/>
          </p:cNvSpPr>
          <p:nvPr/>
        </p:nvSpPr>
        <p:spPr bwMode="auto">
          <a:xfrm>
            <a:off x="4165600" y="1219200"/>
            <a:ext cx="3860800" cy="8382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Giải ô chữ</a:t>
            </a:r>
          </a:p>
        </p:txBody>
      </p:sp>
      <p:sp>
        <p:nvSpPr>
          <p:cNvPr id="12474" name="Text Box 1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59200" y="4572000"/>
            <a:ext cx="538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>
                <a:solidFill>
                  <a:srgbClr val="008000"/>
                </a:solidFill>
              </a:rPr>
              <a:t>Hàng ngang gồm 2 chữ cái</a:t>
            </a:r>
          </a:p>
        </p:txBody>
      </p:sp>
      <p:sp>
        <p:nvSpPr>
          <p:cNvPr id="12621" name="Text Box 33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11200" y="5105400"/>
            <a:ext cx="10972800" cy="1600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3200">
                <a:solidFill>
                  <a:srgbClr val="0000FF"/>
                </a:solidFill>
              </a:rPr>
              <a:t>Nhạc cụ được làm bằng tre hoặc gỗ, có lòng rỗng, gõ kêu thành tiếng, thường được dùng trong dàn nhạc dân tộc, đền, chùa.</a:t>
            </a:r>
            <a:endParaRPr lang="en-US" altLang="en-US" sz="3200">
              <a:solidFill>
                <a:srgbClr val="0000FF"/>
              </a:solidFill>
            </a:endParaRPr>
          </a:p>
        </p:txBody>
      </p:sp>
      <p:graphicFrame>
        <p:nvGraphicFramePr>
          <p:cNvPr id="12803" name="Group 515"/>
          <p:cNvGraphicFramePr>
            <a:graphicFrameLocks noGrp="1"/>
          </p:cNvGraphicFramePr>
          <p:nvPr/>
        </p:nvGraphicFramePr>
        <p:xfrm>
          <a:off x="3962400" y="2057400"/>
          <a:ext cx="14224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663" name="Oval 375"/>
          <p:cNvSpPr>
            <a:spLocks noChangeArrowheads="1"/>
          </p:cNvSpPr>
          <p:nvPr/>
        </p:nvSpPr>
        <p:spPr bwMode="auto">
          <a:xfrm>
            <a:off x="2438400" y="2095500"/>
            <a:ext cx="8128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pPr algn="ctr"/>
            <a:r>
              <a:rPr lang="en-US" altLang="en-US" sz="3700">
                <a:solidFill>
                  <a:srgbClr val="000000"/>
                </a:solidFill>
              </a:rPr>
              <a:t>1</a:t>
            </a:r>
          </a:p>
        </p:txBody>
      </p:sp>
      <p:graphicFrame>
        <p:nvGraphicFramePr>
          <p:cNvPr id="12804" name="Group 516"/>
          <p:cNvGraphicFramePr>
            <a:graphicFrameLocks noGrp="1"/>
          </p:cNvGraphicFramePr>
          <p:nvPr/>
        </p:nvGraphicFramePr>
        <p:xfrm>
          <a:off x="3962400" y="2569633"/>
          <a:ext cx="28448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754" name="Group 466"/>
          <p:cNvGraphicFramePr>
            <a:graphicFrameLocks noGrp="1"/>
          </p:cNvGraphicFramePr>
          <p:nvPr/>
        </p:nvGraphicFramePr>
        <p:xfrm>
          <a:off x="3962400" y="3086100"/>
          <a:ext cx="4267200" cy="5334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799" name="Group 511"/>
          <p:cNvGraphicFramePr>
            <a:graphicFrameLocks noGrp="1"/>
          </p:cNvGraphicFramePr>
          <p:nvPr/>
        </p:nvGraphicFramePr>
        <p:xfrm>
          <a:off x="3962400" y="3619500"/>
          <a:ext cx="49784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3317">
                  <a:extLst>
                    <a:ext uri="{9D8B030D-6E8A-4147-A177-3AD203B41FA5}"/>
                  </a:extLst>
                </a:gridCol>
                <a:gridCol w="706967">
                  <a:extLst>
                    <a:ext uri="{9D8B030D-6E8A-4147-A177-3AD203B41FA5}"/>
                  </a:extLst>
                </a:gridCol>
                <a:gridCol w="713316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806" name="Text Box 518"/>
          <p:cNvSpPr txBox="1">
            <a:spLocks noChangeArrowheads="1"/>
          </p:cNvSpPr>
          <p:nvPr/>
        </p:nvSpPr>
        <p:spPr bwMode="auto">
          <a:xfrm>
            <a:off x="4707467" y="20701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Õ</a:t>
            </a:r>
          </a:p>
        </p:txBody>
      </p:sp>
      <p:sp>
        <p:nvSpPr>
          <p:cNvPr id="12809" name="Text Box 521"/>
          <p:cNvSpPr txBox="1">
            <a:spLocks noChangeArrowheads="1"/>
          </p:cNvSpPr>
          <p:nvPr/>
        </p:nvSpPr>
        <p:spPr bwMode="auto">
          <a:xfrm>
            <a:off x="4064000" y="20574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2942361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4" grpId="0"/>
      <p:bldP spid="12621" grpId="0" animBg="1"/>
      <p:bldP spid="12663" grpId="0" animBg="1"/>
      <p:bldP spid="12806" grpId="0"/>
      <p:bldP spid="128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2667001"/>
            <a:ext cx="91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3700"/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4165600" y="1219200"/>
            <a:ext cx="3860800" cy="8382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Giải ô chữ</a:t>
            </a:r>
          </a:p>
        </p:txBody>
      </p:sp>
      <p:sp>
        <p:nvSpPr>
          <p:cNvPr id="8704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59200" y="4572000"/>
            <a:ext cx="538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>
                <a:solidFill>
                  <a:srgbClr val="008000"/>
                </a:solidFill>
              </a:rPr>
              <a:t>Hàng ngang gồm 4 chữ cái</a:t>
            </a:r>
          </a:p>
        </p:txBody>
      </p:sp>
      <p:sp>
        <p:nvSpPr>
          <p:cNvPr id="8704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16000" y="5080000"/>
            <a:ext cx="10464800" cy="1600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3200">
                <a:solidFill>
                  <a:srgbClr val="FF0066"/>
                </a:solidFill>
              </a:rPr>
              <a:t>Môn nghệ thuật trình diễn các động tác: leo, nhảy, nhào lộn, uốn dẻo, thăng bằng, ... rất khéo léo của người, của thú.</a:t>
            </a:r>
            <a:endParaRPr lang="en-US" altLang="en-US" sz="3200">
              <a:solidFill>
                <a:srgbClr val="FF0066"/>
              </a:solidFill>
            </a:endParaRPr>
          </a:p>
        </p:txBody>
      </p:sp>
      <p:graphicFrame>
        <p:nvGraphicFramePr>
          <p:cNvPr id="87047" name="Group 7"/>
          <p:cNvGraphicFramePr>
            <a:graphicFrameLocks noGrp="1"/>
          </p:cNvGraphicFramePr>
          <p:nvPr/>
        </p:nvGraphicFramePr>
        <p:xfrm>
          <a:off x="3962400" y="2057400"/>
          <a:ext cx="14224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7056" name="Group 16"/>
          <p:cNvGraphicFramePr>
            <a:graphicFrameLocks noGrp="1"/>
          </p:cNvGraphicFramePr>
          <p:nvPr/>
        </p:nvGraphicFramePr>
        <p:xfrm>
          <a:off x="3962400" y="2569633"/>
          <a:ext cx="28448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7068" name="Group 28"/>
          <p:cNvGraphicFramePr>
            <a:graphicFrameLocks noGrp="1"/>
          </p:cNvGraphicFramePr>
          <p:nvPr/>
        </p:nvGraphicFramePr>
        <p:xfrm>
          <a:off x="3962400" y="3086100"/>
          <a:ext cx="4267200" cy="5334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7084" name="Group 44"/>
          <p:cNvGraphicFramePr>
            <a:graphicFrameLocks noGrp="1"/>
          </p:cNvGraphicFramePr>
          <p:nvPr/>
        </p:nvGraphicFramePr>
        <p:xfrm>
          <a:off x="3962400" y="3619500"/>
          <a:ext cx="49784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3317">
                  <a:extLst>
                    <a:ext uri="{9D8B030D-6E8A-4147-A177-3AD203B41FA5}"/>
                  </a:extLst>
                </a:gridCol>
                <a:gridCol w="706967">
                  <a:extLst>
                    <a:ext uri="{9D8B030D-6E8A-4147-A177-3AD203B41FA5}"/>
                  </a:extLst>
                </a:gridCol>
                <a:gridCol w="713316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7102" name="Oval 62"/>
          <p:cNvSpPr>
            <a:spLocks noChangeArrowheads="1"/>
          </p:cNvSpPr>
          <p:nvPr/>
        </p:nvSpPr>
        <p:spPr bwMode="auto">
          <a:xfrm>
            <a:off x="2438400" y="2628900"/>
            <a:ext cx="812800" cy="3810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pPr algn="ctr"/>
            <a:r>
              <a:rPr lang="en-US" altLang="en-US" sz="3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3996267" y="258572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X</a:t>
            </a:r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4690533" y="25908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I</a:t>
            </a:r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5452533" y="25908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Ế</a:t>
            </a:r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6096000" y="25908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C</a:t>
            </a:r>
          </a:p>
        </p:txBody>
      </p:sp>
      <p:sp>
        <p:nvSpPr>
          <p:cNvPr id="20545" name="Text Box 69"/>
          <p:cNvSpPr txBox="1">
            <a:spLocks noChangeArrowheads="1"/>
          </p:cNvSpPr>
          <p:nvPr/>
        </p:nvSpPr>
        <p:spPr bwMode="auto">
          <a:xfrm>
            <a:off x="4707467" y="20853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Õ</a:t>
            </a:r>
          </a:p>
        </p:txBody>
      </p:sp>
      <p:sp>
        <p:nvSpPr>
          <p:cNvPr id="20546" name="Text Box 70"/>
          <p:cNvSpPr txBox="1">
            <a:spLocks noChangeArrowheads="1"/>
          </p:cNvSpPr>
          <p:nvPr/>
        </p:nvSpPr>
        <p:spPr bwMode="auto">
          <a:xfrm>
            <a:off x="4064000" y="20726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714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 animBg="1"/>
      <p:bldP spid="87102" grpId="0" animBg="1"/>
      <p:bldP spid="87105" grpId="0"/>
      <p:bldP spid="87106" grpId="0"/>
      <p:bldP spid="87107" grpId="0"/>
      <p:bldP spid="87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2667001"/>
            <a:ext cx="91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3700"/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4165600" y="1219200"/>
            <a:ext cx="3860800" cy="8382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Giải ô chữ</a:t>
            </a:r>
          </a:p>
        </p:txBody>
      </p:sp>
      <p:sp>
        <p:nvSpPr>
          <p:cNvPr id="8806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59200" y="4572000"/>
            <a:ext cx="538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>
                <a:solidFill>
                  <a:srgbClr val="008000"/>
                </a:solidFill>
              </a:rPr>
              <a:t>Hàng ngang gồm 6 chữ cái</a:t>
            </a:r>
          </a:p>
        </p:txBody>
      </p:sp>
      <p:sp>
        <p:nvSpPr>
          <p:cNvPr id="88070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22400" y="5105401"/>
            <a:ext cx="9652000" cy="61554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3200">
                <a:solidFill>
                  <a:srgbClr val="00CC00"/>
                </a:solidFill>
              </a:rPr>
              <a:t>Từ dùng để chỉ chung những người làm nghệ </a:t>
            </a:r>
            <a:r>
              <a:rPr lang="nl-NL" altLang="en-US" sz="3200" smtClean="0">
                <a:solidFill>
                  <a:srgbClr val="00CC00"/>
                </a:solidFill>
              </a:rPr>
              <a:t>thuật.</a:t>
            </a:r>
            <a:endParaRPr lang="en-US" altLang="en-US" sz="3200">
              <a:solidFill>
                <a:srgbClr val="00CC00"/>
              </a:solidFill>
            </a:endParaRPr>
          </a:p>
        </p:txBody>
      </p:sp>
      <p:graphicFrame>
        <p:nvGraphicFramePr>
          <p:cNvPr id="88071" name="Group 7"/>
          <p:cNvGraphicFramePr>
            <a:graphicFrameLocks noGrp="1"/>
          </p:cNvGraphicFramePr>
          <p:nvPr/>
        </p:nvGraphicFramePr>
        <p:xfrm>
          <a:off x="3962400" y="2057400"/>
          <a:ext cx="14224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8080" name="Group 16"/>
          <p:cNvGraphicFramePr>
            <a:graphicFrameLocks noGrp="1"/>
          </p:cNvGraphicFramePr>
          <p:nvPr/>
        </p:nvGraphicFramePr>
        <p:xfrm>
          <a:off x="3962400" y="2569633"/>
          <a:ext cx="28448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8092" name="Group 28"/>
          <p:cNvGraphicFramePr>
            <a:graphicFrameLocks noGrp="1"/>
          </p:cNvGraphicFramePr>
          <p:nvPr/>
        </p:nvGraphicFramePr>
        <p:xfrm>
          <a:off x="3962400" y="3086100"/>
          <a:ext cx="4267200" cy="5334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8108" name="Group 44"/>
          <p:cNvGraphicFramePr>
            <a:graphicFrameLocks noGrp="1"/>
          </p:cNvGraphicFramePr>
          <p:nvPr/>
        </p:nvGraphicFramePr>
        <p:xfrm>
          <a:off x="3962400" y="3619500"/>
          <a:ext cx="49784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3317">
                  <a:extLst>
                    <a:ext uri="{9D8B030D-6E8A-4147-A177-3AD203B41FA5}"/>
                  </a:extLst>
                </a:gridCol>
                <a:gridCol w="706967">
                  <a:extLst>
                    <a:ext uri="{9D8B030D-6E8A-4147-A177-3AD203B41FA5}"/>
                  </a:extLst>
                </a:gridCol>
                <a:gridCol w="713316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8127" name="Oval 63"/>
          <p:cNvSpPr>
            <a:spLocks noChangeArrowheads="1"/>
          </p:cNvSpPr>
          <p:nvPr/>
        </p:nvSpPr>
        <p:spPr bwMode="auto">
          <a:xfrm>
            <a:off x="2438400" y="3162300"/>
            <a:ext cx="8128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pPr algn="ctr"/>
            <a:r>
              <a:rPr lang="en-US" altLang="en-US" sz="3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8129" name="Text Box 65"/>
          <p:cNvSpPr txBox="1">
            <a:spLocks noChangeArrowheads="1"/>
          </p:cNvSpPr>
          <p:nvPr/>
        </p:nvSpPr>
        <p:spPr bwMode="auto">
          <a:xfrm>
            <a:off x="4013200" y="30886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N</a:t>
            </a:r>
          </a:p>
        </p:txBody>
      </p:sp>
      <p:sp>
        <p:nvSpPr>
          <p:cNvPr id="88130" name="Text Box 66"/>
          <p:cNvSpPr txBox="1">
            <a:spLocks noChangeArrowheads="1"/>
          </p:cNvSpPr>
          <p:nvPr/>
        </p:nvSpPr>
        <p:spPr bwMode="auto">
          <a:xfrm>
            <a:off x="4724400" y="30886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G</a:t>
            </a:r>
          </a:p>
        </p:txBody>
      </p:sp>
      <p:sp>
        <p:nvSpPr>
          <p:cNvPr id="88131" name="Text Box 67"/>
          <p:cNvSpPr txBox="1">
            <a:spLocks noChangeArrowheads="1"/>
          </p:cNvSpPr>
          <p:nvPr/>
        </p:nvSpPr>
        <p:spPr bwMode="auto">
          <a:xfrm>
            <a:off x="5435600" y="30886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H</a:t>
            </a:r>
          </a:p>
        </p:txBody>
      </p:sp>
      <p:sp>
        <p:nvSpPr>
          <p:cNvPr id="88132" name="Text Box 68"/>
          <p:cNvSpPr txBox="1">
            <a:spLocks noChangeArrowheads="1"/>
          </p:cNvSpPr>
          <p:nvPr/>
        </p:nvSpPr>
        <p:spPr bwMode="auto">
          <a:xfrm>
            <a:off x="6146800" y="30886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Ệ</a:t>
            </a:r>
          </a:p>
        </p:txBody>
      </p:sp>
      <p:sp>
        <p:nvSpPr>
          <p:cNvPr id="88133" name="Text Box 69"/>
          <p:cNvSpPr txBox="1">
            <a:spLocks noChangeArrowheads="1"/>
          </p:cNvSpPr>
          <p:nvPr/>
        </p:nvSpPr>
        <p:spPr bwMode="auto">
          <a:xfrm>
            <a:off x="6858000" y="30886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S</a:t>
            </a:r>
          </a:p>
        </p:txBody>
      </p: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7552267" y="30886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Ĩ</a:t>
            </a:r>
          </a:p>
        </p:txBody>
      </p:sp>
      <p:sp>
        <p:nvSpPr>
          <p:cNvPr id="21571" name="Text Box 77"/>
          <p:cNvSpPr txBox="1">
            <a:spLocks noChangeArrowheads="1"/>
          </p:cNvSpPr>
          <p:nvPr/>
        </p:nvSpPr>
        <p:spPr bwMode="auto">
          <a:xfrm>
            <a:off x="4707467" y="20701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Õ</a:t>
            </a:r>
          </a:p>
        </p:txBody>
      </p:sp>
      <p:sp>
        <p:nvSpPr>
          <p:cNvPr id="21572" name="Text Box 78"/>
          <p:cNvSpPr txBox="1">
            <a:spLocks noChangeArrowheads="1"/>
          </p:cNvSpPr>
          <p:nvPr/>
        </p:nvSpPr>
        <p:spPr bwMode="auto">
          <a:xfrm>
            <a:off x="4064000" y="20574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M</a:t>
            </a:r>
          </a:p>
        </p:txBody>
      </p:sp>
      <p:sp>
        <p:nvSpPr>
          <p:cNvPr id="21573" name="Text Box 83"/>
          <p:cNvSpPr txBox="1">
            <a:spLocks noChangeArrowheads="1"/>
          </p:cNvSpPr>
          <p:nvPr/>
        </p:nvSpPr>
        <p:spPr bwMode="auto">
          <a:xfrm>
            <a:off x="3996267" y="258572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X</a:t>
            </a:r>
          </a:p>
        </p:txBody>
      </p:sp>
      <p:sp>
        <p:nvSpPr>
          <p:cNvPr id="21574" name="Text Box 84"/>
          <p:cNvSpPr txBox="1">
            <a:spLocks noChangeArrowheads="1"/>
          </p:cNvSpPr>
          <p:nvPr/>
        </p:nvSpPr>
        <p:spPr bwMode="auto">
          <a:xfrm>
            <a:off x="4690533" y="25908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I</a:t>
            </a:r>
          </a:p>
        </p:txBody>
      </p:sp>
      <p:sp>
        <p:nvSpPr>
          <p:cNvPr id="21575" name="Text Box 85"/>
          <p:cNvSpPr txBox="1">
            <a:spLocks noChangeArrowheads="1"/>
          </p:cNvSpPr>
          <p:nvPr/>
        </p:nvSpPr>
        <p:spPr bwMode="auto">
          <a:xfrm>
            <a:off x="5452533" y="25908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Ế</a:t>
            </a:r>
          </a:p>
        </p:txBody>
      </p:sp>
      <p:sp>
        <p:nvSpPr>
          <p:cNvPr id="21576" name="Text Box 86"/>
          <p:cNvSpPr txBox="1">
            <a:spLocks noChangeArrowheads="1"/>
          </p:cNvSpPr>
          <p:nvPr/>
        </p:nvSpPr>
        <p:spPr bwMode="auto">
          <a:xfrm>
            <a:off x="6096000" y="259080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6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 animBg="1"/>
      <p:bldP spid="88127" grpId="0" animBg="1"/>
      <p:bldP spid="88129" grpId="0"/>
      <p:bldP spid="88130" grpId="0"/>
      <p:bldP spid="88131" grpId="0"/>
      <p:bldP spid="88132" grpId="0"/>
      <p:bldP spid="88133" grpId="0"/>
      <p:bldP spid="881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2667001"/>
            <a:ext cx="91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3700"/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2607733" y="960120"/>
            <a:ext cx="6807200" cy="1388533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Giải ô chữ</a:t>
            </a:r>
          </a:p>
        </p:txBody>
      </p:sp>
      <p:sp>
        <p:nvSpPr>
          <p:cNvPr id="8602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59200" y="4572000"/>
            <a:ext cx="538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>
                <a:solidFill>
                  <a:srgbClr val="008000"/>
                </a:solidFill>
              </a:rPr>
              <a:t>Hàng ngang gồm 7 chữ cái</a:t>
            </a:r>
          </a:p>
        </p:txBody>
      </p:sp>
      <p:sp>
        <p:nvSpPr>
          <p:cNvPr id="8602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7640" y="5105401"/>
            <a:ext cx="12024360" cy="1600434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3200"/>
              <a:t>Dấu dùng để ngăn cách </a:t>
            </a:r>
            <a:r>
              <a:rPr lang="nl-NL" altLang="en-US" sz="3200" smtClean="0"/>
              <a:t>các thành phần nòng cốt của câu với  bộ phận phụ trong câu</a:t>
            </a:r>
            <a:r>
              <a:rPr lang="nl-NL" altLang="en-US" sz="3200" smtClean="0"/>
              <a:t>, </a:t>
            </a:r>
            <a:r>
              <a:rPr lang="nl-NL" altLang="en-US" sz="3200"/>
              <a:t>ngăn cách các bộ phận có cùng chức vụ ở trong câu.</a:t>
            </a:r>
            <a:endParaRPr lang="en-US" altLang="en-US" sz="3200"/>
          </a:p>
        </p:txBody>
      </p:sp>
      <p:graphicFrame>
        <p:nvGraphicFramePr>
          <p:cNvPr id="86023" name="Group 7"/>
          <p:cNvGraphicFramePr>
            <a:graphicFrameLocks noGrp="1"/>
          </p:cNvGraphicFramePr>
          <p:nvPr/>
        </p:nvGraphicFramePr>
        <p:xfrm>
          <a:off x="3962400" y="2057400"/>
          <a:ext cx="14224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6032" name="Group 16"/>
          <p:cNvGraphicFramePr>
            <a:graphicFrameLocks noGrp="1"/>
          </p:cNvGraphicFramePr>
          <p:nvPr/>
        </p:nvGraphicFramePr>
        <p:xfrm>
          <a:off x="3962400" y="2569633"/>
          <a:ext cx="28448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6176" name="Group 160"/>
          <p:cNvGraphicFramePr>
            <a:graphicFrameLocks noGrp="1"/>
          </p:cNvGraphicFramePr>
          <p:nvPr/>
        </p:nvGraphicFramePr>
        <p:xfrm>
          <a:off x="3962400" y="3048001"/>
          <a:ext cx="4267200" cy="5715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6060" name="Group 44"/>
          <p:cNvGraphicFramePr>
            <a:graphicFrameLocks noGrp="1"/>
          </p:cNvGraphicFramePr>
          <p:nvPr/>
        </p:nvGraphicFramePr>
        <p:xfrm>
          <a:off x="3962400" y="3619500"/>
          <a:ext cx="4978400" cy="51858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3317">
                  <a:extLst>
                    <a:ext uri="{9D8B030D-6E8A-4147-A177-3AD203B41FA5}"/>
                  </a:extLst>
                </a:gridCol>
                <a:gridCol w="706967">
                  <a:extLst>
                    <a:ext uri="{9D8B030D-6E8A-4147-A177-3AD203B41FA5}"/>
                  </a:extLst>
                </a:gridCol>
                <a:gridCol w="713316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  <a:gridCol w="711200">
                  <a:extLst>
                    <a:ext uri="{9D8B030D-6E8A-4147-A177-3AD203B41FA5}"/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21920" marR="12192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6080" name="Oval 64"/>
          <p:cNvSpPr>
            <a:spLocks noChangeArrowheads="1"/>
          </p:cNvSpPr>
          <p:nvPr/>
        </p:nvSpPr>
        <p:spPr bwMode="auto">
          <a:xfrm>
            <a:off x="2438400" y="3695700"/>
            <a:ext cx="8128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/>
          <a:p>
            <a:pPr algn="ctr"/>
            <a:r>
              <a:rPr lang="en-US" altLang="en-US" sz="3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4080933" y="36220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D</a:t>
            </a: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4758267" y="36220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Ấ</a:t>
            </a: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5418667" y="36220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U</a:t>
            </a:r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6197600" y="36093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P</a:t>
            </a: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6891867" y="35966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H</a:t>
            </a:r>
          </a:p>
        </p:txBody>
      </p:sp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7620000" y="3622041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Ẩ</a:t>
            </a:r>
          </a:p>
        </p:txBody>
      </p:sp>
      <p:sp>
        <p:nvSpPr>
          <p:cNvPr id="86087" name="Text Box 71"/>
          <p:cNvSpPr txBox="1">
            <a:spLocks noChangeArrowheads="1"/>
          </p:cNvSpPr>
          <p:nvPr/>
        </p:nvSpPr>
        <p:spPr bwMode="auto">
          <a:xfrm>
            <a:off x="8227906" y="361569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Y</a:t>
            </a:r>
          </a:p>
        </p:txBody>
      </p:sp>
      <p:sp>
        <p:nvSpPr>
          <p:cNvPr id="22596" name="Text Box 154"/>
          <p:cNvSpPr txBox="1">
            <a:spLocks noChangeArrowheads="1"/>
          </p:cNvSpPr>
          <p:nvPr/>
        </p:nvSpPr>
        <p:spPr bwMode="auto">
          <a:xfrm>
            <a:off x="3943773" y="310007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N</a:t>
            </a:r>
          </a:p>
        </p:txBody>
      </p:sp>
      <p:sp>
        <p:nvSpPr>
          <p:cNvPr id="22597" name="Text Box 155"/>
          <p:cNvSpPr txBox="1">
            <a:spLocks noChangeArrowheads="1"/>
          </p:cNvSpPr>
          <p:nvPr/>
        </p:nvSpPr>
        <p:spPr bwMode="auto">
          <a:xfrm>
            <a:off x="4671906" y="310007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G</a:t>
            </a:r>
          </a:p>
        </p:txBody>
      </p:sp>
      <p:sp>
        <p:nvSpPr>
          <p:cNvPr id="22598" name="Text Box 156"/>
          <p:cNvSpPr txBox="1">
            <a:spLocks noChangeArrowheads="1"/>
          </p:cNvSpPr>
          <p:nvPr/>
        </p:nvSpPr>
        <p:spPr bwMode="auto">
          <a:xfrm>
            <a:off x="5383106" y="310007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H</a:t>
            </a:r>
          </a:p>
        </p:txBody>
      </p:sp>
      <p:sp>
        <p:nvSpPr>
          <p:cNvPr id="22599" name="Text Box 157"/>
          <p:cNvSpPr txBox="1">
            <a:spLocks noChangeArrowheads="1"/>
          </p:cNvSpPr>
          <p:nvPr/>
        </p:nvSpPr>
        <p:spPr bwMode="auto">
          <a:xfrm>
            <a:off x="6077373" y="310007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Ệ</a:t>
            </a:r>
          </a:p>
        </p:txBody>
      </p:sp>
      <p:sp>
        <p:nvSpPr>
          <p:cNvPr id="22600" name="Text Box 158"/>
          <p:cNvSpPr txBox="1">
            <a:spLocks noChangeArrowheads="1"/>
          </p:cNvSpPr>
          <p:nvPr/>
        </p:nvSpPr>
        <p:spPr bwMode="auto">
          <a:xfrm>
            <a:off x="6805506" y="310007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S</a:t>
            </a:r>
          </a:p>
        </p:txBody>
      </p:sp>
      <p:sp>
        <p:nvSpPr>
          <p:cNvPr id="22601" name="Text Box 159"/>
          <p:cNvSpPr txBox="1">
            <a:spLocks noChangeArrowheads="1"/>
          </p:cNvSpPr>
          <p:nvPr/>
        </p:nvSpPr>
        <p:spPr bwMode="auto">
          <a:xfrm>
            <a:off x="7499773" y="310007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Ĩ</a:t>
            </a:r>
          </a:p>
        </p:txBody>
      </p:sp>
      <p:sp>
        <p:nvSpPr>
          <p:cNvPr id="22602" name="Text Box 161"/>
          <p:cNvSpPr txBox="1">
            <a:spLocks noChangeArrowheads="1"/>
          </p:cNvSpPr>
          <p:nvPr/>
        </p:nvSpPr>
        <p:spPr bwMode="auto">
          <a:xfrm>
            <a:off x="4654973" y="207899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Õ</a:t>
            </a:r>
          </a:p>
        </p:txBody>
      </p:sp>
      <p:sp>
        <p:nvSpPr>
          <p:cNvPr id="22603" name="Text Box 162"/>
          <p:cNvSpPr txBox="1">
            <a:spLocks noChangeArrowheads="1"/>
          </p:cNvSpPr>
          <p:nvPr/>
        </p:nvSpPr>
        <p:spPr bwMode="auto">
          <a:xfrm>
            <a:off x="4011506" y="206629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M</a:t>
            </a:r>
          </a:p>
        </p:txBody>
      </p:sp>
      <p:sp>
        <p:nvSpPr>
          <p:cNvPr id="22604" name="Text Box 163"/>
          <p:cNvSpPr txBox="1">
            <a:spLocks noChangeArrowheads="1"/>
          </p:cNvSpPr>
          <p:nvPr/>
        </p:nvSpPr>
        <p:spPr bwMode="auto">
          <a:xfrm>
            <a:off x="3943773" y="254889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X</a:t>
            </a:r>
          </a:p>
        </p:txBody>
      </p:sp>
      <p:sp>
        <p:nvSpPr>
          <p:cNvPr id="22605" name="Text Box 164"/>
          <p:cNvSpPr txBox="1">
            <a:spLocks noChangeArrowheads="1"/>
          </p:cNvSpPr>
          <p:nvPr/>
        </p:nvSpPr>
        <p:spPr bwMode="auto">
          <a:xfrm>
            <a:off x="4638039" y="252349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I</a:t>
            </a:r>
          </a:p>
        </p:txBody>
      </p:sp>
      <p:sp>
        <p:nvSpPr>
          <p:cNvPr id="22606" name="Text Box 165"/>
          <p:cNvSpPr txBox="1">
            <a:spLocks noChangeArrowheads="1"/>
          </p:cNvSpPr>
          <p:nvPr/>
        </p:nvSpPr>
        <p:spPr bwMode="auto">
          <a:xfrm>
            <a:off x="5400039" y="252349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Ế</a:t>
            </a:r>
          </a:p>
        </p:txBody>
      </p:sp>
      <p:sp>
        <p:nvSpPr>
          <p:cNvPr id="22607" name="Text Box 166"/>
          <p:cNvSpPr txBox="1">
            <a:spLocks noChangeArrowheads="1"/>
          </p:cNvSpPr>
          <p:nvPr/>
        </p:nvSpPr>
        <p:spPr bwMode="auto">
          <a:xfrm>
            <a:off x="6043506" y="2523492"/>
            <a:ext cx="592667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1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 animBg="1"/>
      <p:bldP spid="86080" grpId="0" animBg="1"/>
      <p:bldP spid="86081" grpId="0"/>
      <p:bldP spid="86082" grpId="0"/>
      <p:bldP spid="86083" grpId="0"/>
      <p:bldP spid="86084" grpId="0"/>
      <p:bldP spid="86085" grpId="0"/>
      <p:bldP spid="86086" grpId="0"/>
      <p:bldP spid="860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ebjong_illustrations_996553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676400" y="2953265"/>
            <a:ext cx="8839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LUÔN MẠNH KHỎE</a:t>
            </a:r>
          </a:p>
        </p:txBody>
      </p:sp>
    </p:spTree>
    <p:extLst>
      <p:ext uri="{BB962C8B-B14F-4D97-AF65-F5344CB8AC3E}">
        <p14:creationId xmlns:p14="http://schemas.microsoft.com/office/powerpoint/2010/main" val="8611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53678" y="4156575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3678" y="32819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53678" y="233108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53678" y="1427604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6078" y="42327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4189" y="15650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6078" y="3358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6078" y="23675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899" y="4156575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3008" y="238966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010" y="3339277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8028" y="1535539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=""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45999" y="404367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=""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055008" y="229094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=""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156608" y="316533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=""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57562" y="4128597"/>
            <a:ext cx="350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9897" y="2372260"/>
            <a:ext cx="335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3859" y="3296976"/>
            <a:ext cx="341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=""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6953903" y="146763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5008" y="1594020"/>
            <a:ext cx="33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1838" y="268501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=""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8" y="1187393"/>
            <a:ext cx="4395629" cy="215130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1" y="1097746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=""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121388" y="122642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6FDF5E7-13DE-4E92-9221-E9AFF7F75788}"/>
              </a:ext>
            </a:extLst>
          </p:cNvPr>
          <p:cNvGrpSpPr/>
          <p:nvPr/>
        </p:nvGrpSpPr>
        <p:grpSpPr>
          <a:xfrm>
            <a:off x="399661" y="1836652"/>
            <a:ext cx="4625576" cy="3129515"/>
            <a:chOff x="208010" y="1823605"/>
            <a:chExt cx="4625576" cy="3129515"/>
          </a:xfrm>
        </p:grpSpPr>
        <p:pic>
          <p:nvPicPr>
            <p:cNvPr id="3" name="Picture 2" descr="A person wearing a suit and tie smiling at the camera&#10;&#10;Description automatically generated">
              <a:extLst>
                <a:ext uri="{FF2B5EF4-FFF2-40B4-BE49-F238E27FC236}">
                  <a16:creationId xmlns="" xmlns:a16="http://schemas.microsoft.com/office/drawing/2014/main" id="{1D9D008D-6112-4525-9639-F854740F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FF43BD6C-B44C-4909-90CC-451539AC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174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=""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=""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=""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=""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=""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=""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1870941-FD91-40ED-B18B-55490F931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" y="2012418"/>
            <a:ext cx="5600700" cy="3810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=""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=""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=""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=""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=""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=""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stage&#10;&#10;Description automatically generated">
            <a:extLst>
              <a:ext uri="{FF2B5EF4-FFF2-40B4-BE49-F238E27FC236}">
                <a16:creationId xmlns="" xmlns:a16="http://schemas.microsoft.com/office/drawing/2014/main" id="{D3F4024A-325F-40D7-BDF0-A1F4DFB20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" y="1928812"/>
            <a:ext cx="5715000" cy="3784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D7338E3-F96A-4744-B3B9-29FA90FF8BD3}"/>
              </a:ext>
            </a:extLst>
          </p:cNvPr>
          <p:cNvGrpSpPr/>
          <p:nvPr/>
        </p:nvGrpSpPr>
        <p:grpSpPr>
          <a:xfrm>
            <a:off x="185530" y="291549"/>
            <a:ext cx="3670852" cy="2700130"/>
            <a:chOff x="208010" y="1823605"/>
            <a:chExt cx="4625576" cy="3129515"/>
          </a:xfrm>
        </p:grpSpPr>
        <p:pic>
          <p:nvPicPr>
            <p:cNvPr id="5" name="Picture 4" descr="A person wearing a suit and tie smiling at the camera&#10;&#10;Description automatically generated">
              <a:extLst>
                <a:ext uri="{FF2B5EF4-FFF2-40B4-BE49-F238E27FC236}">
                  <a16:creationId xmlns="" xmlns:a16="http://schemas.microsoft.com/office/drawing/2014/main" id="{D0264931-6929-4A26-91F9-9D887122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15DB3AB5-A5D8-461F-92FF-E0D1E407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0AFF4B1-153B-4E61-A54D-FAFF46DB0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89" y="411646"/>
            <a:ext cx="3616104" cy="258003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="" xmlns:a16="http://schemas.microsoft.com/office/drawing/2014/main" id="{11F91D2B-87AB-4E68-B210-41A010275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00" y="411645"/>
            <a:ext cx="3896624" cy="258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ACFB61-CB47-4FC1-8B08-0174D1B00F98}"/>
              </a:ext>
            </a:extLst>
          </p:cNvPr>
          <p:cNvSpPr txBox="1"/>
          <p:nvPr/>
        </p:nvSpPr>
        <p:spPr>
          <a:xfrm>
            <a:off x="26694" y="3327713"/>
            <a:ext cx="382968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3F2D3C-7DFF-45DB-9A39-3C97F73CEAA4}"/>
              </a:ext>
            </a:extLst>
          </p:cNvPr>
          <p:cNvSpPr txBox="1"/>
          <p:nvPr/>
        </p:nvSpPr>
        <p:spPr>
          <a:xfrm>
            <a:off x="3966597" y="3327713"/>
            <a:ext cx="382968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HÁT: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DA2826-1651-45D9-82A9-635649F90919}"/>
              </a:ext>
            </a:extLst>
          </p:cNvPr>
          <p:cNvSpPr txBox="1"/>
          <p:nvPr/>
        </p:nvSpPr>
        <p:spPr>
          <a:xfrm>
            <a:off x="7973436" y="3373268"/>
            <a:ext cx="3829688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4A9E98-9F8A-44B9-A72E-135BCA6C8369}"/>
              </a:ext>
            </a:extLst>
          </p:cNvPr>
          <p:cNvSpPr txBox="1"/>
          <p:nvPr/>
        </p:nvSpPr>
        <p:spPr>
          <a:xfrm>
            <a:off x="2316760" y="411480"/>
            <a:ext cx="755847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440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801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6D853E0-D020-4A9A-8D86-44F988E0F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137"/>
            <a:ext cx="3297485" cy="37138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94425C3-189D-48F4-86F5-3126DEF73AF7}"/>
              </a:ext>
            </a:extLst>
          </p:cNvPr>
          <p:cNvSpPr/>
          <p:nvPr/>
        </p:nvSpPr>
        <p:spPr>
          <a:xfrm>
            <a:off x="4061892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4AB1837-BF49-446E-834C-2383926AAFFF}"/>
              </a:ext>
            </a:extLst>
          </p:cNvPr>
          <p:cNvSpPr/>
          <p:nvPr/>
        </p:nvSpPr>
        <p:spPr>
          <a:xfrm>
            <a:off x="4061892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8C0390E3-7704-4B1B-BCBE-03E9B6449A0D}"/>
              </a:ext>
            </a:extLst>
          </p:cNvPr>
          <p:cNvSpPr/>
          <p:nvPr/>
        </p:nvSpPr>
        <p:spPr>
          <a:xfrm>
            <a:off x="4061892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7BDCB14-0772-417F-99A0-A5052D7A12E8}"/>
              </a:ext>
            </a:extLst>
          </p:cNvPr>
          <p:cNvCxnSpPr>
            <a:stCxn id="6" idx="3"/>
          </p:cNvCxnSpPr>
          <p:nvPr/>
        </p:nvCxnSpPr>
        <p:spPr>
          <a:xfrm flipV="1">
            <a:off x="3297485" y="1899137"/>
            <a:ext cx="651663" cy="1856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D551EE-43E6-41EA-B189-EF4CC4F000CA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0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B16CC42-19D7-4CA3-A1EC-2FC060A93A02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167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70C54C5-3DBA-4203-A600-49019B27F45C}"/>
              </a:ext>
            </a:extLst>
          </p:cNvPr>
          <p:cNvSpPr/>
          <p:nvPr/>
        </p:nvSpPr>
        <p:spPr>
          <a:xfrm>
            <a:off x="8971721" y="115181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D987CD3-80E0-46B7-AAFC-BDD4FEB6455E}"/>
              </a:ext>
            </a:extLst>
          </p:cNvPr>
          <p:cNvSpPr/>
          <p:nvPr/>
        </p:nvSpPr>
        <p:spPr>
          <a:xfrm>
            <a:off x="8971721" y="520067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90142AB-FD82-489B-BE3A-FDF53230A133}"/>
              </a:ext>
            </a:extLst>
          </p:cNvPr>
          <p:cNvSpPr/>
          <p:nvPr/>
        </p:nvSpPr>
        <p:spPr>
          <a:xfrm>
            <a:off x="8971720" y="3130689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34534C-BE9F-45CC-A5E9-E56DEA7C30B2}"/>
              </a:ext>
            </a:extLst>
          </p:cNvPr>
          <p:cNvSpPr txBox="1"/>
          <p:nvPr/>
        </p:nvSpPr>
        <p:spPr>
          <a:xfrm>
            <a:off x="377136" y="60640"/>
            <a:ext cx="996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94425C3-189D-48F4-86F5-3126DEF73AF7}"/>
              </a:ext>
            </a:extLst>
          </p:cNvPr>
          <p:cNvSpPr/>
          <p:nvPr/>
        </p:nvSpPr>
        <p:spPr>
          <a:xfrm>
            <a:off x="430796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4AB1837-BF49-446E-834C-2383926AAFFF}"/>
              </a:ext>
            </a:extLst>
          </p:cNvPr>
          <p:cNvSpPr/>
          <p:nvPr/>
        </p:nvSpPr>
        <p:spPr>
          <a:xfrm>
            <a:off x="430796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8C0390E3-7704-4B1B-BCBE-03E9B6449A0D}"/>
              </a:ext>
            </a:extLst>
          </p:cNvPr>
          <p:cNvSpPr/>
          <p:nvPr/>
        </p:nvSpPr>
        <p:spPr>
          <a:xfrm>
            <a:off x="430796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70C54C5-3DBA-4203-A600-49019B27F45C}"/>
              </a:ext>
            </a:extLst>
          </p:cNvPr>
          <p:cNvSpPr/>
          <p:nvPr/>
        </p:nvSpPr>
        <p:spPr>
          <a:xfrm>
            <a:off x="5923722" y="768526"/>
            <a:ext cx="6268278" cy="202768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D987CD3-80E0-46B7-AAFC-BDD4FEB6455E}"/>
              </a:ext>
            </a:extLst>
          </p:cNvPr>
          <p:cNvSpPr/>
          <p:nvPr/>
        </p:nvSpPr>
        <p:spPr>
          <a:xfrm>
            <a:off x="5923722" y="5200677"/>
            <a:ext cx="6268277" cy="165732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90142AB-FD82-489B-BE3A-FDF53230A133}"/>
              </a:ext>
            </a:extLst>
          </p:cNvPr>
          <p:cNvSpPr/>
          <p:nvPr/>
        </p:nvSpPr>
        <p:spPr>
          <a:xfrm>
            <a:off x="5923722" y="3130690"/>
            <a:ext cx="6268278" cy="170635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853EC746-850B-4A32-91D7-C0DF9581A0FA}"/>
              </a:ext>
            </a:extLst>
          </p:cNvPr>
          <p:cNvSpPr/>
          <p:nvPr/>
        </p:nvSpPr>
        <p:spPr>
          <a:xfrm>
            <a:off x="5115339" y="1689635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E010B919-AEE5-4CCA-889E-AAF2A22D4FC9}"/>
              </a:ext>
            </a:extLst>
          </p:cNvPr>
          <p:cNvSpPr/>
          <p:nvPr/>
        </p:nvSpPr>
        <p:spPr>
          <a:xfrm>
            <a:off x="5115338" y="3603671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FE469035-DFAF-4AB5-B893-3B0F53BAC3E3}"/>
              </a:ext>
            </a:extLst>
          </p:cNvPr>
          <p:cNvSpPr/>
          <p:nvPr/>
        </p:nvSpPr>
        <p:spPr>
          <a:xfrm>
            <a:off x="5115338" y="5709458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760" y="1584960"/>
            <a:ext cx="10088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câu với một trong các từ vừa tìm được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6E8E2"/>
      </a:lt2>
      <a:accent1>
        <a:srgbClr val="A496C6"/>
      </a:accent1>
      <a:accent2>
        <a:srgbClr val="7F86BA"/>
      </a:accent2>
      <a:accent3>
        <a:srgbClr val="8AA7C0"/>
      </a:accent3>
      <a:accent4>
        <a:srgbClr val="78AEB0"/>
      </a:accent4>
      <a:accent5>
        <a:srgbClr val="83AD9D"/>
      </a:accent5>
      <a:accent6>
        <a:srgbClr val="78AF83"/>
      </a:accent6>
      <a:hlink>
        <a:srgbClr val="79895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758</Words>
  <Application>Microsoft Office PowerPoint</Application>
  <PresentationFormat>Custom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BrushVTI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TUTHU HIEN</dc:creator>
  <cp:lastModifiedBy>Admin</cp:lastModifiedBy>
  <cp:revision>27</cp:revision>
  <dcterms:created xsi:type="dcterms:W3CDTF">2020-04-16T02:52:14Z</dcterms:created>
  <dcterms:modified xsi:type="dcterms:W3CDTF">2022-03-02T01:04:32Z</dcterms:modified>
</cp:coreProperties>
</file>