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7"/>
  </p:notesMasterIdLst>
  <p:sldIdLst>
    <p:sldId id="318" r:id="rId2"/>
    <p:sldId id="319" r:id="rId3"/>
    <p:sldId id="289" r:id="rId4"/>
    <p:sldId id="285" r:id="rId5"/>
    <p:sldId id="320" r:id="rId6"/>
    <p:sldId id="290" r:id="rId7"/>
    <p:sldId id="293" r:id="rId8"/>
    <p:sldId id="295" r:id="rId9"/>
    <p:sldId id="321" r:id="rId10"/>
    <p:sldId id="323" r:id="rId11"/>
    <p:sldId id="324" r:id="rId12"/>
    <p:sldId id="325" r:id="rId13"/>
    <p:sldId id="326" r:id="rId14"/>
    <p:sldId id="329" r:id="rId15"/>
    <p:sldId id="322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700" autoAdjust="0"/>
  </p:normalViewPr>
  <p:slideViewPr>
    <p:cSldViewPr snapToGrid="0">
      <p:cViewPr>
        <p:scale>
          <a:sx n="75" d="100"/>
          <a:sy n="75" d="100"/>
        </p:scale>
        <p:origin x="-1134" y="-4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1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06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2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26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63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5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57587" y="15610"/>
            <a:ext cx="728087" cy="674294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3312714" y="195971"/>
            <a:ext cx="5680679" cy="272571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24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57587" y="15610"/>
            <a:ext cx="728087" cy="674294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3312714" y="195971"/>
            <a:ext cx="5680679" cy="272571"/>
            <a:chOff x="3312714" y="195971"/>
            <a:chExt cx="5907873" cy="272571"/>
          </a:xfrm>
        </p:grpSpPr>
        <p:sp>
          <p:nvSpPr>
            <p:cNvPr id="11" name="矩形 10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88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6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2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  <p:sldLayoutId id="214748368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" y="2400072"/>
            <a:ext cx="16037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35" y="2701301"/>
            <a:ext cx="1259133" cy="210401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2381" y="2606279"/>
            <a:ext cx="9178529" cy="2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34" y="3628869"/>
            <a:ext cx="53101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7"/>
          <p:cNvSpPr txBox="1"/>
          <p:nvPr/>
        </p:nvSpPr>
        <p:spPr>
          <a:xfrm>
            <a:off x="825500" y="1205876"/>
            <a:ext cx="79351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TOÁN 3 </a:t>
            </a:r>
          </a:p>
          <a:p>
            <a:pPr algn="ctr">
              <a:defRPr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ĐỀ 11: CÁC SỐ ĐẾN 100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000</a:t>
            </a:r>
          </a:p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61:LÀM TRÒN CÁC SỐ ĐẾN HÀNG NGHÌN, CHỤC NGHÌN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086768" y="365345"/>
            <a:ext cx="7673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ỦY BAN NHÂN DÂN HUYỆN AN LÃO</a:t>
            </a:r>
          </a:p>
          <a:p>
            <a:pPr algn="ctr"/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TRƯỜNG TIỂU HỌC TRƯỜNG SƠN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华康海报体W12" panose="040B0C0900000000000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814768" y="3200053"/>
            <a:ext cx="51054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GV: </a:t>
            </a:r>
            <a:r>
              <a:rPr lang="en-US" altLang="zh-CN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Phạm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Thị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Thủy</a:t>
            </a:r>
            <a:endParaRPr lang="en-US" altLang="zh-C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华康海报体W12" panose="040B0C09000000000000"/>
              <a:cs typeface="Times New Roman" pitchFamily="18" charset="0"/>
            </a:endParaRPr>
          </a:p>
          <a:p>
            <a:pPr algn="ctr"/>
            <a:r>
              <a:rPr lang="en-US" altLang="zh-CN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Năm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华康海报体W12" panose="040B0C09000000000000"/>
                <a:cs typeface="Times New Roman" pitchFamily="18" charset="0"/>
              </a:rPr>
              <a:t>: 2022 - 2023</a:t>
            </a:r>
            <a:endParaRPr lang="en-US" altLang="zh-C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华康海报体W12" panose="040B0C0900000000000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1168916"/>
            <a:ext cx="866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Câu</a:t>
            </a:r>
            <a:r>
              <a:rPr lang="en-US" altLang="zh-CN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1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Số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dân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của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huyện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là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71 839.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Trong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bài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báo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cô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phóng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viên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đã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làm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tròn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số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dân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của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huyện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đó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đến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chục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nghìn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số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dân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đã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làm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tròn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đến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chục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nghìn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là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số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nào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?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795032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A. 75 000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5800" y="2795032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B. 80 000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4800" y="2795032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C. 72 000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2795032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D. 70 000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4800" y="2795032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C. 72 000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799584"/>
            <a:ext cx="866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Câu</a:t>
            </a:r>
            <a:r>
              <a:rPr lang="en-US" altLang="zh-CN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2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vệ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tinh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bay ở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độ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cao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cách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mặt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đất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35 786 km. Nam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rằng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vệ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tinh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cách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mặt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đất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khoảng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40 000 km.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Nam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đã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làm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tròn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số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đến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nào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? 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9850" y="2425700"/>
            <a:ext cx="199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trăm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3150" y="2425700"/>
            <a:ext cx="176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nghìn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7850" y="2425700"/>
            <a:ext cx="238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chục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nghìn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2750" y="2424668"/>
            <a:ext cx="273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C.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chục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nghìn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799584"/>
            <a:ext cx="866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Câu</a:t>
            </a:r>
            <a:r>
              <a:rPr lang="en-US" altLang="zh-CN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3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vệ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tinh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bay ở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độ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cao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cách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mặt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đất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35 786 km.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Hùng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rằng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vệ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tinh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cách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mặt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đất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khoảng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35 800 km.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Hùng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đã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làm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tròn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số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đến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nào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? 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425700"/>
            <a:ext cx="199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trăm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100" y="2425700"/>
            <a:ext cx="176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nghìn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4800" y="2425700"/>
            <a:ext cx="237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C.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chục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nghìn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9452" y="4014232"/>
            <a:ext cx="130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D. 70 000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425700"/>
            <a:ext cx="201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A. </a:t>
            </a:r>
            <a:r>
              <a:rPr lang="en-US" altLang="zh-CN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trăm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/>
          <a:stretch/>
        </p:blipFill>
        <p:spPr>
          <a:xfrm>
            <a:off x="9715500" y="-243127"/>
            <a:ext cx="2324104" cy="33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799584"/>
            <a:ext cx="866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Câu</a:t>
            </a:r>
            <a:r>
              <a:rPr lang="en-US" altLang="zh-CN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4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vệ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tinh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bay ở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độ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cao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cách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mặt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đất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35 786 km. Mai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đã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làm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tròn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số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chỉ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độ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cao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đó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đến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nghìn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Mai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đã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làm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tròn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đến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hàng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chục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nghìn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là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số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nào</a:t>
            </a:r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? 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425700"/>
            <a:ext cx="199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A. 35 800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100" y="2425700"/>
            <a:ext cx="176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B. 36 000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4800" y="2425700"/>
            <a:ext cx="238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C. 40 000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0200" y="2413000"/>
            <a:ext cx="273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B. 36 000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799584"/>
            <a:ext cx="866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 dirty="0" err="1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6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Trường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hợp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vệ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tinh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bay ở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cao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cách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mặt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đất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35 425 km.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làm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tròn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chỉ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cao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đó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đến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hàng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chục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nghìn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em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được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nào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? 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2584966"/>
            <a:ext cx="199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A. 35 000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100" y="2572266"/>
            <a:ext cx="176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B. 36 400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2572266"/>
            <a:ext cx="238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C. 40 000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572266"/>
            <a:ext cx="273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C. 40 000</a:t>
            </a:r>
            <a:endParaRPr lang="zh-CN" altLang="en-US" b="1" dirty="0">
              <a:solidFill>
                <a:schemeClr val="accent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638" y="2151192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100" y="1600200"/>
            <a:ext cx="627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23304" y="2606279"/>
            <a:ext cx="9178529" cy="2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5" y="1232821"/>
            <a:ext cx="3401043" cy="3470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800" y="364337"/>
            <a:ext cx="6248400" cy="2578099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altLang="zh-CN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61:LÀM </a:t>
            </a: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 CÁC SỐ ĐẾN HÀNG NGHÌN, CHỤC NGHÌN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迷你简卡通" pitchFamily="65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Thiết kế chưa có tên 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806700" y="1536700"/>
            <a:ext cx="2806700" cy="1739900"/>
          </a:xfrm>
          <a:prstGeom prst="wedgeEllipseCallout">
            <a:avLst>
              <a:gd name="adj1" fmla="val -46625"/>
              <a:gd name="adj2" fmla="val 5958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bay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11 678 </a:t>
            </a:r>
            <a:r>
              <a:rPr lang="en-US" dirty="0" err="1" smtClean="0"/>
              <a:t>giờ</a:t>
            </a:r>
            <a:r>
              <a:rPr lang="en-US" dirty="0" smtClean="0"/>
              <a:t>.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28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12"/>
          <p:cNvSpPr txBox="1"/>
          <p:nvPr/>
        </p:nvSpPr>
        <p:spPr>
          <a:xfrm>
            <a:off x="854852" y="127673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KHÁM PHÁ</a:t>
            </a:r>
            <a:endParaRPr lang="zh-CN" altLang="en-US" sz="2100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9" name="12"/>
          <p:cNvSpPr txBox="1"/>
          <p:nvPr/>
        </p:nvSpPr>
        <p:spPr>
          <a:xfrm>
            <a:off x="288760" y="635500"/>
            <a:ext cx="8753640" cy="86945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nl-NL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*Khi làm tròn số đến hàng nghìn, </a:t>
            </a:r>
            <a:r>
              <a:rPr lang="nl-NL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so sánh chữ số hàng trăm với 5. </a:t>
            </a:r>
            <a:endParaRPr lang="nl-NL" sz="2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12"/>
          <p:cNvSpPr txBox="1"/>
          <p:nvPr/>
        </p:nvSpPr>
        <p:spPr>
          <a:xfrm>
            <a:off x="644894" y="1504959"/>
            <a:ext cx="8499106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+ Nếu </a:t>
            </a:r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chữ số hàng trăm bé hơn 5 thì làm tròn </a:t>
            </a:r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xuống.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12"/>
          <p:cNvSpPr txBox="1"/>
          <p:nvPr/>
        </p:nvSpPr>
        <p:spPr>
          <a:xfrm>
            <a:off x="365761" y="2870884"/>
            <a:ext cx="8835990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+ Nếu </a:t>
            </a:r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chữ số hàng trăm lớn hơn hoặc bằng 5 thì làm tròn lên.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12"/>
          <p:cNvSpPr txBox="1"/>
          <p:nvPr/>
        </p:nvSpPr>
        <p:spPr>
          <a:xfrm>
            <a:off x="1597812" y="3517077"/>
            <a:ext cx="6583680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- VD: 11 678</a:t>
            </a:r>
          </a:p>
        </p:txBody>
      </p:sp>
      <p:sp>
        <p:nvSpPr>
          <p:cNvPr id="43" name="12"/>
          <p:cNvSpPr txBox="1"/>
          <p:nvPr/>
        </p:nvSpPr>
        <p:spPr>
          <a:xfrm>
            <a:off x="1603886" y="2191330"/>
            <a:ext cx="2097035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600" dirty="0" smtClean="0">
                <a:latin typeface="Times New Roman" pitchFamily="18" charset="0"/>
                <a:cs typeface="Times New Roman" pitchFamily="18" charset="0"/>
              </a:rPr>
              <a:t>- VD: 11 204</a:t>
            </a:r>
            <a:endParaRPr lang="nl-NL" sz="2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46582" y="2436016"/>
            <a:ext cx="31859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495782" y="3757364"/>
            <a:ext cx="3088451" cy="4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12"/>
          <p:cNvSpPr txBox="1"/>
          <p:nvPr/>
        </p:nvSpPr>
        <p:spPr>
          <a:xfrm>
            <a:off x="4210535" y="2037808"/>
            <a:ext cx="114644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nl-NL" dirty="0"/>
              <a:t>vì 2 &lt; 5</a:t>
            </a:r>
          </a:p>
        </p:txBody>
      </p:sp>
      <p:sp>
        <p:nvSpPr>
          <p:cNvPr id="51" name="12"/>
          <p:cNvSpPr txBox="1"/>
          <p:nvPr/>
        </p:nvSpPr>
        <p:spPr>
          <a:xfrm>
            <a:off x="3594578" y="2451656"/>
            <a:ext cx="2336322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tròn xuống</a:t>
            </a:r>
            <a:endParaRPr lang="nl-NL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12"/>
          <p:cNvSpPr txBox="1"/>
          <p:nvPr/>
        </p:nvSpPr>
        <p:spPr>
          <a:xfrm>
            <a:off x="6730007" y="2191330"/>
            <a:ext cx="1775861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11 000</a:t>
            </a:r>
          </a:p>
        </p:txBody>
      </p:sp>
      <p:sp>
        <p:nvSpPr>
          <p:cNvPr id="53" name="12"/>
          <p:cNvSpPr txBox="1"/>
          <p:nvPr/>
        </p:nvSpPr>
        <p:spPr>
          <a:xfrm>
            <a:off x="4100381" y="3420901"/>
            <a:ext cx="1649059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6 &gt; 5</a:t>
            </a:r>
            <a:endParaRPr lang="nl-NL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12"/>
          <p:cNvSpPr txBox="1"/>
          <p:nvPr/>
        </p:nvSpPr>
        <p:spPr>
          <a:xfrm>
            <a:off x="4100381" y="3761630"/>
            <a:ext cx="1649059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tròn lên</a:t>
            </a:r>
          </a:p>
        </p:txBody>
      </p:sp>
      <p:sp>
        <p:nvSpPr>
          <p:cNvPr id="55" name="12"/>
          <p:cNvSpPr txBox="1"/>
          <p:nvPr/>
        </p:nvSpPr>
        <p:spPr>
          <a:xfrm>
            <a:off x="6609633" y="3517076"/>
            <a:ext cx="1775861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12 000</a:t>
            </a:r>
          </a:p>
        </p:txBody>
      </p:sp>
      <p:sp>
        <p:nvSpPr>
          <p:cNvPr id="56" name="12"/>
          <p:cNvSpPr txBox="1"/>
          <p:nvPr/>
        </p:nvSpPr>
        <p:spPr>
          <a:xfrm>
            <a:off x="1571342" y="4402596"/>
            <a:ext cx="6583680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- VD: 11 515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533882" y="4617616"/>
            <a:ext cx="3088451" cy="4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12"/>
          <p:cNvSpPr txBox="1"/>
          <p:nvPr/>
        </p:nvSpPr>
        <p:spPr>
          <a:xfrm>
            <a:off x="4065122" y="4278144"/>
            <a:ext cx="1649059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=5</a:t>
            </a:r>
          </a:p>
        </p:txBody>
      </p:sp>
      <p:sp>
        <p:nvSpPr>
          <p:cNvPr id="59" name="12"/>
          <p:cNvSpPr txBox="1"/>
          <p:nvPr/>
        </p:nvSpPr>
        <p:spPr>
          <a:xfrm>
            <a:off x="4038652" y="4621882"/>
            <a:ext cx="1649059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tròn lên</a:t>
            </a:r>
          </a:p>
        </p:txBody>
      </p:sp>
      <p:sp>
        <p:nvSpPr>
          <p:cNvPr id="60" name="12"/>
          <p:cNvSpPr txBox="1"/>
          <p:nvPr/>
        </p:nvSpPr>
        <p:spPr>
          <a:xfrm>
            <a:off x="6622333" y="4377327"/>
            <a:ext cx="1775861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nl-NL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000</a:t>
            </a:r>
          </a:p>
        </p:txBody>
      </p:sp>
    </p:spTree>
    <p:extLst>
      <p:ext uri="{BB962C8B-B14F-4D97-AF65-F5344CB8AC3E}">
        <p14:creationId xmlns:p14="http://schemas.microsoft.com/office/powerpoint/2010/main" val="2055134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40" grpId="0"/>
      <p:bldP spid="41" grpId="0"/>
      <p:bldP spid="42" grpId="0"/>
      <p:bldP spid="43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378297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638" y="2151192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525077"/>
            <a:ext cx="6071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*Khi làm tròn số đến hàng nghìn, ta so sánh chữ số hàng trăm với 5. Nếu chữ số hàng trăm bé hơn 5 thì làm tròn xuống,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 lại 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 làm tròn lên.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4900" y="601704"/>
            <a:ext cx="32624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9"/>
          <p:cNvCxnSpPr/>
          <p:nvPr/>
        </p:nvCxnSpPr>
        <p:spPr>
          <a:xfrm>
            <a:off x="2897909" y="2603500"/>
            <a:ext cx="1056966" cy="48796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8"/>
          <p:cNvCxnSpPr/>
          <p:nvPr/>
        </p:nvCxnSpPr>
        <p:spPr>
          <a:xfrm flipV="1">
            <a:off x="3022600" y="1163490"/>
            <a:ext cx="1065694" cy="51291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7"/>
          <p:cNvCxnSpPr/>
          <p:nvPr/>
        </p:nvCxnSpPr>
        <p:spPr>
          <a:xfrm flipV="1">
            <a:off x="2897909" y="2138949"/>
            <a:ext cx="1035099" cy="1274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1"/>
          <p:cNvSpPr txBox="1"/>
          <p:nvPr/>
        </p:nvSpPr>
        <p:spPr>
          <a:xfrm>
            <a:off x="847284" y="127673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KHÁM PHÁ</a:t>
            </a:r>
            <a:endParaRPr lang="zh-CN" altLang="en-US" sz="21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6941" y="1444349"/>
            <a:ext cx="2815659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*Khi làm tròn số đến hàng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chục nghìn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, ta so sánh chữ số hàng trăm với 5.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>
            <a:stCxn id="36" idx="3"/>
          </p:cNvCxnSpPr>
          <p:nvPr/>
        </p:nvCxnSpPr>
        <p:spPr>
          <a:xfrm flipV="1">
            <a:off x="5283588" y="1130163"/>
            <a:ext cx="1693283" cy="7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12"/>
          <p:cNvSpPr txBox="1"/>
          <p:nvPr/>
        </p:nvSpPr>
        <p:spPr>
          <a:xfrm>
            <a:off x="5654928" y="771969"/>
            <a:ext cx="114644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1 &lt; 5</a:t>
            </a:r>
            <a:endParaRPr lang="nl-NL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12"/>
          <p:cNvSpPr txBox="1"/>
          <p:nvPr/>
        </p:nvSpPr>
        <p:spPr>
          <a:xfrm>
            <a:off x="5463767" y="1116459"/>
            <a:ext cx="1838733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nl-NL" sz="1600" dirty="0" smtClean="0">
                <a:solidFill>
                  <a:srgbClr val="C00000"/>
                </a:solidFill>
              </a:rPr>
              <a:t> </a:t>
            </a:r>
            <a:r>
              <a:rPr lang="nl-NL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 xuống</a:t>
            </a:r>
            <a:endParaRPr lang="nl-NL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12"/>
          <p:cNvSpPr txBox="1"/>
          <p:nvPr/>
        </p:nvSpPr>
        <p:spPr>
          <a:xfrm>
            <a:off x="7062073" y="988144"/>
            <a:ext cx="1775861" cy="32168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000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88294" y="976004"/>
            <a:ext cx="11952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11 678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257800" y="2143092"/>
            <a:ext cx="1665385" cy="2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5" name="12"/>
          <p:cNvSpPr txBox="1"/>
          <p:nvPr/>
        </p:nvSpPr>
        <p:spPr>
          <a:xfrm>
            <a:off x="5499642" y="1784898"/>
            <a:ext cx="114644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 7 &gt; 5</a:t>
            </a:r>
          </a:p>
        </p:txBody>
      </p:sp>
      <p:sp>
        <p:nvSpPr>
          <p:cNvPr id="59" name="12"/>
          <p:cNvSpPr txBox="1"/>
          <p:nvPr/>
        </p:nvSpPr>
        <p:spPr>
          <a:xfrm>
            <a:off x="5344356" y="2141817"/>
            <a:ext cx="156243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tròn lên</a:t>
            </a:r>
          </a:p>
        </p:txBody>
      </p:sp>
      <p:sp>
        <p:nvSpPr>
          <p:cNvPr id="60" name="12"/>
          <p:cNvSpPr txBox="1"/>
          <p:nvPr/>
        </p:nvSpPr>
        <p:spPr>
          <a:xfrm>
            <a:off x="7023973" y="2021815"/>
            <a:ext cx="1775861" cy="32168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000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969811" y="1976233"/>
            <a:ext cx="11736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17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051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5257800" y="3134199"/>
            <a:ext cx="1616493" cy="18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12"/>
          <p:cNvSpPr txBox="1"/>
          <p:nvPr/>
        </p:nvSpPr>
        <p:spPr>
          <a:xfrm>
            <a:off x="5552350" y="2776005"/>
            <a:ext cx="114644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5 = 5</a:t>
            </a:r>
          </a:p>
        </p:txBody>
      </p:sp>
      <p:sp>
        <p:nvSpPr>
          <p:cNvPr id="64" name="12"/>
          <p:cNvSpPr txBox="1"/>
          <p:nvPr/>
        </p:nvSpPr>
        <p:spPr>
          <a:xfrm>
            <a:off x="5397064" y="3132924"/>
            <a:ext cx="156243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tròn lên</a:t>
            </a:r>
          </a:p>
        </p:txBody>
      </p:sp>
      <p:sp>
        <p:nvSpPr>
          <p:cNvPr id="65" name="12"/>
          <p:cNvSpPr txBox="1"/>
          <p:nvPr/>
        </p:nvSpPr>
        <p:spPr>
          <a:xfrm>
            <a:off x="6986746" y="3004930"/>
            <a:ext cx="1775861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000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97119" y="2980040"/>
            <a:ext cx="1031051" cy="337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15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001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8756" y="3481391"/>
            <a:ext cx="8739739" cy="161044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nl-NL" sz="32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*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 làm tròn số đến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hàng chục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nghìn, ta so sánh chữ số hàng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nghìn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với 5. Nếu chữ số hàng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nghìn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bé hơn 5 thì làm tròn xuống,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còn lại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thì làm tròn lên</a:t>
            </a:r>
            <a:r>
              <a:rPr lang="nl-NL" sz="32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60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3" grpId="0" animBg="1"/>
      <p:bldP spid="49" grpId="0"/>
      <p:bldP spid="50" grpId="0"/>
      <p:bldP spid="52" grpId="0"/>
      <p:bldP spid="36" grpId="0"/>
      <p:bldP spid="55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1"/>
          <p:cNvSpPr txBox="1"/>
          <p:nvPr/>
        </p:nvSpPr>
        <p:spPr>
          <a:xfrm>
            <a:off x="935804" y="127673"/>
            <a:ext cx="246543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LUYỆN TẬP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9" name="1"/>
          <p:cNvSpPr txBox="1"/>
          <p:nvPr/>
        </p:nvSpPr>
        <p:spPr>
          <a:xfrm>
            <a:off x="230926" y="851798"/>
            <a:ext cx="1232715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2400" b="1" u="sng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Bài</a:t>
            </a:r>
            <a:r>
              <a:rPr lang="en-US" altLang="zh-CN" sz="2400" b="1" u="sng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1:</a:t>
            </a:r>
            <a:endParaRPr lang="zh-CN" altLang="en-US" sz="2400" b="1" u="sng" dirty="0">
              <a:solidFill>
                <a:schemeClr val="accent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0" name="1"/>
          <p:cNvSpPr txBox="1"/>
          <p:nvPr/>
        </p:nvSpPr>
        <p:spPr>
          <a:xfrm>
            <a:off x="4622800" y="1344508"/>
            <a:ext cx="4394200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b)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Làm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tròn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các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82 134; 55 712; 46 000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đến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hàng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chục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nghìn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 </a:t>
            </a:r>
            <a:endParaRPr lang="zh-CN" altLang="en-US" sz="2400" dirty="0">
              <a:solidFill>
                <a:schemeClr val="accent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1" name="1"/>
          <p:cNvSpPr txBox="1"/>
          <p:nvPr/>
        </p:nvSpPr>
        <p:spPr>
          <a:xfrm>
            <a:off x="394636" y="1344508"/>
            <a:ext cx="3961463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a)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tròn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65 341; 10 501; 9 805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đến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hàng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nghìn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 </a:t>
            </a:r>
            <a:endParaRPr lang="zh-CN" altLang="en-US" sz="2400" dirty="0">
              <a:solidFill>
                <a:schemeClr val="accent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97399" y="1048000"/>
            <a:ext cx="0" cy="3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3654" y="257175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65 341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3654" y="332396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10 501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3654" y="407618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9 805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2006" y="238708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82 134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62006" y="323772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55 712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006" y="408836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46 000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99521" y="2799149"/>
            <a:ext cx="153799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12"/>
          <p:cNvSpPr txBox="1"/>
          <p:nvPr/>
        </p:nvSpPr>
        <p:spPr>
          <a:xfrm>
            <a:off x="1615575" y="2440955"/>
            <a:ext cx="114644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vì 3 &lt; 5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6" name="12"/>
          <p:cNvSpPr txBox="1"/>
          <p:nvPr/>
        </p:nvSpPr>
        <p:spPr>
          <a:xfrm>
            <a:off x="1460289" y="2797874"/>
            <a:ext cx="15624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làm tròn xuống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7" name="12"/>
          <p:cNvSpPr txBox="1"/>
          <p:nvPr/>
        </p:nvSpPr>
        <p:spPr>
          <a:xfrm>
            <a:off x="3022720" y="2605932"/>
            <a:ext cx="1333379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65 000</a:t>
            </a:r>
            <a:endParaRPr lang="nl-NL" b="1" i="1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426008" y="3465125"/>
            <a:ext cx="153799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12"/>
          <p:cNvSpPr txBox="1"/>
          <p:nvPr/>
        </p:nvSpPr>
        <p:spPr>
          <a:xfrm>
            <a:off x="1642062" y="3106931"/>
            <a:ext cx="114644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vì 5 = 5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20" name="12"/>
          <p:cNvSpPr txBox="1"/>
          <p:nvPr/>
        </p:nvSpPr>
        <p:spPr>
          <a:xfrm>
            <a:off x="1486776" y="3463850"/>
            <a:ext cx="15624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làm tròn lên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21" name="12"/>
          <p:cNvSpPr txBox="1"/>
          <p:nvPr/>
        </p:nvSpPr>
        <p:spPr>
          <a:xfrm>
            <a:off x="3049207" y="3271908"/>
            <a:ext cx="1333379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11 000</a:t>
            </a:r>
            <a:endParaRPr lang="nl-NL" b="1" i="1" dirty="0" smtClean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478716" y="4276647"/>
            <a:ext cx="153799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12"/>
          <p:cNvSpPr txBox="1"/>
          <p:nvPr/>
        </p:nvSpPr>
        <p:spPr>
          <a:xfrm>
            <a:off x="1694770" y="3918453"/>
            <a:ext cx="114644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vì 8 &gt; 5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24" name="12"/>
          <p:cNvSpPr txBox="1"/>
          <p:nvPr/>
        </p:nvSpPr>
        <p:spPr>
          <a:xfrm>
            <a:off x="1539484" y="4275372"/>
            <a:ext cx="15624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làm tròn lên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25" name="12"/>
          <p:cNvSpPr txBox="1"/>
          <p:nvPr/>
        </p:nvSpPr>
        <p:spPr>
          <a:xfrm>
            <a:off x="3101915" y="4083430"/>
            <a:ext cx="1333379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10 000</a:t>
            </a:r>
            <a:endParaRPr lang="nl-NL" b="1" i="1" dirty="0" smtClean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716113" y="2587547"/>
            <a:ext cx="153799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12"/>
          <p:cNvSpPr txBox="1"/>
          <p:nvPr/>
        </p:nvSpPr>
        <p:spPr>
          <a:xfrm>
            <a:off x="5932167" y="2229353"/>
            <a:ext cx="114644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vì 2 &lt; 5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28" name="12"/>
          <p:cNvSpPr txBox="1"/>
          <p:nvPr/>
        </p:nvSpPr>
        <p:spPr>
          <a:xfrm>
            <a:off x="5776881" y="2586272"/>
            <a:ext cx="15624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làm tròn xuống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29" name="12"/>
          <p:cNvSpPr txBox="1"/>
          <p:nvPr/>
        </p:nvSpPr>
        <p:spPr>
          <a:xfrm>
            <a:off x="7339312" y="2394330"/>
            <a:ext cx="1333379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80 000</a:t>
            </a:r>
            <a:endParaRPr lang="nl-NL" b="1" i="1" dirty="0" smtClean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68821" y="3438189"/>
            <a:ext cx="153799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12"/>
          <p:cNvSpPr txBox="1"/>
          <p:nvPr/>
        </p:nvSpPr>
        <p:spPr>
          <a:xfrm>
            <a:off x="5984875" y="3079995"/>
            <a:ext cx="114644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vì 5 = 5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32" name="12"/>
          <p:cNvSpPr txBox="1"/>
          <p:nvPr/>
        </p:nvSpPr>
        <p:spPr>
          <a:xfrm>
            <a:off x="5829589" y="3436914"/>
            <a:ext cx="15624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làm tròn lên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33" name="12"/>
          <p:cNvSpPr txBox="1"/>
          <p:nvPr/>
        </p:nvSpPr>
        <p:spPr>
          <a:xfrm>
            <a:off x="7392020" y="3244972"/>
            <a:ext cx="1333379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6</a:t>
            </a:r>
            <a:r>
              <a:rPr lang="nl-NL" dirty="0" smtClean="0">
                <a:solidFill>
                  <a:srgbClr val="C00000"/>
                </a:solidFill>
              </a:rPr>
              <a:t>0 000</a:t>
            </a:r>
            <a:endParaRPr lang="nl-NL" b="1" i="1" dirty="0" smtClean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821529" y="4276646"/>
            <a:ext cx="153799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12"/>
          <p:cNvSpPr txBox="1"/>
          <p:nvPr/>
        </p:nvSpPr>
        <p:spPr>
          <a:xfrm>
            <a:off x="6037583" y="3918452"/>
            <a:ext cx="114644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vì 6 &gt; 5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36" name="12"/>
          <p:cNvSpPr txBox="1"/>
          <p:nvPr/>
        </p:nvSpPr>
        <p:spPr>
          <a:xfrm>
            <a:off x="5882297" y="4275371"/>
            <a:ext cx="15624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</a:rPr>
              <a:t>làm tròn lên</a:t>
            </a:r>
            <a:endParaRPr lang="nl-NL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37" name="12"/>
          <p:cNvSpPr txBox="1"/>
          <p:nvPr/>
        </p:nvSpPr>
        <p:spPr>
          <a:xfrm>
            <a:off x="7444728" y="4083429"/>
            <a:ext cx="1333379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50 000</a:t>
            </a:r>
            <a:endParaRPr lang="nl-NL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51134" y="2645281"/>
            <a:ext cx="169113" cy="295801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51134" y="3343252"/>
            <a:ext cx="169113" cy="295801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36834" y="4113768"/>
            <a:ext cx="169113" cy="295801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51634" y="2441090"/>
            <a:ext cx="169113" cy="295801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51634" y="3291796"/>
            <a:ext cx="169113" cy="295801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51634" y="4142502"/>
            <a:ext cx="169113" cy="295801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3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4" grpId="0"/>
      <p:bldP spid="5" grpId="0"/>
      <p:bldP spid="6" grpId="0"/>
      <p:bldP spid="7" grpId="0"/>
      <p:bldP spid="8" grpId="0"/>
      <p:bldP spid="9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  <p:bldP spid="35" grpId="0"/>
      <p:bldP spid="36" grpId="0"/>
      <p:bldP spid="37" grpId="0"/>
      <p:bldP spid="10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9"/>
          <p:cNvSpPr txBox="1"/>
          <p:nvPr/>
        </p:nvSpPr>
        <p:spPr>
          <a:xfrm>
            <a:off x="844567" y="127673"/>
            <a:ext cx="246543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LUYỆN TẬP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799584"/>
            <a:ext cx="866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u="sng" dirty="0" err="1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Bài</a:t>
            </a:r>
            <a:r>
              <a:rPr lang="en-US" altLang="zh-CN" sz="2400" b="1" u="sng" dirty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u="sng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:Một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gia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đình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thu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hoạch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13 787 kg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cà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phê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Hỏi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nếu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tròn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đến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hàng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nghìn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 ta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nói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gia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đình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đó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thu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hoạch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khoảng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bao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nhiêu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ki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-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lô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-gam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cà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phê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?</a:t>
            </a:r>
            <a:endParaRPr lang="zh-CN" altLang="en-US" sz="2400" dirty="0">
              <a:solidFill>
                <a:schemeClr val="accent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09539" y="1219200"/>
            <a:ext cx="35687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48500" y="1231900"/>
            <a:ext cx="12192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1604844"/>
            <a:ext cx="20701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09997" y="1604844"/>
            <a:ext cx="4957703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09539" y="2012097"/>
            <a:ext cx="3568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u="sng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Bài</a:t>
            </a:r>
            <a:r>
              <a:rPr lang="en-US" altLang="zh-CN" sz="2400" b="1" u="sng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b="1" u="sng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giải</a:t>
            </a:r>
            <a:endParaRPr lang="zh-CN" altLang="en-US" sz="24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9499" y="2412484"/>
            <a:ext cx="6934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Nếu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tròn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đến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hàng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nghìn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gia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đình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đó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thu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hoạch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ki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-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lô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-gam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cà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phê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  <a:endParaRPr lang="zh-CN" altLang="en-US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2945" y="337133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13 787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704615" y="3557275"/>
            <a:ext cx="1537997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12"/>
          <p:cNvSpPr txBox="1"/>
          <p:nvPr/>
        </p:nvSpPr>
        <p:spPr>
          <a:xfrm>
            <a:off x="3920669" y="3199081"/>
            <a:ext cx="114644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7 &gt; 5</a:t>
            </a:r>
            <a:endParaRPr lang="nl-NL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12"/>
          <p:cNvSpPr txBox="1"/>
          <p:nvPr/>
        </p:nvSpPr>
        <p:spPr>
          <a:xfrm>
            <a:off x="3765383" y="3556000"/>
            <a:ext cx="156243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tròn lên</a:t>
            </a:r>
            <a:endParaRPr lang="nl-NL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2"/>
          <p:cNvSpPr txBox="1"/>
          <p:nvPr/>
        </p:nvSpPr>
        <p:spPr>
          <a:xfrm>
            <a:off x="5327814" y="3275158"/>
            <a:ext cx="1775861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400" dirty="0" smtClean="0"/>
              <a:t>14 000 (kg)</a:t>
            </a:r>
            <a:endParaRPr lang="nl-NL" sz="2400" b="1" i="1" dirty="0" smtClean="0"/>
          </a:p>
        </p:txBody>
      </p:sp>
      <p:sp>
        <p:nvSpPr>
          <p:cNvPr id="23" name="Oval 22"/>
          <p:cNvSpPr/>
          <p:nvPr/>
        </p:nvSpPr>
        <p:spPr>
          <a:xfrm>
            <a:off x="3225441" y="3418646"/>
            <a:ext cx="169113" cy="295801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12"/>
          <p:cNvSpPr txBox="1"/>
          <p:nvPr/>
        </p:nvSpPr>
        <p:spPr>
          <a:xfrm>
            <a:off x="4473613" y="4202258"/>
            <a:ext cx="3365501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nl-NL" sz="2400" dirty="0" smtClean="0"/>
              <a:t>Đáp số: 14 000 </a:t>
            </a:r>
            <a:r>
              <a:rPr lang="nl-NL" sz="2400" dirty="0" smtClean="0"/>
              <a:t>kg cà phê</a:t>
            </a:r>
            <a:endParaRPr lang="nl-NL" sz="2400" b="1" i="1" dirty="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1999913"/>
            <a:ext cx="30607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60877"/>
      </p:ext>
    </p:extLst>
  </p:cSld>
  <p:clrMapOvr>
    <a:masterClrMapping/>
  </p:clrMapOvr>
  <p:transition spd="slow" advTm="39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16" grpId="0"/>
      <p:bldP spid="17" grpId="0"/>
      <p:bldP spid="15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844569" y="127673"/>
            <a:ext cx="2465430" cy="7155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VẬN DỤNG,</a:t>
            </a:r>
          </a:p>
          <a:p>
            <a:pPr algn="ctr"/>
            <a:r>
              <a:rPr lang="en-US" altLang="zh-CN" sz="21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TRẢI NGHIỆM</a:t>
            </a:r>
            <a:endParaRPr lang="zh-CN" altLang="en-US" sz="2100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" name="9"/>
          <p:cNvSpPr txBox="1"/>
          <p:nvPr/>
        </p:nvSpPr>
        <p:spPr>
          <a:xfrm>
            <a:off x="1276367" y="2703588"/>
            <a:ext cx="6648431" cy="7155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TRÒ CHƠI: </a:t>
            </a:r>
          </a:p>
          <a:p>
            <a:pPr algn="ctr"/>
            <a:r>
              <a:rPr lang="en-US" altLang="zh-CN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AI NHANH – AI ĐÚNG</a:t>
            </a:r>
            <a:endParaRPr lang="zh-CN" alt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4" name="Nhạc cho bé vui nhộn - Bé Vui Múa Há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140.68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205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1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821</Words>
  <Application>Microsoft Office PowerPoint</Application>
  <PresentationFormat>On-screen Show (16:9)</PresentationFormat>
  <Paragraphs>121</Paragraphs>
  <Slides>15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2017-09-19T21:46:02Z</dcterms:created>
  <dcterms:modified xsi:type="dcterms:W3CDTF">2023-03-30T09:36:22Z</dcterms:modified>
</cp:coreProperties>
</file>