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12192000" cy="6858000"/>
  <p:notesSz cx="6858000" cy="9144000"/>
  <p:embeddedFontLst>
    <p:embeddedFont>
      <p:font typeface="Cambria Math" panose="02000000000000000000" pitchFamily="2"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bdDxUa8haJfgkVuOM/85zUCcn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notesMaster" Target="notesMasters/notesMaster1.xml" /><Relationship Id="rId3" Type="http://schemas.openxmlformats.org/officeDocument/2006/relationships/slide" Target="slides/slide1.xml" /><Relationship Id="rId21" Type="http://schemas.openxmlformats.org/officeDocument/2006/relationships/slide" Target="slides/slide19.xml" /><Relationship Id="rId34" Type="http://schemas.openxmlformats.org/officeDocument/2006/relationships/slide" Target="slides/slide32.xml" /><Relationship Id="rId47" Type="http://schemas.openxmlformats.org/officeDocument/2006/relationships/theme" Target="theme/theme1.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slide" Target="slides/slide27.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font" Target="fonts/font1.fntdata" /><Relationship Id="rId45" Type="http://schemas.openxmlformats.org/officeDocument/2006/relationships/presProps" Target="presProps.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customschemas.google.com/relationships/presentationmetadata" Target="metadata"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8"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7</a:t>
            </a:fld>
            <a:endParaRPr/>
          </a:p>
        </p:txBody>
      </p:sp>
      <p:sp>
        <p:nvSpPr>
          <p:cNvPr id="147" name="Google Shape;14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 name="Google Shape;14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8"/>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49"/>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4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 name="Google Shape;74;p4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49"/>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9"/>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9"/>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5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1" name="Google Shape;81;p50"/>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0"/>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0"/>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ntent" type="objOnly">
  <p:cSld name="OBJECT_ONLY">
    <p:spTree>
      <p:nvGrpSpPr>
        <p:cNvPr id="1" name="Shape 90"/>
        <p:cNvGrpSpPr/>
        <p:nvPr/>
      </p:nvGrpSpPr>
      <p:grpSpPr>
        <a:xfrm>
          <a:off x="0" y="0"/>
          <a:ext cx="0" cy="0"/>
          <a:chOff x="0" y="0"/>
          <a:chExt cx="0" cy="0"/>
        </a:xfrm>
      </p:grpSpPr>
      <p:sp>
        <p:nvSpPr>
          <p:cNvPr id="91" name="Google Shape;91;p42"/>
          <p:cNvSpPr txBox="1">
            <a:spLocks noGrp="1"/>
          </p:cNvSpPr>
          <p:nvPr>
            <p:ph type="body" idx="1"/>
          </p:nvPr>
        </p:nvSpPr>
        <p:spPr>
          <a:xfrm>
            <a:off x="609600" y="274639"/>
            <a:ext cx="109728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42"/>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2"/>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2"/>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9"/>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0"/>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0"/>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0"/>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
        <p:cNvGrpSpPr/>
        <p:nvPr/>
      </p:nvGrpSpPr>
      <p:grpSpPr>
        <a:xfrm>
          <a:off x="0" y="0"/>
          <a:ext cx="0" cy="0"/>
          <a:chOff x="0" y="0"/>
          <a:chExt cx="0" cy="0"/>
        </a:xfrm>
      </p:grpSpPr>
      <p:sp>
        <p:nvSpPr>
          <p:cNvPr id="32" name="Google Shape;32;p43"/>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3"/>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43"/>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3"/>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3"/>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
        <p:cNvGrpSpPr/>
        <p:nvPr/>
      </p:nvGrpSpPr>
      <p:grpSpPr>
        <a:xfrm>
          <a:off x="0" y="0"/>
          <a:ext cx="0" cy="0"/>
          <a:chOff x="0" y="0"/>
          <a:chExt cx="0" cy="0"/>
        </a:xfrm>
      </p:grpSpPr>
      <p:sp>
        <p:nvSpPr>
          <p:cNvPr id="38" name="Google Shape;38;p44"/>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4"/>
          <p:cNvSpPr txBox="1">
            <a:spLocks noGrp="1"/>
          </p:cNvSpPr>
          <p:nvPr>
            <p:ph type="body" idx="1"/>
          </p:nvPr>
        </p:nvSpPr>
        <p:spPr>
          <a:xfrm rot="5400000">
            <a:off x="3833019" y="-1623219"/>
            <a:ext cx="4525962"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44"/>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4"/>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4"/>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
        <p:cNvGrpSpPr/>
        <p:nvPr/>
      </p:nvGrpSpPr>
      <p:grpSpPr>
        <a:xfrm>
          <a:off x="0" y="0"/>
          <a:ext cx="0" cy="0"/>
          <a:chOff x="0" y="0"/>
          <a:chExt cx="0" cy="0"/>
        </a:xfrm>
      </p:grpSpPr>
      <p:sp>
        <p:nvSpPr>
          <p:cNvPr id="44" name="Google Shape;44;p4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5"/>
          <p:cNvSpPr>
            <a:spLocks noGrp="1"/>
          </p:cNvSpPr>
          <p:nvPr>
            <p:ph type="pic" idx="2"/>
          </p:nvPr>
        </p:nvSpPr>
        <p:spPr>
          <a:xfrm>
            <a:off x="2389717" y="612775"/>
            <a:ext cx="7315200" cy="4114800"/>
          </a:xfrm>
          <a:prstGeom prst="rect">
            <a:avLst/>
          </a:prstGeom>
          <a:noFill/>
          <a:ln>
            <a:noFill/>
          </a:ln>
        </p:spPr>
      </p:sp>
      <p:sp>
        <p:nvSpPr>
          <p:cNvPr id="46" name="Google Shape;46;p4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7" name="Google Shape;47;p45"/>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5"/>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5"/>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46"/>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6"/>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3" name="Google Shape;53;p46"/>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4" name="Google Shape;54;p46"/>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6"/>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6"/>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47"/>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47"/>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7"/>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7"/>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48"/>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4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5" name="Google Shape;65;p4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6" name="Google Shape;66;p4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7" name="Google Shape;67;p4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8" name="Google Shape;68;p48"/>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8"/>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8"/>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 /><Relationship Id="rId1" Type="http://schemas.openxmlformats.org/officeDocument/2006/relationships/slideLayout" Target="../slideLayouts/slideLayout1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37"/>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98989"/>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37"/>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4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41"/>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41"/>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8" name="Google Shape;88;p41"/>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98989"/>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9" name="Google Shape;89;p41"/>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898989"/>
              </a:buClr>
              <a:buSzPts val="1200"/>
              <a:buFont typeface="Times New Roman"/>
              <a:buNone/>
              <a:defRPr sz="1200" b="0" i="0" u="none" strike="noStrike" cap="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3.xml" /></Relationships>
</file>

<file path=ppt/slides/_rels/slide11.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notesSlide" Target="../notesSlides/notesSlide11.xml" /><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12.xml" /><Relationship Id="rId1" Type="http://schemas.openxmlformats.org/officeDocument/2006/relationships/slideLayout" Target="../slideLayouts/slideLayout3.xml" /><Relationship Id="rId5" Type="http://schemas.openxmlformats.org/officeDocument/2006/relationships/image" Target="../media/image10.png" /><Relationship Id="rId4" Type="http://schemas.openxmlformats.org/officeDocument/2006/relationships/image" Target="../media/image9.png" /></Relationships>
</file>

<file path=ppt/slides/_rels/slide13.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notesSlide" Target="../notesSlides/notesSlide13.xml" /><Relationship Id="rId1" Type="http://schemas.openxmlformats.org/officeDocument/2006/relationships/slideLayout" Target="../slideLayouts/slideLayout3.xml" /><Relationship Id="rId4" Type="http://schemas.openxmlformats.org/officeDocument/2006/relationships/image" Target="../media/image12.jpg" /></Relationships>
</file>

<file path=ppt/slides/_rels/slide1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4.xml" /><Relationship Id="rId1" Type="http://schemas.openxmlformats.org/officeDocument/2006/relationships/slideLayout" Target="../slideLayouts/slideLayout3.xml" /><Relationship Id="rId4" Type="http://schemas.openxmlformats.org/officeDocument/2006/relationships/image" Target="../media/image13.jpg" /></Relationships>
</file>

<file path=ppt/slides/_rels/slide15.xml.rels><?xml version="1.0" encoding="UTF-8" standalone="yes"?>
<Relationships xmlns="http://schemas.openxmlformats.org/package/2006/relationships"><Relationship Id="rId3" Type="http://schemas.openxmlformats.org/officeDocument/2006/relationships/image" Target="../media/image14.jpg" /><Relationship Id="rId2" Type="http://schemas.openxmlformats.org/officeDocument/2006/relationships/notesSlide" Target="../notesSlides/notesSlide15.xml" /><Relationship Id="rId1" Type="http://schemas.openxmlformats.org/officeDocument/2006/relationships/slideLayout" Target="../slideLayouts/slideLayout3.xml" /></Relationships>
</file>

<file path=ppt/slides/_rels/slide16.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16.xml" /><Relationship Id="rId1" Type="http://schemas.openxmlformats.org/officeDocument/2006/relationships/slideLayout" Target="../slideLayouts/slideLayout3.xml" /></Relationships>
</file>

<file path=ppt/slides/_rels/slide17.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17.xml" /><Relationship Id="rId1" Type="http://schemas.openxmlformats.org/officeDocument/2006/relationships/slideLayout" Target="../slideLayouts/slideLayout3.xml" /></Relationships>
</file>

<file path=ppt/slides/_rels/slide18.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notesSlide" Target="../notesSlides/notesSlide18.xml" /><Relationship Id="rId1" Type="http://schemas.openxmlformats.org/officeDocument/2006/relationships/slideLayout" Target="../slideLayouts/slideLayout3.xml" /></Relationships>
</file>

<file path=ppt/slides/_rels/slide19.xml.rels><?xml version="1.0" encoding="UTF-8" standalone="yes"?>
<Relationships xmlns="http://schemas.openxmlformats.org/package/2006/relationships"><Relationship Id="rId3" Type="http://schemas.openxmlformats.org/officeDocument/2006/relationships/image" Target="../media/image18.jpg" /><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2.png" /></Relationships>
</file>

<file path=ppt/slides/_rels/slide20.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20.xml" /><Relationship Id="rId1" Type="http://schemas.openxmlformats.org/officeDocument/2006/relationships/slideLayout" Target="../slideLayouts/slideLayout3.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12.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3.xml" /></Relationships>
</file>

<file path=ppt/slides/_rels/slide23.xml.rels><?xml version="1.0" encoding="UTF-8" standalone="yes"?>
<Relationships xmlns="http://schemas.openxmlformats.org/package/2006/relationships"><Relationship Id="rId3" Type="http://schemas.openxmlformats.org/officeDocument/2006/relationships/image" Target="../media/image20.jpg" /><Relationship Id="rId2" Type="http://schemas.openxmlformats.org/officeDocument/2006/relationships/notesSlide" Target="../notesSlides/notesSlide23.xml" /><Relationship Id="rId1" Type="http://schemas.openxmlformats.org/officeDocument/2006/relationships/slideLayout" Target="../slideLayouts/slideLayout3.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12.xml" /></Relationships>
</file>

<file path=ppt/slides/_rels/slide25.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25.xml" /><Relationship Id="rId1" Type="http://schemas.openxmlformats.org/officeDocument/2006/relationships/slideLayout" Target="../slideLayouts/slideLayout2.xml" /><Relationship Id="rId4" Type="http://schemas.openxmlformats.org/officeDocument/2006/relationships/image" Target="../media/image2.png"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12.xml" /></Relationships>
</file>

<file path=ppt/slides/_rels/slide2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notesSlide" Target="../notesSlides/notesSlide28.xml" /><Relationship Id="rId1" Type="http://schemas.openxmlformats.org/officeDocument/2006/relationships/slideLayout" Target="../slideLayouts/slideLayout3.xml" /></Relationships>
</file>

<file path=ppt/slides/_rels/slide29.xml.rels><?xml version="1.0" encoding="UTF-8" standalone="yes"?>
<Relationships xmlns="http://schemas.openxmlformats.org/package/2006/relationships"><Relationship Id="rId3" Type="http://schemas.openxmlformats.org/officeDocument/2006/relationships/image" Target="../media/image22.jpg" /><Relationship Id="rId2" Type="http://schemas.openxmlformats.org/officeDocument/2006/relationships/notesSlide" Target="../notesSlides/notesSlide29.xml"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3.xml" /></Relationships>
</file>

<file path=ppt/slides/_rels/slide30.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notesSlide" Target="../notesSlides/notesSlide30.xml" /><Relationship Id="rId1" Type="http://schemas.openxmlformats.org/officeDocument/2006/relationships/slideLayout" Target="../slideLayouts/slideLayout3.xml" /></Relationships>
</file>

<file path=ppt/slides/_rels/slide31.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notesSlide" Target="../notesSlides/notesSlide32.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27.jpg" /><Relationship Id="rId2" Type="http://schemas.openxmlformats.org/officeDocument/2006/relationships/notesSlide" Target="../notesSlides/notesSlide34.xml" /><Relationship Id="rId1" Type="http://schemas.openxmlformats.org/officeDocument/2006/relationships/slideLayout" Target="../slideLayouts/slideLayout3.xml" /><Relationship Id="rId4" Type="http://schemas.openxmlformats.org/officeDocument/2006/relationships/image" Target="../media/image28.png"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 /><Relationship Id="rId1" Type="http://schemas.openxmlformats.org/officeDocument/2006/relationships/slideLayout" Target="../slideLayouts/slideLayout12.xml" /></Relationships>
</file>

<file path=ppt/slides/_rels/slide36.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notesSlide" Target="../notesSlides/notesSlide36.xml" /><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2.png"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xml" /><Relationship Id="rId1" Type="http://schemas.openxmlformats.org/officeDocument/2006/relationships/slideLayout" Target="../slideLayouts/slideLayout12.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12.xml" /></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9.xml" /><Relationship Id="rId1" Type="http://schemas.openxmlformats.org/officeDocument/2006/relationships/slideLayout" Target="../slideLayouts/slideLayout3.xml" /><Relationship Id="rId4"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Times New Roman"/>
              <a:buNone/>
            </a:pPr>
            <a:r>
              <a:rPr lang="en-US" sz="1200" b="0" i="0" u="none" strike="noStrike" cap="none">
                <a:solidFill>
                  <a:srgbClr val="898989"/>
                </a:solidFill>
                <a:latin typeface="Times New Roman"/>
                <a:ea typeface="Times New Roman"/>
                <a:cs typeface="Times New Roman"/>
                <a:sym typeface="Times New Roman"/>
              </a:rPr>
              <a:t>Thứ năm ngày 25 tháng 3 năm 2010</a:t>
            </a:r>
            <a:endParaRPr/>
          </a:p>
        </p:txBody>
      </p:sp>
      <p:sp>
        <p:nvSpPr>
          <p:cNvPr id="100" name="Google Shape;100;p1"/>
          <p:cNvSpPr txBox="1"/>
          <p:nvPr/>
        </p:nvSpPr>
        <p:spPr>
          <a:xfrm>
            <a:off x="3048000" y="3159125"/>
            <a:ext cx="6096000" cy="7699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Times New Roman"/>
              <a:buNone/>
            </a:pPr>
            <a:r>
              <a:rPr lang="en-US" sz="4400" b="1" i="0" u="none" strike="noStrike" cap="none">
                <a:solidFill>
                  <a:schemeClr val="dk1"/>
                </a:solidFill>
                <a:latin typeface="Times New Roman"/>
                <a:ea typeface="Times New Roman"/>
                <a:cs typeface="Times New Roman"/>
                <a:sym typeface="Times New Roman"/>
              </a:rPr>
              <a:t>Lịch sử</a:t>
            </a:r>
            <a:endParaRPr/>
          </a:p>
        </p:txBody>
      </p:sp>
      <p:pic>
        <p:nvPicPr>
          <p:cNvPr id="101" name="Google Shape;101;p1" descr="kh50"/>
          <p:cNvPicPr preferRelativeResize="0"/>
          <p:nvPr/>
        </p:nvPicPr>
        <p:blipFill rotWithShape="1">
          <a:blip r:embed="rId3">
            <a:alphaModFix/>
          </a:blip>
          <a:srcRect/>
          <a:stretch/>
        </p:blipFill>
        <p:spPr>
          <a:xfrm>
            <a:off x="-228600" y="0"/>
            <a:ext cx="12725400" cy="6973887"/>
          </a:xfrm>
          <a:prstGeom prst="rect">
            <a:avLst/>
          </a:prstGeom>
          <a:noFill/>
          <a:ln>
            <a:noFill/>
          </a:ln>
        </p:spPr>
      </p:pic>
      <p:sp>
        <p:nvSpPr>
          <p:cNvPr id="102" name="Google Shape;102;p1"/>
          <p:cNvSpPr/>
          <p:nvPr/>
        </p:nvSpPr>
        <p:spPr>
          <a:xfrm>
            <a:off x="1676400" y="2133600"/>
            <a:ext cx="9067800" cy="1736725"/>
          </a:xfrm>
          <a:prstGeom prst="rect">
            <a:avLst/>
          </a:prstGeom>
        </p:spPr>
        <p:txBody>
          <a:bodyPr>
            <a:prstTxWarp prst="textPlain">
              <a:avLst/>
            </a:prstTxWarp>
          </a:bodyPr>
          <a:lstStyle/>
          <a:p>
            <a:pPr lvl="0" algn="l"/>
            <a:r>
              <a:rPr b="0" i="1">
                <a:ln w="9525" cap="flat" cmpd="sng">
                  <a:solidFill>
                    <a:srgbClr val="FFFFFF"/>
                  </a:solidFill>
                  <a:prstDash val="solid"/>
                  <a:miter lim="800000"/>
                  <a:headEnd type="none" w="sm" len="sm"/>
                  <a:tailEnd type="none" w="sm" len="sm"/>
                </a:ln>
                <a:solidFill>
                  <a:srgbClr val="CC3300"/>
                </a:solidFill>
                <a:latin typeface="Times New Roman"/>
              </a:rPr>
              <a:t>Xây dựng Nhà máy thủy điện Hòa Bình </a:t>
            </a:r>
          </a:p>
        </p:txBody>
      </p:sp>
      <p:sp>
        <p:nvSpPr>
          <p:cNvPr id="103" name="Google Shape;103;p1"/>
          <p:cNvSpPr txBox="1"/>
          <p:nvPr/>
        </p:nvSpPr>
        <p:spPr>
          <a:xfrm>
            <a:off x="4902200" y="1219200"/>
            <a:ext cx="2387600" cy="9239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99"/>
              </a:buClr>
              <a:buSzPts val="5400"/>
              <a:buFont typeface="Times New Roman"/>
              <a:buNone/>
            </a:pPr>
            <a:r>
              <a:rPr lang="en-US" sz="5400" b="1" i="0" u="none" strike="noStrike" cap="none">
                <a:solidFill>
                  <a:srgbClr val="000099"/>
                </a:solidFill>
                <a:latin typeface="Times New Roman"/>
                <a:ea typeface="Times New Roman"/>
                <a:cs typeface="Times New Roman"/>
                <a:sym typeface="Times New Roman"/>
              </a:rPr>
              <a:t>Lịch sử</a:t>
            </a:r>
            <a:endParaRPr/>
          </a:p>
        </p:txBody>
      </p:sp>
      <p:sp>
        <p:nvSpPr>
          <p:cNvPr id="104" name="Google Shape;104;p1"/>
          <p:cNvSpPr txBox="1"/>
          <p:nvPr/>
        </p:nvSpPr>
        <p:spPr>
          <a:xfrm>
            <a:off x="3048000" y="4421187"/>
            <a:ext cx="7848600" cy="1076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3200"/>
              <a:buFont typeface="Times New Roman"/>
              <a:buNone/>
            </a:pPr>
            <a:r>
              <a:rPr lang="en-US" sz="3200" b="1" i="1" u="none" strike="noStrike" cap="none">
                <a:solidFill>
                  <a:srgbClr val="C00000"/>
                </a:solidFill>
                <a:latin typeface="Times New Roman"/>
                <a:ea typeface="Times New Roman"/>
                <a:cs typeface="Times New Roman"/>
                <a:sym typeface="Times New Roman"/>
              </a:rPr>
              <a:t>Giáo viên: Đào Thị Hà - Trường Tiểu học Trường Sơn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p:nvPr/>
        </p:nvSpPr>
        <p:spPr>
          <a:xfrm>
            <a:off x="103187" y="76200"/>
            <a:ext cx="11887200" cy="12001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3600"/>
              <a:buFont typeface="Cambria Math"/>
              <a:buNone/>
            </a:pPr>
            <a:r>
              <a:rPr lang="en-US" sz="3600" b="1" i="0" u="none">
                <a:solidFill>
                  <a:schemeClr val="dk1"/>
                </a:solidFill>
                <a:latin typeface="Cambria Math"/>
                <a:ea typeface="Cambria Math"/>
                <a:cs typeface="Cambria Math"/>
                <a:sym typeface="Cambria Math"/>
              </a:rPr>
              <a:t>- Các cán bộ và công nhân 2 nước Việt Nam - Liên Xô đã làm việc với tinh thần như thế nào ?</a:t>
            </a:r>
            <a:endParaRPr/>
          </a:p>
        </p:txBody>
      </p:sp>
      <p:sp>
        <p:nvSpPr>
          <p:cNvPr id="172" name="Google Shape;172;p10"/>
          <p:cNvSpPr/>
          <p:nvPr/>
        </p:nvSpPr>
        <p:spPr>
          <a:xfrm>
            <a:off x="103187" y="4114800"/>
            <a:ext cx="381000" cy="304800"/>
          </a:xfrm>
          <a:prstGeom prst="rightArrow">
            <a:avLst>
              <a:gd name="adj1" fmla="val 12960"/>
              <a:gd name="adj2" fmla="val 50000"/>
            </a:avLst>
          </a:prstGeom>
          <a:solidFill>
            <a:srgbClr val="FF0000"/>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73" name="Google Shape;173;p10"/>
          <p:cNvSpPr txBox="1"/>
          <p:nvPr/>
        </p:nvSpPr>
        <p:spPr>
          <a:xfrm>
            <a:off x="34925" y="3962400"/>
            <a:ext cx="11887200" cy="3416300"/>
          </a:xfrm>
          <a:prstGeom prst="rect">
            <a:avLst/>
          </a:prstGeom>
          <a:noFill/>
          <a:ln>
            <a:noFill/>
          </a:ln>
        </p:spPr>
        <p:txBody>
          <a:bodyPr spcFirstLastPara="1" wrap="square" lIns="91425" tIns="45700" rIns="91425" bIns="45700" anchor="t" anchorCtr="0">
            <a:spAutoFit/>
          </a:bodyPr>
          <a:lstStyle/>
          <a:p>
            <a:pPr marL="0" marR="0" lvl="0" indent="404812" algn="just" rtl="0">
              <a:lnSpc>
                <a:spcPct val="100000"/>
              </a:lnSpc>
              <a:spcBef>
                <a:spcPts val="0"/>
              </a:spcBef>
              <a:spcAft>
                <a:spcPts val="0"/>
              </a:spcAft>
              <a:buClr>
                <a:srgbClr val="6600FF"/>
              </a:buClr>
              <a:buSzPts val="3600"/>
              <a:buFont typeface="Cambria Math"/>
              <a:buNone/>
            </a:pPr>
            <a:r>
              <a:rPr lang="en-US" sz="3600" b="0" i="0" u="none">
                <a:solidFill>
                  <a:srgbClr val="6600FF"/>
                </a:solidFill>
                <a:latin typeface="Cambria Math"/>
                <a:ea typeface="Cambria Math"/>
                <a:cs typeface="Cambria Math"/>
                <a:sym typeface="Cambria Math"/>
              </a:rPr>
              <a:t>Tinh thần lao động hăng say, sự hi sinh quên mình của những người công nhân xây dựng. Ngày nay, đến thăm Nhà máy Thuỷ điện Hoà Bình, chúng ta sẽ thấy đài tưởng niệm, tưởng nhớ đến 168 người, trong đó có 11 công dân Liên Xô, đã hy sinh trên công trường xây dựng.</a:t>
            </a:r>
            <a:endParaRPr/>
          </a:p>
          <a:p>
            <a:pPr marL="0" marR="0" lvl="0" indent="0" algn="l" rtl="0">
              <a:lnSpc>
                <a:spcPct val="100000"/>
              </a:lnSpc>
              <a:spcBef>
                <a:spcPts val="0"/>
              </a:spcBef>
              <a:spcAft>
                <a:spcPts val="0"/>
              </a:spcAft>
              <a:buNone/>
            </a:pPr>
            <a:endParaRPr sz="3600" b="0" i="0" u="none">
              <a:solidFill>
                <a:srgbClr val="6600FF"/>
              </a:solidFill>
              <a:latin typeface="Cambria Math"/>
              <a:ea typeface="Cambria Math"/>
              <a:cs typeface="Cambria Math"/>
              <a:sym typeface="Cambria Math"/>
            </a:endParaRPr>
          </a:p>
        </p:txBody>
      </p:sp>
      <p:sp>
        <p:nvSpPr>
          <p:cNvPr id="174" name="Google Shape;174;p10"/>
          <p:cNvSpPr txBox="1"/>
          <p:nvPr/>
        </p:nvSpPr>
        <p:spPr>
          <a:xfrm>
            <a:off x="152400" y="1219200"/>
            <a:ext cx="11887200" cy="2862262"/>
          </a:xfrm>
          <a:prstGeom prst="rect">
            <a:avLst/>
          </a:prstGeom>
          <a:noFill/>
          <a:ln>
            <a:noFill/>
          </a:ln>
        </p:spPr>
        <p:txBody>
          <a:bodyPr spcFirstLastPara="1" wrap="square" lIns="91425" tIns="45700" rIns="91425" bIns="45700" anchor="t" anchorCtr="0">
            <a:spAutoFit/>
          </a:bodyPr>
          <a:lstStyle/>
          <a:p>
            <a:pPr marL="0" marR="0" lvl="0" indent="465137" algn="just" rtl="0">
              <a:lnSpc>
                <a:spcPct val="100000"/>
              </a:lnSpc>
              <a:spcBef>
                <a:spcPts val="0"/>
              </a:spcBef>
              <a:spcAft>
                <a:spcPts val="0"/>
              </a:spcAft>
              <a:buClr>
                <a:srgbClr val="000099"/>
              </a:buClr>
              <a:buSzPts val="3600"/>
              <a:buFont typeface="Cambria Math"/>
              <a:buNone/>
            </a:pPr>
            <a:r>
              <a:rPr lang="en-US" sz="3600" b="1" i="0" u="none">
                <a:solidFill>
                  <a:srgbClr val="000099"/>
                </a:solidFill>
                <a:latin typeface="Cambria Math"/>
                <a:ea typeface="Cambria Math"/>
                <a:cs typeface="Cambria Math"/>
                <a:sym typeface="Cambria Math"/>
              </a:rPr>
              <a:t>Suốt ngày đêm có hơn 3 vạn người và hàng nghìn xe cơ giới làm việc hối hả. Trong những điều kiện khó khăn, thiếu thốn nhưng cán bộ và công nhân làm việc đã vượt lên tất cả. Vì dòng điện ngày mai, 168 người, trong đó có 11 công dân Liên xô, đã hi sinh tính mạng.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500"/>
                                        <p:tgtEl>
                                          <p:spTgt spid="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
                                        </p:tgtEl>
                                        <p:attrNameLst>
                                          <p:attrName>style.visibility</p:attrName>
                                        </p:attrNameLst>
                                      </p:cBhvr>
                                      <p:to>
                                        <p:strVal val="visible"/>
                                      </p:to>
                                    </p:set>
                                    <p:animEffect transition="in" filter="fade">
                                      <p:cBhvr>
                                        <p:cTn id="1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1" descr="DSC01492"/>
          <p:cNvPicPr preferRelativeResize="0"/>
          <p:nvPr/>
        </p:nvPicPr>
        <p:blipFill rotWithShape="1">
          <a:blip r:embed="rId3">
            <a:alphaModFix/>
          </a:blip>
          <a:srcRect/>
          <a:stretch/>
        </p:blipFill>
        <p:spPr>
          <a:xfrm>
            <a:off x="0" y="19050"/>
            <a:ext cx="12192000" cy="6838950"/>
          </a:xfrm>
          <a:prstGeom prst="rect">
            <a:avLst/>
          </a:prstGeom>
          <a:noFill/>
          <a:ln w="9525" cap="flat" cmpd="sng">
            <a:solidFill>
              <a:srgbClr val="FF0000"/>
            </a:solidFill>
            <a:prstDash val="solid"/>
            <a:miter lim="800000"/>
            <a:headEnd type="none" w="sm" len="sm"/>
            <a:tailEnd type="none" w="sm" len="sm"/>
          </a:ln>
        </p:spPr>
      </p:pic>
      <p:sp>
        <p:nvSpPr>
          <p:cNvPr id="180" name="Google Shape;180;p11"/>
          <p:cNvSpPr txBox="1"/>
          <p:nvPr/>
        </p:nvSpPr>
        <p:spPr>
          <a:xfrm>
            <a:off x="533400" y="6096000"/>
            <a:ext cx="111252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600"/>
              <a:buFont typeface="Cambria Math"/>
              <a:buNone/>
            </a:pPr>
            <a:r>
              <a:rPr lang="en-US" sz="3600" b="1" i="0" u="none">
                <a:solidFill>
                  <a:srgbClr val="FFFF00"/>
                </a:solidFill>
                <a:latin typeface="Cambria Math"/>
                <a:ea typeface="Cambria Math"/>
                <a:cs typeface="Cambria Math"/>
                <a:sym typeface="Cambria Math"/>
              </a:rPr>
              <a:t>Bức ảnh thể hiện tình hữu nghị Việt - Xô thắm thiết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2"/>
          <p:cNvPicPr preferRelativeResize="0">
            <a:picLocks noGrp="1"/>
          </p:cNvPicPr>
          <p:nvPr>
            <p:ph type="body" idx="1"/>
          </p:nvPr>
        </p:nvPicPr>
        <p:blipFill rotWithShape="1">
          <a:blip r:embed="rId3">
            <a:alphaModFix/>
          </a:blip>
          <a:srcRect/>
          <a:stretch/>
        </p:blipFill>
        <p:spPr>
          <a:xfrm>
            <a:off x="0" y="9525"/>
            <a:ext cx="12573000" cy="6858000"/>
          </a:xfrm>
          <a:prstGeom prst="rect">
            <a:avLst/>
          </a:prstGeom>
          <a:noFill/>
          <a:ln>
            <a:noFill/>
          </a:ln>
        </p:spPr>
      </p:pic>
      <p:pic>
        <p:nvPicPr>
          <p:cNvPr id="186" name="Google Shape;186;p12"/>
          <p:cNvPicPr preferRelativeResize="0"/>
          <p:nvPr/>
        </p:nvPicPr>
        <p:blipFill rotWithShape="1">
          <a:blip r:embed="rId4">
            <a:alphaModFix/>
          </a:blip>
          <a:srcRect/>
          <a:stretch/>
        </p:blipFill>
        <p:spPr>
          <a:xfrm>
            <a:off x="0" y="66675"/>
            <a:ext cx="12192000" cy="6858000"/>
          </a:xfrm>
          <a:prstGeom prst="rect">
            <a:avLst/>
          </a:prstGeom>
          <a:noFill/>
          <a:ln>
            <a:noFill/>
          </a:ln>
        </p:spPr>
      </p:pic>
      <p:pic>
        <p:nvPicPr>
          <p:cNvPr id="187" name="Google Shape;187;p12"/>
          <p:cNvPicPr preferRelativeResize="0"/>
          <p:nvPr/>
        </p:nvPicPr>
        <p:blipFill rotWithShape="1">
          <a:blip r:embed="rId5">
            <a:alphaModFix/>
          </a:blip>
          <a:srcRect/>
          <a:stretch/>
        </p:blipFill>
        <p:spPr>
          <a:xfrm>
            <a:off x="19050" y="39687"/>
            <a:ext cx="12172950" cy="6827837"/>
          </a:xfrm>
          <a:prstGeom prst="rect">
            <a:avLst/>
          </a:prstGeom>
          <a:noFill/>
          <a:ln>
            <a:noFill/>
          </a:ln>
        </p:spPr>
      </p:pic>
      <p:sp>
        <p:nvSpPr>
          <p:cNvPr id="188" name="Google Shape;188;p12"/>
          <p:cNvSpPr txBox="1"/>
          <p:nvPr/>
        </p:nvSpPr>
        <p:spPr>
          <a:xfrm>
            <a:off x="2984500" y="6183312"/>
            <a:ext cx="6223000" cy="708025"/>
          </a:xfrm>
          <a:prstGeom prst="rect">
            <a:avLst/>
          </a:prstGeom>
          <a:solidFill>
            <a:srgbClr val="D9E9B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00000"/>
              </a:buClr>
              <a:buSzPts val="4000"/>
              <a:buFont typeface="Cambria Math"/>
              <a:buNone/>
            </a:pPr>
            <a:r>
              <a:rPr lang="en-US" sz="4000" b="1" i="0" u="none">
                <a:solidFill>
                  <a:srgbClr val="D00000"/>
                </a:solidFill>
                <a:latin typeface="Cambria Math"/>
                <a:ea typeface="Cambria Math"/>
                <a:cs typeface="Cambria Math"/>
                <a:sym typeface="Cambria Math"/>
              </a:rPr>
              <a:t>Quá trình xây dựng nhà máy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87"/>
                                        </p:tgtEl>
                                      </p:cBhvr>
                                    </p:animEffect>
                                    <p:set>
                                      <p:cBhvr>
                                        <p:cTn id="7" dur="1" fill="hold">
                                          <p:stCondLst>
                                            <p:cond delay="1000"/>
                                          </p:stCondLst>
                                        </p:cTn>
                                        <p:tgtEl>
                                          <p:spTgt spid="1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86"/>
                                        </p:tgtEl>
                                      </p:cBhvr>
                                    </p:animEffect>
                                    <p:set>
                                      <p:cBhvr>
                                        <p:cTn id="12" dur="1" fill="hold">
                                          <p:stCondLst>
                                            <p:cond delay="1000"/>
                                          </p:stCondLst>
                                        </p:cTn>
                                        <p:tgtEl>
                                          <p:spTgt spid="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3" descr="500kV%20Hiep%20Hoa"/>
          <p:cNvPicPr preferRelativeResize="0"/>
          <p:nvPr/>
        </p:nvPicPr>
        <p:blipFill rotWithShape="1">
          <a:blip r:embed="rId3">
            <a:alphaModFix/>
          </a:blip>
          <a:srcRect/>
          <a:stretch/>
        </p:blipFill>
        <p:spPr>
          <a:xfrm>
            <a:off x="2286000" y="0"/>
            <a:ext cx="7696200" cy="6838950"/>
          </a:xfrm>
          <a:prstGeom prst="rect">
            <a:avLst/>
          </a:prstGeom>
          <a:noFill/>
          <a:ln>
            <a:noFill/>
          </a:ln>
        </p:spPr>
      </p:pic>
      <p:pic>
        <p:nvPicPr>
          <p:cNvPr id="194" name="Google Shape;194;p13" descr="images356335_4"/>
          <p:cNvPicPr preferRelativeResize="0"/>
          <p:nvPr/>
        </p:nvPicPr>
        <p:blipFill rotWithShape="1">
          <a:blip r:embed="rId4">
            <a:alphaModFix/>
          </a:blip>
          <a:srcRect/>
          <a:stretch/>
        </p:blipFill>
        <p:spPr>
          <a:xfrm>
            <a:off x="-61912" y="-38100"/>
            <a:ext cx="12192000" cy="6838950"/>
          </a:xfrm>
          <a:prstGeom prst="rect">
            <a:avLst/>
          </a:prstGeom>
          <a:noFill/>
          <a:ln>
            <a:noFill/>
          </a:ln>
        </p:spPr>
      </p:pic>
      <p:sp>
        <p:nvSpPr>
          <p:cNvPr id="195" name="Google Shape;195;p13"/>
          <p:cNvSpPr txBox="1"/>
          <p:nvPr/>
        </p:nvSpPr>
        <p:spPr>
          <a:xfrm>
            <a:off x="3124200" y="5638800"/>
            <a:ext cx="9296400" cy="1077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Cambria Math"/>
              <a:buNone/>
            </a:pPr>
            <a:r>
              <a:rPr lang="en-US" sz="3200" b="1" i="0" u="none">
                <a:solidFill>
                  <a:schemeClr val="lt1"/>
                </a:solidFill>
                <a:latin typeface="Cambria Math"/>
                <a:ea typeface="Cambria Math"/>
                <a:cs typeface="Cambria Math"/>
                <a:sym typeface="Cambria Math"/>
              </a:rPr>
              <a:t>Các cán bộ và công nhân 2 nước Việt - Xô lao động hăng say quên mình không kể ngày hay đêm.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94"/>
                                        </p:tgtEl>
                                      </p:cBhvr>
                                    </p:animEffect>
                                    <p:set>
                                      <p:cBhvr>
                                        <p:cTn id="7" dur="1" fill="hold">
                                          <p:stCondLst>
                                            <p:cond delay="1000"/>
                                          </p:stCondLst>
                                        </p:cTn>
                                        <p:tgtEl>
                                          <p:spTgt spid="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4"/>
          <p:cNvPicPr preferRelativeResize="0"/>
          <p:nvPr/>
        </p:nvPicPr>
        <p:blipFill rotWithShape="1">
          <a:blip r:embed="rId3">
            <a:alphaModFix/>
          </a:blip>
          <a:srcRect l="15739" t="21461" r="34912" b="30079"/>
          <a:stretch/>
        </p:blipFill>
        <p:spPr>
          <a:xfrm>
            <a:off x="1524000" y="0"/>
            <a:ext cx="9144000" cy="6858000"/>
          </a:xfrm>
          <a:prstGeom prst="rect">
            <a:avLst/>
          </a:prstGeom>
          <a:noFill/>
          <a:ln>
            <a:noFill/>
          </a:ln>
        </p:spPr>
      </p:pic>
      <p:sp>
        <p:nvSpPr>
          <p:cNvPr id="201" name="Google Shape;201;p14"/>
          <p:cNvSpPr txBox="1"/>
          <p:nvPr/>
        </p:nvSpPr>
        <p:spPr>
          <a:xfrm>
            <a:off x="1524000" y="584200"/>
            <a:ext cx="91440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99"/>
              </a:buClr>
              <a:buSzPts val="3600"/>
              <a:buFont typeface="Cambria Math"/>
              <a:buNone/>
            </a:pPr>
            <a:r>
              <a:rPr lang="en-US" sz="3600" b="1" i="0" u="none">
                <a:solidFill>
                  <a:srgbClr val="000099"/>
                </a:solidFill>
                <a:latin typeface="Cambria Math"/>
                <a:ea typeface="Cambria Math"/>
                <a:cs typeface="Cambria Math"/>
                <a:sym typeface="Cambria Math"/>
              </a:rPr>
              <a:t>Ngày 30–12–1988, tổ máy số 1 hoàn thành.</a:t>
            </a:r>
            <a:endParaRPr/>
          </a:p>
        </p:txBody>
      </p:sp>
      <p:pic>
        <p:nvPicPr>
          <p:cNvPr id="202" name="Google Shape;202;p14" descr="thuy_dien_1"/>
          <p:cNvPicPr preferRelativeResize="0"/>
          <p:nvPr/>
        </p:nvPicPr>
        <p:blipFill rotWithShape="1">
          <a:blip r:embed="rId4">
            <a:alphaModFix/>
          </a:blip>
          <a:srcRect/>
          <a:stretch/>
        </p:blipFill>
        <p:spPr>
          <a:xfrm>
            <a:off x="0" y="0"/>
            <a:ext cx="12192000" cy="685800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5" descr="Gian-May-2-11"/>
          <p:cNvPicPr preferRelativeResize="0"/>
          <p:nvPr/>
        </p:nvPicPr>
        <p:blipFill rotWithShape="1">
          <a:blip r:embed="rId3">
            <a:alphaModFix/>
          </a:blip>
          <a:srcRect/>
          <a:stretch/>
        </p:blipFill>
        <p:spPr>
          <a:xfrm>
            <a:off x="0" y="-533400"/>
            <a:ext cx="12192000" cy="7289800"/>
          </a:xfrm>
          <a:prstGeom prst="rect">
            <a:avLst/>
          </a:prstGeom>
          <a:noFill/>
          <a:ln>
            <a:noFill/>
          </a:ln>
        </p:spPr>
      </p:pic>
      <p:sp>
        <p:nvSpPr>
          <p:cNvPr id="208" name="Google Shape;208;p15"/>
          <p:cNvSpPr txBox="1"/>
          <p:nvPr/>
        </p:nvSpPr>
        <p:spPr>
          <a:xfrm>
            <a:off x="4876800" y="6096000"/>
            <a:ext cx="289560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Cambria Math"/>
              <a:buNone/>
            </a:pPr>
            <a:r>
              <a:rPr lang="en-US" sz="4000" b="0" i="0" u="none">
                <a:solidFill>
                  <a:schemeClr val="lt1"/>
                </a:solidFill>
                <a:latin typeface="Cambria Math"/>
                <a:ea typeface="Cambria Math"/>
                <a:cs typeface="Cambria Math"/>
                <a:sym typeface="Cambria Math"/>
              </a:rPr>
              <a:t> </a:t>
            </a:r>
            <a:r>
              <a:rPr lang="en-US" sz="4000" b="1" i="0" u="none">
                <a:solidFill>
                  <a:schemeClr val="lt1"/>
                </a:solidFill>
                <a:latin typeface="Cambria Math"/>
                <a:ea typeface="Cambria Math"/>
                <a:cs typeface="Cambria Math"/>
                <a:sym typeface="Cambria Math"/>
              </a:rPr>
              <a:t>8 tổ máy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6" descr="Phong dieu khien trung tam"/>
          <p:cNvPicPr preferRelativeResize="0"/>
          <p:nvPr/>
        </p:nvPicPr>
        <p:blipFill rotWithShape="1">
          <a:blip r:embed="rId3">
            <a:alphaModFix/>
          </a:blip>
          <a:srcRect/>
          <a:stretch/>
        </p:blipFill>
        <p:spPr>
          <a:xfrm>
            <a:off x="0" y="34925"/>
            <a:ext cx="12192000" cy="6788150"/>
          </a:xfrm>
          <a:prstGeom prst="rect">
            <a:avLst/>
          </a:prstGeom>
          <a:noFill/>
          <a:ln w="57150" cap="flat" cmpd="sng">
            <a:solidFill>
              <a:srgbClr val="0000FF"/>
            </a:solidFill>
            <a:prstDash val="solid"/>
            <a:miter lim="800000"/>
            <a:headEnd type="none" w="sm" len="sm"/>
            <a:tailEnd type="none" w="sm" len="sm"/>
          </a:ln>
        </p:spPr>
      </p:pic>
      <p:sp>
        <p:nvSpPr>
          <p:cNvPr id="214" name="Google Shape;214;p16"/>
          <p:cNvSpPr txBox="1"/>
          <p:nvPr/>
        </p:nvSpPr>
        <p:spPr>
          <a:xfrm>
            <a:off x="2819400" y="6167437"/>
            <a:ext cx="5905500" cy="636587"/>
          </a:xfrm>
          <a:prstGeom prst="rect">
            <a:avLst/>
          </a:prstGeom>
          <a:noFill/>
          <a:ln>
            <a:noFill/>
          </a:ln>
        </p:spPr>
        <p:txBody>
          <a:bodyPr spcFirstLastPara="1" wrap="square" lIns="81275" tIns="40625" rIns="81275" bIns="40625" anchor="t" anchorCtr="0">
            <a:spAutoFit/>
          </a:bodyPr>
          <a:lstStyle/>
          <a:p>
            <a:pPr marL="0" marR="0" lvl="0" indent="0" algn="ctr" rtl="0">
              <a:lnSpc>
                <a:spcPct val="100000"/>
              </a:lnSpc>
              <a:spcBef>
                <a:spcPts val="0"/>
              </a:spcBef>
              <a:spcAft>
                <a:spcPts val="0"/>
              </a:spcAft>
              <a:buClr>
                <a:srgbClr val="FF0000"/>
              </a:buClr>
              <a:buSzPts val="3600"/>
              <a:buFont typeface="Cambria Math"/>
              <a:buNone/>
            </a:pPr>
            <a:r>
              <a:rPr lang="en-US" sz="3600" b="1" i="0" u="none">
                <a:solidFill>
                  <a:srgbClr val="FF0000"/>
                </a:solidFill>
                <a:latin typeface="Cambria Math"/>
                <a:ea typeface="Cambria Math"/>
                <a:cs typeface="Cambria Math"/>
                <a:sym typeface="Cambria Math"/>
              </a:rPr>
              <a:t>Phòng điều khiển trung tâm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7" descr="ThuydienHoaBinh17.jpg"/>
          <p:cNvPicPr preferRelativeResize="0"/>
          <p:nvPr/>
        </p:nvPicPr>
        <p:blipFill rotWithShape="1">
          <a:blip r:embed="rId3">
            <a:alphaModFix/>
          </a:blip>
          <a:srcRect/>
          <a:stretch/>
        </p:blipFill>
        <p:spPr>
          <a:xfrm>
            <a:off x="0" y="0"/>
            <a:ext cx="12192000" cy="7086600"/>
          </a:xfrm>
          <a:prstGeom prst="rect">
            <a:avLst/>
          </a:prstGeom>
          <a:noFill/>
          <a:ln>
            <a:noFill/>
          </a:ln>
        </p:spPr>
      </p:pic>
      <p:sp>
        <p:nvSpPr>
          <p:cNvPr id="220" name="Google Shape;220;p17"/>
          <p:cNvSpPr txBox="1"/>
          <p:nvPr/>
        </p:nvSpPr>
        <p:spPr>
          <a:xfrm>
            <a:off x="2133600" y="76200"/>
            <a:ext cx="82677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ambria Math"/>
              <a:buNone/>
            </a:pPr>
            <a:r>
              <a:rPr lang="en-US" sz="3600" b="1" i="0" u="none">
                <a:solidFill>
                  <a:schemeClr val="dk1"/>
                </a:solidFill>
                <a:latin typeface="Cambria Math"/>
                <a:ea typeface="Cambria Math"/>
                <a:cs typeface="Cambria Math"/>
                <a:sym typeface="Cambria Math"/>
              </a:rPr>
              <a:t>Cửa xả nước, đập cao bằng nhà 10 tầng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8" descr="000007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6" name="Google Shape;226;p18"/>
          <p:cNvSpPr txBox="1"/>
          <p:nvPr/>
        </p:nvSpPr>
        <p:spPr>
          <a:xfrm>
            <a:off x="228600" y="152400"/>
            <a:ext cx="117348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ambria Math"/>
              <a:buNone/>
            </a:pPr>
            <a:r>
              <a:rPr lang="en-US" sz="3600" b="1" i="0" u="none">
                <a:solidFill>
                  <a:schemeClr val="dk1"/>
                </a:solidFill>
                <a:latin typeface="Cambria Math"/>
                <a:ea typeface="Cambria Math"/>
                <a:cs typeface="Cambria Math"/>
                <a:sym typeface="Cambria Math"/>
              </a:rPr>
              <a:t>Toàn cảnh Nhà máy Thủy điện Hòa Bình khi đã hoàn thành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9" descr="ThuydienHoaBinh13.jpg"/>
          <p:cNvPicPr preferRelativeResize="0"/>
          <p:nvPr/>
        </p:nvPicPr>
        <p:blipFill rotWithShape="1">
          <a:blip r:embed="rId3">
            <a:alphaModFix/>
          </a:blip>
          <a:srcRect/>
          <a:stretch/>
        </p:blipFill>
        <p:spPr>
          <a:xfrm>
            <a:off x="14287" y="-12700"/>
            <a:ext cx="12153900" cy="6858000"/>
          </a:xfrm>
          <a:prstGeom prst="rect">
            <a:avLst/>
          </a:prstGeom>
          <a:noFill/>
          <a:ln>
            <a:noFill/>
          </a:ln>
        </p:spPr>
      </p:pic>
      <p:sp>
        <p:nvSpPr>
          <p:cNvPr id="232" name="Google Shape;232;p19"/>
          <p:cNvSpPr txBox="1"/>
          <p:nvPr/>
        </p:nvSpPr>
        <p:spPr>
          <a:xfrm>
            <a:off x="2438400" y="5791200"/>
            <a:ext cx="8229600" cy="792162"/>
          </a:xfrm>
          <a:prstGeom prst="rect">
            <a:avLst/>
          </a:prstGeom>
          <a:noFill/>
          <a:ln>
            <a:noFill/>
          </a:ln>
        </p:spPr>
        <p:txBody>
          <a:bodyPr spcFirstLastPara="1" wrap="square" lIns="45700" tIns="45700" rIns="45700" bIns="0" anchor="b" anchorCtr="0">
            <a:noAutofit/>
          </a:bodyPr>
          <a:lstStyle/>
          <a:p>
            <a:pPr marL="0" marR="0" lvl="0" indent="0" algn="ctr" rtl="0">
              <a:lnSpc>
                <a:spcPct val="100000"/>
              </a:lnSpc>
              <a:spcBef>
                <a:spcPts val="0"/>
              </a:spcBef>
              <a:spcAft>
                <a:spcPts val="0"/>
              </a:spcAft>
              <a:buClr>
                <a:schemeClr val="lt1"/>
              </a:buClr>
              <a:buSzPts val="3600"/>
              <a:buFont typeface="Cambria Math"/>
              <a:buNone/>
            </a:pPr>
            <a:r>
              <a:rPr lang="en-US" sz="3600" b="1" i="0" u="none">
                <a:solidFill>
                  <a:schemeClr val="lt1"/>
                </a:solidFill>
                <a:latin typeface="Cambria Math"/>
                <a:ea typeface="Cambria Math"/>
                <a:cs typeface="Cambria Math"/>
                <a:sym typeface="Cambria Math"/>
              </a:rPr>
              <a:t>Toàn cảnh công trình</a:t>
            </a:r>
            <a:endParaRPr/>
          </a:p>
        </p:txBody>
      </p:sp>
    </p:spTree>
  </p:cSld>
  <p:clrMapOvr>
    <a:masterClrMapping/>
  </p:clrMapOvr>
  <p:transition advClick="0" advTm="5000">
    <p:plu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descr="kh5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0" name="Google Shape;110;p2" descr="mmmm"/>
          <p:cNvPicPr preferRelativeResize="0"/>
          <p:nvPr/>
        </p:nvPicPr>
        <p:blipFill rotWithShape="1">
          <a:blip r:embed="rId4">
            <a:alphaModFix/>
          </a:blip>
          <a:srcRect/>
          <a:stretch/>
        </p:blipFill>
        <p:spPr>
          <a:xfrm rot="-1320000">
            <a:off x="9634537" y="4605337"/>
            <a:ext cx="1666875" cy="1325562"/>
          </a:xfrm>
          <a:prstGeom prst="rect">
            <a:avLst/>
          </a:prstGeom>
          <a:noFill/>
          <a:ln>
            <a:noFill/>
          </a:ln>
        </p:spPr>
      </p:pic>
      <p:pic>
        <p:nvPicPr>
          <p:cNvPr id="111" name="Google Shape;111;p2" descr="mmmm"/>
          <p:cNvPicPr preferRelativeResize="0"/>
          <p:nvPr/>
        </p:nvPicPr>
        <p:blipFill rotWithShape="1">
          <a:blip r:embed="rId4">
            <a:alphaModFix/>
          </a:blip>
          <a:srcRect/>
          <a:stretch/>
        </p:blipFill>
        <p:spPr>
          <a:xfrm rot="-480000">
            <a:off x="74612" y="246062"/>
            <a:ext cx="1447800" cy="1149350"/>
          </a:xfrm>
          <a:prstGeom prst="rect">
            <a:avLst/>
          </a:prstGeom>
          <a:noFill/>
          <a:ln>
            <a:noFill/>
          </a:ln>
        </p:spPr>
      </p:pic>
      <p:sp>
        <p:nvSpPr>
          <p:cNvPr id="112" name="Google Shape;112;p2"/>
          <p:cNvSpPr txBox="1"/>
          <p:nvPr/>
        </p:nvSpPr>
        <p:spPr>
          <a:xfrm>
            <a:off x="2743200" y="2751137"/>
            <a:ext cx="6969125" cy="147796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70C0"/>
              </a:buClr>
              <a:buSzPts val="9600"/>
              <a:buFont typeface="Cambria Math"/>
              <a:buNone/>
            </a:pPr>
            <a:r>
              <a:rPr lang="en-US" sz="9600" b="1" i="0" u="none" strike="noStrike" cap="none">
                <a:solidFill>
                  <a:srgbClr val="0070C0"/>
                </a:solidFill>
                <a:latin typeface="Cambria Math"/>
                <a:ea typeface="Cambria Math"/>
                <a:cs typeface="Cambria Math"/>
                <a:sym typeface="Cambria Math"/>
              </a:rPr>
              <a:t>KHỞI ĐỘNG</a:t>
            </a:r>
            <a:endParaRPr/>
          </a:p>
        </p:txBody>
      </p:sp>
    </p:spTree>
  </p:cSld>
  <p:clrMapOvr>
    <a:masterClrMapping/>
  </p:clrMapOvr>
  <p:transition spd="med">
    <p:wheel spokes="3"/>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0" descr="Ảnh-0016"/>
          <p:cNvPicPr preferRelativeResize="0"/>
          <p:nvPr/>
        </p:nvPicPr>
        <p:blipFill rotWithShape="1">
          <a:blip r:embed="rId3">
            <a:alphaModFix/>
          </a:blip>
          <a:srcRect/>
          <a:stretch/>
        </p:blipFill>
        <p:spPr>
          <a:xfrm>
            <a:off x="19050" y="19050"/>
            <a:ext cx="12172950" cy="6838950"/>
          </a:xfrm>
          <a:prstGeom prst="rect">
            <a:avLst/>
          </a:prstGeom>
          <a:noFill/>
          <a:ln w="28575" cap="flat" cmpd="sng">
            <a:solidFill>
              <a:srgbClr val="000000"/>
            </a:solidFill>
            <a:prstDash val="solid"/>
            <a:miter lim="800000"/>
            <a:headEnd type="none" w="sm" len="sm"/>
            <a:tailEnd type="none" w="sm" len="sm"/>
          </a:ln>
        </p:spPr>
      </p:pic>
      <p:sp>
        <p:nvSpPr>
          <p:cNvPr id="238" name="Google Shape;238;p20"/>
          <p:cNvSpPr txBox="1"/>
          <p:nvPr/>
        </p:nvSpPr>
        <p:spPr>
          <a:xfrm>
            <a:off x="19050" y="5638800"/>
            <a:ext cx="12153900" cy="1200150"/>
          </a:xfrm>
          <a:prstGeom prst="rect">
            <a:avLst/>
          </a:prstGeom>
          <a:noFill/>
          <a:ln>
            <a:noFill/>
          </a:ln>
        </p:spPr>
        <p:txBody>
          <a:bodyPr spcFirstLastPara="1" wrap="square" lIns="91425" tIns="45700" rIns="91425" bIns="45700" anchor="t" anchorCtr="0">
            <a:spAutoFit/>
          </a:bodyPr>
          <a:lstStyle/>
          <a:p>
            <a:pPr marL="57150" marR="0" lvl="0" indent="0" algn="ctr" rtl="0">
              <a:lnSpc>
                <a:spcPct val="100000"/>
              </a:lnSpc>
              <a:spcBef>
                <a:spcPts val="0"/>
              </a:spcBef>
              <a:spcAft>
                <a:spcPts val="0"/>
              </a:spcAft>
              <a:buClr>
                <a:schemeClr val="lt1"/>
              </a:buClr>
              <a:buSzPts val="3600"/>
              <a:buFont typeface="Cambria Math"/>
              <a:buNone/>
            </a:pPr>
            <a:r>
              <a:rPr lang="en-US" sz="3600" b="1" i="0" u="none">
                <a:solidFill>
                  <a:schemeClr val="lt1"/>
                </a:solidFill>
                <a:latin typeface="Cambria Math"/>
                <a:ea typeface="Cambria Math"/>
                <a:cs typeface="Cambria Math"/>
                <a:sym typeface="Cambria Math"/>
              </a:rPr>
              <a:t>Hình 1: Niềm vui do vượt mức kế hoạch của công nhân xây dựng Nhà máy Thủy điện Hòa Bình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1"/>
          <p:cNvSpPr txBox="1"/>
          <p:nvPr/>
        </p:nvSpPr>
        <p:spPr>
          <a:xfrm>
            <a:off x="190500" y="1524000"/>
            <a:ext cx="11811000" cy="501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Cambria Math"/>
              <a:buNone/>
            </a:pPr>
            <a:r>
              <a:rPr lang="en-US" sz="4000" b="1" i="0" u="none">
                <a:solidFill>
                  <a:schemeClr val="dk1"/>
                </a:solidFill>
                <a:latin typeface="Cambria Math"/>
                <a:ea typeface="Cambria Math"/>
                <a:cs typeface="Cambria Math"/>
                <a:sym typeface="Cambria Math"/>
              </a:rPr>
              <a:t>     - Nhà máy Thủy điện Hòa Bình được khởi công xây dựng ngày 6-11-1979 và hoàn thành ngày 4-4-1994.</a:t>
            </a:r>
            <a:endParaRPr/>
          </a:p>
          <a:p>
            <a:pPr marL="0" marR="0" lvl="0" indent="0" algn="l" rtl="0">
              <a:lnSpc>
                <a:spcPct val="100000"/>
              </a:lnSpc>
              <a:spcBef>
                <a:spcPts val="2000"/>
              </a:spcBef>
              <a:spcAft>
                <a:spcPts val="0"/>
              </a:spcAft>
              <a:buClr>
                <a:schemeClr val="dk1"/>
              </a:buClr>
              <a:buSzPts val="4000"/>
              <a:buFont typeface="Cambria Math"/>
              <a:buNone/>
            </a:pPr>
            <a:r>
              <a:rPr lang="en-US" sz="4000" b="1" i="0" u="none">
                <a:solidFill>
                  <a:schemeClr val="dk1"/>
                </a:solidFill>
                <a:latin typeface="Cambria Math"/>
                <a:ea typeface="Cambria Math"/>
                <a:cs typeface="Cambria Math"/>
                <a:sym typeface="Cambria Math"/>
              </a:rPr>
              <a:t>    - Nhà máy là kết quả lao động sáng tạo quên mình của cán bộ và công nhân 2 nước Việt - Xô trong suốt 15 năm.</a:t>
            </a:r>
            <a:endParaRPr/>
          </a:p>
          <a:p>
            <a:pPr marL="0" marR="0" lvl="0" indent="0" algn="l" rtl="0">
              <a:lnSpc>
                <a:spcPct val="100000"/>
              </a:lnSpc>
              <a:spcBef>
                <a:spcPts val="2000"/>
              </a:spcBef>
              <a:spcAft>
                <a:spcPts val="0"/>
              </a:spcAft>
              <a:buClr>
                <a:schemeClr val="dk1"/>
              </a:buClr>
              <a:buSzPts val="4000"/>
              <a:buFont typeface="Cambria Math"/>
              <a:buNone/>
            </a:pPr>
            <a:r>
              <a:rPr lang="en-US" sz="4000" b="1" i="0" u="none">
                <a:solidFill>
                  <a:schemeClr val="dk1"/>
                </a:solidFill>
                <a:latin typeface="Cambria Math"/>
                <a:ea typeface="Cambria Math"/>
                <a:cs typeface="Cambria Math"/>
                <a:sym typeface="Cambria Math"/>
              </a:rPr>
              <a:t>    - Nhà máy ra đời là một trong những thành tựu nổi bật của công cuộc xây dựng chủ nghĩa xã hội ở nước ta.</a:t>
            </a:r>
            <a:endParaRPr/>
          </a:p>
        </p:txBody>
      </p:sp>
      <p:sp>
        <p:nvSpPr>
          <p:cNvPr id="244" name="Google Shape;244;p21"/>
          <p:cNvSpPr txBox="1"/>
          <p:nvPr/>
        </p:nvSpPr>
        <p:spPr>
          <a:xfrm>
            <a:off x="1752600" y="317500"/>
            <a:ext cx="8229600" cy="792162"/>
          </a:xfrm>
          <a:prstGeom prst="rect">
            <a:avLst/>
          </a:prstGeom>
          <a:noFill/>
          <a:ln>
            <a:noFill/>
          </a:ln>
        </p:spPr>
        <p:txBody>
          <a:bodyPr spcFirstLastPara="1" wrap="square" lIns="45700" tIns="45700" rIns="45700" bIns="0" anchor="b" anchorCtr="0">
            <a:noAutofit/>
          </a:bodyPr>
          <a:lstStyle/>
          <a:p>
            <a:pPr marL="0" marR="0" lvl="0" indent="0" algn="ctr" rtl="0">
              <a:lnSpc>
                <a:spcPct val="100000"/>
              </a:lnSpc>
              <a:spcBef>
                <a:spcPts val="0"/>
              </a:spcBef>
              <a:spcAft>
                <a:spcPts val="0"/>
              </a:spcAft>
              <a:buClr>
                <a:srgbClr val="FF0000"/>
              </a:buClr>
              <a:buSzPts val="3600"/>
              <a:buFont typeface="Cambria Math"/>
              <a:buNone/>
            </a:pPr>
            <a:r>
              <a:rPr lang="en-US" sz="3600" b="1" i="0" u="none">
                <a:solidFill>
                  <a:srgbClr val="FF0000"/>
                </a:solidFill>
                <a:latin typeface="Cambria Math"/>
                <a:ea typeface="Cambria Math"/>
                <a:cs typeface="Cambria Math"/>
                <a:sym typeface="Cambria Math"/>
              </a:rPr>
              <a:t>KẾT LUẬN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2"/>
          <p:cNvSpPr txBox="1"/>
          <p:nvPr/>
        </p:nvSpPr>
        <p:spPr>
          <a:xfrm>
            <a:off x="152400" y="0"/>
            <a:ext cx="8839200" cy="646112"/>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600"/>
              <a:buFont typeface="Cambria Math"/>
              <a:buNone/>
            </a:pPr>
            <a:r>
              <a:rPr lang="en-US" sz="3600" b="1" i="0" u="none">
                <a:solidFill>
                  <a:srgbClr val="0070C0"/>
                </a:solidFill>
                <a:latin typeface="Cambria Math"/>
                <a:ea typeface="Cambria Math"/>
                <a:cs typeface="Cambria Math"/>
                <a:sym typeface="Cambria Math"/>
              </a:rPr>
              <a:t>3. Vai trò của Nhà máy Thủy điện Hòa Bình </a:t>
            </a:r>
            <a:endParaRPr/>
          </a:p>
        </p:txBody>
      </p:sp>
      <p:sp>
        <p:nvSpPr>
          <p:cNvPr id="250" name="Google Shape;250;p22"/>
          <p:cNvSpPr txBox="1"/>
          <p:nvPr/>
        </p:nvSpPr>
        <p:spPr>
          <a:xfrm>
            <a:off x="152400" y="2444750"/>
            <a:ext cx="11887200" cy="4468812"/>
          </a:xfrm>
          <a:prstGeom prst="rect">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465137" algn="just" rtl="0">
              <a:lnSpc>
                <a:spcPct val="80000"/>
              </a:lnSpc>
              <a:spcBef>
                <a:spcPts val="0"/>
              </a:spcBef>
              <a:spcAft>
                <a:spcPts val="0"/>
              </a:spcAft>
              <a:buClr>
                <a:srgbClr val="00B050"/>
              </a:buClr>
              <a:buSzPts val="3600"/>
              <a:buFont typeface="Cambria Math"/>
              <a:buNone/>
            </a:pPr>
            <a:r>
              <a:rPr lang="en-US" sz="3600" b="1" i="0" u="none">
                <a:solidFill>
                  <a:srgbClr val="00B050"/>
                </a:solidFill>
                <a:latin typeface="Cambria Math"/>
                <a:ea typeface="Cambria Math"/>
                <a:cs typeface="Cambria Math"/>
                <a:sym typeface="Cambria Math"/>
              </a:rPr>
              <a:t>  Nhà máy đã có những đóng góp to lớn trong công cuộc xây dựng đất nước :</a:t>
            </a:r>
            <a:endParaRPr/>
          </a:p>
          <a:p>
            <a:pPr marL="0" marR="0" lvl="0" indent="465137" algn="just" rtl="0">
              <a:lnSpc>
                <a:spcPct val="80000"/>
              </a:lnSpc>
              <a:spcBef>
                <a:spcPts val="1800"/>
              </a:spcBef>
              <a:spcAft>
                <a:spcPts val="0"/>
              </a:spcAft>
              <a:buClr>
                <a:srgbClr val="00B050"/>
              </a:buClr>
              <a:buSzPts val="3600"/>
              <a:buFont typeface="Cambria Math"/>
              <a:buNone/>
            </a:pPr>
            <a:r>
              <a:rPr lang="en-US" sz="3600" b="1" i="0" u="none">
                <a:solidFill>
                  <a:srgbClr val="00B050"/>
                </a:solidFill>
                <a:latin typeface="Cambria Math"/>
                <a:ea typeface="Cambria Math"/>
                <a:cs typeface="Cambria Math"/>
                <a:sym typeface="Cambria Math"/>
              </a:rPr>
              <a:t>- Ngăn lũ ở đồng bằng Bắc bộ.</a:t>
            </a:r>
            <a:endParaRPr/>
          </a:p>
          <a:p>
            <a:pPr marL="0" marR="0" lvl="0" indent="465137" algn="just" rtl="0">
              <a:lnSpc>
                <a:spcPct val="80000"/>
              </a:lnSpc>
              <a:spcBef>
                <a:spcPts val="1800"/>
              </a:spcBef>
              <a:spcAft>
                <a:spcPts val="0"/>
              </a:spcAft>
              <a:buClr>
                <a:srgbClr val="00B050"/>
              </a:buClr>
              <a:buSzPts val="3600"/>
              <a:buFont typeface="Cambria Math"/>
              <a:buNone/>
            </a:pPr>
            <a:r>
              <a:rPr lang="en-US" sz="3600" b="1" i="0" u="none">
                <a:solidFill>
                  <a:srgbClr val="00B050"/>
                </a:solidFill>
                <a:latin typeface="Cambria Math"/>
                <a:ea typeface="Cambria Math"/>
                <a:cs typeface="Cambria Math"/>
                <a:sym typeface="Cambria Math"/>
              </a:rPr>
              <a:t>- Cung cấp điện cho cả nước phục vụ cho đời sống và sản xuất.</a:t>
            </a:r>
            <a:endParaRPr/>
          </a:p>
          <a:p>
            <a:pPr marL="0" marR="0" lvl="0" indent="465137" algn="just" rtl="0">
              <a:lnSpc>
                <a:spcPct val="80000"/>
              </a:lnSpc>
              <a:spcBef>
                <a:spcPts val="1800"/>
              </a:spcBef>
              <a:spcAft>
                <a:spcPts val="0"/>
              </a:spcAft>
              <a:buClr>
                <a:srgbClr val="00B050"/>
              </a:buClr>
              <a:buSzPts val="3600"/>
              <a:buFont typeface="Cambria Math"/>
              <a:buNone/>
            </a:pPr>
            <a:r>
              <a:rPr lang="en-US" sz="3600" b="1" i="0" u="none">
                <a:solidFill>
                  <a:srgbClr val="00B050"/>
                </a:solidFill>
                <a:latin typeface="Cambria Math"/>
                <a:ea typeface="Cambria Math"/>
                <a:cs typeface="Cambria Math"/>
                <a:sym typeface="Cambria Math"/>
              </a:rPr>
              <a:t>-&gt; Việc xây dựng nhà máy là thành tựu nổi bật, thể hiện thành quả của công cuộc xây dựng chủ nghĩa xã hội ở nước ta.</a:t>
            </a:r>
            <a:endParaRPr/>
          </a:p>
        </p:txBody>
      </p:sp>
      <p:sp>
        <p:nvSpPr>
          <p:cNvPr id="251" name="Google Shape;251;p22"/>
          <p:cNvSpPr txBox="1"/>
          <p:nvPr/>
        </p:nvSpPr>
        <p:spPr>
          <a:xfrm>
            <a:off x="152400" y="665162"/>
            <a:ext cx="12039600" cy="17795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7375E"/>
              </a:buClr>
              <a:buSzPts val="3600"/>
              <a:buFont typeface="Cambria Math"/>
              <a:buNone/>
            </a:pPr>
            <a:r>
              <a:rPr lang="en-US" sz="3600" b="1" i="0" u="none">
                <a:solidFill>
                  <a:srgbClr val="17375E"/>
                </a:solidFill>
                <a:latin typeface="Cambria Math"/>
                <a:ea typeface="Cambria Math"/>
                <a:cs typeface="Cambria Math"/>
                <a:sym typeface="Cambria Math"/>
              </a:rPr>
              <a:t>   </a:t>
            </a:r>
            <a:r>
              <a:rPr lang="en-US" sz="3600" b="1" i="1" u="none">
                <a:solidFill>
                  <a:srgbClr val="17375E"/>
                </a:solidFill>
                <a:latin typeface="Cambria Math"/>
                <a:ea typeface="Cambria Math"/>
                <a:cs typeface="Cambria Math"/>
                <a:sym typeface="Cambria Math"/>
              </a:rPr>
              <a:t>Đọc đoạn cuối trong SGK để trả lời các câu hỏi sau :</a:t>
            </a:r>
            <a:endParaRPr sz="3600" b="1" i="1" u="none">
              <a:solidFill>
                <a:schemeClr val="dk1"/>
              </a:solidFill>
              <a:latin typeface="Cambria Math"/>
              <a:ea typeface="Cambria Math"/>
              <a:cs typeface="Cambria Math"/>
              <a:sym typeface="Cambria Math"/>
            </a:endParaRPr>
          </a:p>
          <a:p>
            <a:pPr marL="0" marR="0" lvl="0" indent="0" algn="l" rtl="0">
              <a:lnSpc>
                <a:spcPct val="100000"/>
              </a:lnSpc>
              <a:spcBef>
                <a:spcPts val="200"/>
              </a:spcBef>
              <a:spcAft>
                <a:spcPts val="0"/>
              </a:spcAft>
              <a:buClr>
                <a:schemeClr val="dk1"/>
              </a:buClr>
              <a:buSzPts val="3600"/>
              <a:buFont typeface="Cambria Math"/>
              <a:buNone/>
            </a:pPr>
            <a:r>
              <a:rPr lang="en-US" sz="3600" b="1" i="0" u="none">
                <a:solidFill>
                  <a:schemeClr val="dk1"/>
                </a:solidFill>
                <a:latin typeface="Cambria Math"/>
                <a:ea typeface="Cambria Math"/>
                <a:cs typeface="Cambria Math"/>
                <a:sym typeface="Cambria Math"/>
              </a:rPr>
              <a:t>  * Nhà máy có vai trò như thế nào đối với công cuộc xây dựng đất nước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fade">
                                      <p:cBhvr>
                                        <p:cTn id="12"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3" descr="du lich hoa binh"/>
          <p:cNvPicPr preferRelativeResize="0"/>
          <p:nvPr/>
        </p:nvPicPr>
        <p:blipFill rotWithShape="1">
          <a:blip r:embed="rId3">
            <a:alphaModFix/>
          </a:blip>
          <a:srcRect/>
          <a:stretch/>
        </p:blipFill>
        <p:spPr>
          <a:xfrm>
            <a:off x="0" y="6350"/>
            <a:ext cx="12192000" cy="6851650"/>
          </a:xfrm>
          <a:prstGeom prst="rect">
            <a:avLst/>
          </a:prstGeom>
          <a:noFill/>
          <a:ln>
            <a:noFill/>
          </a:ln>
        </p:spPr>
      </p:pic>
      <p:sp>
        <p:nvSpPr>
          <p:cNvPr id="257" name="Google Shape;257;p23"/>
          <p:cNvSpPr txBox="1"/>
          <p:nvPr/>
        </p:nvSpPr>
        <p:spPr>
          <a:xfrm>
            <a:off x="990600" y="6350"/>
            <a:ext cx="10591800" cy="636587"/>
          </a:xfrm>
          <a:prstGeom prst="rect">
            <a:avLst/>
          </a:prstGeom>
          <a:noFill/>
          <a:ln>
            <a:noFill/>
          </a:ln>
        </p:spPr>
        <p:txBody>
          <a:bodyPr spcFirstLastPara="1" wrap="square" lIns="81275" tIns="40625" rIns="81275" bIns="40625" anchor="t" anchorCtr="0">
            <a:spAutoFit/>
          </a:bodyPr>
          <a:lstStyle/>
          <a:p>
            <a:pPr marL="0" marR="0" lvl="0" indent="0" algn="ctr" rtl="0">
              <a:lnSpc>
                <a:spcPct val="100000"/>
              </a:lnSpc>
              <a:spcBef>
                <a:spcPts val="0"/>
              </a:spcBef>
              <a:spcAft>
                <a:spcPts val="0"/>
              </a:spcAft>
              <a:buClr>
                <a:srgbClr val="002060"/>
              </a:buClr>
              <a:buSzPts val="3600"/>
              <a:buFont typeface="Cambria Math"/>
              <a:buNone/>
            </a:pPr>
            <a:r>
              <a:rPr lang="en-US" sz="3600" b="1" i="0" u="none">
                <a:solidFill>
                  <a:srgbClr val="002060"/>
                </a:solidFill>
                <a:latin typeface="Cambria Math"/>
                <a:ea typeface="Cambria Math"/>
                <a:cs typeface="Cambria Math"/>
                <a:sym typeface="Cambria Math"/>
              </a:rPr>
              <a:t>Đập ngăn nước Nhà máy Thuỷ điện Hoà Bình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4"/>
          <p:cNvSpPr txBox="1"/>
          <p:nvPr/>
        </p:nvSpPr>
        <p:spPr>
          <a:xfrm>
            <a:off x="152400" y="1828800"/>
            <a:ext cx="11811000" cy="3671887"/>
          </a:xfrm>
          <a:prstGeom prst="rect">
            <a:avLst/>
          </a:prstGeom>
          <a:solidFill>
            <a:schemeClr val="lt2"/>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chemeClr val="dk1"/>
              </a:buClr>
              <a:buSzPts val="4000"/>
              <a:buFont typeface="Cambria Math"/>
              <a:buNone/>
            </a:pPr>
            <a:r>
              <a:rPr lang="en-US" sz="4000" b="1" i="0" u="none">
                <a:solidFill>
                  <a:schemeClr val="dk1"/>
                </a:solidFill>
                <a:latin typeface="Cambria Math"/>
                <a:ea typeface="Cambria Math"/>
                <a:cs typeface="Cambria Math"/>
                <a:sym typeface="Cambria Math"/>
              </a:rPr>
              <a:t>     Nhà máy thủy điện Hòa Bình là kết quả 15 năm lao động sáng tạo đầy gian khổ, hi sinh của hàng nghìn cán bộ, công nhân Việt Nam và Liên Xô, là thành tựu to lớn của nhân dân ta trong sự nghiệp xây dựng đất nước.</a:t>
            </a:r>
            <a:endParaRPr/>
          </a:p>
        </p:txBody>
      </p:sp>
      <p:sp>
        <p:nvSpPr>
          <p:cNvPr id="263" name="Google Shape;263;p24"/>
          <p:cNvSpPr txBox="1"/>
          <p:nvPr/>
        </p:nvSpPr>
        <p:spPr>
          <a:xfrm>
            <a:off x="4495800" y="914400"/>
            <a:ext cx="266700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Cambria Math"/>
              <a:buNone/>
            </a:pPr>
            <a:r>
              <a:rPr lang="en-US" sz="4000" b="1" i="0" u="none">
                <a:solidFill>
                  <a:schemeClr val="dk1"/>
                </a:solidFill>
                <a:latin typeface="Cambria Math"/>
                <a:ea typeface="Cambria Math"/>
                <a:cs typeface="Cambria Math"/>
                <a:sym typeface="Cambria Math"/>
              </a:rPr>
              <a:t>BÀI HỌC :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5" descr="kh5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69" name="Google Shape;269;p25" descr="mmmm"/>
          <p:cNvPicPr preferRelativeResize="0"/>
          <p:nvPr/>
        </p:nvPicPr>
        <p:blipFill rotWithShape="1">
          <a:blip r:embed="rId4">
            <a:alphaModFix/>
          </a:blip>
          <a:srcRect/>
          <a:stretch/>
        </p:blipFill>
        <p:spPr>
          <a:xfrm rot="-1320000">
            <a:off x="9634537" y="4605337"/>
            <a:ext cx="1666875" cy="1325562"/>
          </a:xfrm>
          <a:prstGeom prst="rect">
            <a:avLst/>
          </a:prstGeom>
          <a:noFill/>
          <a:ln>
            <a:noFill/>
          </a:ln>
        </p:spPr>
      </p:pic>
      <p:pic>
        <p:nvPicPr>
          <p:cNvPr id="270" name="Google Shape;270;p25" descr="mmmm"/>
          <p:cNvPicPr preferRelativeResize="0"/>
          <p:nvPr/>
        </p:nvPicPr>
        <p:blipFill rotWithShape="1">
          <a:blip r:embed="rId4">
            <a:alphaModFix/>
          </a:blip>
          <a:srcRect/>
          <a:stretch/>
        </p:blipFill>
        <p:spPr>
          <a:xfrm rot="-480000">
            <a:off x="74612" y="246062"/>
            <a:ext cx="1447800" cy="1149350"/>
          </a:xfrm>
          <a:prstGeom prst="rect">
            <a:avLst/>
          </a:prstGeom>
          <a:noFill/>
          <a:ln>
            <a:noFill/>
          </a:ln>
        </p:spPr>
      </p:pic>
      <p:sp>
        <p:nvSpPr>
          <p:cNvPr id="271" name="Google Shape;271;p25"/>
          <p:cNvSpPr txBox="1"/>
          <p:nvPr/>
        </p:nvSpPr>
        <p:spPr>
          <a:xfrm>
            <a:off x="2743200" y="2751137"/>
            <a:ext cx="6969125" cy="147796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70C0"/>
              </a:buClr>
              <a:buSzPts val="9600"/>
              <a:buFont typeface="Cambria Math"/>
              <a:buNone/>
            </a:pPr>
            <a:r>
              <a:rPr lang="en-US" sz="9600" b="1" i="0" u="none">
                <a:solidFill>
                  <a:srgbClr val="0070C0"/>
                </a:solidFill>
                <a:latin typeface="Cambria Math"/>
                <a:ea typeface="Cambria Math"/>
                <a:cs typeface="Cambria Math"/>
                <a:sym typeface="Cambria Math"/>
              </a:rPr>
              <a:t>VẬN DỤNG</a:t>
            </a:r>
            <a:endParaRPr/>
          </a:p>
        </p:txBody>
      </p:sp>
    </p:spTree>
  </p:cSld>
  <p:clrMapOvr>
    <a:masterClrMapping/>
  </p:clrMapOvr>
  <p:transition spd="med">
    <p:wheel spokes="3"/>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6"/>
          <p:cNvSpPr txBox="1"/>
          <p:nvPr/>
        </p:nvSpPr>
        <p:spPr>
          <a:xfrm>
            <a:off x="1655762" y="2136775"/>
            <a:ext cx="8915400" cy="5222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800"/>
              <a:buFont typeface="Times New Roman"/>
              <a:buNone/>
            </a:pPr>
            <a:r>
              <a:rPr lang="en-US" sz="2800" b="1" i="0" u="none">
                <a:solidFill>
                  <a:srgbClr val="0000FF"/>
                </a:solidFill>
                <a:latin typeface="Times New Roman"/>
                <a:ea typeface="Times New Roman"/>
                <a:cs typeface="Times New Roman"/>
                <a:sym typeface="Times New Roman"/>
              </a:rPr>
              <a:t>     </a:t>
            </a:r>
            <a:endParaRPr/>
          </a:p>
        </p:txBody>
      </p:sp>
      <p:sp>
        <p:nvSpPr>
          <p:cNvPr id="277" name="Google Shape;277;p26"/>
          <p:cNvSpPr/>
          <p:nvPr/>
        </p:nvSpPr>
        <p:spPr>
          <a:xfrm>
            <a:off x="2362200" y="1066800"/>
            <a:ext cx="7904162" cy="3886200"/>
          </a:xfrm>
          <a:prstGeom prst="cloudCallout">
            <a:avLst>
              <a:gd name="adj1" fmla="val 6300"/>
              <a:gd name="adj2" fmla="val 24300"/>
            </a:avLst>
          </a:prstGeom>
          <a:solidFill>
            <a:schemeClr val="lt2"/>
          </a:solidFill>
          <a:ln w="9525" cap="flat" cmpd="sng">
            <a:solidFill>
              <a:srgbClr val="000000"/>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Cambria Math"/>
              <a:buNone/>
            </a:pPr>
            <a:r>
              <a:rPr lang="en-US" sz="3600" b="1" i="0" u="none">
                <a:solidFill>
                  <a:srgbClr val="000000"/>
                </a:solidFill>
                <a:latin typeface="Cambria Math"/>
                <a:ea typeface="Cambria Math"/>
                <a:cs typeface="Cambria Math"/>
                <a:sym typeface="Cambria Math"/>
              </a:rPr>
              <a:t>Em hãy kể một số nhà máy thủy điện khác ở nước ta mà em biết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7"/>
          <p:cNvPicPr preferRelativeResize="0"/>
          <p:nvPr/>
        </p:nvPicPr>
        <p:blipFill rotWithShape="1">
          <a:blip r:embed="rId3">
            <a:alphaModFix/>
          </a:blip>
          <a:srcRect/>
          <a:stretch/>
        </p:blipFill>
        <p:spPr>
          <a:xfrm>
            <a:off x="3352800" y="0"/>
            <a:ext cx="5791200" cy="6858000"/>
          </a:xfrm>
          <a:prstGeom prst="rect">
            <a:avLst/>
          </a:prstGeom>
          <a:noFill/>
          <a:ln>
            <a:noFill/>
          </a:ln>
        </p:spPr>
      </p:pic>
      <p:sp>
        <p:nvSpPr>
          <p:cNvPr id="283" name="Google Shape;283;p27"/>
          <p:cNvSpPr/>
          <p:nvPr/>
        </p:nvSpPr>
        <p:spPr>
          <a:xfrm>
            <a:off x="3446462" y="252412"/>
            <a:ext cx="1641475" cy="869950"/>
          </a:xfrm>
          <a:custGeom>
            <a:avLst/>
            <a:gdLst/>
            <a:ahLst/>
            <a:cxnLst/>
            <a:rect l="l" t="t" r="r" b="b"/>
            <a:pathLst>
              <a:path w="2674961" h="875732" extrusionOk="0">
                <a:moveTo>
                  <a:pt x="0" y="0"/>
                </a:moveTo>
                <a:cubicBezTo>
                  <a:pt x="176283" y="35256"/>
                  <a:pt x="352567" y="70513"/>
                  <a:pt x="464024" y="109182"/>
                </a:cubicBezTo>
                <a:cubicBezTo>
                  <a:pt x="575481" y="147851"/>
                  <a:pt x="577755" y="202442"/>
                  <a:pt x="668740" y="232012"/>
                </a:cubicBezTo>
                <a:cubicBezTo>
                  <a:pt x="759725" y="261582"/>
                  <a:pt x="939421" y="284328"/>
                  <a:pt x="1009934" y="286603"/>
                </a:cubicBezTo>
                <a:cubicBezTo>
                  <a:pt x="1080447" y="288878"/>
                  <a:pt x="1055427" y="222914"/>
                  <a:pt x="1091821" y="245660"/>
                </a:cubicBezTo>
                <a:cubicBezTo>
                  <a:pt x="1128215" y="268406"/>
                  <a:pt x="1178257" y="384412"/>
                  <a:pt x="1228299" y="423081"/>
                </a:cubicBezTo>
                <a:cubicBezTo>
                  <a:pt x="1278341" y="461750"/>
                  <a:pt x="1280615" y="436729"/>
                  <a:pt x="1392072" y="477672"/>
                </a:cubicBezTo>
                <a:cubicBezTo>
                  <a:pt x="1503529" y="518615"/>
                  <a:pt x="1771935" y="625523"/>
                  <a:pt x="1897039" y="668741"/>
                </a:cubicBezTo>
                <a:cubicBezTo>
                  <a:pt x="2022143" y="711959"/>
                  <a:pt x="2076735" y="725606"/>
                  <a:pt x="2142699" y="736979"/>
                </a:cubicBezTo>
                <a:cubicBezTo>
                  <a:pt x="2208663" y="748352"/>
                  <a:pt x="2240508" y="716507"/>
                  <a:pt x="2292824" y="736979"/>
                </a:cubicBezTo>
                <a:cubicBezTo>
                  <a:pt x="2345140" y="757451"/>
                  <a:pt x="2392908" y="843887"/>
                  <a:pt x="2456597" y="859809"/>
                </a:cubicBezTo>
                <a:cubicBezTo>
                  <a:pt x="2520287" y="875732"/>
                  <a:pt x="2674961" y="832514"/>
                  <a:pt x="2674961" y="832514"/>
                </a:cubicBezTo>
                <a:lnTo>
                  <a:pt x="2674961" y="832514"/>
                </a:lnTo>
              </a:path>
            </a:pathLst>
          </a:cu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284" name="Google Shape;284;p27"/>
          <p:cNvSpPr txBox="1"/>
          <p:nvPr/>
        </p:nvSpPr>
        <p:spPr>
          <a:xfrm>
            <a:off x="2895600" y="687387"/>
            <a:ext cx="9144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3600"/>
              <a:buFont typeface="Cambria Math"/>
              <a:buNone/>
            </a:pPr>
            <a:r>
              <a:rPr lang="en-US" sz="3600" b="1" i="0" u="none">
                <a:solidFill>
                  <a:srgbClr val="FF0000"/>
                </a:solidFill>
                <a:latin typeface="Cambria Math"/>
                <a:ea typeface="Cambria Math"/>
                <a:cs typeface="Cambria Math"/>
                <a:sym typeface="Cambria Math"/>
              </a:rPr>
              <a:t>Sông Đà</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
                                        </p:tgtEl>
                                        <p:attrNameLst>
                                          <p:attrName>style.visibility</p:attrName>
                                        </p:attrNameLst>
                                      </p:cBhvr>
                                      <p:to>
                                        <p:strVal val="visible"/>
                                      </p:to>
                                    </p:set>
                                    <p:animEffect transition="in" filter="fade">
                                      <p:cBhvr>
                                        <p:cTn id="12"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8" descr="http://www.vncold.vn/Modules/CMS/Upload/9/LargeDams/SonLA_toancanhtrai.jpg"/>
          <p:cNvPicPr preferRelativeResize="0"/>
          <p:nvPr/>
        </p:nvPicPr>
        <p:blipFill rotWithShape="1">
          <a:blip r:embed="rId3">
            <a:alphaModFix/>
          </a:blip>
          <a:srcRect/>
          <a:stretch/>
        </p:blipFill>
        <p:spPr>
          <a:xfrm>
            <a:off x="0" y="-26234"/>
            <a:ext cx="12192000" cy="6884234"/>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90" name="Google Shape;290;p28"/>
          <p:cNvSpPr txBox="1"/>
          <p:nvPr/>
        </p:nvSpPr>
        <p:spPr>
          <a:xfrm>
            <a:off x="3429000" y="6324600"/>
            <a:ext cx="5181600" cy="457200"/>
          </a:xfrm>
          <a:prstGeom prst="rect">
            <a:avLst/>
          </a:prstGeom>
          <a:solidFill>
            <a:srgbClr val="C6D9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mbria Math"/>
              <a:buNone/>
            </a:pPr>
            <a:r>
              <a:rPr lang="en-US" sz="3600" b="1" i="0" u="none">
                <a:solidFill>
                  <a:schemeClr val="dk1"/>
                </a:solidFill>
                <a:latin typeface="Cambria Math"/>
                <a:ea typeface="Cambria Math"/>
                <a:cs typeface="Cambria Math"/>
                <a:sym typeface="Cambria Math"/>
              </a:rPr>
              <a:t>Nhà máy thủy điện Sơn La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29" descr="Lễ công bố Thủy điện Lai Châu là công trình quan trọng đến an ninh"/>
          <p:cNvPicPr preferRelativeResize="0"/>
          <p:nvPr/>
        </p:nvPicPr>
        <p:blipFill rotWithShape="1">
          <a:blip r:embed="rId3">
            <a:alphaModFix/>
          </a:blip>
          <a:srcRect/>
          <a:stretch/>
        </p:blipFill>
        <p:spPr>
          <a:xfrm>
            <a:off x="0" y="0"/>
            <a:ext cx="12192000" cy="67818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96" name="Google Shape;296;p29"/>
          <p:cNvSpPr txBox="1"/>
          <p:nvPr/>
        </p:nvSpPr>
        <p:spPr>
          <a:xfrm>
            <a:off x="3352800" y="6172200"/>
            <a:ext cx="57150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Cambria Math"/>
              <a:buNone/>
            </a:pPr>
            <a:r>
              <a:rPr lang="en-US" sz="3600" b="1" i="0" u="none">
                <a:solidFill>
                  <a:schemeClr val="lt1"/>
                </a:solidFill>
                <a:latin typeface="Cambria Math"/>
                <a:ea typeface="Cambria Math"/>
                <a:cs typeface="Cambria Math"/>
                <a:sym typeface="Cambria Math"/>
              </a:rPr>
              <a:t> Nhà máy  thủy điện Lai Châu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body" idx="1"/>
          </p:nvPr>
        </p:nvSpPr>
        <p:spPr>
          <a:xfrm>
            <a:off x="168275" y="228600"/>
            <a:ext cx="11839575" cy="838200"/>
          </a:xfrm>
          <a:prstGeom prst="rect">
            <a:avLst/>
          </a:prstGeom>
          <a:solidFill>
            <a:srgbClr val="C6D9F1"/>
          </a:solidFill>
          <a:ln>
            <a:noFill/>
          </a:ln>
        </p:spPr>
        <p:txBody>
          <a:bodyPr spcFirstLastPara="1" wrap="square" lIns="91425" tIns="45700" rIns="91425" bIns="45700" anchor="t" anchorCtr="0">
            <a:normAutofit/>
          </a:bodyPr>
          <a:lstStyle/>
          <a:p>
            <a:pPr marL="342900" marR="0" lvl="0" indent="-342900" algn="just" rtl="0">
              <a:lnSpc>
                <a:spcPct val="100000"/>
              </a:lnSpc>
              <a:spcBef>
                <a:spcPts val="0"/>
              </a:spcBef>
              <a:spcAft>
                <a:spcPts val="0"/>
              </a:spcAft>
              <a:buClr>
                <a:schemeClr val="dk1"/>
              </a:buClr>
              <a:buSzPts val="3600"/>
              <a:buFont typeface="Arial"/>
              <a:buNone/>
            </a:pPr>
            <a:r>
              <a:rPr lang="en-US" sz="3600" b="1" i="0" u="none" strike="noStrike" cap="none">
                <a:solidFill>
                  <a:schemeClr val="dk1"/>
                </a:solidFill>
                <a:latin typeface="Cambria Math"/>
                <a:ea typeface="Cambria Math"/>
                <a:cs typeface="Cambria Math"/>
                <a:sym typeface="Cambria Math"/>
              </a:rPr>
              <a:t>1. Ngày 25-4-1976 trên đất nước ta diễn ra sự kiện gì ?</a:t>
            </a:r>
            <a:endParaRPr/>
          </a:p>
        </p:txBody>
      </p:sp>
      <p:sp>
        <p:nvSpPr>
          <p:cNvPr id="118" name="Google Shape;118;p3"/>
          <p:cNvSpPr txBox="1"/>
          <p:nvPr/>
        </p:nvSpPr>
        <p:spPr>
          <a:xfrm>
            <a:off x="168275" y="989012"/>
            <a:ext cx="11839575" cy="1200150"/>
          </a:xfrm>
          <a:prstGeom prst="rect">
            <a:avLst/>
          </a:prstGeom>
          <a:solidFill>
            <a:schemeClr val="lt1"/>
          </a:solidFill>
          <a:ln w="25400" cap="flat" cmpd="sng">
            <a:solidFill>
              <a:srgbClr val="9BBB59"/>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E9632"/>
              </a:buClr>
              <a:buSzPts val="3600"/>
              <a:buFont typeface="Cambria Math"/>
              <a:buNone/>
            </a:pPr>
            <a:r>
              <a:rPr lang="en-US" sz="3600" b="1" i="1" u="none" strike="noStrike" cap="none">
                <a:solidFill>
                  <a:srgbClr val="7E9632"/>
                </a:solidFill>
                <a:latin typeface="Cambria Math"/>
                <a:ea typeface="Cambria Math"/>
                <a:cs typeface="Cambria Math"/>
                <a:sym typeface="Cambria Math"/>
              </a:rPr>
              <a:t>Ngày 25-4 -1976, cuộc Tổng tuyển cử bầu Quốc hội chung được tổ chức trong cả nước.</a:t>
            </a:r>
            <a:endParaRPr/>
          </a:p>
        </p:txBody>
      </p:sp>
      <p:sp>
        <p:nvSpPr>
          <p:cNvPr id="119" name="Google Shape;119;p3"/>
          <p:cNvSpPr txBox="1"/>
          <p:nvPr/>
        </p:nvSpPr>
        <p:spPr>
          <a:xfrm>
            <a:off x="168275" y="2478087"/>
            <a:ext cx="1162843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Cambria Math"/>
              <a:buNone/>
            </a:pPr>
            <a:r>
              <a:rPr lang="en-US" sz="3600" b="1" i="0" u="none" strike="noStrike" cap="none">
                <a:solidFill>
                  <a:schemeClr val="dk1"/>
                </a:solidFill>
                <a:latin typeface="Cambria Math"/>
                <a:ea typeface="Cambria Math"/>
                <a:cs typeface="Cambria Math"/>
                <a:sym typeface="Cambria Math"/>
              </a:rPr>
              <a:t>2. Quốc hội khóa VI có những quyết định trọng đại gì ?</a:t>
            </a:r>
            <a:endParaRPr/>
          </a:p>
        </p:txBody>
      </p:sp>
      <p:sp>
        <p:nvSpPr>
          <p:cNvPr id="120" name="Google Shape;120;p3"/>
          <p:cNvSpPr txBox="1"/>
          <p:nvPr/>
        </p:nvSpPr>
        <p:spPr>
          <a:xfrm>
            <a:off x="184150" y="3311525"/>
            <a:ext cx="11823700" cy="2862262"/>
          </a:xfrm>
          <a:prstGeom prst="rect">
            <a:avLst/>
          </a:prstGeom>
          <a:solidFill>
            <a:schemeClr val="lt1"/>
          </a:solidFill>
          <a:ln w="25400" cap="flat" cmpd="sng">
            <a:solidFill>
              <a:srgbClr val="9BBB59"/>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E9632"/>
              </a:buClr>
              <a:buSzPts val="3600"/>
              <a:buFont typeface="Cambria Math"/>
              <a:buNone/>
            </a:pPr>
            <a:r>
              <a:rPr lang="en-US" sz="3600" b="1" i="1" u="none" strike="noStrike" cap="none">
                <a:solidFill>
                  <a:srgbClr val="7E9632"/>
                </a:solidFill>
                <a:latin typeface="Cambria Math"/>
                <a:ea typeface="Cambria Math"/>
                <a:cs typeface="Cambria Math"/>
                <a:sym typeface="Cambria Math"/>
              </a:rPr>
              <a:t>Cuối tháng 6, đầu tháng 7-1976 Quốc hội đã họp và quyết định : Lấy tên nước là CHXHCN Việt Nam ; quyết định Quốc huy ; Quốc kì là lá cờ đỏ sao vàng ; Quốc ca là bài Tiến quân ca ; thủ đô là Hà Nội ; thành phố Sài Gòn - Gia Định đổi tên là Thành phố Hồ Chí Minh.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0" descr="Trang thông tin Công ty Thủy điện Tuyên Quang"/>
          <p:cNvPicPr preferRelativeResize="0"/>
          <p:nvPr/>
        </p:nvPicPr>
        <p:blipFill rotWithShape="1">
          <a:blip r:embed="rId3">
            <a:alphaModFix/>
          </a:blip>
          <a:srcRect/>
          <a:stretch/>
        </p:blipFill>
        <p:spPr>
          <a:xfrm>
            <a:off x="76200" y="0"/>
            <a:ext cx="12115800" cy="68580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302" name="Google Shape;302;p30"/>
          <p:cNvSpPr txBox="1"/>
          <p:nvPr/>
        </p:nvSpPr>
        <p:spPr>
          <a:xfrm>
            <a:off x="3200400" y="6172200"/>
            <a:ext cx="64008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Cambria Math"/>
              <a:buNone/>
            </a:pPr>
            <a:r>
              <a:rPr lang="en-US" sz="3600" b="1" i="0" u="none">
                <a:solidFill>
                  <a:schemeClr val="lt1"/>
                </a:solidFill>
                <a:latin typeface="Cambria Math"/>
                <a:ea typeface="Cambria Math"/>
                <a:cs typeface="Cambria Math"/>
                <a:sym typeface="Cambria Math"/>
              </a:rPr>
              <a:t>Nhà máy thủy điện Tuyên Quang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1" descr="Cửa nhận nước"/>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8" name="Google Shape;308;p31"/>
          <p:cNvSpPr txBox="1"/>
          <p:nvPr/>
        </p:nvSpPr>
        <p:spPr>
          <a:xfrm>
            <a:off x="2209800" y="6248400"/>
            <a:ext cx="7772400" cy="609600"/>
          </a:xfrm>
          <a:prstGeom prst="rect">
            <a:avLst/>
          </a:prstGeom>
          <a:solidFill>
            <a:srgbClr val="3760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Cambria Math"/>
              <a:buNone/>
            </a:pPr>
            <a:r>
              <a:rPr lang="en-US" sz="3600" b="0" i="0" u="none">
                <a:solidFill>
                  <a:schemeClr val="lt1"/>
                </a:solidFill>
                <a:latin typeface="Cambria Math"/>
                <a:ea typeface="Cambria Math"/>
                <a:cs typeface="Cambria Math"/>
                <a:sym typeface="Cambria Math"/>
              </a:rPr>
              <a:t>Nhà máy Thủy điện Trị An - Đồng Nai</a:t>
            </a:r>
            <a:endParaRPr/>
          </a:p>
        </p:txBody>
      </p:sp>
      <p:sp>
        <p:nvSpPr>
          <p:cNvPr id="309" name="Google Shape;309;p31"/>
          <p:cNvSpPr txBox="1"/>
          <p:nvPr/>
        </p:nvSpPr>
        <p:spPr>
          <a:xfrm>
            <a:off x="0" y="0"/>
            <a:ext cx="12192000" cy="3046412"/>
          </a:xfrm>
          <a:prstGeom prst="rect">
            <a:avLst/>
          </a:prstGeom>
          <a:noFill/>
          <a:ln>
            <a:noFill/>
          </a:ln>
        </p:spPr>
        <p:txBody>
          <a:bodyPr spcFirstLastPara="1" wrap="square" lIns="91425" tIns="45700" rIns="91425" bIns="45700" anchor="t" anchorCtr="0">
            <a:spAutoFit/>
          </a:bodyPr>
          <a:lstStyle/>
          <a:p>
            <a:pPr marL="0" marR="0" lvl="0" indent="465137" algn="l" rtl="0">
              <a:lnSpc>
                <a:spcPct val="100000"/>
              </a:lnSpc>
              <a:spcBef>
                <a:spcPts val="0"/>
              </a:spcBef>
              <a:spcAft>
                <a:spcPts val="0"/>
              </a:spcAft>
              <a:buClr>
                <a:srgbClr val="C00000"/>
              </a:buClr>
              <a:buSzPts val="3200"/>
              <a:buFont typeface="Cambria Math"/>
              <a:buNone/>
            </a:pPr>
            <a:r>
              <a:rPr lang="en-US" sz="3200" b="0" i="0" u="none">
                <a:solidFill>
                  <a:srgbClr val="C00000"/>
                </a:solidFill>
                <a:latin typeface="Cambria Math"/>
                <a:ea typeface="Cambria Math"/>
                <a:cs typeface="Cambria Math"/>
                <a:sym typeface="Cambria Math"/>
              </a:rPr>
              <a:t>Được xây dựng trên sông Đồng Nai, cách thành phố Hồ Chí Minh 65km về phía Đông Bắc. Khởi công ngày 30-4-1984, khánh thành năm 1991. Thủy điện Trị An có vai trò quan trọng trong việc cứu nguy cho sự thiếu hụt năng lượng trầm trọng của hệ thống điện ở một thời kỳ căng thẳng nhất vào cuối những năm 80, góp phần tích cực cho sự phát triển kinh tế - Xã hội miền Nam.</a:t>
            </a:r>
            <a:endParaRPr/>
          </a:p>
        </p:txBody>
      </p:sp>
    </p:spTree>
  </p:cSld>
  <p:clrMapOvr>
    <a:masterClrMapping/>
  </p:clrMapOvr>
  <p:transition advTm="4000">
    <p:newsfla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2" descr="cong%20vao%20nha%20may%20thuy%20dien%20ialy"/>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15" name="Google Shape;315;p32"/>
          <p:cNvSpPr txBox="1"/>
          <p:nvPr/>
        </p:nvSpPr>
        <p:spPr>
          <a:xfrm>
            <a:off x="2971800" y="152400"/>
            <a:ext cx="6248400" cy="5334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3200"/>
              <a:buFont typeface="Cambria Math"/>
              <a:buNone/>
            </a:pPr>
            <a:r>
              <a:rPr lang="en-US" sz="3200" b="0" i="0" u="none">
                <a:solidFill>
                  <a:srgbClr val="FF0000"/>
                </a:solidFill>
                <a:latin typeface="Cambria Math"/>
                <a:ea typeface="Cambria Math"/>
                <a:cs typeface="Cambria Math"/>
                <a:sym typeface="Cambria Math"/>
              </a:rPr>
              <a:t>Nhà máy Thủy điện Yaly – Kon Tum</a:t>
            </a:r>
            <a:endParaRPr/>
          </a:p>
        </p:txBody>
      </p:sp>
      <p:sp>
        <p:nvSpPr>
          <p:cNvPr id="316" name="Google Shape;316;p32"/>
          <p:cNvSpPr txBox="1"/>
          <p:nvPr/>
        </p:nvSpPr>
        <p:spPr>
          <a:xfrm>
            <a:off x="228600" y="762000"/>
            <a:ext cx="11811000" cy="2062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Cambria Math"/>
              <a:buNone/>
            </a:pPr>
            <a:r>
              <a:rPr lang="en-US" sz="3200" b="0" i="0" u="none">
                <a:solidFill>
                  <a:schemeClr val="lt1"/>
                </a:solidFill>
                <a:latin typeface="Cambria Math"/>
                <a:ea typeface="Cambria Math"/>
                <a:cs typeface="Cambria Math"/>
                <a:sym typeface="Cambria Math"/>
              </a:rPr>
              <a:t>Khởi công xây dựng ngày 4-11-1993, khánh thành ngày 27-4-2002 trên cơ sở tiềm năng thủy điện của thác Yaly, một trong những thác nước lớn nhất Việt Nam thuộc địa phận huyện Sa Thầy, tỉnh Kon Tum.</a:t>
            </a:r>
            <a:endParaRPr/>
          </a:p>
        </p:txBody>
      </p:sp>
    </p:spTree>
  </p:cSld>
  <p:clrMapOvr>
    <a:masterClrMapping/>
  </p:clrMapOvr>
  <p:transition advTm="4000">
    <p:wheel spokes="8"/>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3" descr="thuy%20dien%20thac%20ba"/>
          <p:cNvPicPr preferRelativeResize="0"/>
          <p:nvPr/>
        </p:nvPicPr>
        <p:blipFill rotWithShape="1">
          <a:blip r:embed="rId3">
            <a:alphaModFix/>
          </a:blip>
          <a:srcRect/>
          <a:stretch/>
        </p:blipFill>
        <p:spPr>
          <a:xfrm>
            <a:off x="0" y="19050"/>
            <a:ext cx="12192000" cy="6858000"/>
          </a:xfrm>
          <a:prstGeom prst="rect">
            <a:avLst/>
          </a:prstGeom>
          <a:noFill/>
          <a:ln>
            <a:noFill/>
          </a:ln>
        </p:spPr>
      </p:pic>
      <p:sp>
        <p:nvSpPr>
          <p:cNvPr id="322" name="Google Shape;322;p33"/>
          <p:cNvSpPr txBox="1"/>
          <p:nvPr/>
        </p:nvSpPr>
        <p:spPr>
          <a:xfrm>
            <a:off x="2286000" y="6096000"/>
            <a:ext cx="8229600" cy="609600"/>
          </a:xfrm>
          <a:prstGeom prst="rect">
            <a:avLst/>
          </a:prstGeom>
          <a:noFill/>
          <a:ln>
            <a:noFill/>
          </a:ln>
        </p:spPr>
        <p:txBody>
          <a:bodyPr spcFirstLastPara="1" wrap="square" lIns="45700" tIns="45700" rIns="45700" bIns="0" anchor="b" anchorCtr="0">
            <a:noAutofit/>
          </a:bodyPr>
          <a:lstStyle/>
          <a:p>
            <a:pPr marL="0" marR="0" lvl="0" indent="0" algn="ctr" rtl="0">
              <a:lnSpc>
                <a:spcPct val="100000"/>
              </a:lnSpc>
              <a:spcBef>
                <a:spcPts val="0"/>
              </a:spcBef>
              <a:spcAft>
                <a:spcPts val="0"/>
              </a:spcAft>
              <a:buClr>
                <a:schemeClr val="lt1"/>
              </a:buClr>
              <a:buSzPts val="3600"/>
              <a:buFont typeface="Cambria Math"/>
              <a:buNone/>
            </a:pPr>
            <a:r>
              <a:rPr lang="en-US" sz="3600" b="1" i="0" u="none">
                <a:solidFill>
                  <a:schemeClr val="lt1"/>
                </a:solidFill>
                <a:latin typeface="Cambria Math"/>
                <a:ea typeface="Cambria Math"/>
                <a:cs typeface="Cambria Math"/>
                <a:sym typeface="Cambria Math"/>
              </a:rPr>
              <a:t>Thủy điện Thác Bà - Yên Bái </a:t>
            </a:r>
            <a:endParaRPr/>
          </a:p>
        </p:txBody>
      </p:sp>
    </p:spTree>
  </p:cSld>
  <p:clrMapOvr>
    <a:masterClrMapping/>
  </p:clrMapOvr>
  <p:transition>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4" descr="thumb-ussr_flag"/>
          <p:cNvPicPr preferRelativeResize="0"/>
          <p:nvPr/>
        </p:nvPicPr>
        <p:blipFill rotWithShape="1">
          <a:blip r:embed="rId3">
            <a:alphaModFix/>
          </a:blip>
          <a:srcRect/>
          <a:stretch/>
        </p:blipFill>
        <p:spPr>
          <a:xfrm>
            <a:off x="8437562" y="5067300"/>
            <a:ext cx="3429000" cy="1724025"/>
          </a:xfrm>
          <a:prstGeom prst="rect">
            <a:avLst/>
          </a:prstGeom>
          <a:noFill/>
          <a:ln>
            <a:noFill/>
          </a:ln>
        </p:spPr>
      </p:pic>
      <p:sp>
        <p:nvSpPr>
          <p:cNvPr id="328" name="Google Shape;328;p34"/>
          <p:cNvSpPr/>
          <p:nvPr/>
        </p:nvSpPr>
        <p:spPr>
          <a:xfrm flipH="1">
            <a:off x="8229600" y="2971800"/>
            <a:ext cx="696912" cy="1254125"/>
          </a:xfrm>
          <a:custGeom>
            <a:avLst/>
            <a:gdLst/>
            <a:ahLst/>
            <a:cxnLst/>
            <a:rect l="l" t="t" r="r" b="b"/>
            <a:pathLst>
              <a:path w="21600" h="33903" fill="none" extrusionOk="0">
                <a:moveTo>
                  <a:pt x="14432" y="-1"/>
                </a:moveTo>
                <a:cubicBezTo>
                  <a:pt x="18994" y="4096"/>
                  <a:pt x="21600" y="9939"/>
                  <a:pt x="21600" y="16071"/>
                </a:cubicBezTo>
                <a:cubicBezTo>
                  <a:pt x="21600" y="23204"/>
                  <a:pt x="18078" y="29877"/>
                  <a:pt x="12189" y="33903"/>
                </a:cubicBezTo>
              </a:path>
              <a:path w="21600" h="33903" extrusionOk="0">
                <a:moveTo>
                  <a:pt x="14432" y="-1"/>
                </a:moveTo>
                <a:cubicBezTo>
                  <a:pt x="18994" y="4096"/>
                  <a:pt x="21600" y="9939"/>
                  <a:pt x="21600" y="16071"/>
                </a:cubicBezTo>
                <a:cubicBezTo>
                  <a:pt x="21600" y="23204"/>
                  <a:pt x="18078" y="29877"/>
                  <a:pt x="12189" y="33903"/>
                </a:cubicBezTo>
                <a:lnTo>
                  <a:pt x="0" y="16071"/>
                </a:lnTo>
                <a:lnTo>
                  <a:pt x="14432" y="-1"/>
                </a:lnTo>
                <a:close/>
              </a:path>
            </a:pathLst>
          </a:custGeom>
          <a:noFill/>
          <a:ln w="762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29" name="Google Shape;329;p34"/>
          <p:cNvSpPr txBox="1"/>
          <p:nvPr/>
        </p:nvSpPr>
        <p:spPr>
          <a:xfrm>
            <a:off x="8534400" y="3522662"/>
            <a:ext cx="2270125" cy="990600"/>
          </a:xfrm>
          <a:prstGeom prst="rect">
            <a:avLst/>
          </a:prstGeom>
          <a:solidFill>
            <a:srgbClr val="EFFBC5"/>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30" name="Google Shape;330;p34"/>
          <p:cNvSpPr txBox="1"/>
          <p:nvPr/>
        </p:nvSpPr>
        <p:spPr>
          <a:xfrm>
            <a:off x="2895600" y="731837"/>
            <a:ext cx="37338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Cambria Math"/>
              <a:buNone/>
            </a:pPr>
            <a:r>
              <a:rPr lang="en-US" sz="2800" b="1" i="0" u="none">
                <a:solidFill>
                  <a:schemeClr val="dk1"/>
                </a:solidFill>
                <a:latin typeface="Cambria Math"/>
                <a:ea typeface="Cambria Math"/>
                <a:cs typeface="Cambria Math"/>
                <a:sym typeface="Cambria Math"/>
              </a:rPr>
              <a:t>Địa điểm xây dựng</a:t>
            </a:r>
            <a:endParaRPr/>
          </a:p>
        </p:txBody>
      </p:sp>
      <p:sp>
        <p:nvSpPr>
          <p:cNvPr id="331" name="Google Shape;331;p34"/>
          <p:cNvSpPr/>
          <p:nvPr/>
        </p:nvSpPr>
        <p:spPr>
          <a:xfrm rot="9840000" flipH="1">
            <a:off x="4800600" y="1752600"/>
            <a:ext cx="2589212" cy="1854200"/>
          </a:xfrm>
          <a:custGeom>
            <a:avLst/>
            <a:gdLst/>
            <a:ahLst/>
            <a:cxnLst/>
            <a:rect l="l" t="t" r="r" b="b"/>
            <a:pathLst>
              <a:path w="27188" h="38285" fill="none" extrusionOk="0">
                <a:moveTo>
                  <a:pt x="27187" y="37549"/>
                </a:moveTo>
                <a:cubicBezTo>
                  <a:pt x="25365" y="38037"/>
                  <a:pt x="23486" y="38284"/>
                  <a:pt x="21600" y="38285"/>
                </a:cubicBezTo>
                <a:cubicBezTo>
                  <a:pt x="9670" y="38285"/>
                  <a:pt x="0" y="28614"/>
                  <a:pt x="0" y="16685"/>
                </a:cubicBezTo>
                <a:cubicBezTo>
                  <a:pt x="-1" y="10224"/>
                  <a:pt x="2892" y="4102"/>
                  <a:pt x="7882" y="-1"/>
                </a:cubicBezTo>
              </a:path>
              <a:path w="27188" h="38285" extrusionOk="0">
                <a:moveTo>
                  <a:pt x="27187" y="37549"/>
                </a:moveTo>
                <a:cubicBezTo>
                  <a:pt x="25365" y="38037"/>
                  <a:pt x="23486" y="38284"/>
                  <a:pt x="21600" y="38285"/>
                </a:cubicBezTo>
                <a:cubicBezTo>
                  <a:pt x="9670" y="38285"/>
                  <a:pt x="0" y="28614"/>
                  <a:pt x="0" y="16685"/>
                </a:cubicBezTo>
                <a:cubicBezTo>
                  <a:pt x="-1" y="10224"/>
                  <a:pt x="2892" y="4102"/>
                  <a:pt x="7882" y="-1"/>
                </a:cubicBezTo>
                <a:lnTo>
                  <a:pt x="21600" y="16685"/>
                </a:lnTo>
                <a:lnTo>
                  <a:pt x="27187" y="37549"/>
                </a:lnTo>
                <a:close/>
              </a:path>
            </a:pathLst>
          </a:cu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32" name="Google Shape;332;p34"/>
          <p:cNvSpPr txBox="1"/>
          <p:nvPr/>
        </p:nvSpPr>
        <p:spPr>
          <a:xfrm>
            <a:off x="4914900" y="2243137"/>
            <a:ext cx="3429000" cy="1385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800"/>
              <a:buFont typeface="Cambria Math"/>
              <a:buNone/>
            </a:pPr>
            <a:r>
              <a:rPr lang="en-US" sz="2800" b="1" i="0" u="none">
                <a:solidFill>
                  <a:schemeClr val="accent2"/>
                </a:solidFill>
                <a:latin typeface="Cambria Math"/>
                <a:ea typeface="Cambria Math"/>
                <a:cs typeface="Cambria Math"/>
                <a:sym typeface="Cambria Math"/>
              </a:rPr>
              <a:t>Ngày khởi công và hoàn thành công trình</a:t>
            </a:r>
            <a:endParaRPr/>
          </a:p>
        </p:txBody>
      </p:sp>
      <p:cxnSp>
        <p:nvCxnSpPr>
          <p:cNvPr id="333" name="Google Shape;333;p34"/>
          <p:cNvCxnSpPr/>
          <p:nvPr/>
        </p:nvCxnSpPr>
        <p:spPr>
          <a:xfrm>
            <a:off x="4724400" y="3657600"/>
            <a:ext cx="3505200" cy="0"/>
          </a:xfrm>
          <a:prstGeom prst="straightConnector1">
            <a:avLst/>
          </a:prstGeom>
          <a:noFill/>
          <a:ln w="76200" cap="flat" cmpd="sng">
            <a:solidFill>
              <a:srgbClr val="0033CC"/>
            </a:solidFill>
            <a:prstDash val="solid"/>
            <a:miter lim="800000"/>
            <a:headEnd type="none" w="med" len="med"/>
            <a:tailEnd type="none" w="med" len="med"/>
          </a:ln>
        </p:spPr>
      </p:cxnSp>
      <p:sp>
        <p:nvSpPr>
          <p:cNvPr id="334" name="Google Shape;334;p34"/>
          <p:cNvSpPr txBox="1"/>
          <p:nvPr/>
        </p:nvSpPr>
        <p:spPr>
          <a:xfrm>
            <a:off x="8534400" y="2322512"/>
            <a:ext cx="2270125" cy="954087"/>
          </a:xfrm>
          <a:prstGeom prst="rect">
            <a:avLst/>
          </a:prstGeom>
          <a:solidFill>
            <a:srgbClr val="EFFBC5"/>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35" name="Google Shape;335;p34"/>
          <p:cNvSpPr txBox="1"/>
          <p:nvPr/>
        </p:nvSpPr>
        <p:spPr>
          <a:xfrm>
            <a:off x="8583612" y="2347912"/>
            <a:ext cx="2220912" cy="99695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chemeClr val="accent2"/>
              </a:buClr>
              <a:buSzPts val="2800"/>
              <a:buFont typeface="Cambria Math"/>
              <a:buNone/>
            </a:pPr>
            <a:r>
              <a:rPr lang="en-US" sz="2800" b="1" i="0" u="none">
                <a:solidFill>
                  <a:schemeClr val="accent2"/>
                </a:solidFill>
                <a:latin typeface="Cambria Math"/>
                <a:ea typeface="Cambria Math"/>
                <a:cs typeface="Cambria Math"/>
                <a:sym typeface="Cambria Math"/>
              </a:rPr>
              <a:t>Khởi công  </a:t>
            </a:r>
            <a:endParaRPr/>
          </a:p>
          <a:p>
            <a:pPr marL="0" marR="0" lvl="0" indent="0" algn="ctr" rtl="0">
              <a:lnSpc>
                <a:spcPct val="80000"/>
              </a:lnSpc>
              <a:spcBef>
                <a:spcPts val="1400"/>
              </a:spcBef>
              <a:spcAft>
                <a:spcPts val="0"/>
              </a:spcAft>
              <a:buClr>
                <a:schemeClr val="accent2"/>
              </a:buClr>
              <a:buSzPts val="2800"/>
              <a:buFont typeface="Cambria Math"/>
              <a:buNone/>
            </a:pPr>
            <a:r>
              <a:rPr lang="en-US" sz="2800" b="1" i="0" u="none">
                <a:solidFill>
                  <a:schemeClr val="accent2"/>
                </a:solidFill>
                <a:latin typeface="Cambria Math"/>
                <a:ea typeface="Cambria Math"/>
                <a:cs typeface="Cambria Math"/>
                <a:sym typeface="Cambria Math"/>
              </a:rPr>
              <a:t>6-11-1979</a:t>
            </a:r>
            <a:endParaRPr/>
          </a:p>
        </p:txBody>
      </p:sp>
      <p:sp>
        <p:nvSpPr>
          <p:cNvPr id="336" name="Google Shape;336;p34"/>
          <p:cNvSpPr txBox="1"/>
          <p:nvPr/>
        </p:nvSpPr>
        <p:spPr>
          <a:xfrm>
            <a:off x="8556625" y="3541712"/>
            <a:ext cx="2263775"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2800"/>
              <a:buFont typeface="Cambria Math"/>
              <a:buNone/>
            </a:pPr>
            <a:r>
              <a:rPr lang="en-US" sz="2800" b="1" i="0" u="none">
                <a:solidFill>
                  <a:schemeClr val="accent2"/>
                </a:solidFill>
                <a:latin typeface="Cambria Math"/>
                <a:ea typeface="Cambria Math"/>
                <a:cs typeface="Cambria Math"/>
                <a:sym typeface="Cambria Math"/>
              </a:rPr>
              <a:t>Hoàn thành  04-4-1994</a:t>
            </a:r>
            <a:endParaRPr/>
          </a:p>
        </p:txBody>
      </p:sp>
      <p:sp>
        <p:nvSpPr>
          <p:cNvPr id="337" name="Google Shape;337;p34"/>
          <p:cNvSpPr/>
          <p:nvPr/>
        </p:nvSpPr>
        <p:spPr>
          <a:xfrm rot="360000">
            <a:off x="5043487" y="4519612"/>
            <a:ext cx="3454400" cy="1177925"/>
          </a:xfrm>
          <a:custGeom>
            <a:avLst/>
            <a:gdLst/>
            <a:ahLst/>
            <a:cxnLst/>
            <a:rect l="l" t="t" r="r" b="b"/>
            <a:pathLst>
              <a:path w="30153" h="26026" fill="none" extrusionOk="0">
                <a:moveTo>
                  <a:pt x="30152" y="24260"/>
                </a:moveTo>
                <a:cubicBezTo>
                  <a:pt x="27451" y="25425"/>
                  <a:pt x="24541" y="26025"/>
                  <a:pt x="21600" y="26026"/>
                </a:cubicBezTo>
                <a:cubicBezTo>
                  <a:pt x="9670" y="26026"/>
                  <a:pt x="0" y="16355"/>
                  <a:pt x="0" y="4426"/>
                </a:cubicBezTo>
                <a:cubicBezTo>
                  <a:pt x="-1" y="2938"/>
                  <a:pt x="153" y="1455"/>
                  <a:pt x="458" y="0"/>
                </a:cubicBezTo>
              </a:path>
              <a:path w="30153" h="26026" extrusionOk="0">
                <a:moveTo>
                  <a:pt x="30152" y="24260"/>
                </a:moveTo>
                <a:cubicBezTo>
                  <a:pt x="27451" y="25425"/>
                  <a:pt x="24541" y="26025"/>
                  <a:pt x="21600" y="26026"/>
                </a:cubicBezTo>
                <a:cubicBezTo>
                  <a:pt x="9670" y="26026"/>
                  <a:pt x="0" y="16355"/>
                  <a:pt x="0" y="4426"/>
                </a:cubicBezTo>
                <a:cubicBezTo>
                  <a:pt x="-1" y="2938"/>
                  <a:pt x="153" y="1455"/>
                  <a:pt x="458" y="0"/>
                </a:cubicBezTo>
                <a:lnTo>
                  <a:pt x="21600" y="4426"/>
                </a:lnTo>
                <a:lnTo>
                  <a:pt x="30152" y="24260"/>
                </a:lnTo>
                <a:close/>
              </a:path>
            </a:pathLst>
          </a:custGeom>
          <a:noFill/>
          <a:ln w="762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38" name="Google Shape;338;p34"/>
          <p:cNvSpPr txBox="1"/>
          <p:nvPr/>
        </p:nvSpPr>
        <p:spPr>
          <a:xfrm>
            <a:off x="8555037" y="5526087"/>
            <a:ext cx="3276600"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mbria Math"/>
              <a:buNone/>
            </a:pPr>
            <a:r>
              <a:rPr lang="en-US" sz="2800" b="1" i="0" u="none">
                <a:solidFill>
                  <a:schemeClr val="lt1"/>
                </a:solidFill>
                <a:latin typeface="Cambria Math"/>
                <a:ea typeface="Cambria Math"/>
                <a:cs typeface="Cambria Math"/>
                <a:sym typeface="Cambria Math"/>
              </a:rPr>
              <a:t>Liên bang CHXHCN Xô Viết (Liên Xô)</a:t>
            </a:r>
            <a:endParaRPr/>
          </a:p>
        </p:txBody>
      </p:sp>
      <p:sp>
        <p:nvSpPr>
          <p:cNvPr id="339" name="Google Shape;339;p34"/>
          <p:cNvSpPr txBox="1"/>
          <p:nvPr/>
        </p:nvSpPr>
        <p:spPr>
          <a:xfrm>
            <a:off x="5105400" y="4419600"/>
            <a:ext cx="3733800"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3300"/>
              </a:buClr>
              <a:buSzPts val="2800"/>
              <a:buFont typeface="Cambria Math"/>
              <a:buNone/>
            </a:pPr>
            <a:r>
              <a:rPr lang="en-US" sz="2800" b="1" i="0" u="none">
                <a:solidFill>
                  <a:srgbClr val="CC3300"/>
                </a:solidFill>
                <a:latin typeface="Cambria Math"/>
                <a:ea typeface="Cambria Math"/>
                <a:cs typeface="Cambria Math"/>
                <a:sym typeface="Cambria Math"/>
              </a:rPr>
              <a:t>Quốc gia hợp tác và giúp đỡ xây dựng</a:t>
            </a:r>
            <a:endParaRPr/>
          </a:p>
        </p:txBody>
      </p:sp>
      <p:sp>
        <p:nvSpPr>
          <p:cNvPr id="340" name="Google Shape;340;p34"/>
          <p:cNvSpPr txBox="1"/>
          <p:nvPr/>
        </p:nvSpPr>
        <p:spPr>
          <a:xfrm>
            <a:off x="6019800" y="412750"/>
            <a:ext cx="4876800" cy="1492250"/>
          </a:xfrm>
          <a:prstGeom prst="rect">
            <a:avLst/>
          </a:prstGeom>
          <a:solidFill>
            <a:schemeClr val="lt1"/>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41" name="Google Shape;341;p34"/>
          <p:cNvSpPr txBox="1"/>
          <p:nvPr/>
        </p:nvSpPr>
        <p:spPr>
          <a:xfrm>
            <a:off x="6019800" y="487362"/>
            <a:ext cx="4800600" cy="1385887"/>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800"/>
              <a:buFont typeface="Cambria Math"/>
              <a:buNone/>
            </a:pPr>
            <a:r>
              <a:rPr lang="en-US" sz="2800" b="1" i="0" u="none">
                <a:solidFill>
                  <a:schemeClr val="dk1"/>
                </a:solidFill>
                <a:latin typeface="Cambria Math"/>
                <a:ea typeface="Cambria Math"/>
                <a:cs typeface="Cambria Math"/>
                <a:sym typeface="Cambria Math"/>
              </a:rPr>
              <a:t>Nhà máy được xây dựng trên sông Đà tại thành phố Hòa Bình (Tỉnh Hòa Bình).</a:t>
            </a:r>
            <a:endParaRPr/>
          </a:p>
        </p:txBody>
      </p:sp>
      <p:sp>
        <p:nvSpPr>
          <p:cNvPr id="342" name="Google Shape;342;p34"/>
          <p:cNvSpPr txBox="1"/>
          <p:nvPr/>
        </p:nvSpPr>
        <p:spPr>
          <a:xfrm>
            <a:off x="57150" y="2846387"/>
            <a:ext cx="3827462"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800"/>
              <a:buFont typeface="Cambria Math"/>
              <a:buNone/>
            </a:pPr>
            <a:r>
              <a:rPr lang="en-US" sz="2800" b="1" i="0" u="none">
                <a:solidFill>
                  <a:srgbClr val="006600"/>
                </a:solidFill>
                <a:latin typeface="Cambria Math"/>
                <a:ea typeface="Cambria Math"/>
                <a:cs typeface="Cambria Math"/>
                <a:sym typeface="Cambria Math"/>
              </a:rPr>
              <a:t>Vai trò của Thủy điện Hòa Bình</a:t>
            </a:r>
            <a:endParaRPr/>
          </a:p>
        </p:txBody>
      </p:sp>
      <p:sp>
        <p:nvSpPr>
          <p:cNvPr id="343" name="Google Shape;343;p34"/>
          <p:cNvSpPr/>
          <p:nvPr/>
        </p:nvSpPr>
        <p:spPr>
          <a:xfrm flipH="1">
            <a:off x="1752600" y="3505200"/>
            <a:ext cx="2922587" cy="1447800"/>
          </a:xfrm>
          <a:custGeom>
            <a:avLst/>
            <a:gdLst/>
            <a:ahLst/>
            <a:cxnLst/>
            <a:rect l="l" t="t" r="r" b="b"/>
            <a:pathLst>
              <a:path w="23077" h="31745" fill="none" extrusionOk="0">
                <a:moveTo>
                  <a:pt x="-1" y="50"/>
                </a:moveTo>
                <a:cubicBezTo>
                  <a:pt x="491" y="16"/>
                  <a:pt x="984" y="-1"/>
                  <a:pt x="1477" y="0"/>
                </a:cubicBezTo>
                <a:cubicBezTo>
                  <a:pt x="13406" y="0"/>
                  <a:pt x="23077" y="9670"/>
                  <a:pt x="23077" y="21600"/>
                </a:cubicBezTo>
                <a:cubicBezTo>
                  <a:pt x="23077" y="25137"/>
                  <a:pt x="22207" y="28621"/>
                  <a:pt x="20546" y="31745"/>
                </a:cubicBezTo>
              </a:path>
              <a:path w="23077" h="31745" extrusionOk="0">
                <a:moveTo>
                  <a:pt x="-1" y="50"/>
                </a:moveTo>
                <a:cubicBezTo>
                  <a:pt x="491" y="16"/>
                  <a:pt x="984" y="-1"/>
                  <a:pt x="1477" y="0"/>
                </a:cubicBezTo>
                <a:cubicBezTo>
                  <a:pt x="13406" y="0"/>
                  <a:pt x="23077" y="9670"/>
                  <a:pt x="23077" y="21600"/>
                </a:cubicBezTo>
                <a:cubicBezTo>
                  <a:pt x="23077" y="25137"/>
                  <a:pt x="22207" y="28621"/>
                  <a:pt x="20546" y="31745"/>
                </a:cubicBezTo>
                <a:lnTo>
                  <a:pt x="1477" y="21600"/>
                </a:lnTo>
                <a:lnTo>
                  <a:pt x="-1" y="50"/>
                </a:lnTo>
                <a:close/>
              </a:path>
            </a:pathLst>
          </a:custGeom>
          <a:noFill/>
          <a:ln w="5715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cxnSp>
        <p:nvCxnSpPr>
          <p:cNvPr id="344" name="Google Shape;344;p34"/>
          <p:cNvCxnSpPr/>
          <p:nvPr/>
        </p:nvCxnSpPr>
        <p:spPr>
          <a:xfrm>
            <a:off x="2057400" y="4495800"/>
            <a:ext cx="0" cy="1752600"/>
          </a:xfrm>
          <a:prstGeom prst="straightConnector1">
            <a:avLst/>
          </a:prstGeom>
          <a:noFill/>
          <a:ln w="57150" cap="flat" cmpd="sng">
            <a:solidFill>
              <a:srgbClr val="009900"/>
            </a:solidFill>
            <a:prstDash val="solid"/>
            <a:miter lim="800000"/>
            <a:headEnd type="none" w="med" len="med"/>
            <a:tailEnd type="none" w="med" len="med"/>
          </a:ln>
        </p:spPr>
      </p:cxnSp>
      <p:sp>
        <p:nvSpPr>
          <p:cNvPr id="345" name="Google Shape;345;p34"/>
          <p:cNvSpPr txBox="1"/>
          <p:nvPr/>
        </p:nvSpPr>
        <p:spPr>
          <a:xfrm>
            <a:off x="2590800" y="4267200"/>
            <a:ext cx="13716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346" name="Google Shape;346;p34"/>
          <p:cNvSpPr txBox="1"/>
          <p:nvPr/>
        </p:nvSpPr>
        <p:spPr>
          <a:xfrm>
            <a:off x="2057400" y="3962400"/>
            <a:ext cx="17526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600"/>
              </a:buClr>
              <a:buSzPts val="2800"/>
              <a:buFont typeface="Cambria Math"/>
              <a:buNone/>
            </a:pPr>
            <a:r>
              <a:rPr lang="en-US" sz="2800" b="1" i="0" u="none">
                <a:solidFill>
                  <a:srgbClr val="006600"/>
                </a:solidFill>
                <a:latin typeface="Cambria Math"/>
                <a:ea typeface="Cambria Math"/>
                <a:cs typeface="Cambria Math"/>
                <a:sym typeface="Cambria Math"/>
              </a:rPr>
              <a:t>Chống lũ</a:t>
            </a:r>
            <a:endParaRPr/>
          </a:p>
        </p:txBody>
      </p:sp>
      <p:sp>
        <p:nvSpPr>
          <p:cNvPr id="347" name="Google Shape;347;p34"/>
          <p:cNvSpPr txBox="1"/>
          <p:nvPr/>
        </p:nvSpPr>
        <p:spPr>
          <a:xfrm>
            <a:off x="2057400" y="4572000"/>
            <a:ext cx="20574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600"/>
              </a:buClr>
              <a:buSzPts val="2800"/>
              <a:buFont typeface="Cambria Math"/>
              <a:buNone/>
            </a:pPr>
            <a:r>
              <a:rPr lang="en-US" sz="2800" b="1" i="0" u="none">
                <a:solidFill>
                  <a:srgbClr val="006600"/>
                </a:solidFill>
                <a:latin typeface="Cambria Math"/>
                <a:ea typeface="Cambria Math"/>
                <a:cs typeface="Cambria Math"/>
                <a:sym typeface="Cambria Math"/>
              </a:rPr>
              <a:t>Phát điện</a:t>
            </a:r>
            <a:endParaRPr/>
          </a:p>
        </p:txBody>
      </p:sp>
      <p:sp>
        <p:nvSpPr>
          <p:cNvPr id="348" name="Google Shape;348;p34"/>
          <p:cNvSpPr txBox="1"/>
          <p:nvPr/>
        </p:nvSpPr>
        <p:spPr>
          <a:xfrm>
            <a:off x="2057400" y="5105400"/>
            <a:ext cx="34290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600"/>
              </a:buClr>
              <a:buSzPts val="2800"/>
              <a:buFont typeface="Cambria Math"/>
              <a:buNone/>
            </a:pPr>
            <a:r>
              <a:rPr lang="en-US" sz="2800" b="1" i="0" u="none">
                <a:solidFill>
                  <a:srgbClr val="006600"/>
                </a:solidFill>
                <a:latin typeface="Cambria Math"/>
                <a:ea typeface="Cambria Math"/>
                <a:cs typeface="Cambria Math"/>
                <a:sym typeface="Cambria Math"/>
              </a:rPr>
              <a:t>Tưới tiêu, chống hạn</a:t>
            </a:r>
            <a:endParaRPr/>
          </a:p>
        </p:txBody>
      </p:sp>
      <p:sp>
        <p:nvSpPr>
          <p:cNvPr id="349" name="Google Shape;349;p34"/>
          <p:cNvSpPr txBox="1"/>
          <p:nvPr/>
        </p:nvSpPr>
        <p:spPr>
          <a:xfrm>
            <a:off x="2057400" y="5638800"/>
            <a:ext cx="2776537"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600"/>
              </a:buClr>
              <a:buSzPts val="2800"/>
              <a:buFont typeface="Cambria Math"/>
              <a:buNone/>
            </a:pPr>
            <a:r>
              <a:rPr lang="en-US" sz="2800" b="1" i="0" u="none">
                <a:solidFill>
                  <a:srgbClr val="006600"/>
                </a:solidFill>
                <a:latin typeface="Cambria Math"/>
                <a:ea typeface="Cambria Math"/>
                <a:cs typeface="Cambria Math"/>
                <a:sym typeface="Cambria Math"/>
              </a:rPr>
              <a:t>Giao thông thủy</a:t>
            </a:r>
            <a:endParaRPr/>
          </a:p>
        </p:txBody>
      </p:sp>
      <p:cxnSp>
        <p:nvCxnSpPr>
          <p:cNvPr id="350" name="Google Shape;350;p34"/>
          <p:cNvCxnSpPr/>
          <p:nvPr/>
        </p:nvCxnSpPr>
        <p:spPr>
          <a:xfrm rot="10800000" flipH="1">
            <a:off x="2057400" y="4486275"/>
            <a:ext cx="1827212" cy="9525"/>
          </a:xfrm>
          <a:prstGeom prst="straightConnector1">
            <a:avLst/>
          </a:prstGeom>
          <a:noFill/>
          <a:ln w="28575" cap="flat" cmpd="sng">
            <a:solidFill>
              <a:srgbClr val="009900"/>
            </a:solidFill>
            <a:prstDash val="solid"/>
            <a:miter lim="800000"/>
            <a:headEnd type="none" w="med" len="med"/>
            <a:tailEnd type="none" w="med" len="med"/>
          </a:ln>
        </p:spPr>
      </p:cxnSp>
      <p:cxnSp>
        <p:nvCxnSpPr>
          <p:cNvPr id="351" name="Google Shape;351;p34"/>
          <p:cNvCxnSpPr/>
          <p:nvPr/>
        </p:nvCxnSpPr>
        <p:spPr>
          <a:xfrm>
            <a:off x="2057400" y="5105400"/>
            <a:ext cx="1905000" cy="0"/>
          </a:xfrm>
          <a:prstGeom prst="straightConnector1">
            <a:avLst/>
          </a:prstGeom>
          <a:noFill/>
          <a:ln w="28575" cap="flat" cmpd="sng">
            <a:solidFill>
              <a:srgbClr val="009900"/>
            </a:solidFill>
            <a:prstDash val="solid"/>
            <a:miter lim="800000"/>
            <a:headEnd type="none" w="med" len="med"/>
            <a:tailEnd type="none" w="med" len="med"/>
          </a:ln>
        </p:spPr>
      </p:cxnSp>
      <p:cxnSp>
        <p:nvCxnSpPr>
          <p:cNvPr id="352" name="Google Shape;352;p34"/>
          <p:cNvCxnSpPr/>
          <p:nvPr/>
        </p:nvCxnSpPr>
        <p:spPr>
          <a:xfrm>
            <a:off x="2057400" y="5638800"/>
            <a:ext cx="3276600" cy="0"/>
          </a:xfrm>
          <a:prstGeom prst="straightConnector1">
            <a:avLst/>
          </a:prstGeom>
          <a:noFill/>
          <a:ln w="28575" cap="flat" cmpd="sng">
            <a:solidFill>
              <a:srgbClr val="009900"/>
            </a:solidFill>
            <a:prstDash val="solid"/>
            <a:miter lim="800000"/>
            <a:headEnd type="none" w="med" len="med"/>
            <a:tailEnd type="none" w="med" len="med"/>
          </a:ln>
        </p:spPr>
      </p:cxnSp>
      <p:cxnSp>
        <p:nvCxnSpPr>
          <p:cNvPr id="353" name="Google Shape;353;p34"/>
          <p:cNvCxnSpPr/>
          <p:nvPr/>
        </p:nvCxnSpPr>
        <p:spPr>
          <a:xfrm>
            <a:off x="2057400" y="6248400"/>
            <a:ext cx="2776537" cy="0"/>
          </a:xfrm>
          <a:prstGeom prst="straightConnector1">
            <a:avLst/>
          </a:prstGeom>
          <a:noFill/>
          <a:ln w="28575" cap="flat" cmpd="sng">
            <a:solidFill>
              <a:srgbClr val="009900"/>
            </a:solidFill>
            <a:prstDash val="solid"/>
            <a:miter lim="800000"/>
            <a:headEnd type="none" w="med" len="med"/>
            <a:tailEnd type="none" w="med" len="med"/>
          </a:ln>
        </p:spPr>
      </p:cxnSp>
      <p:grpSp>
        <p:nvGrpSpPr>
          <p:cNvPr id="354" name="Google Shape;354;p34"/>
          <p:cNvGrpSpPr/>
          <p:nvPr/>
        </p:nvGrpSpPr>
        <p:grpSpPr>
          <a:xfrm>
            <a:off x="3910012" y="3306762"/>
            <a:ext cx="2286000" cy="990600"/>
            <a:chOff x="336" y="1824"/>
            <a:chExt cx="1680" cy="960"/>
          </a:xfrm>
        </p:grpSpPr>
        <p:pic>
          <p:nvPicPr>
            <p:cNvPr id="355" name="Google Shape;355;p34" descr="Thuy-dien-hoa-binh"/>
            <p:cNvPicPr preferRelativeResize="0"/>
            <p:nvPr/>
          </p:nvPicPr>
          <p:blipFill rotWithShape="1">
            <a:blip r:embed="rId4">
              <a:alphaModFix/>
            </a:blip>
            <a:srcRect/>
            <a:stretch/>
          </p:blipFill>
          <p:spPr>
            <a:xfrm>
              <a:off x="336" y="1824"/>
              <a:ext cx="1680" cy="960"/>
            </a:xfrm>
            <a:prstGeom prst="rect">
              <a:avLst/>
            </a:prstGeom>
            <a:noFill/>
            <a:ln w="38100" cap="flat" cmpd="sng">
              <a:solidFill>
                <a:schemeClr val="dk1"/>
              </a:solidFill>
              <a:prstDash val="solid"/>
              <a:miter lim="800000"/>
              <a:headEnd type="none" w="sm" len="sm"/>
              <a:tailEnd type="none" w="sm" len="sm"/>
            </a:ln>
          </p:spPr>
        </p:pic>
        <p:sp>
          <p:nvSpPr>
            <p:cNvPr id="356" name="Google Shape;356;p34"/>
            <p:cNvSpPr/>
            <p:nvPr/>
          </p:nvSpPr>
          <p:spPr>
            <a:xfrm>
              <a:off x="528" y="2016"/>
              <a:ext cx="1344" cy="576"/>
            </a:xfrm>
            <a:prstGeom prst="rect">
              <a:avLst/>
            </a:prstGeom>
          </p:spPr>
          <p:txBody>
            <a:bodyPr>
              <a:prstTxWarp prst="textPlain">
                <a:avLst/>
              </a:prstTxWarp>
            </a:bodyPr>
            <a:lstStyle/>
            <a:p>
              <a:pPr lvl="0" algn="l"/>
              <a:r>
                <a:rPr b="0" i="1">
                  <a:ln w="19050" cap="flat" cmpd="sng">
                    <a:solidFill>
                      <a:schemeClr val="lt1"/>
                    </a:solidFill>
                    <a:prstDash val="solid"/>
                    <a:miter lim="800000"/>
                    <a:headEnd type="none" w="sm" len="sm"/>
                    <a:tailEnd type="none" w="sm" len="sm"/>
                  </a:ln>
                  <a:solidFill>
                    <a:srgbClr val="993300"/>
                  </a:solidFill>
                  <a:latin typeface="Times New Roman"/>
                </a:rPr>
                <a:t>THỦY ĐIỆN  HÒA BÌNH </a:t>
              </a: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20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2000"/>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6"/>
                                        </p:tgtEl>
                                        <p:attrNameLst>
                                          <p:attrName>style.visibility</p:attrName>
                                        </p:attrNameLst>
                                      </p:cBhvr>
                                      <p:to>
                                        <p:strVal val="visible"/>
                                      </p:to>
                                    </p:set>
                                    <p:animEffect transition="in" filter="fade">
                                      <p:cBhvr>
                                        <p:cTn id="17" dur="2000"/>
                                        <p:tgtEl>
                                          <p:spTgt spid="3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7"/>
                                        </p:tgtEl>
                                        <p:attrNameLst>
                                          <p:attrName>style.visibility</p:attrName>
                                        </p:attrNameLst>
                                      </p:cBhvr>
                                      <p:to>
                                        <p:strVal val="visible"/>
                                      </p:to>
                                    </p:set>
                                    <p:animEffect transition="in" filter="fade">
                                      <p:cBhvr>
                                        <p:cTn id="22" dur="2000"/>
                                        <p:tgtEl>
                                          <p:spTgt spid="3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6"/>
                                        </p:tgtEl>
                                        <p:attrNameLst>
                                          <p:attrName>style.visibility</p:attrName>
                                        </p:attrNameLst>
                                      </p:cBhvr>
                                      <p:to>
                                        <p:strVal val="visible"/>
                                      </p:to>
                                    </p:set>
                                    <p:animEffect transition="in" filter="fade">
                                      <p:cBhvr>
                                        <p:cTn id="27" dur="500"/>
                                        <p:tgtEl>
                                          <p:spTgt spid="3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7"/>
                                        </p:tgtEl>
                                        <p:attrNameLst>
                                          <p:attrName>style.visibility</p:attrName>
                                        </p:attrNameLst>
                                      </p:cBhvr>
                                      <p:to>
                                        <p:strVal val="visible"/>
                                      </p:to>
                                    </p:set>
                                    <p:animEffect transition="in" filter="fade">
                                      <p:cBhvr>
                                        <p:cTn id="32" dur="500"/>
                                        <p:tgtEl>
                                          <p:spTgt spid="3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8"/>
                                        </p:tgtEl>
                                        <p:attrNameLst>
                                          <p:attrName>style.visibility</p:attrName>
                                        </p:attrNameLst>
                                      </p:cBhvr>
                                      <p:to>
                                        <p:strVal val="visible"/>
                                      </p:to>
                                    </p:set>
                                    <p:animEffect transition="in" filter="fade">
                                      <p:cBhvr>
                                        <p:cTn id="37" dur="500"/>
                                        <p:tgtEl>
                                          <p:spTgt spid="3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9"/>
                                        </p:tgtEl>
                                        <p:attrNameLst>
                                          <p:attrName>style.visibility</p:attrName>
                                        </p:attrNameLst>
                                      </p:cBhvr>
                                      <p:to>
                                        <p:strVal val="visible"/>
                                      </p:to>
                                    </p:set>
                                    <p:animEffect transition="in" filter="fade">
                                      <p:cBhvr>
                                        <p:cTn id="42"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5"/>
          <p:cNvSpPr txBox="1"/>
          <p:nvPr/>
        </p:nvSpPr>
        <p:spPr>
          <a:xfrm>
            <a:off x="228600" y="1720850"/>
            <a:ext cx="11734800" cy="3416300"/>
          </a:xfrm>
          <a:prstGeom prst="rect">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3600"/>
              <a:buFont typeface="Cambria Math"/>
              <a:buNone/>
            </a:pPr>
            <a:r>
              <a:rPr lang="en-US" sz="3600" b="0" i="0" u="none">
                <a:solidFill>
                  <a:schemeClr val="dk1"/>
                </a:solidFill>
                <a:latin typeface="Cambria Math"/>
                <a:ea typeface="Cambria Math"/>
                <a:cs typeface="Cambria Math"/>
                <a:sym typeface="Cambria Math"/>
              </a:rPr>
              <a:t>*</a:t>
            </a:r>
            <a:r>
              <a:rPr lang="en-US" sz="3600" b="1" i="0" u="none">
                <a:solidFill>
                  <a:srgbClr val="D00000"/>
                </a:solidFill>
                <a:latin typeface="Cambria Math"/>
                <a:ea typeface="Cambria Math"/>
                <a:cs typeface="Cambria Math"/>
                <a:sym typeface="Cambria Math"/>
              </a:rPr>
              <a:t>BVMT: Nhà máy Thủy điện Hòa Bình đối với cuộc sống của con người rất quan trọng nhất là đối với sự phát triển kinh tế và đối với môi trường của chúng ta, bất kì hoạt động sản xuất nào cũng cần tới điện. Chúng ta phải biết sử dụng điện một cách hợp lí và tiết kiệm điện khi không cần thiết, ra khỏi phòng phải tắt đèn, quạt ở trường cũng như ở nhà.</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6" descr="4ae85d85_083e7228_4a5ee79e_1ff1664a_4a10d185_190d177a_hoa-phuong[1]"/>
          <p:cNvPicPr preferRelativeResize="0"/>
          <p:nvPr/>
        </p:nvPicPr>
        <p:blipFill rotWithShape="1">
          <a:blip r:embed="rId3">
            <a:alphaModFix/>
          </a:blip>
          <a:srcRect/>
          <a:stretch/>
        </p:blipFill>
        <p:spPr>
          <a:xfrm>
            <a:off x="0" y="228600"/>
            <a:ext cx="12192000" cy="6629400"/>
          </a:xfrm>
          <a:prstGeom prst="rect">
            <a:avLst/>
          </a:prstGeom>
          <a:noFill/>
          <a:ln>
            <a:noFill/>
          </a:ln>
        </p:spPr>
      </p:pic>
      <p:sp>
        <p:nvSpPr>
          <p:cNvPr id="367" name="Google Shape;367;p36"/>
          <p:cNvSpPr/>
          <p:nvPr/>
        </p:nvSpPr>
        <p:spPr>
          <a:xfrm>
            <a:off x="1422400" y="3581400"/>
            <a:ext cx="10464800" cy="1736725"/>
          </a:xfrm>
          <a:prstGeom prst="rect">
            <a:avLst/>
          </a:prstGeom>
        </p:spPr>
        <p:txBody>
          <a:bodyPr>
            <a:prstTxWarp prst="textPlain">
              <a:avLst/>
            </a:prstTxWarp>
          </a:bodyPr>
          <a:lstStyle/>
          <a:p>
            <a:pPr lvl="0" algn="l"/>
            <a:r>
              <a:rPr b="0" i="1">
                <a:ln w="9525" cap="flat" cmpd="sng">
                  <a:solidFill>
                    <a:srgbClr val="FFFFFF"/>
                  </a:solidFill>
                  <a:prstDash val="solid"/>
                  <a:miter lim="800000"/>
                  <a:headEnd type="none" w="sm" len="sm"/>
                  <a:tailEnd type="none" w="sm" len="sm"/>
                </a:ln>
                <a:solidFill>
                  <a:srgbClr val="CC3300"/>
                </a:solidFill>
                <a:latin typeface="Times New Roman"/>
              </a:rPr>
              <a:t>Chúc thầy, cô và các em sức khỏe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2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4" descr="kh5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6" name="Google Shape;126;p4" descr="mmmm"/>
          <p:cNvPicPr preferRelativeResize="0"/>
          <p:nvPr/>
        </p:nvPicPr>
        <p:blipFill rotWithShape="1">
          <a:blip r:embed="rId4">
            <a:alphaModFix/>
          </a:blip>
          <a:srcRect/>
          <a:stretch/>
        </p:blipFill>
        <p:spPr>
          <a:xfrm rot="-1320000">
            <a:off x="9634537" y="4605337"/>
            <a:ext cx="1666875" cy="1325562"/>
          </a:xfrm>
          <a:prstGeom prst="rect">
            <a:avLst/>
          </a:prstGeom>
          <a:noFill/>
          <a:ln>
            <a:noFill/>
          </a:ln>
        </p:spPr>
      </p:pic>
      <p:pic>
        <p:nvPicPr>
          <p:cNvPr id="127" name="Google Shape;127;p4" descr="mmmm"/>
          <p:cNvPicPr preferRelativeResize="0"/>
          <p:nvPr/>
        </p:nvPicPr>
        <p:blipFill rotWithShape="1">
          <a:blip r:embed="rId4">
            <a:alphaModFix/>
          </a:blip>
          <a:srcRect/>
          <a:stretch/>
        </p:blipFill>
        <p:spPr>
          <a:xfrm rot="-480000">
            <a:off x="74612" y="246062"/>
            <a:ext cx="1447800" cy="1149350"/>
          </a:xfrm>
          <a:prstGeom prst="rect">
            <a:avLst/>
          </a:prstGeom>
          <a:noFill/>
          <a:ln>
            <a:noFill/>
          </a:ln>
        </p:spPr>
      </p:pic>
      <p:sp>
        <p:nvSpPr>
          <p:cNvPr id="128" name="Google Shape;128;p4"/>
          <p:cNvSpPr txBox="1"/>
          <p:nvPr/>
        </p:nvSpPr>
        <p:spPr>
          <a:xfrm>
            <a:off x="2743200" y="2751137"/>
            <a:ext cx="6969125" cy="147796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70C0"/>
              </a:buClr>
              <a:buSzPts val="9600"/>
              <a:buFont typeface="Cambria Math"/>
              <a:buNone/>
            </a:pPr>
            <a:r>
              <a:rPr lang="en-US" sz="9600" b="1" i="0" u="none" strike="noStrike" cap="none">
                <a:solidFill>
                  <a:srgbClr val="0070C0"/>
                </a:solidFill>
                <a:latin typeface="Cambria Math"/>
                <a:ea typeface="Cambria Math"/>
                <a:cs typeface="Cambria Math"/>
                <a:sym typeface="Cambria Math"/>
              </a:rPr>
              <a:t>KHÁM PHÁ</a:t>
            </a:r>
            <a:endParaRPr/>
          </a:p>
        </p:txBody>
      </p:sp>
    </p:spTree>
  </p:cSld>
  <p:clrMapOvr>
    <a:masterClrMapping/>
  </p:clrMapOvr>
  <p:transition spd="med">
    <p:wheel spokes="3"/>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5"/>
          <p:cNvPicPr preferRelativeResize="0">
            <a:picLocks noGrp="1"/>
          </p:cNvPicPr>
          <p:nvPr>
            <p:ph type="body" idx="1"/>
          </p:nvPr>
        </p:nvPicPr>
        <p:blipFill rotWithShape="1">
          <a:blip r:embed="rId3">
            <a:alphaModFix/>
          </a:blip>
          <a:srcRect/>
          <a:stretch/>
        </p:blipFill>
        <p:spPr>
          <a:xfrm>
            <a:off x="0" y="38100"/>
            <a:ext cx="12153900" cy="6858000"/>
          </a:xfrm>
          <a:prstGeom prst="rect">
            <a:avLst/>
          </a:prstGeom>
          <a:noFill/>
          <a:ln>
            <a:noFill/>
          </a:ln>
        </p:spPr>
      </p:pic>
      <p:sp>
        <p:nvSpPr>
          <p:cNvPr id="134" name="Google Shape;134;p5"/>
          <p:cNvSpPr txBox="1"/>
          <p:nvPr/>
        </p:nvSpPr>
        <p:spPr>
          <a:xfrm>
            <a:off x="914400" y="-646112"/>
            <a:ext cx="82946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Times New Roman"/>
              <a:buNone/>
            </a:pPr>
            <a:r>
              <a:rPr lang="en-US" sz="3600" b="1" i="1" u="none" strike="noStrike" cap="none">
                <a:solidFill>
                  <a:schemeClr val="dk1"/>
                </a:solidFill>
                <a:latin typeface="Times New Roman"/>
                <a:ea typeface="Times New Roman"/>
                <a:cs typeface="Times New Roman"/>
                <a:sym typeface="Times New Roman"/>
              </a:rPr>
              <a:t>  </a:t>
            </a:r>
            <a:endParaRPr/>
          </a:p>
        </p:txBody>
      </p:sp>
      <p:sp>
        <p:nvSpPr>
          <p:cNvPr id="135" name="Google Shape;135;p5"/>
          <p:cNvSpPr txBox="1"/>
          <p:nvPr/>
        </p:nvSpPr>
        <p:spPr>
          <a:xfrm>
            <a:off x="2971800" y="6438900"/>
            <a:ext cx="4806950" cy="6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00000"/>
              </a:buClr>
              <a:buSzPts val="3600"/>
              <a:buFont typeface="Cambria Math"/>
              <a:buNone/>
            </a:pPr>
            <a:r>
              <a:rPr lang="en-US" sz="3600" b="1" i="0" u="none" strike="noStrike" cap="none">
                <a:solidFill>
                  <a:srgbClr val="D00000"/>
                </a:solidFill>
                <a:latin typeface="Cambria Math"/>
                <a:ea typeface="Cambria Math"/>
                <a:cs typeface="Cambria Math"/>
                <a:sym typeface="Cambria Math"/>
              </a:rPr>
              <a:t>Đây là hình ảnh gì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2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p:nvPr/>
        </p:nvSpPr>
        <p:spPr>
          <a:xfrm>
            <a:off x="2201862" y="777875"/>
            <a:ext cx="8294687"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Cambria Math"/>
              <a:buNone/>
            </a:pPr>
            <a:r>
              <a:rPr lang="en-US" sz="3600" b="1" i="1" u="none" strike="noStrike" cap="none">
                <a:solidFill>
                  <a:schemeClr val="dk1"/>
                </a:solidFill>
                <a:latin typeface="Cambria Math"/>
                <a:ea typeface="Cambria Math"/>
                <a:cs typeface="Cambria Math"/>
                <a:sym typeface="Cambria Math"/>
              </a:rPr>
              <a:t>  </a:t>
            </a:r>
            <a:endParaRPr/>
          </a:p>
        </p:txBody>
      </p:sp>
      <p:sp>
        <p:nvSpPr>
          <p:cNvPr id="141" name="Google Shape;141;p6"/>
          <p:cNvSpPr txBox="1"/>
          <p:nvPr/>
        </p:nvSpPr>
        <p:spPr>
          <a:xfrm>
            <a:off x="184150" y="0"/>
            <a:ext cx="117348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600"/>
              <a:buFont typeface="Cambria Math"/>
              <a:buNone/>
            </a:pPr>
            <a:r>
              <a:rPr lang="en-US" sz="3600" b="1" i="0" u="none" strike="noStrike" cap="none">
                <a:solidFill>
                  <a:srgbClr val="0070C0"/>
                </a:solidFill>
                <a:latin typeface="Cambria Math"/>
                <a:ea typeface="Cambria Math"/>
                <a:cs typeface="Cambria Math"/>
                <a:sym typeface="Cambria Math"/>
              </a:rPr>
              <a:t>1. Hoàn cảnh xây dựng Nhà máy Thuỷ điện Hoà Bình.</a:t>
            </a:r>
            <a:endParaRPr/>
          </a:p>
          <a:p>
            <a:pPr marL="0" marR="0" lvl="0" indent="0" algn="l" rtl="0">
              <a:lnSpc>
                <a:spcPct val="100000"/>
              </a:lnSpc>
              <a:spcBef>
                <a:spcPts val="0"/>
              </a:spcBef>
              <a:spcAft>
                <a:spcPts val="0"/>
              </a:spcAft>
              <a:buNone/>
            </a:pPr>
            <a:endParaRPr sz="3600" b="1" i="0" u="none">
              <a:solidFill>
                <a:srgbClr val="0070C0"/>
              </a:solidFill>
              <a:latin typeface="Cambria Math"/>
              <a:ea typeface="Cambria Math"/>
              <a:cs typeface="Cambria Math"/>
              <a:sym typeface="Cambria Math"/>
            </a:endParaRPr>
          </a:p>
        </p:txBody>
      </p:sp>
      <p:sp>
        <p:nvSpPr>
          <p:cNvPr id="142" name="Google Shape;142;p6"/>
          <p:cNvSpPr txBox="1"/>
          <p:nvPr/>
        </p:nvSpPr>
        <p:spPr>
          <a:xfrm>
            <a:off x="228600" y="457200"/>
            <a:ext cx="11779250" cy="452437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3600"/>
              <a:buFont typeface="Cambria Math"/>
              <a:buChar char="-"/>
            </a:pPr>
            <a:r>
              <a:rPr lang="en-US" sz="3600" b="0" i="0" u="none">
                <a:solidFill>
                  <a:schemeClr val="dk1"/>
                </a:solidFill>
                <a:latin typeface="Cambria Math"/>
                <a:ea typeface="Cambria Math"/>
                <a:cs typeface="Cambria Math"/>
                <a:sym typeface="Cambria Math"/>
              </a:rPr>
              <a:t>Đọc SGK “Từ đầu … Nhà máy Thuỷ điện Hoà Bình.”</a:t>
            </a:r>
            <a:endParaRPr/>
          </a:p>
          <a:p>
            <a:pPr marL="342900" marR="0" lvl="0" indent="-342900" algn="l" rtl="0">
              <a:lnSpc>
                <a:spcPct val="100000"/>
              </a:lnSpc>
              <a:spcBef>
                <a:spcPts val="0"/>
              </a:spcBef>
              <a:spcAft>
                <a:spcPts val="0"/>
              </a:spcAft>
              <a:buClr>
                <a:srgbClr val="FF0000"/>
              </a:buClr>
              <a:buSzPts val="3600"/>
              <a:buFont typeface="Cambria Math"/>
              <a:buNone/>
            </a:pPr>
            <a:r>
              <a:rPr lang="en-US" sz="3600" b="1" i="0" u="none">
                <a:solidFill>
                  <a:srgbClr val="FF0000"/>
                </a:solidFill>
                <a:latin typeface="Cambria Math"/>
                <a:ea typeface="Cambria Math"/>
                <a:cs typeface="Cambria Math"/>
                <a:sym typeface="Cambria Math"/>
              </a:rPr>
              <a:t> * </a:t>
            </a:r>
            <a:r>
              <a:rPr lang="en-US" sz="3600" b="1" i="0" u="sng">
                <a:solidFill>
                  <a:srgbClr val="FF0000"/>
                </a:solidFill>
                <a:latin typeface="Cambria Math"/>
                <a:ea typeface="Cambria Math"/>
                <a:cs typeface="Cambria Math"/>
                <a:sym typeface="Cambria Math"/>
              </a:rPr>
              <a:t>Câu hỏi </a:t>
            </a:r>
            <a:endParaRPr sz="3600" b="1" i="0" u="none">
              <a:solidFill>
                <a:srgbClr val="FF0000"/>
              </a:solidFill>
              <a:latin typeface="Cambria Math"/>
              <a:ea typeface="Cambria Math"/>
              <a:cs typeface="Cambria Math"/>
              <a:sym typeface="Cambria Math"/>
            </a:endParaRPr>
          </a:p>
          <a:p>
            <a:pPr marL="342900" marR="0" lvl="0" indent="-342900" algn="l" rtl="0">
              <a:lnSpc>
                <a:spcPct val="100000"/>
              </a:lnSpc>
              <a:spcBef>
                <a:spcPts val="0"/>
              </a:spcBef>
              <a:spcAft>
                <a:spcPts val="0"/>
              </a:spcAft>
              <a:buClr>
                <a:schemeClr val="dk1"/>
              </a:buClr>
              <a:buSzPts val="3600"/>
              <a:buFont typeface="Cambria Math"/>
              <a:buNone/>
            </a:pPr>
            <a:r>
              <a:rPr lang="en-US" sz="3600" b="1" i="0" u="none">
                <a:solidFill>
                  <a:schemeClr val="dk1"/>
                </a:solidFill>
                <a:latin typeface="Cambria Math"/>
                <a:ea typeface="Cambria Math"/>
                <a:cs typeface="Cambria Math"/>
                <a:sym typeface="Cambria Math"/>
              </a:rPr>
              <a:t>+ Kháng chiến chống Mỹ cứu nước thắng lợi, nhân dân cả nước ta làm gì ? </a:t>
            </a:r>
            <a:endParaRPr/>
          </a:p>
          <a:p>
            <a:pPr marL="342900" marR="0" lvl="0" indent="-342900" algn="l" rtl="0">
              <a:lnSpc>
                <a:spcPct val="100000"/>
              </a:lnSpc>
              <a:spcBef>
                <a:spcPts val="0"/>
              </a:spcBef>
              <a:spcAft>
                <a:spcPts val="0"/>
              </a:spcAft>
              <a:buClr>
                <a:schemeClr val="dk1"/>
              </a:buClr>
              <a:buSzPts val="3600"/>
              <a:buFont typeface="Times New Roman"/>
              <a:buNone/>
            </a:pPr>
            <a:endParaRPr sz="3600" b="1" i="0" u="none">
              <a:solidFill>
                <a:schemeClr val="dk1"/>
              </a:solidFill>
              <a:latin typeface="Cambria Math"/>
              <a:ea typeface="Cambria Math"/>
              <a:cs typeface="Cambria Math"/>
              <a:sym typeface="Cambria Math"/>
            </a:endParaRPr>
          </a:p>
          <a:p>
            <a:pPr marL="342900" marR="0" lvl="0" indent="-342900" algn="l" rtl="0">
              <a:lnSpc>
                <a:spcPct val="100000"/>
              </a:lnSpc>
              <a:spcBef>
                <a:spcPts val="0"/>
              </a:spcBef>
              <a:spcAft>
                <a:spcPts val="0"/>
              </a:spcAft>
              <a:buClr>
                <a:schemeClr val="dk1"/>
              </a:buClr>
              <a:buSzPts val="3600"/>
              <a:buFont typeface="Times New Roman"/>
              <a:buNone/>
            </a:pPr>
            <a:endParaRPr sz="3600" b="1" i="0" u="none">
              <a:solidFill>
                <a:schemeClr val="dk1"/>
              </a:solidFill>
              <a:latin typeface="Cambria Math"/>
              <a:ea typeface="Cambria Math"/>
              <a:cs typeface="Cambria Math"/>
              <a:sym typeface="Cambria Math"/>
            </a:endParaRPr>
          </a:p>
          <a:p>
            <a:pPr marL="342900" marR="0" lvl="0" indent="-342900" algn="l" rtl="0">
              <a:lnSpc>
                <a:spcPct val="100000"/>
              </a:lnSpc>
              <a:spcBef>
                <a:spcPts val="0"/>
              </a:spcBef>
              <a:spcAft>
                <a:spcPts val="0"/>
              </a:spcAft>
              <a:buClr>
                <a:schemeClr val="dk1"/>
              </a:buClr>
              <a:buSzPts val="3600"/>
              <a:buFont typeface="Cambria Math"/>
              <a:buNone/>
            </a:pPr>
            <a:r>
              <a:rPr lang="en-US" sz="3600" b="1" i="0" u="none">
                <a:solidFill>
                  <a:schemeClr val="dk1"/>
                </a:solidFill>
                <a:latin typeface="Cambria Math"/>
                <a:ea typeface="Cambria Math"/>
                <a:cs typeface="Cambria Math"/>
                <a:sym typeface="Cambria Math"/>
              </a:rPr>
              <a:t>+ Thành tựu đặc biệt trong công cuộc xây dựng đất nước là gì ? </a:t>
            </a:r>
            <a:endParaRPr/>
          </a:p>
        </p:txBody>
      </p:sp>
      <p:sp>
        <p:nvSpPr>
          <p:cNvPr id="143" name="Google Shape;143;p6"/>
          <p:cNvSpPr txBox="1"/>
          <p:nvPr/>
        </p:nvSpPr>
        <p:spPr>
          <a:xfrm>
            <a:off x="150812" y="2667000"/>
            <a:ext cx="12039600" cy="1322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3600"/>
              <a:buFont typeface="Cambria Math"/>
              <a:buNone/>
            </a:pPr>
            <a:r>
              <a:rPr lang="en-US" sz="3600" b="1" i="0" u="none">
                <a:solidFill>
                  <a:srgbClr val="000099"/>
                </a:solidFill>
                <a:latin typeface="Cambria Math"/>
                <a:ea typeface="Cambria Math"/>
                <a:cs typeface="Cambria Math"/>
                <a:sym typeface="Cambria Math"/>
              </a:rPr>
              <a:t>- Nhân dân cả nước tiến hành xây dựng đất nước “đàng hoàng hơn, to đẹp hơn” theo lời Bác Hồ dạy.</a:t>
            </a:r>
            <a:endParaRPr sz="800" b="1" i="0" u="none">
              <a:solidFill>
                <a:srgbClr val="000099"/>
              </a:solidFill>
              <a:latin typeface="Cambria Math"/>
              <a:ea typeface="Cambria Math"/>
              <a:cs typeface="Cambria Math"/>
              <a:sym typeface="Cambria Math"/>
            </a:endParaRPr>
          </a:p>
          <a:p>
            <a:pPr marL="0" marR="0" lvl="0" indent="0" algn="l" rtl="0">
              <a:lnSpc>
                <a:spcPct val="100000"/>
              </a:lnSpc>
              <a:spcBef>
                <a:spcPts val="0"/>
              </a:spcBef>
              <a:spcAft>
                <a:spcPts val="0"/>
              </a:spcAft>
              <a:buNone/>
            </a:pPr>
            <a:endParaRPr sz="800" b="1" i="0" u="none">
              <a:solidFill>
                <a:srgbClr val="000099"/>
              </a:solidFill>
              <a:latin typeface="Cambria Math"/>
              <a:ea typeface="Cambria Math"/>
              <a:cs typeface="Cambria Math"/>
              <a:sym typeface="Cambria Math"/>
            </a:endParaRPr>
          </a:p>
        </p:txBody>
      </p:sp>
      <p:sp>
        <p:nvSpPr>
          <p:cNvPr id="144" name="Google Shape;144;p6"/>
          <p:cNvSpPr txBox="1"/>
          <p:nvPr/>
        </p:nvSpPr>
        <p:spPr>
          <a:xfrm>
            <a:off x="304800" y="4953000"/>
            <a:ext cx="9267825"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99"/>
              </a:buClr>
              <a:buSzPts val="3600"/>
              <a:buFont typeface="Cambria Math"/>
              <a:buNone/>
            </a:pPr>
            <a:r>
              <a:rPr lang="en-US" sz="3600" b="1" i="0" u="none">
                <a:solidFill>
                  <a:srgbClr val="000099"/>
                </a:solidFill>
                <a:latin typeface="Cambria Math"/>
                <a:ea typeface="Cambria Math"/>
                <a:cs typeface="Cambria Math"/>
                <a:sym typeface="Cambria Math"/>
              </a:rPr>
              <a:t>- Sự ra đời của Nhà máy Thuỷ điện Hoà Bình.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fade">
                                      <p:cBhvr>
                                        <p:cTn id="7" dur="500"/>
                                        <p:tgtEl>
                                          <p:spTgt spid="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
                                            <p:txEl>
                                              <p:pRg st="1" end="1"/>
                                            </p:txEl>
                                          </p:spTgt>
                                        </p:tgtEl>
                                        <p:attrNameLst>
                                          <p:attrName>style.visibility</p:attrName>
                                        </p:attrNameLst>
                                      </p:cBhvr>
                                      <p:to>
                                        <p:strVal val="visible"/>
                                      </p:to>
                                    </p:set>
                                    <p:animEffect transition="in" filter="fade">
                                      <p:cBhvr>
                                        <p:cTn id="12" dur="500"/>
                                        <p:tgtEl>
                                          <p:spTgt spid="1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fade">
                                      <p:cBhvr>
                                        <p:cTn id="17" dur="1000"/>
                                        <p:tgtEl>
                                          <p:spTgt spid="1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fade">
                                      <p:cBhvr>
                                        <p:cTn id="22" dur="1000"/>
                                        <p:tgtEl>
                                          <p:spTgt spid="1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animEffect transition="in" filter="fade">
                                      <p:cBhvr>
                                        <p:cTn id="27"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p:nvPr/>
        </p:nvSpPr>
        <p:spPr>
          <a:xfrm>
            <a:off x="95250" y="76200"/>
            <a:ext cx="11944350" cy="646112"/>
          </a:xfrm>
          <a:prstGeom prst="rect">
            <a:avLst/>
          </a:prstGeom>
          <a:solidFill>
            <a:srgbClr val="DDD9C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3600"/>
              <a:buFont typeface="Cambria Math"/>
              <a:buNone/>
            </a:pPr>
            <a:r>
              <a:rPr lang="en-US" sz="3600" b="1" i="0" u="none">
                <a:solidFill>
                  <a:schemeClr val="accent1"/>
                </a:solidFill>
                <a:latin typeface="Cambria Math"/>
                <a:ea typeface="Cambria Math"/>
                <a:cs typeface="Cambria Math"/>
                <a:sym typeface="Cambria Math"/>
              </a:rPr>
              <a:t>2. Quá trình xây dựng nhà máy</a:t>
            </a:r>
            <a:endParaRPr/>
          </a:p>
        </p:txBody>
      </p:sp>
      <p:sp>
        <p:nvSpPr>
          <p:cNvPr id="151" name="Google Shape;151;p7"/>
          <p:cNvSpPr txBox="1"/>
          <p:nvPr/>
        </p:nvSpPr>
        <p:spPr>
          <a:xfrm>
            <a:off x="152400" y="688975"/>
            <a:ext cx="11734800" cy="5878512"/>
          </a:xfrm>
          <a:prstGeom prst="rect">
            <a:avLst/>
          </a:prstGeom>
          <a:noFill/>
          <a:ln>
            <a:noFill/>
          </a:ln>
        </p:spPr>
        <p:txBody>
          <a:bodyPr spcFirstLastPara="1" wrap="square" lIns="91425" tIns="45700" rIns="91425" bIns="45700" anchor="t" anchorCtr="0">
            <a:spAutoFit/>
          </a:bodyPr>
          <a:lstStyle/>
          <a:p>
            <a:pPr marL="0" marR="0" lvl="0" indent="465137" algn="just" rtl="0">
              <a:lnSpc>
                <a:spcPct val="100000"/>
              </a:lnSpc>
              <a:spcBef>
                <a:spcPts val="0"/>
              </a:spcBef>
              <a:spcAft>
                <a:spcPts val="0"/>
              </a:spcAft>
              <a:buClr>
                <a:schemeClr val="dk1"/>
              </a:buClr>
              <a:buSzPts val="3600"/>
              <a:buFont typeface="Cambria Math"/>
              <a:buNone/>
            </a:pPr>
            <a:r>
              <a:rPr lang="en-US" sz="3600" b="1" i="1" u="none">
                <a:solidFill>
                  <a:schemeClr val="dk1"/>
                </a:solidFill>
                <a:latin typeface="Cambria Math"/>
                <a:ea typeface="Cambria Math"/>
                <a:cs typeface="Cambria Math"/>
                <a:sym typeface="Cambria Math"/>
              </a:rPr>
              <a:t>Đọc thầm thông tin từ “Ngày 6-11-1979 … hi sinh tính mạng” trang 60, 61 SGK trả lời các câu hỏi :</a:t>
            </a:r>
            <a:endParaRPr/>
          </a:p>
          <a:p>
            <a:pPr marL="0" marR="0" lvl="0" indent="465137" algn="just" rtl="0">
              <a:lnSpc>
                <a:spcPct val="100000"/>
              </a:lnSpc>
              <a:spcBef>
                <a:spcPts val="0"/>
              </a:spcBef>
              <a:spcAft>
                <a:spcPts val="0"/>
              </a:spcAft>
              <a:buClr>
                <a:srgbClr val="002060"/>
              </a:buClr>
              <a:buSzPts val="3600"/>
              <a:buFont typeface="Cambria Math"/>
              <a:buNone/>
            </a:pPr>
            <a:r>
              <a:rPr lang="en-US" sz="3600" b="1" i="0" u="none">
                <a:solidFill>
                  <a:srgbClr val="002060"/>
                </a:solidFill>
                <a:latin typeface="Cambria Math"/>
                <a:ea typeface="Cambria Math"/>
                <a:cs typeface="Cambria Math"/>
                <a:sym typeface="Cambria Math"/>
              </a:rPr>
              <a:t>- Nhà máy Thuỷ điện Hoà Bình được xây dựng vào thời gian nào ? Ở đâu ? Trong thời gian bao lâu ?</a:t>
            </a:r>
            <a:endParaRPr/>
          </a:p>
          <a:p>
            <a:pPr marL="0" marR="0" lvl="0" indent="465137" algn="just" rtl="0">
              <a:lnSpc>
                <a:spcPct val="100000"/>
              </a:lnSpc>
              <a:spcBef>
                <a:spcPts val="0"/>
              </a:spcBef>
              <a:spcAft>
                <a:spcPts val="0"/>
              </a:spcAft>
              <a:buClr>
                <a:schemeClr val="dk1"/>
              </a:buClr>
              <a:buSzPts val="3600"/>
              <a:buFont typeface="Times New Roman"/>
              <a:buNone/>
            </a:pPr>
            <a:endParaRPr sz="3600" b="1" i="0" u="none">
              <a:solidFill>
                <a:srgbClr val="002060"/>
              </a:solidFill>
              <a:latin typeface="Cambria Math"/>
              <a:ea typeface="Cambria Math"/>
              <a:cs typeface="Cambria Math"/>
              <a:sym typeface="Cambria Math"/>
            </a:endParaRPr>
          </a:p>
          <a:p>
            <a:pPr marL="0" marR="0" lvl="0" indent="465137" algn="just" rtl="0">
              <a:lnSpc>
                <a:spcPct val="100000"/>
              </a:lnSpc>
              <a:spcBef>
                <a:spcPts val="0"/>
              </a:spcBef>
              <a:spcAft>
                <a:spcPts val="0"/>
              </a:spcAft>
              <a:buClr>
                <a:schemeClr val="dk1"/>
              </a:buClr>
              <a:buSzPts val="3600"/>
              <a:buFont typeface="Times New Roman"/>
              <a:buNone/>
            </a:pPr>
            <a:endParaRPr sz="3600" b="1" i="0" u="none">
              <a:solidFill>
                <a:srgbClr val="002060"/>
              </a:solidFill>
              <a:latin typeface="Cambria Math"/>
              <a:ea typeface="Cambria Math"/>
              <a:cs typeface="Cambria Math"/>
              <a:sym typeface="Cambria Math"/>
            </a:endParaRPr>
          </a:p>
          <a:p>
            <a:pPr marL="0" marR="0" lvl="0" indent="465137" algn="just" rtl="0">
              <a:lnSpc>
                <a:spcPct val="100000"/>
              </a:lnSpc>
              <a:spcBef>
                <a:spcPts val="0"/>
              </a:spcBef>
              <a:spcAft>
                <a:spcPts val="0"/>
              </a:spcAft>
              <a:buClr>
                <a:schemeClr val="dk1"/>
              </a:buClr>
              <a:buSzPts val="3600"/>
              <a:buFont typeface="Times New Roman"/>
              <a:buNone/>
            </a:pPr>
            <a:endParaRPr sz="3600" b="1" i="0" u="none">
              <a:solidFill>
                <a:srgbClr val="002060"/>
              </a:solidFill>
              <a:latin typeface="Cambria Math"/>
              <a:ea typeface="Cambria Math"/>
              <a:cs typeface="Cambria Math"/>
              <a:sym typeface="Cambria Math"/>
            </a:endParaRPr>
          </a:p>
          <a:p>
            <a:pPr marL="0" marR="0" lvl="0" indent="465137" algn="just" rtl="0">
              <a:lnSpc>
                <a:spcPct val="100000"/>
              </a:lnSpc>
              <a:spcBef>
                <a:spcPts val="0"/>
              </a:spcBef>
              <a:spcAft>
                <a:spcPts val="0"/>
              </a:spcAft>
              <a:buClr>
                <a:schemeClr val="dk1"/>
              </a:buClr>
              <a:buSzPts val="3600"/>
              <a:buFont typeface="Times New Roman"/>
              <a:buNone/>
            </a:pPr>
            <a:endParaRPr sz="3600" b="1" i="0" u="none">
              <a:solidFill>
                <a:srgbClr val="002060"/>
              </a:solidFill>
              <a:latin typeface="Cambria Math"/>
              <a:ea typeface="Cambria Math"/>
              <a:cs typeface="Cambria Math"/>
              <a:sym typeface="Cambria Math"/>
            </a:endParaRPr>
          </a:p>
          <a:p>
            <a:pPr marL="0" marR="0" lvl="0" indent="465137" algn="just" rtl="0">
              <a:lnSpc>
                <a:spcPct val="100000"/>
              </a:lnSpc>
              <a:spcBef>
                <a:spcPts val="0"/>
              </a:spcBef>
              <a:spcAft>
                <a:spcPts val="0"/>
              </a:spcAft>
              <a:buClr>
                <a:schemeClr val="dk1"/>
              </a:buClr>
              <a:buSzPts val="800"/>
              <a:buFont typeface="Times New Roman"/>
              <a:buNone/>
            </a:pPr>
            <a:endParaRPr sz="800" b="1" i="0" u="none">
              <a:solidFill>
                <a:srgbClr val="002060"/>
              </a:solidFill>
              <a:latin typeface="Cambria Math"/>
              <a:ea typeface="Cambria Math"/>
              <a:cs typeface="Cambria Math"/>
              <a:sym typeface="Cambria Math"/>
            </a:endParaRPr>
          </a:p>
          <a:p>
            <a:pPr marL="0" marR="0" lvl="0" indent="465137" algn="just" rtl="0">
              <a:lnSpc>
                <a:spcPct val="100000"/>
              </a:lnSpc>
              <a:spcBef>
                <a:spcPts val="0"/>
              </a:spcBef>
              <a:spcAft>
                <a:spcPts val="0"/>
              </a:spcAft>
              <a:buClr>
                <a:schemeClr val="dk1"/>
              </a:buClr>
              <a:buSzPts val="800"/>
              <a:buFont typeface="Times New Roman"/>
              <a:buNone/>
            </a:pPr>
            <a:endParaRPr sz="800" b="1" i="0" u="none">
              <a:solidFill>
                <a:srgbClr val="002060"/>
              </a:solidFill>
              <a:latin typeface="Cambria Math"/>
              <a:ea typeface="Cambria Math"/>
              <a:cs typeface="Cambria Math"/>
              <a:sym typeface="Cambria Math"/>
            </a:endParaRPr>
          </a:p>
          <a:p>
            <a:pPr marL="0" marR="0" lvl="0" indent="465137" algn="just" rtl="0">
              <a:lnSpc>
                <a:spcPct val="100000"/>
              </a:lnSpc>
              <a:spcBef>
                <a:spcPts val="0"/>
              </a:spcBef>
              <a:spcAft>
                <a:spcPts val="0"/>
              </a:spcAft>
              <a:buClr>
                <a:srgbClr val="002060"/>
              </a:buClr>
              <a:buSzPts val="3600"/>
              <a:buFont typeface="Cambria Math"/>
              <a:buNone/>
            </a:pPr>
            <a:r>
              <a:rPr lang="en-US" sz="3600" b="1" i="0" u="none">
                <a:solidFill>
                  <a:srgbClr val="002060"/>
                </a:solidFill>
                <a:latin typeface="Cambria Math"/>
                <a:ea typeface="Cambria Math"/>
                <a:cs typeface="Cambria Math"/>
                <a:sym typeface="Cambria Math"/>
              </a:rPr>
              <a:t>- Các cán bộ và công nhân 2 nước Việt Nam - Liên Xô đã làm việc với tinh thần như thế nào ?</a:t>
            </a:r>
            <a:endParaRPr/>
          </a:p>
        </p:txBody>
      </p:sp>
      <p:sp>
        <p:nvSpPr>
          <p:cNvPr id="152" name="Google Shape;152;p7"/>
          <p:cNvSpPr txBox="1"/>
          <p:nvPr/>
        </p:nvSpPr>
        <p:spPr>
          <a:xfrm>
            <a:off x="103187" y="2971800"/>
            <a:ext cx="11985625" cy="2308225"/>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99"/>
              </a:buClr>
              <a:buSzPts val="3600"/>
              <a:buFont typeface="Cambria Math"/>
              <a:buNone/>
            </a:pPr>
            <a:r>
              <a:rPr lang="en-US" sz="3600" b="1" i="0" u="none">
                <a:solidFill>
                  <a:srgbClr val="000099"/>
                </a:solidFill>
                <a:latin typeface="Cambria Math"/>
                <a:ea typeface="Cambria Math"/>
                <a:cs typeface="Cambria Math"/>
                <a:sym typeface="Cambria Math"/>
              </a:rPr>
              <a:t> - Nhà máy thuỷ điện Hoà Bình được chính thức xây dựng vào ngày 6-11-1979. Trên dòng sông Đà, tại thị xã Hòa Bình, tỉnh Hòa Bình. Và hoàn thành vào ngày 4-4-1994 trong 15 năm (từ năm 1979 đến năm 1994).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8"/>
          <p:cNvPicPr preferRelativeResize="0"/>
          <p:nvPr/>
        </p:nvPicPr>
        <p:blipFill rotWithShape="1">
          <a:blip r:embed="rId3">
            <a:alphaModFix/>
          </a:blip>
          <a:srcRect/>
          <a:stretch/>
        </p:blipFill>
        <p:spPr>
          <a:xfrm>
            <a:off x="3124200" y="17462"/>
            <a:ext cx="7145337" cy="6858000"/>
          </a:xfrm>
          <a:prstGeom prst="rect">
            <a:avLst/>
          </a:prstGeom>
          <a:noFill/>
          <a:ln>
            <a:noFill/>
          </a:ln>
        </p:spPr>
      </p:pic>
      <p:sp>
        <p:nvSpPr>
          <p:cNvPr id="158" name="Google Shape;158;p8"/>
          <p:cNvSpPr/>
          <p:nvPr/>
        </p:nvSpPr>
        <p:spPr>
          <a:xfrm>
            <a:off x="3598862" y="273050"/>
            <a:ext cx="1641475" cy="869950"/>
          </a:xfrm>
          <a:custGeom>
            <a:avLst/>
            <a:gdLst/>
            <a:ahLst/>
            <a:cxnLst/>
            <a:rect l="l" t="t" r="r" b="b"/>
            <a:pathLst>
              <a:path w="2674961" h="875732" extrusionOk="0">
                <a:moveTo>
                  <a:pt x="0" y="0"/>
                </a:moveTo>
                <a:cubicBezTo>
                  <a:pt x="176283" y="35256"/>
                  <a:pt x="352567" y="70513"/>
                  <a:pt x="464024" y="109182"/>
                </a:cubicBezTo>
                <a:cubicBezTo>
                  <a:pt x="575481" y="147851"/>
                  <a:pt x="577755" y="202442"/>
                  <a:pt x="668740" y="232012"/>
                </a:cubicBezTo>
                <a:cubicBezTo>
                  <a:pt x="759725" y="261582"/>
                  <a:pt x="939421" y="284328"/>
                  <a:pt x="1009934" y="286603"/>
                </a:cubicBezTo>
                <a:cubicBezTo>
                  <a:pt x="1080447" y="288878"/>
                  <a:pt x="1055427" y="222914"/>
                  <a:pt x="1091821" y="245660"/>
                </a:cubicBezTo>
                <a:cubicBezTo>
                  <a:pt x="1128215" y="268406"/>
                  <a:pt x="1178257" y="384412"/>
                  <a:pt x="1228299" y="423081"/>
                </a:cubicBezTo>
                <a:cubicBezTo>
                  <a:pt x="1278341" y="461750"/>
                  <a:pt x="1280615" y="436729"/>
                  <a:pt x="1392072" y="477672"/>
                </a:cubicBezTo>
                <a:cubicBezTo>
                  <a:pt x="1503529" y="518615"/>
                  <a:pt x="1771935" y="625523"/>
                  <a:pt x="1897039" y="668741"/>
                </a:cubicBezTo>
                <a:cubicBezTo>
                  <a:pt x="2022143" y="711959"/>
                  <a:pt x="2076735" y="725606"/>
                  <a:pt x="2142699" y="736979"/>
                </a:cubicBezTo>
                <a:cubicBezTo>
                  <a:pt x="2208663" y="748352"/>
                  <a:pt x="2240508" y="716507"/>
                  <a:pt x="2292824" y="736979"/>
                </a:cubicBezTo>
                <a:cubicBezTo>
                  <a:pt x="2345140" y="757451"/>
                  <a:pt x="2392908" y="843887"/>
                  <a:pt x="2456597" y="859809"/>
                </a:cubicBezTo>
                <a:cubicBezTo>
                  <a:pt x="2520287" y="875732"/>
                  <a:pt x="2674961" y="832514"/>
                  <a:pt x="2674961" y="832514"/>
                </a:cubicBezTo>
                <a:lnTo>
                  <a:pt x="2674961" y="832514"/>
                </a:lnTo>
              </a:path>
            </a:pathLst>
          </a:cu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sp>
        <p:nvSpPr>
          <p:cNvPr id="159" name="Google Shape;159;p8"/>
          <p:cNvSpPr txBox="1"/>
          <p:nvPr/>
        </p:nvSpPr>
        <p:spPr>
          <a:xfrm>
            <a:off x="2667000" y="457200"/>
            <a:ext cx="9144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3600"/>
              <a:buFont typeface="Cambria Math"/>
              <a:buNone/>
            </a:pPr>
            <a:r>
              <a:rPr lang="en-US" sz="3600" b="1" i="0" u="none">
                <a:solidFill>
                  <a:srgbClr val="FF0000"/>
                </a:solidFill>
                <a:latin typeface="Cambria Math"/>
                <a:ea typeface="Cambria Math"/>
                <a:cs typeface="Cambria Math"/>
                <a:sym typeface="Cambria Math"/>
              </a:rPr>
              <a:t>Sông Đà</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3">
            <a:alphaModFix/>
          </a:blip>
          <a:srcRect l="15739" t="21461" r="34912" b="30079"/>
          <a:stretch/>
        </p:blipFill>
        <p:spPr>
          <a:xfrm>
            <a:off x="1524000" y="0"/>
            <a:ext cx="9144000" cy="6858000"/>
          </a:xfrm>
          <a:prstGeom prst="rect">
            <a:avLst/>
          </a:prstGeom>
          <a:noFill/>
          <a:ln>
            <a:noFill/>
          </a:ln>
        </p:spPr>
      </p:pic>
      <p:pic>
        <p:nvPicPr>
          <p:cNvPr id="165" name="Google Shape;165;p9" descr="Toan canh HB2"/>
          <p:cNvPicPr preferRelativeResize="0"/>
          <p:nvPr/>
        </p:nvPicPr>
        <p:blipFill rotWithShape="1">
          <a:blip r:embed="rId4">
            <a:alphaModFix/>
          </a:blip>
          <a:srcRect/>
          <a:stretch/>
        </p:blipFill>
        <p:spPr>
          <a:xfrm>
            <a:off x="0" y="12032"/>
            <a:ext cx="12192000" cy="6845968"/>
          </a:xfrm>
          <a:prstGeom prst="roundRect">
            <a:avLst>
              <a:gd name="adj" fmla="val 8594"/>
            </a:avLst>
          </a:prstGeom>
          <a:solidFill>
            <a:srgbClr val="ECECEC"/>
          </a:solidFill>
          <a:ln>
            <a:noFill/>
          </a:ln>
          <a:effectLst>
            <a:reflection stA="38000" endPos="28000" dist="5000" dir="5400000" sy="-100000" algn="bl" rotWithShape="0"/>
          </a:effectLst>
        </p:spPr>
      </p:pic>
      <p:sp>
        <p:nvSpPr>
          <p:cNvPr id="166" name="Google Shape;166;p9"/>
          <p:cNvSpPr txBox="1"/>
          <p:nvPr/>
        </p:nvSpPr>
        <p:spPr>
          <a:xfrm>
            <a:off x="1116012" y="6335712"/>
            <a:ext cx="9959975" cy="5857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Cambria"/>
              <a:buNone/>
            </a:pPr>
            <a:r>
              <a:rPr lang="en-US" sz="3200" b="1" i="0" u="none">
                <a:solidFill>
                  <a:srgbClr val="FF0000"/>
                </a:solidFill>
                <a:latin typeface="Cambria"/>
                <a:ea typeface="Cambria"/>
                <a:cs typeface="Cambria"/>
                <a:sym typeface="Cambria"/>
              </a:rPr>
              <a:t>Xây dựng từ năm 1979 và hoàn thành vào năm 1994</a:t>
            </a:r>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Màn hình rộng</PresentationFormat>
  <Slides>36</Slides>
  <Notes>36</Notes>
  <HiddenSlides>0</HiddenSlides>
  <ScaleCrop>false</ScaleCrop>
  <HeadingPairs>
    <vt:vector size="4" baseType="variant">
      <vt:variant>
        <vt:lpstr>Chủ đề</vt:lpstr>
      </vt:variant>
      <vt:variant>
        <vt:i4>2</vt:i4>
      </vt:variant>
      <vt:variant>
        <vt:lpstr>Tiêu đề Bản chiếu</vt:lpstr>
      </vt:variant>
      <vt:variant>
        <vt:i4>36</vt:i4>
      </vt:variant>
    </vt:vector>
  </HeadingPairs>
  <TitlesOfParts>
    <vt:vector size="38" baseType="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
  <cp:lastModifiedBy>Hồng Nguyễn Thị</cp:lastModifiedBy>
  <cp:revision>1</cp:revision>
  <dcterms:created xsi:type="dcterms:W3CDTF">1601-01-01T00:00:00Z</dcterms:created>
  <dcterms:modified xsi:type="dcterms:W3CDTF">2023-04-24T02:38:51Z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