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89" r:id="rId3"/>
    <p:sldMasterId id="2147483703" r:id="rId4"/>
  </p:sldMasterIdLst>
  <p:notesMasterIdLst>
    <p:notesMasterId r:id="rId28"/>
  </p:notesMasterIdLst>
  <p:sldIdLst>
    <p:sldId id="281" r:id="rId5"/>
    <p:sldId id="257" r:id="rId6"/>
    <p:sldId id="2642" r:id="rId7"/>
    <p:sldId id="372" r:id="rId8"/>
    <p:sldId id="373" r:id="rId9"/>
    <p:sldId id="374" r:id="rId10"/>
    <p:sldId id="375" r:id="rId11"/>
    <p:sldId id="295" r:id="rId12"/>
    <p:sldId id="288" r:id="rId13"/>
    <p:sldId id="2651" r:id="rId14"/>
    <p:sldId id="2652" r:id="rId15"/>
    <p:sldId id="2654" r:id="rId16"/>
    <p:sldId id="2643" r:id="rId17"/>
    <p:sldId id="2644" r:id="rId18"/>
    <p:sldId id="2650" r:id="rId19"/>
    <p:sldId id="2647" r:id="rId20"/>
    <p:sldId id="2648" r:id="rId21"/>
    <p:sldId id="2649" r:id="rId22"/>
    <p:sldId id="287" r:id="rId23"/>
    <p:sldId id="2641" r:id="rId24"/>
    <p:sldId id="2645" r:id="rId25"/>
    <p:sldId id="2646" r:id="rId26"/>
    <p:sldId id="29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8E5A8-536B-4DC1-8ECF-5CE9BFAB624E}"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09009-68B9-4546-8336-F1B9F0BD1E30}" type="slidenum">
              <a:rPr lang="en-US" smtClean="0"/>
              <a:t>‹#›</a:t>
            </a:fld>
            <a:endParaRPr lang="en-US"/>
          </a:p>
        </p:txBody>
      </p:sp>
    </p:spTree>
    <p:extLst>
      <p:ext uri="{BB962C8B-B14F-4D97-AF65-F5344CB8AC3E}">
        <p14:creationId xmlns:p14="http://schemas.microsoft.com/office/powerpoint/2010/main" val="76675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1045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70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2834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4287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3143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85927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8177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72045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10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545643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71398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37824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2973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3308729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Học trực tiếp thì cho HS giơ tay</a:t>
            </a:r>
          </a:p>
          <a:p>
            <a:r>
              <a:rPr lang="en-US"/>
              <a:t>Học online gv có thể cho hs thi đua chat trên khung chat để dễ quản lí</a:t>
            </a:r>
          </a:p>
        </p:txBody>
      </p:sp>
    </p:spTree>
    <p:extLst>
      <p:ext uri="{BB962C8B-B14F-4D97-AF65-F5344CB8AC3E}">
        <p14:creationId xmlns:p14="http://schemas.microsoft.com/office/powerpoint/2010/main" val="153199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41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1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2023/4/6</a:t>
            </a:fld>
            <a:endParaRPr lang="zh-CN" altLang="en-US"/>
          </a:p>
        </p:txBody>
      </p:sp>
      <p:sp>
        <p:nvSpPr>
          <p:cNvPr id="5" name="页脚占位符 4">
            <a:extLst>
              <a:ext uri="{FF2B5EF4-FFF2-40B4-BE49-F238E27FC236}">
                <a16:creationId xmlns=""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2839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2023/4/6</a:t>
            </a:fld>
            <a:endParaRPr lang="zh-CN" altLang="en-US"/>
          </a:p>
        </p:txBody>
      </p:sp>
      <p:sp>
        <p:nvSpPr>
          <p:cNvPr id="5" name="页脚占位符 4">
            <a:extLst>
              <a:ext uri="{FF2B5EF4-FFF2-40B4-BE49-F238E27FC236}">
                <a16:creationId xmlns=""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23692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2023/4/6</a:t>
            </a:fld>
            <a:endParaRPr lang="zh-CN" altLang="en-US"/>
          </a:p>
        </p:txBody>
      </p:sp>
      <p:sp>
        <p:nvSpPr>
          <p:cNvPr id="5" name="页脚占位符 4">
            <a:extLst>
              <a:ext uri="{FF2B5EF4-FFF2-40B4-BE49-F238E27FC236}">
                <a16:creationId xmlns=""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80360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1747701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74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4/6/2023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830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587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4/6/2023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69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4/6/2023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0559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4/6/2023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75429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4/6/2023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5529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2023/4/6</a:t>
            </a:fld>
            <a:endParaRPr lang="zh-CN" altLang="en-US"/>
          </a:p>
        </p:txBody>
      </p:sp>
      <p:sp>
        <p:nvSpPr>
          <p:cNvPr id="5" name="页脚占位符 4">
            <a:extLst>
              <a:ext uri="{FF2B5EF4-FFF2-40B4-BE49-F238E27FC236}">
                <a16:creationId xmlns=""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61410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4/6/2023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6582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00" y="18400"/>
            <a:ext cx="12192000"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7654" y="289310"/>
            <a:ext cx="11218568"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25800" y="1470417"/>
            <a:ext cx="734040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96600" y="4893379"/>
            <a:ext cx="5398800"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87336" y="5133935"/>
            <a:ext cx="2497"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27311" y="5883038"/>
            <a:ext cx="3695"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73464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92000"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7654" y="289310"/>
            <a:ext cx="11218568"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12866" y="2114500"/>
            <a:ext cx="4322800"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12866" y="3657767"/>
            <a:ext cx="4983200"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33717" y="2114500"/>
            <a:ext cx="2281600"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extLst>
      <p:ext uri="{BB962C8B-B14F-4D97-AF65-F5344CB8AC3E}">
        <p14:creationId xmlns:p14="http://schemas.microsoft.com/office/powerpoint/2010/main" val="3620049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92000"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7654" y="289310"/>
            <a:ext cx="11218568"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11601" y="1761600"/>
            <a:ext cx="9768800"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extLst>
      <p:ext uri="{BB962C8B-B14F-4D97-AF65-F5344CB8AC3E}">
        <p14:creationId xmlns:p14="http://schemas.microsoft.com/office/powerpoint/2010/main" val="2906125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92000"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7654" y="289310"/>
            <a:ext cx="11218568"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90600" y="3995829"/>
            <a:ext cx="3861200"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35001" y="3259433"/>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41926" y="3991664"/>
            <a:ext cx="3864800"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88126" y="3255267"/>
            <a:ext cx="17724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3251663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92000"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7654" y="289310"/>
            <a:ext cx="11218568"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56270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92000"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92194"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7654" y="289310"/>
            <a:ext cx="11218568"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12601" y="3731233"/>
            <a:ext cx="6366800"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303801" y="2184667"/>
            <a:ext cx="5584400"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extLst>
      <p:ext uri="{BB962C8B-B14F-4D97-AF65-F5344CB8AC3E}">
        <p14:creationId xmlns:p14="http://schemas.microsoft.com/office/powerpoint/2010/main" val="1426344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11700" y="954400"/>
            <a:ext cx="6231600"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2625275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extLst>
      <p:ext uri="{BB962C8B-B14F-4D97-AF65-F5344CB8AC3E}">
        <p14:creationId xmlns:p14="http://schemas.microsoft.com/office/powerpoint/2010/main" val="363435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92000"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6592"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7654" y="289310"/>
            <a:ext cx="11218568"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50967" y="966000"/>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80408"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91208" y="3479400"/>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5601" y="2528300"/>
            <a:ext cx="8400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43422"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54221"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48745"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306436"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16658"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701169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69450" y="4120896"/>
            <a:ext cx="2250400"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80249" y="3479415"/>
            <a:ext cx="1828800"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76217" y="2528300"/>
            <a:ext cx="841200"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extLst>
      <p:ext uri="{BB962C8B-B14F-4D97-AF65-F5344CB8AC3E}">
        <p14:creationId xmlns:p14="http://schemas.microsoft.com/office/powerpoint/2010/main" val="32383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2023/4/6</a:t>
            </a:fld>
            <a:endParaRPr lang="zh-CN" altLang="en-US"/>
          </a:p>
        </p:txBody>
      </p:sp>
      <p:sp>
        <p:nvSpPr>
          <p:cNvPr id="5" name="页脚占位符 4">
            <a:extLst>
              <a:ext uri="{FF2B5EF4-FFF2-40B4-BE49-F238E27FC236}">
                <a16:creationId xmlns=""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822880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92000"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4316" y="5457032"/>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5378" y="289310"/>
            <a:ext cx="11218568"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50967" y="963168"/>
            <a:ext cx="10290000"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9565" y="4259000"/>
            <a:ext cx="2854000"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5164"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677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12965" y="3528800"/>
            <a:ext cx="19636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85266" y="4259000"/>
            <a:ext cx="2854000"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30866" y="3528800"/>
            <a:ext cx="1962800"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1190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92000"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6577" y="3182438"/>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8616" y="289315"/>
            <a:ext cx="6295860"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33143" y="5624971"/>
            <a:ext cx="6040880"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45183" y="2731848"/>
            <a:ext cx="6295860"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82867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92000"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20459" y="5520399"/>
            <a:ext cx="10765091"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92000"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7654" y="289310"/>
            <a:ext cx="11218568"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923870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7655" y="179664"/>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81428" y="232600"/>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72650"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7498" y="245433"/>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5727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41696"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41892"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28247" y="24382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26513" y="179660"/>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105175" y="24864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rPr>
              <a:pPr defTabSz="912114">
                <a:defRPr/>
              </a:pPr>
              <a:t>‹#›</a:t>
            </a:fld>
            <a:endParaRPr lang="en">
              <a:solidFill>
                <a:srgbClr val="1E4E79"/>
              </a:solidFill>
            </a:endParaRPr>
          </a:p>
        </p:txBody>
      </p:sp>
      <p:sp>
        <p:nvSpPr>
          <p:cNvPr id="142" name="Google Shape;142;p7"/>
          <p:cNvSpPr txBox="1">
            <a:spLocks noGrp="1"/>
          </p:cNvSpPr>
          <p:nvPr>
            <p:ph type="title"/>
          </p:nvPr>
        </p:nvSpPr>
        <p:spPr>
          <a:xfrm>
            <a:off x="6108700" y="1198525"/>
            <a:ext cx="5519700"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108700" y="2063905"/>
            <a:ext cx="5519700"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 action="ppaction://noaction"/>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 action="ppaction://noaction"/>
          </p:cNvPr>
          <p:cNvSpPr txBox="1"/>
          <p:nvPr/>
        </p:nvSpPr>
        <p:spPr>
          <a:xfrm>
            <a:off x="830998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206201"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850" y="557126"/>
            <a:ext cx="1579800" cy="344100"/>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3808340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24782597"/>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706361"/>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0408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2023/4/6</a:t>
            </a:fld>
            <a:endParaRPr lang="zh-CN" altLang="en-US"/>
          </a:p>
        </p:txBody>
      </p:sp>
      <p:sp>
        <p:nvSpPr>
          <p:cNvPr id="6" name="页脚占位符 5">
            <a:extLst>
              <a:ext uri="{FF2B5EF4-FFF2-40B4-BE49-F238E27FC236}">
                <a16:creationId xmlns=""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0364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2023/4/6</a:t>
            </a:fld>
            <a:endParaRPr lang="zh-CN" altLang="en-US"/>
          </a:p>
        </p:txBody>
      </p:sp>
      <p:sp>
        <p:nvSpPr>
          <p:cNvPr id="8" name="页脚占位符 7">
            <a:extLst>
              <a:ext uri="{FF2B5EF4-FFF2-40B4-BE49-F238E27FC236}">
                <a16:creationId xmlns=""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5091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2023/4/6</a:t>
            </a:fld>
            <a:endParaRPr lang="zh-CN" altLang="en-US"/>
          </a:p>
        </p:txBody>
      </p:sp>
      <p:sp>
        <p:nvSpPr>
          <p:cNvPr id="4" name="页脚占位符 3">
            <a:extLst>
              <a:ext uri="{FF2B5EF4-FFF2-40B4-BE49-F238E27FC236}">
                <a16:creationId xmlns=""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92273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2023/4/6</a:t>
            </a:fld>
            <a:endParaRPr lang="zh-CN" altLang="en-US"/>
          </a:p>
        </p:txBody>
      </p:sp>
      <p:sp>
        <p:nvSpPr>
          <p:cNvPr id="3" name="页脚占位符 2">
            <a:extLst>
              <a:ext uri="{FF2B5EF4-FFF2-40B4-BE49-F238E27FC236}">
                <a16:creationId xmlns=""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2899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2023/4/6</a:t>
            </a:fld>
            <a:endParaRPr lang="zh-CN" altLang="en-US"/>
          </a:p>
        </p:txBody>
      </p:sp>
      <p:sp>
        <p:nvSpPr>
          <p:cNvPr id="6" name="页脚占位符 5">
            <a:extLst>
              <a:ext uri="{FF2B5EF4-FFF2-40B4-BE49-F238E27FC236}">
                <a16:creationId xmlns=""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96410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2023/4/6</a:t>
            </a:fld>
            <a:endParaRPr lang="zh-CN" altLang="en-US"/>
          </a:p>
        </p:txBody>
      </p:sp>
      <p:sp>
        <p:nvSpPr>
          <p:cNvPr id="6" name="页脚占位符 5">
            <a:extLst>
              <a:ext uri="{FF2B5EF4-FFF2-40B4-BE49-F238E27FC236}">
                <a16:creationId xmlns=""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869626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 xmlns:a16="http://schemas.microsoft.com/office/drawing/2014/main" id="{F4B28A30-2684-D4F6-7A18-5BDEB2DF41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52600" y="371475"/>
            <a:ext cx="1428750" cy="1428750"/>
          </a:xfrm>
          <a:prstGeom prst="rect">
            <a:avLst/>
          </a:prstGeom>
        </p:spPr>
      </p:pic>
    </p:spTree>
    <p:extLst>
      <p:ext uri="{BB962C8B-B14F-4D97-AF65-F5344CB8AC3E}">
        <p14:creationId xmlns:p14="http://schemas.microsoft.com/office/powerpoint/2010/main" val="2735744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980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970619143"/>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感谢您下载包图网平台上提供的</a:t>
            </a:r>
            <a:r>
              <a:rPr lang="en-US" altLang="zh-CN" sz="300" dirty="0">
                <a:solidFill>
                  <a:schemeClr val="bg1">
                    <a:alpha val="0"/>
                  </a:schemeClr>
                </a:solidFill>
                <a:latin typeface="Microsoft YaHei" panose="020B0503020204020204" pitchFamily="34" charset="-122"/>
                <a:ea typeface="Microsoft YaHei" panose="020B0503020204020204" pitchFamily="34" charset="-122"/>
                <a:sym typeface="+mn-ea"/>
              </a:rPr>
              <a:t>PPT</a:t>
            </a:r>
            <a:r>
              <a:rPr lang="zh-CN" altLang="en-US" sz="300" dirty="0">
                <a:solidFill>
                  <a:schemeClr val="bg1">
                    <a:alpha val="0"/>
                  </a:schemeClr>
                </a:solidFill>
                <a:latin typeface="Microsoft YaHei" panose="020B0503020204020204" pitchFamily="34" charset="-122"/>
                <a:ea typeface="Microsoft YaHei"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Microsoft YaHei" panose="020B0503020204020204" pitchFamily="34" charset="-122"/>
                <a:ea typeface="Microsoft YaHei" panose="020B0503020204020204" pitchFamily="34" charset="-122"/>
                <a:sym typeface="+mn-ea"/>
              </a:rPr>
              <a:t>ibaotu.com</a:t>
            </a:r>
          </a:p>
        </p:txBody>
      </p:sp>
      <p:grpSp>
        <p:nvGrpSpPr>
          <p:cNvPr id="3" name="组合 2"/>
          <p:cNvGrpSpPr/>
          <p:nvPr userDrawn="1"/>
        </p:nvGrpSpPr>
        <p:grpSpPr>
          <a:xfrm>
            <a:off x="0" y="0"/>
            <a:ext cx="12192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p:cNvGrpSpPr>
            <a:grpSpLocks noChangeAspect="1"/>
          </p:cNvGrpSpPr>
          <p:nvPr userDrawn="1"/>
        </p:nvGrpSpPr>
        <p:grpSpPr bwMode="auto">
          <a:xfrm>
            <a:off x="-319548" y="5517737"/>
            <a:ext cx="12831097"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extLst>
      <p:ext uri="{BB962C8B-B14F-4D97-AF65-F5344CB8AC3E}">
        <p14:creationId xmlns:p14="http://schemas.microsoft.com/office/powerpoint/2010/main" val="387439403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image" Target="../media/image3.emf"/><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8.jpe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8.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8.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emf"/><Relationship Id="rId7"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6.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7.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15.png"/><Relationship Id="rId5" Type="http://schemas.microsoft.com/office/2007/relationships/hdphoto" Target="../media/hdphoto4.wdp"/><Relationship Id="rId4" Type="http://schemas.openxmlformats.org/officeDocument/2006/relationships/image" Target="../media/image1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4702161" y="4066012"/>
            <a:ext cx="8089044" cy="2600510"/>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9541499" y="4314825"/>
            <a:ext cx="1802858" cy="2699148"/>
          </a:xfrm>
          <a:prstGeom prst="rect">
            <a:avLst/>
          </a:prstGeom>
        </p:spPr>
      </p:pic>
      <p:sp>
        <p:nvSpPr>
          <p:cNvPr id="9" name="TextBox 8">
            <a:extLst>
              <a:ext uri="{FF2B5EF4-FFF2-40B4-BE49-F238E27FC236}">
                <a16:creationId xmlns="" xmlns:a16="http://schemas.microsoft.com/office/drawing/2014/main" id="{6B1D16C7-D41E-4284-A9E6-3DDF78D0840D}"/>
              </a:ext>
            </a:extLst>
          </p:cNvPr>
          <p:cNvSpPr txBox="1"/>
          <p:nvPr/>
        </p:nvSpPr>
        <p:spPr>
          <a:xfrm>
            <a:off x="182880" y="820876"/>
            <a:ext cx="10323444" cy="1754326"/>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Thứ</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Sáu</a:t>
            </a:r>
            <a:r>
              <a:rPr kumimoji="0" lang="en-US" sz="44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ngày</a:t>
            </a:r>
            <a:r>
              <a:rPr kumimoji="0" lang="en-US" sz="4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7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tháng</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4 </a:t>
            </a:r>
            <a:r>
              <a:rPr kumimoji="0" lang="en-US" sz="4400" b="1"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năm</a:t>
            </a:r>
            <a:r>
              <a:rPr kumimoji="0" lang="en-US" sz="4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2023</a:t>
            </a:r>
          </a:p>
          <a:p>
            <a:pPr marL="0" marR="0" lvl="0" indent="0" algn="ctr" defTabSz="914400" rtl="0" eaLnBrk="1" fontAlgn="auto" latinLnBrk="0" hangingPunct="1">
              <a:spcBef>
                <a:spcPts val="0"/>
              </a:spcBef>
              <a:spcAft>
                <a:spcPts val="0"/>
              </a:spcAft>
              <a:buClrTx/>
              <a:buSzTx/>
              <a:buFontTx/>
              <a:buNone/>
              <a:tabLst/>
              <a:defRPr/>
            </a:pPr>
            <a:r>
              <a:rPr lang="en-US" sz="3200" b="1" dirty="0" err="1" smtClean="0">
                <a:latin typeface="Times New Roman" pitchFamily="18" charset="0"/>
                <a:cs typeface="Times New Roman" pitchFamily="18" charset="0"/>
              </a:rPr>
              <a:t>Toán</a:t>
            </a:r>
            <a:endParaRPr lang="en-US" sz="3200" b="1" dirty="0" smtClean="0">
              <a:latin typeface="Times New Roman" pitchFamily="18" charset="0"/>
              <a:cs typeface="Times New Roman" pitchFamily="18" charset="0"/>
            </a:endParaRPr>
          </a:p>
          <a:p>
            <a:pPr marL="0" marR="0" lvl="0" indent="0" algn="ctr" defTabSz="914400" rtl="0" eaLnBrk="1" fontAlgn="auto" latinLnBrk="0" hangingPunct="1">
              <a:spcBef>
                <a:spcPts val="0"/>
              </a:spcBef>
              <a:spcAft>
                <a:spcPts val="0"/>
              </a:spcAft>
              <a:buClrTx/>
              <a:buSzTx/>
              <a:buFontTx/>
              <a:buNone/>
              <a:tabLst/>
              <a:defRPr/>
            </a:pPr>
            <a:r>
              <a:rPr kumimoji="0" lang="en-US" sz="3200" b="1" i="0" u="none" strike="noStrike" kern="1200" cap="none" spc="0" normalizeH="0" baseline="0" noProof="0" dirty="0" err="1" smtClean="0">
                <a:ln>
                  <a:noFill/>
                </a:ln>
                <a:effectLst/>
                <a:uLnTx/>
                <a:uFillTx/>
                <a:latin typeface="Times New Roman" pitchFamily="18" charset="0"/>
                <a:cs typeface="Times New Roman" pitchFamily="18" charset="0"/>
              </a:rPr>
              <a:t>Bài</a:t>
            </a:r>
            <a:r>
              <a:rPr kumimoji="0" lang="en-US" sz="3200" b="1" i="0" u="none" strike="noStrike" kern="1200" cap="none" spc="0" normalizeH="0" noProof="0" dirty="0" smtClean="0">
                <a:ln>
                  <a:noFill/>
                </a:ln>
                <a:effectLst/>
                <a:uLnTx/>
                <a:uFillTx/>
                <a:latin typeface="Times New Roman" pitchFamily="18" charset="0"/>
                <a:cs typeface="Times New Roman" pitchFamily="18" charset="0"/>
              </a:rPr>
              <a:t> 68: </a:t>
            </a:r>
            <a:r>
              <a:rPr kumimoji="0" lang="en-US" sz="3200" b="1" i="0" u="none" strike="noStrike" kern="1200" cap="none" spc="0" normalizeH="0" noProof="0" dirty="0" err="1" smtClean="0">
                <a:ln>
                  <a:noFill/>
                </a:ln>
                <a:effectLst/>
                <a:uLnTx/>
                <a:uFillTx/>
                <a:latin typeface="Times New Roman" pitchFamily="18" charset="0"/>
                <a:cs typeface="Times New Roman" pitchFamily="18" charset="0"/>
              </a:rPr>
              <a:t>Tiền</a:t>
            </a:r>
            <a:r>
              <a:rPr kumimoji="0" lang="en-US" sz="3200" b="1" i="0" u="none" strike="noStrike" kern="1200" cap="none" spc="0" normalizeH="0" noProof="0" dirty="0" smtClean="0">
                <a:ln>
                  <a:noFill/>
                </a:ln>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effectLst/>
                <a:uLnTx/>
                <a:uFillTx/>
                <a:latin typeface="Times New Roman" pitchFamily="18" charset="0"/>
                <a:cs typeface="Times New Roman" pitchFamily="18" charset="0"/>
              </a:rPr>
              <a:t>Việt</a:t>
            </a:r>
            <a:r>
              <a:rPr kumimoji="0" lang="en-US" sz="3200" b="1" i="0" u="none" strike="noStrike" kern="1200" cap="none" spc="0" normalizeH="0" noProof="0" dirty="0" smtClean="0">
                <a:ln>
                  <a:noFill/>
                </a:ln>
                <a:effectLst/>
                <a:uLnTx/>
                <a:uFillTx/>
                <a:latin typeface="Times New Roman" pitchFamily="18" charset="0"/>
                <a:cs typeface="Times New Roman" pitchFamily="18" charset="0"/>
              </a:rPr>
              <a:t> Nam (</a:t>
            </a:r>
            <a:r>
              <a:rPr kumimoji="0" lang="en-US" sz="3200" b="1" i="0" u="none" strike="noStrike" kern="1200" cap="none" spc="0" normalizeH="0" noProof="0" dirty="0" err="1" smtClean="0">
                <a:ln>
                  <a:noFill/>
                </a:ln>
                <a:effectLst/>
                <a:uLnTx/>
                <a:uFillTx/>
                <a:latin typeface="Times New Roman" pitchFamily="18" charset="0"/>
                <a:cs typeface="Times New Roman" pitchFamily="18" charset="0"/>
              </a:rPr>
              <a:t>Tiết</a:t>
            </a:r>
            <a:r>
              <a:rPr kumimoji="0" lang="en-US" sz="3200" b="1" i="0" u="none" strike="noStrike" kern="1200" cap="none" spc="0" normalizeH="0" noProof="0" dirty="0" smtClean="0">
                <a:ln>
                  <a:noFill/>
                </a:ln>
                <a:effectLst/>
                <a:uLnTx/>
                <a:uFillTx/>
                <a:latin typeface="Times New Roman" pitchFamily="18" charset="0"/>
                <a:cs typeface="Times New Roman" pitchFamily="18" charset="0"/>
              </a:rPr>
              <a:t> 1)</a:t>
            </a:r>
            <a:endParaRPr kumimoji="0" lang="en-US" sz="3200" b="1" i="0" u="none" strike="noStrike" kern="1200" cap="none" spc="0" normalizeH="0" baseline="0" noProof="0" dirty="0">
              <a:ln>
                <a:noFill/>
              </a:ln>
              <a:effectLst/>
              <a:uLnTx/>
              <a:uFillTx/>
              <a:latin typeface="Times New Roman" pitchFamily="18" charset="0"/>
              <a:cs typeface="Times New Roman" pitchFamily="18" charset="0"/>
            </a:endParaRPr>
          </a:p>
        </p:txBody>
      </p:sp>
      <p:pic>
        <p:nvPicPr>
          <p:cNvPr id="3" name="图片 2" descr="be63a2bb084e4dcc6af2fd21eb4c43b0"/>
          <p:cNvPicPr>
            <a:picLocks noChangeAspect="1"/>
          </p:cNvPicPr>
          <p:nvPr/>
        </p:nvPicPr>
        <p:blipFill>
          <a:blip r:embed="rId6"/>
          <a:stretch>
            <a:fillRect/>
          </a:stretch>
        </p:blipFill>
        <p:spPr>
          <a:xfrm rot="540000">
            <a:off x="9503465" y="547737"/>
            <a:ext cx="2524125" cy="2300605"/>
          </a:xfrm>
          <a:prstGeom prst="rect">
            <a:avLst/>
          </a:prstGeom>
        </p:spPr>
      </p:pic>
      <p:sp>
        <p:nvSpPr>
          <p:cNvPr id="12" name="TextBox 11">
            <a:extLst>
              <a:ext uri="{FF2B5EF4-FFF2-40B4-BE49-F238E27FC236}">
                <a16:creationId xmlns="" xmlns:a16="http://schemas.microsoft.com/office/drawing/2014/main" id="{6B1D16C7-D41E-4284-A9E6-3DDF78D0840D}"/>
              </a:ext>
            </a:extLst>
          </p:cNvPr>
          <p:cNvSpPr txBox="1"/>
          <p:nvPr/>
        </p:nvSpPr>
        <p:spPr>
          <a:xfrm>
            <a:off x="6202513" y="4464070"/>
            <a:ext cx="5724444" cy="1200329"/>
          </a:xfrm>
          <a:prstGeom prst="rect">
            <a:avLst/>
          </a:prstGeom>
          <a:noFill/>
        </p:spPr>
        <p:txBody>
          <a:bodyPr wrap="square" rtlCol="0">
            <a:spAutoFit/>
          </a:bodyPr>
          <a:lstStyle/>
          <a:p>
            <a:pPr marL="0" marR="0" lvl="0" indent="0"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70C0"/>
                </a:solidFill>
                <a:effectLst/>
                <a:uLnTx/>
                <a:uFillTx/>
                <a:latin typeface="Times New Roman" pitchFamily="18" charset="0"/>
                <a:cs typeface="Times New Roman" pitchFamily="18" charset="0"/>
              </a:rPr>
              <a:t>Giáo</a:t>
            </a:r>
            <a:r>
              <a:rPr kumimoji="0" lang="en-US" sz="2400" b="1" i="0" u="none" strike="noStrike" kern="1200" cap="none" spc="0" normalizeH="0" noProof="0" dirty="0" smtClean="0">
                <a:ln>
                  <a:noFill/>
                </a:ln>
                <a:solidFill>
                  <a:srgbClr val="0070C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itchFamily="18" charset="0"/>
                <a:cs typeface="Times New Roman" pitchFamily="18" charset="0"/>
              </a:rPr>
              <a:t>viên</a:t>
            </a:r>
            <a:r>
              <a:rPr kumimoji="0" lang="en-US" sz="2400" b="1" i="0" u="none" strike="noStrike" kern="1200" cap="none" spc="0" normalizeH="0" noProof="0" dirty="0" smtClean="0">
                <a:ln>
                  <a:noFill/>
                </a:ln>
                <a:solidFill>
                  <a:srgbClr val="0070C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Đoàn</a:t>
            </a:r>
            <a:r>
              <a:rPr kumimoji="0" lang="en-US" sz="24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Thị</a:t>
            </a:r>
            <a:r>
              <a:rPr kumimoji="0" lang="en-US" sz="24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Huyền</a:t>
            </a:r>
            <a:endParaRPr kumimoji="0" lang="en-US" sz="24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endParaRPr>
          </a:p>
          <a:p>
            <a:pPr marL="0" marR="0" lvl="0" indent="0" defTabSz="914400" rtl="0" eaLnBrk="1" fontAlgn="auto" latinLnBrk="0" hangingPunct="1">
              <a:spcBef>
                <a:spcPts val="0"/>
              </a:spcBef>
              <a:spcAft>
                <a:spcPts val="0"/>
              </a:spcAft>
              <a:buClrTx/>
              <a:buSzTx/>
              <a:buFontTx/>
              <a:buNone/>
              <a:tabLst/>
              <a:defRPr/>
            </a:pPr>
            <a:r>
              <a:rPr lang="en-US" sz="2400" b="1" baseline="0" dirty="0" err="1" smtClean="0">
                <a:solidFill>
                  <a:srgbClr val="0070C0"/>
                </a:solidFill>
                <a:latin typeface="Times New Roman" pitchFamily="18" charset="0"/>
                <a:cs typeface="Times New Roman" pitchFamily="18" charset="0"/>
              </a:rPr>
              <a:t>Lớp</a:t>
            </a:r>
            <a:r>
              <a:rPr lang="en-US" sz="2400" b="1" dirty="0" smtClean="0">
                <a:solidFill>
                  <a:srgbClr val="0070C0"/>
                </a:solidFill>
                <a:latin typeface="Times New Roman" pitchFamily="18" charset="0"/>
                <a:cs typeface="Times New Roman" pitchFamily="18" charset="0"/>
              </a:rPr>
              <a:t> 3B</a:t>
            </a:r>
          </a:p>
          <a:p>
            <a:pPr marL="0" marR="0" lvl="0" indent="0"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70C0"/>
                </a:solidFill>
                <a:effectLst/>
                <a:uLnTx/>
                <a:uFillTx/>
                <a:latin typeface="Times New Roman" pitchFamily="18" charset="0"/>
                <a:cs typeface="Times New Roman" pitchFamily="18" charset="0"/>
              </a:rPr>
              <a:t>Trường</a:t>
            </a:r>
            <a:r>
              <a:rPr kumimoji="0" lang="en-US" sz="2400" b="1" i="0" u="none" strike="noStrike" kern="1200" cap="none" spc="0" normalizeH="0" noProof="0" dirty="0" smtClean="0">
                <a:ln>
                  <a:noFill/>
                </a:ln>
                <a:solidFill>
                  <a:srgbClr val="0070C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itchFamily="18" charset="0"/>
                <a:cs typeface="Times New Roman" pitchFamily="18" charset="0"/>
              </a:rPr>
              <a:t>Tiểu</a:t>
            </a:r>
            <a:r>
              <a:rPr kumimoji="0" lang="en-US" sz="2400" b="1" i="0" u="none" strike="noStrike" kern="1200" cap="none" spc="0" normalizeH="0" noProof="0" dirty="0" smtClean="0">
                <a:ln>
                  <a:noFill/>
                </a:ln>
                <a:solidFill>
                  <a:srgbClr val="0070C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itchFamily="18" charset="0"/>
                <a:cs typeface="Times New Roman" pitchFamily="18" charset="0"/>
              </a:rPr>
              <a:t>học</a:t>
            </a:r>
            <a:r>
              <a:rPr kumimoji="0" lang="en-US" sz="2400" b="1" i="0" u="none" strike="noStrike" kern="1200" cap="none" spc="0" normalizeH="0" noProof="0" dirty="0" smtClean="0">
                <a:ln>
                  <a:noFill/>
                </a:ln>
                <a:solidFill>
                  <a:srgbClr val="0070C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itchFamily="18" charset="0"/>
                <a:cs typeface="Times New Roman" pitchFamily="18" charset="0"/>
              </a:rPr>
              <a:t>Trường</a:t>
            </a:r>
            <a:r>
              <a:rPr kumimoji="0" lang="en-US" sz="2400" b="1" i="0" u="none" strike="noStrike" kern="1200" cap="none" spc="0" normalizeH="0" noProof="0" dirty="0" smtClean="0">
                <a:ln>
                  <a:noFill/>
                </a:ln>
                <a:solidFill>
                  <a:srgbClr val="0070C0"/>
                </a:solidFill>
                <a:effectLst/>
                <a:uLnTx/>
                <a:uFillTx/>
                <a:latin typeface="Times New Roman" pitchFamily="18" charset="0"/>
                <a:cs typeface="Times New Roman" pitchFamily="18" charset="0"/>
              </a:rPr>
              <a:t> </a:t>
            </a:r>
            <a:r>
              <a:rPr kumimoji="0" lang="en-US" sz="2400" b="1" i="0" u="none" strike="noStrike" kern="1200" cap="none" spc="0" normalizeH="0" noProof="0" dirty="0" err="1" smtClean="0">
                <a:ln>
                  <a:noFill/>
                </a:ln>
                <a:solidFill>
                  <a:srgbClr val="0070C0"/>
                </a:solidFill>
                <a:effectLst/>
                <a:uLnTx/>
                <a:uFillTx/>
                <a:latin typeface="Times New Roman" pitchFamily="18" charset="0"/>
                <a:cs typeface="Times New Roman" pitchFamily="18" charset="0"/>
              </a:rPr>
              <a:t>Sơn</a:t>
            </a:r>
            <a:endParaRPr kumimoji="0" lang="en-US" sz="1600" b="1" i="0" u="none" strike="noStrike" kern="1200" cap="none" spc="0" normalizeH="0" baseline="0" noProof="0" dirty="0">
              <a:ln>
                <a:noFill/>
              </a:ln>
              <a:solidFill>
                <a:srgbClr val="0070C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 xmlns:a16="http://schemas.microsoft.com/office/drawing/2014/main" id="{848D4BDF-2B22-8779-8214-7F039DDFA863}"/>
              </a:ext>
            </a:extLst>
          </p:cNvPr>
          <p:cNvSpPr/>
          <p:nvPr/>
        </p:nvSpPr>
        <p:spPr>
          <a:xfrm>
            <a:off x="4128048" y="486620"/>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Em</a:t>
            </a:r>
            <a:r>
              <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hãy</a:t>
            </a:r>
            <a:r>
              <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so </a:t>
            </a:r>
            <a:r>
              <a:rPr kumimoji="0" lang="en-US" sz="4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sánh</a:t>
            </a:r>
            <a:r>
              <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sự</a:t>
            </a:r>
            <a:r>
              <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giống</a:t>
            </a:r>
            <a:r>
              <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và</a:t>
            </a:r>
            <a:r>
              <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khác</a:t>
            </a:r>
            <a:r>
              <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nhau</a:t>
            </a:r>
            <a:r>
              <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giữa</a:t>
            </a:r>
            <a:r>
              <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các</a:t>
            </a:r>
            <a:r>
              <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tờ</a:t>
            </a:r>
            <a:r>
              <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tiền</a:t>
            </a:r>
            <a:r>
              <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baseline="0" noProof="0" dirty="0" err="1">
                <a:ln>
                  <a:noFill/>
                </a:ln>
                <a:solidFill>
                  <a:srgbClr val="000000"/>
                </a:solidFill>
                <a:effectLst/>
                <a:uLnTx/>
                <a:uFillTx/>
                <a:latin typeface="Times New Roman" pitchFamily="18" charset="0"/>
                <a:cs typeface="Times New Roman" pitchFamily="18" charset="0"/>
                <a:sym typeface="Arial"/>
              </a:rPr>
              <a:t>có</a:t>
            </a:r>
            <a:r>
              <a:rPr kumimoji="0" lang="en-US" sz="4000" b="1" i="0" u="none" strike="noStrike" kern="0" cap="none" spc="0" normalizeH="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noProof="0" dirty="0" err="1">
                <a:ln>
                  <a:noFill/>
                </a:ln>
                <a:solidFill>
                  <a:srgbClr val="000000"/>
                </a:solidFill>
                <a:effectLst/>
                <a:uLnTx/>
                <a:uFillTx/>
                <a:latin typeface="Times New Roman" pitchFamily="18" charset="0"/>
                <a:cs typeface="Times New Roman" pitchFamily="18" charset="0"/>
                <a:sym typeface="Arial"/>
              </a:rPr>
              <a:t>mệnh</a:t>
            </a:r>
            <a:r>
              <a:rPr kumimoji="0" lang="en-US" sz="4000" b="1" i="0" u="none" strike="noStrike" kern="0" cap="none" spc="0" normalizeH="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noProof="0" dirty="0" err="1">
                <a:ln>
                  <a:noFill/>
                </a:ln>
                <a:solidFill>
                  <a:srgbClr val="000000"/>
                </a:solidFill>
                <a:effectLst/>
                <a:uLnTx/>
                <a:uFillTx/>
                <a:latin typeface="Times New Roman" pitchFamily="18" charset="0"/>
                <a:cs typeface="Times New Roman" pitchFamily="18" charset="0"/>
                <a:sym typeface="Arial"/>
              </a:rPr>
              <a:t>giá</a:t>
            </a:r>
            <a:r>
              <a:rPr kumimoji="0" lang="en-US" sz="4000" b="1" i="0" u="none" strike="noStrike" kern="0" cap="none" spc="0" normalizeH="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noProof="0" dirty="0" err="1">
                <a:ln>
                  <a:noFill/>
                </a:ln>
                <a:solidFill>
                  <a:srgbClr val="000000"/>
                </a:solidFill>
                <a:effectLst/>
                <a:uLnTx/>
                <a:uFillTx/>
                <a:latin typeface="Times New Roman" pitchFamily="18" charset="0"/>
                <a:cs typeface="Times New Roman" pitchFamily="18" charset="0"/>
                <a:sym typeface="Arial"/>
              </a:rPr>
              <a:t>từ</a:t>
            </a:r>
            <a:r>
              <a:rPr kumimoji="0" lang="en-US" sz="4000" b="1" i="0" u="none" strike="noStrike" kern="0" cap="none" spc="0" normalizeH="0" noProof="0" dirty="0">
                <a:ln>
                  <a:noFill/>
                </a:ln>
                <a:solidFill>
                  <a:srgbClr val="000000"/>
                </a:solidFill>
                <a:effectLst/>
                <a:uLnTx/>
                <a:uFillTx/>
                <a:latin typeface="Times New Roman" pitchFamily="18" charset="0"/>
                <a:cs typeface="Times New Roman" pitchFamily="18" charset="0"/>
                <a:sym typeface="Arial"/>
              </a:rPr>
              <a:t> 1 000 </a:t>
            </a:r>
            <a:r>
              <a:rPr kumimoji="0" lang="en-US" sz="4000" b="1" i="0" u="none" strike="noStrike" kern="0" cap="none" spc="0" normalizeH="0" noProof="0" dirty="0" err="1">
                <a:ln>
                  <a:noFill/>
                </a:ln>
                <a:solidFill>
                  <a:srgbClr val="000000"/>
                </a:solidFill>
                <a:effectLst/>
                <a:uLnTx/>
                <a:uFillTx/>
                <a:latin typeface="Times New Roman" pitchFamily="18" charset="0"/>
                <a:cs typeface="Times New Roman" pitchFamily="18" charset="0"/>
                <a:sym typeface="Arial"/>
              </a:rPr>
              <a:t>đồng</a:t>
            </a:r>
            <a:r>
              <a:rPr kumimoji="0" lang="en-US" sz="4000" b="1" i="0" u="none" strike="noStrike" kern="0" cap="none" spc="0" normalizeH="0" noProof="0" dirty="0">
                <a:ln>
                  <a:noFill/>
                </a:ln>
                <a:solidFill>
                  <a:srgbClr val="000000"/>
                </a:solidFill>
                <a:effectLst/>
                <a:uLnTx/>
                <a:uFillTx/>
                <a:latin typeface="Times New Roman" pitchFamily="18" charset="0"/>
                <a:cs typeface="Times New Roman" pitchFamily="18" charset="0"/>
                <a:sym typeface="Arial"/>
              </a:rPr>
              <a:t> </a:t>
            </a:r>
            <a:r>
              <a:rPr kumimoji="0" lang="en-US" sz="4000" b="1" i="0" u="none" strike="noStrike" kern="0" cap="none" spc="0" normalizeH="0" noProof="0" dirty="0" err="1">
                <a:ln>
                  <a:noFill/>
                </a:ln>
                <a:solidFill>
                  <a:srgbClr val="000000"/>
                </a:solidFill>
                <a:effectLst/>
                <a:uLnTx/>
                <a:uFillTx/>
                <a:latin typeface="Times New Roman" pitchFamily="18" charset="0"/>
                <a:cs typeface="Times New Roman" pitchFamily="18" charset="0"/>
                <a:sym typeface="Arial"/>
              </a:rPr>
              <a:t>đến</a:t>
            </a:r>
            <a:r>
              <a:rPr kumimoji="0" lang="en-US" sz="4000" b="1" i="0" u="none" strike="noStrike" kern="0" cap="none" spc="0" normalizeH="0" noProof="0" dirty="0">
                <a:ln>
                  <a:noFill/>
                </a:ln>
                <a:solidFill>
                  <a:srgbClr val="000000"/>
                </a:solidFill>
                <a:effectLst/>
                <a:uLnTx/>
                <a:uFillTx/>
                <a:latin typeface="Times New Roman" pitchFamily="18" charset="0"/>
                <a:cs typeface="Times New Roman" pitchFamily="18" charset="0"/>
                <a:sym typeface="Arial"/>
              </a:rPr>
              <a:t> 5 000 </a:t>
            </a:r>
            <a:r>
              <a:rPr kumimoji="0" lang="en-US" sz="4000" b="1" i="0" u="none" strike="noStrike" kern="0" cap="none" spc="0" normalizeH="0" noProof="0" dirty="0" err="1">
                <a:ln>
                  <a:noFill/>
                </a:ln>
                <a:solidFill>
                  <a:srgbClr val="000000"/>
                </a:solidFill>
                <a:effectLst/>
                <a:uLnTx/>
                <a:uFillTx/>
                <a:latin typeface="Times New Roman" pitchFamily="18" charset="0"/>
                <a:cs typeface="Times New Roman" pitchFamily="18" charset="0"/>
                <a:sym typeface="Arial"/>
              </a:rPr>
              <a:t>đồng</a:t>
            </a:r>
            <a:endPar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1370079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Sự</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giống</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nhau</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và</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khác</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nhau</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của</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các</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tờ</a:t>
            </a:r>
            <a:r>
              <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tiền</a:t>
            </a:r>
            <a:endPar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Giống</a:t>
            </a:r>
            <a:r>
              <a:rPr kumimoji="0" lang="en-US" sz="32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b="1" i="1"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nhau</a:t>
            </a:r>
            <a:r>
              <a:rPr kumimoji="0" lang="en-US" sz="32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rPr>
              <a:t>:</a:t>
            </a:r>
          </a:p>
        </p:txBody>
      </p:sp>
      <p:sp>
        <p:nvSpPr>
          <p:cNvPr id="8" name="TextBox 7">
            <a:extLst>
              <a:ext uri="{FF2B5EF4-FFF2-40B4-BE49-F238E27FC236}">
                <a16:creationId xmlns="" xmlns:a16="http://schemas.microsoft.com/office/drawing/2014/main" id="{27CE6CFA-972D-2912-A3EA-B5CB063A160D}"/>
              </a:ext>
            </a:extLst>
          </p:cNvPr>
          <p:cNvSpPr txBox="1"/>
          <p:nvPr/>
        </p:nvSpPr>
        <p:spPr>
          <a:xfrm>
            <a:off x="438150" y="3081334"/>
            <a:ext cx="11630025" cy="1384995"/>
          </a:xfrm>
          <a:prstGeom prst="rect">
            <a:avLst/>
          </a:prstGeom>
          <a:noFill/>
        </p:spPr>
        <p:txBody>
          <a:bodyPr wrap="square" rtlCol="0">
            <a:spAutoFit/>
          </a:bodyPr>
          <a:lstStyle/>
          <a:p>
            <a:pPr lvl="0"/>
            <a:r>
              <a:rPr lang="vi-VN" sz="2800" b="1" dirty="0">
                <a:solidFill>
                  <a:prstClr val="black"/>
                </a:solidFill>
                <a:latin typeface="Times New Roman" pitchFamily="18" charset="0"/>
                <a:cs typeface="Times New Roman" pitchFamily="18" charset="0"/>
              </a:rPr>
              <a:t>Mặt </a:t>
            </a:r>
            <a:r>
              <a:rPr lang="en-US" sz="2800" b="1" dirty="0" err="1">
                <a:solidFill>
                  <a:prstClr val="black"/>
                </a:solidFill>
                <a:latin typeface="Times New Roman" pitchFamily="18" charset="0"/>
                <a:cs typeface="Times New Roman" pitchFamily="18" charset="0"/>
              </a:rPr>
              <a:t>phải</a:t>
            </a:r>
            <a:r>
              <a:rPr lang="vi-VN" sz="2800" b="1" dirty="0">
                <a:solidFill>
                  <a:prstClr val="black"/>
                </a:solidFill>
                <a:latin typeface="Times New Roman" pitchFamily="18" charset="0"/>
                <a:cs typeface="Times New Roman" pitchFamily="18" charset="0"/>
              </a:rPr>
              <a:t> đều có ảnh Bác Hồ, có dòng chữ Cộng hòa xã hội chủ nghĩa Việt Nam, có hình quốc huy nước Việt Nam, có số mệnh giá của tờ bạc, có số sêri. </a:t>
            </a:r>
            <a:endPar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3C487CF0-6903-7746-55D6-C04903A0F068}"/>
              </a:ext>
            </a:extLst>
          </p:cNvPr>
          <p:cNvSpPr txBox="1"/>
          <p:nvPr/>
        </p:nvSpPr>
        <p:spPr>
          <a:xfrm>
            <a:off x="2281206" y="5810268"/>
            <a:ext cx="8458790" cy="52322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Mặt</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trái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có</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dòng</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chữ</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Ngân</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hàng</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Nhà</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nước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Việt</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Nam</a:t>
            </a:r>
            <a:r>
              <a:rPr kumimoji="0" lang="en-US" sz="2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pic>
        <p:nvPicPr>
          <p:cNvPr id="5" name="Picture 4">
            <a:extLst>
              <a:ext uri="{FF2B5EF4-FFF2-40B4-BE49-F238E27FC236}">
                <a16:creationId xmlns="" xmlns:a16="http://schemas.microsoft.com/office/drawing/2014/main" id="{499F3318-AF4E-ECF7-F74D-6E6564AAD715}"/>
              </a:ext>
            </a:extLst>
          </p:cNvPr>
          <p:cNvPicPr>
            <a:picLocks noChangeAspect="1"/>
          </p:cNvPicPr>
          <p:nvPr/>
        </p:nvPicPr>
        <p:blipFill>
          <a:blip r:embed="rId4"/>
          <a:stretch>
            <a:fillRect/>
          </a:stretch>
        </p:blipFill>
        <p:spPr>
          <a:xfrm>
            <a:off x="857250" y="1409700"/>
            <a:ext cx="10591800" cy="1676400"/>
          </a:xfrm>
          <a:prstGeom prst="rect">
            <a:avLst/>
          </a:prstGeom>
        </p:spPr>
      </p:pic>
      <p:pic>
        <p:nvPicPr>
          <p:cNvPr id="9" name="Picture 8">
            <a:extLst>
              <a:ext uri="{FF2B5EF4-FFF2-40B4-BE49-F238E27FC236}">
                <a16:creationId xmlns="" xmlns:a16="http://schemas.microsoft.com/office/drawing/2014/main" id="{7223198E-9D8C-9005-2EDC-D646CF61A31C}"/>
              </a:ext>
            </a:extLst>
          </p:cNvPr>
          <p:cNvPicPr>
            <a:picLocks noChangeAspect="1"/>
          </p:cNvPicPr>
          <p:nvPr/>
        </p:nvPicPr>
        <p:blipFill>
          <a:blip r:embed="rId5"/>
          <a:stretch>
            <a:fillRect/>
          </a:stretch>
        </p:blipFill>
        <p:spPr>
          <a:xfrm>
            <a:off x="1085850" y="4129087"/>
            <a:ext cx="10458450" cy="1609725"/>
          </a:xfrm>
          <a:prstGeom prst="rect">
            <a:avLst/>
          </a:prstGeom>
        </p:spPr>
      </p:pic>
    </p:spTree>
    <p:extLst>
      <p:ext uri="{BB962C8B-B14F-4D97-AF65-F5344CB8AC3E}">
        <p14:creationId xmlns:p14="http://schemas.microsoft.com/office/powerpoint/2010/main" val="1989163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 xmlns:a16="http://schemas.microsoft.com/office/drawing/2014/main" id="{DF1C27BF-EF73-2C05-F04D-17DF3DF5AF30}"/>
              </a:ext>
            </a:extLst>
          </p:cNvPr>
          <p:cNvSpPr/>
          <p:nvPr/>
        </p:nvSpPr>
        <p:spPr>
          <a:xfrm>
            <a:off x="387311" y="421516"/>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4" name="TextBox 3">
            <a:extLst>
              <a:ext uri="{FF2B5EF4-FFF2-40B4-BE49-F238E27FC236}">
                <a16:creationId xmlns="" xmlns:a16="http://schemas.microsoft.com/office/drawing/2014/main" id="{CB56D881-6217-B804-C297-B20681B0C68D}"/>
              </a:ext>
            </a:extLst>
          </p:cNvPr>
          <p:cNvSpPr txBox="1"/>
          <p:nvPr/>
        </p:nvSpPr>
        <p:spPr>
          <a:xfrm>
            <a:off x="1543781" y="421516"/>
            <a:ext cx="274145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Khác</a:t>
            </a:r>
            <a:r>
              <a:rPr kumimoji="0" lang="en-US" sz="36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nhau</a:t>
            </a:r>
            <a:r>
              <a:rPr kumimoji="0" lang="en-US" sz="22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rPr>
              <a:t>:</a:t>
            </a:r>
          </a:p>
        </p:txBody>
      </p:sp>
      <p:sp>
        <p:nvSpPr>
          <p:cNvPr id="11" name="TextBox 10">
            <a:extLst>
              <a:ext uri="{FF2B5EF4-FFF2-40B4-BE49-F238E27FC236}">
                <a16:creationId xmlns="" xmlns:a16="http://schemas.microsoft.com/office/drawing/2014/main" id="{932FE8AD-E666-A68A-2158-735252AF2395}"/>
              </a:ext>
            </a:extLst>
          </p:cNvPr>
          <p:cNvSpPr txBox="1"/>
          <p:nvPr/>
        </p:nvSpPr>
        <p:spPr>
          <a:xfrm>
            <a:off x="1000125" y="3096220"/>
            <a:ext cx="3012484" cy="954107"/>
          </a:xfrm>
          <a:prstGeom prst="rect">
            <a:avLst/>
          </a:prstGeom>
          <a:noFill/>
        </p:spPr>
        <p:txBody>
          <a:bodyPr wrap="square" rtlCol="0">
            <a:spAutoFit/>
          </a:bodyPr>
          <a:lstStyle/>
          <a:p>
            <a:pPr lvl="0" algn="ctr"/>
            <a:r>
              <a:rPr lang="en-US" sz="2800" b="1">
                <a:solidFill>
                  <a:prstClr val="black"/>
                </a:solidFill>
                <a:latin typeface="Times New Roman" pitchFamily="18" charset="0"/>
                <a:cs typeface="Times New Roman" pitchFamily="18" charset="0"/>
              </a:rPr>
              <a:t>Cảnh khai thác gỗ Tây Nguyên</a:t>
            </a:r>
            <a:endPar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3" name="Picture 12" descr="tien 2000 (sau)">
            <a:extLst>
              <a:ext uri="{FF2B5EF4-FFF2-40B4-BE49-F238E27FC236}">
                <a16:creationId xmlns="" xmlns:a16="http://schemas.microsoft.com/office/drawing/2014/main" id="{049460D9-7090-4CF1-7B9B-FEE4896FD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60" t="4961" r="2777" b="4068"/>
          <a:stretch>
            <a:fillRect/>
          </a:stretch>
        </p:blipFill>
        <p:spPr bwMode="auto">
          <a:xfrm>
            <a:off x="4229177" y="1387751"/>
            <a:ext cx="3531496" cy="15459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5518C898-5FA9-DF6D-9A2C-3A25F15D11EF}"/>
              </a:ext>
            </a:extLst>
          </p:cNvPr>
          <p:cNvPicPr>
            <a:picLocks noChangeAspect="1"/>
          </p:cNvPicPr>
          <p:nvPr/>
        </p:nvPicPr>
        <p:blipFill>
          <a:blip r:embed="rId5"/>
          <a:stretch>
            <a:fillRect/>
          </a:stretch>
        </p:blipFill>
        <p:spPr>
          <a:xfrm>
            <a:off x="395287" y="1400175"/>
            <a:ext cx="3626304" cy="1562100"/>
          </a:xfrm>
          <a:prstGeom prst="rect">
            <a:avLst/>
          </a:prstGeom>
        </p:spPr>
      </p:pic>
      <p:sp>
        <p:nvSpPr>
          <p:cNvPr id="10" name="TextBox 9">
            <a:extLst>
              <a:ext uri="{FF2B5EF4-FFF2-40B4-BE49-F238E27FC236}">
                <a16:creationId xmlns="" xmlns:a16="http://schemas.microsoft.com/office/drawing/2014/main" id="{92B31606-6697-BD46-BCC7-656F6A9EC99A}"/>
              </a:ext>
            </a:extLst>
          </p:cNvPr>
          <p:cNvSpPr txBox="1"/>
          <p:nvPr/>
        </p:nvSpPr>
        <p:spPr>
          <a:xfrm>
            <a:off x="4457699" y="3039070"/>
            <a:ext cx="3203757" cy="954107"/>
          </a:xfrm>
          <a:prstGeom prst="rect">
            <a:avLst/>
          </a:prstGeom>
          <a:noFill/>
        </p:spPr>
        <p:txBody>
          <a:bodyPr wrap="square" rtlCol="0">
            <a:spAutoFit/>
          </a:bodyPr>
          <a:lstStyle/>
          <a:p>
            <a:pPr lvl="0" algn="ctr"/>
            <a:r>
              <a:rPr lang="en-US" sz="2800" b="1" dirty="0" err="1">
                <a:solidFill>
                  <a:prstClr val="black"/>
                </a:solidFill>
                <a:latin typeface="Times New Roman" pitchFamily="18" charset="0"/>
                <a:cs typeface="Times New Roman" pitchFamily="18" charset="0"/>
              </a:rPr>
              <a:t>Nhà</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máy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dệt</a:t>
            </a:r>
            <a:r>
              <a:rPr lang="en-US" sz="2800" b="1" dirty="0">
                <a:solidFill>
                  <a:prstClr val="black"/>
                </a:solidFill>
                <a:latin typeface="Times New Roman" pitchFamily="18" charset="0"/>
                <a:cs typeface="Times New Roman" pitchFamily="18" charset="0"/>
              </a:rPr>
              <a:t> Nam </a:t>
            </a:r>
            <a:r>
              <a:rPr lang="en-US" sz="2800" b="1" dirty="0" err="1">
                <a:solidFill>
                  <a:prstClr val="black"/>
                </a:solidFill>
                <a:latin typeface="Times New Roman" pitchFamily="18" charset="0"/>
                <a:cs typeface="Times New Roman" pitchFamily="18" charset="0"/>
              </a:rPr>
              <a:t>Định</a:t>
            </a:r>
            <a:endPar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2" name="Picture 11">
            <a:extLst>
              <a:ext uri="{FF2B5EF4-FFF2-40B4-BE49-F238E27FC236}">
                <a16:creationId xmlns="" xmlns:a16="http://schemas.microsoft.com/office/drawing/2014/main" id="{B93D15FB-5E3F-89B8-91E0-7725530D2A65}"/>
              </a:ext>
            </a:extLst>
          </p:cNvPr>
          <p:cNvPicPr>
            <a:picLocks noChangeAspect="1"/>
          </p:cNvPicPr>
          <p:nvPr/>
        </p:nvPicPr>
        <p:blipFill>
          <a:blip r:embed="rId6"/>
          <a:stretch>
            <a:fillRect/>
          </a:stretch>
        </p:blipFill>
        <p:spPr>
          <a:xfrm>
            <a:off x="8143874" y="723899"/>
            <a:ext cx="3228975" cy="3228975"/>
          </a:xfrm>
          <a:prstGeom prst="rect">
            <a:avLst/>
          </a:prstGeom>
        </p:spPr>
      </p:pic>
      <p:sp>
        <p:nvSpPr>
          <p:cNvPr id="13" name="TextBox 12">
            <a:extLst>
              <a:ext uri="{FF2B5EF4-FFF2-40B4-BE49-F238E27FC236}">
                <a16:creationId xmlns="" xmlns:a16="http://schemas.microsoft.com/office/drawing/2014/main" id="{D3511F18-B6A2-6343-D16E-20A9D21CC34E}"/>
              </a:ext>
            </a:extLst>
          </p:cNvPr>
          <p:cNvSpPr txBox="1"/>
          <p:nvPr/>
        </p:nvSpPr>
        <p:spPr>
          <a:xfrm>
            <a:off x="8181974" y="4039195"/>
            <a:ext cx="3203757" cy="954107"/>
          </a:xfrm>
          <a:prstGeom prst="rect">
            <a:avLst/>
          </a:prstGeom>
          <a:noFill/>
        </p:spPr>
        <p:txBody>
          <a:bodyPr wrap="square" rtlCol="0">
            <a:spAutoFit/>
          </a:bodyPr>
          <a:lstStyle/>
          <a:p>
            <a:pPr lvl="0" algn="ctr"/>
            <a:r>
              <a:rPr lang="en-US" sz="2800" b="1">
                <a:solidFill>
                  <a:prstClr val="black"/>
                </a:solidFill>
                <a:latin typeface="Times New Roman" pitchFamily="18" charset="0"/>
                <a:cs typeface="Times New Roman" pitchFamily="18" charset="0"/>
              </a:rPr>
              <a:t>Nhà máy thủy điện Trị An</a:t>
            </a:r>
            <a:endPar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1188453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0" y="63611"/>
            <a:ext cx="12192000" cy="500912"/>
          </a:xfrm>
          <a:prstGeom prst="rect">
            <a:avLst/>
          </a:prstGeom>
        </p:spPr>
      </p:pic>
      <p:grpSp>
        <p:nvGrpSpPr>
          <p:cNvPr id="41" name="Group 40">
            <a:extLst>
              <a:ext uri="{FF2B5EF4-FFF2-40B4-BE49-F238E27FC236}">
                <a16:creationId xmlns="" xmlns:a16="http://schemas.microsoft.com/office/drawing/2014/main" id="{58C5F316-4E64-4990-8C96-22027289CDE6}"/>
              </a:ext>
            </a:extLst>
          </p:cNvPr>
          <p:cNvGrpSpPr/>
          <p:nvPr/>
        </p:nvGrpSpPr>
        <p:grpSpPr>
          <a:xfrm>
            <a:off x="2847382" y="193048"/>
            <a:ext cx="6878233" cy="1385037"/>
            <a:chOff x="5625979" y="3429000"/>
            <a:chExt cx="5736545" cy="2134052"/>
          </a:xfrm>
        </p:grpSpPr>
        <p:grpSp>
          <p:nvGrpSpPr>
            <p:cNvPr id="42" name="Graphic 3">
              <a:extLst>
                <a:ext uri="{FF2B5EF4-FFF2-40B4-BE49-F238E27FC236}">
                  <a16:creationId xmlns=""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45" name="Freeform: Shape 44">
                <a:extLst>
                  <a:ext uri="{FF2B5EF4-FFF2-40B4-BE49-F238E27FC236}">
                    <a16:creationId xmlns=""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6" name="Freeform: Shape 45">
                <a:extLst>
                  <a:ext uri="{FF2B5EF4-FFF2-40B4-BE49-F238E27FC236}">
                    <a16:creationId xmlns=""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grpSp>
            <p:nvGrpSpPr>
              <p:cNvPr id="47" name="Graphic 3">
                <a:extLst>
                  <a:ext uri="{FF2B5EF4-FFF2-40B4-BE49-F238E27FC236}">
                    <a16:creationId xmlns=""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49" name="Freeform: Shape 48">
                  <a:extLst>
                    <a:ext uri="{FF2B5EF4-FFF2-40B4-BE49-F238E27FC236}">
                      <a16:creationId xmlns=""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grpSp>
        </p:grpSp>
        <p:sp>
          <p:nvSpPr>
            <p:cNvPr id="43" name="TextBox 42">
              <a:extLst>
                <a:ext uri="{FF2B5EF4-FFF2-40B4-BE49-F238E27FC236}">
                  <a16:creationId xmlns=""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Các</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tờ</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tiền</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từ</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1 000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trở</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lên</a:t>
              </a:r>
              <a:endPar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endParaRPr>
            </a:p>
          </p:txBody>
        </p:sp>
      </p:grpSp>
      <p:pic>
        <p:nvPicPr>
          <p:cNvPr id="2052" name="Picture 4" descr="Tìm hiểu về hình ảnh tiền Việt Nam hiện nay - Tạ Đình Phong">
            <a:extLst>
              <a:ext uri="{FF2B5EF4-FFF2-40B4-BE49-F238E27FC236}">
                <a16:creationId xmlns="" xmlns:a16="http://schemas.microsoft.com/office/drawing/2014/main" id="{AD501057-754F-3F84-3518-1F1353647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4" y="1976715"/>
            <a:ext cx="4058062" cy="36875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k polymer seri 456789 , chất lượng... - Tài - Tiền May Mắn | Facebook">
            <a:extLst>
              <a:ext uri="{FF2B5EF4-FFF2-40B4-BE49-F238E27FC236}">
                <a16:creationId xmlns="" xmlns:a16="http://schemas.microsoft.com/office/drawing/2014/main" id="{EC56F31F-8DAB-918C-A17E-C8F86706A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287" y="1982898"/>
            <a:ext cx="3652837" cy="365283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50 000 Đồng - Vietnam – Numista">
            <a:extLst>
              <a:ext uri="{FF2B5EF4-FFF2-40B4-BE49-F238E27FC236}">
                <a16:creationId xmlns="" xmlns:a16="http://schemas.microsoft.com/office/drawing/2014/main" id="{4A2ACCBC-CDFB-E1D0-6D61-82C44ED2EF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638" y="2073385"/>
            <a:ext cx="3735161"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005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anim calcmode="lin" valueType="num">
                                          <p:cBhvr additive="base">
                                            <p:cTn id="21" dur="500" fill="hold"/>
                                            <p:tgtEl>
                                              <p:spTgt spid="2056"/>
                                            </p:tgtEl>
                                            <p:attrNameLst>
                                              <p:attrName>ppt_x</p:attrName>
                                            </p:attrNameLst>
                                          </p:cBhvr>
                                          <p:tavLst>
                                            <p:tav tm="0">
                                              <p:val>
                                                <p:strVal val="#ppt_x"/>
                                              </p:val>
                                            </p:tav>
                                            <p:tav tm="100000">
                                              <p:val>
                                                <p:strVal val="#ppt_x"/>
                                              </p:val>
                                            </p:tav>
                                          </p:tavLst>
                                        </p:anim>
                                        <p:anim calcmode="lin" valueType="num">
                                          <p:cBhvr additive="base">
                                            <p:cTn id="22"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45" name="Freeform: Shape 44">
                <a:extLst>
                  <a:ext uri="{FF2B5EF4-FFF2-40B4-BE49-F238E27FC236}">
                    <a16:creationId xmlns=""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6" name="Freeform: Shape 45">
                <a:extLst>
                  <a:ext uri="{FF2B5EF4-FFF2-40B4-BE49-F238E27FC236}">
                    <a16:creationId xmlns=""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grpSp>
            <p:nvGrpSpPr>
              <p:cNvPr id="47" name="Graphic 3">
                <a:extLst>
                  <a:ext uri="{FF2B5EF4-FFF2-40B4-BE49-F238E27FC236}">
                    <a16:creationId xmlns=""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49" name="Freeform: Shape 48">
                  <a:extLst>
                    <a:ext uri="{FF2B5EF4-FFF2-40B4-BE49-F238E27FC236}">
                      <a16:creationId xmlns=""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grpSp>
        </p:grpSp>
        <p:sp>
          <p:nvSpPr>
            <p:cNvPr id="43" name="TextBox 42">
              <a:extLst>
                <a:ext uri="{FF2B5EF4-FFF2-40B4-BE49-F238E27FC236}">
                  <a16:creationId xmlns=""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Các</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tờ</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tiền</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từ</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1 000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trở</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lên</a:t>
              </a:r>
              <a:endPar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endParaRPr>
            </a:p>
          </p:txBody>
        </p:sp>
      </p:grpSp>
      <p:pic>
        <p:nvPicPr>
          <p:cNvPr id="3074" name="Picture 2" descr="Tìm hiểu về hình ảnh tiền Việt Nam hiện nay - Tạ Đình Phong">
            <a:extLst>
              <a:ext uri="{FF2B5EF4-FFF2-40B4-BE49-F238E27FC236}">
                <a16:creationId xmlns="" xmlns:a16="http://schemas.microsoft.com/office/drawing/2014/main" id="{6E703B70-3ECA-FE7B-EE38-7C0A4A4C9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4" y="2038350"/>
            <a:ext cx="3611471"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ìm hiểu về hình ảnh tiền Việt Nam hiện nay - Tạ Đình Phong">
            <a:extLst>
              <a:ext uri="{FF2B5EF4-FFF2-40B4-BE49-F238E27FC236}">
                <a16:creationId xmlns="" xmlns:a16="http://schemas.microsoft.com/office/drawing/2014/main" id="{86CC3ED1-19EC-68A3-12F1-D053AE0AFF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195" y="2105026"/>
            <a:ext cx="3647105" cy="32961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500.000 đồng (tiền Việt) – Wikipedia tiếng Việt">
            <a:extLst>
              <a:ext uri="{FF2B5EF4-FFF2-40B4-BE49-F238E27FC236}">
                <a16:creationId xmlns="" xmlns:a16="http://schemas.microsoft.com/office/drawing/2014/main" id="{65E7F39F-74F5-46E8-9DFB-2F5FDA6520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2039192"/>
            <a:ext cx="3876675" cy="334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83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pic>
        <p:nvPicPr>
          <p:cNvPr id="2" name="Picture 1">
            <a:extLst>
              <a:ext uri="{FF2B5EF4-FFF2-40B4-BE49-F238E27FC236}">
                <a16:creationId xmlns="" xmlns:a16="http://schemas.microsoft.com/office/drawing/2014/main" id="{4F2D6342-80D7-5405-CA3E-90FA51FD8F8C}"/>
              </a:ext>
            </a:extLst>
          </p:cNvPr>
          <p:cNvPicPr>
            <a:picLocks noChangeAspect="1"/>
          </p:cNvPicPr>
          <p:nvPr/>
        </p:nvPicPr>
        <p:blipFill rotWithShape="1">
          <a:blip r:embed="rId4">
            <a:extLst>
              <a:ext uri="{28A0092B-C50C-407E-A947-70E740481C1C}">
                <a14:useLocalDpi xmlns:a14="http://schemas.microsoft.com/office/drawing/2010/main" val="0"/>
              </a:ext>
            </a:extLst>
          </a:blip>
          <a:srcRect l="22727" t="6643" r="59836" b="50117"/>
          <a:stretch/>
        </p:blipFill>
        <p:spPr>
          <a:xfrm flipH="1">
            <a:off x="0" y="1479160"/>
            <a:ext cx="3856168" cy="5378840"/>
          </a:xfrm>
          <a:prstGeom prst="rect">
            <a:avLst/>
          </a:prstGeom>
        </p:spPr>
      </p:pic>
      <p:sp>
        <p:nvSpPr>
          <p:cNvPr id="3" name="Oval Callout 5">
            <a:extLst>
              <a:ext uri="{FF2B5EF4-FFF2-40B4-BE49-F238E27FC236}">
                <a16:creationId xmlns="" xmlns:a16="http://schemas.microsoft.com/office/drawing/2014/main" id="{848D4BDF-2B22-8779-8214-7F039DDFA863}"/>
              </a:ext>
            </a:extLst>
          </p:cNvPr>
          <p:cNvSpPr/>
          <p:nvPr/>
        </p:nvSpPr>
        <p:spPr>
          <a:xfrm>
            <a:off x="4128048" y="486621"/>
            <a:ext cx="7952972" cy="3164889"/>
          </a:xfrm>
          <a:prstGeom prst="wedgeEllipseCallout">
            <a:avLst>
              <a:gd name="adj1" fmla="val -60997"/>
              <a:gd name="adj2" fmla="val 3400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4000" b="1" kern="0" dirty="0" err="1">
                <a:solidFill>
                  <a:srgbClr val="000000"/>
                </a:solidFill>
                <a:latin typeface="Times New Roman" pitchFamily="18" charset="0"/>
                <a:cs typeface="Times New Roman" pitchFamily="18" charset="0"/>
                <a:sym typeface="Arial"/>
              </a:rPr>
              <a:t>Em</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hãy</a:t>
            </a:r>
            <a:r>
              <a:rPr lang="en-US" sz="4000" b="1" kern="0" dirty="0">
                <a:solidFill>
                  <a:srgbClr val="000000"/>
                </a:solidFill>
                <a:latin typeface="Times New Roman" pitchFamily="18" charset="0"/>
                <a:cs typeface="Times New Roman" pitchFamily="18" charset="0"/>
                <a:sym typeface="Arial"/>
              </a:rPr>
              <a:t> so </a:t>
            </a:r>
            <a:r>
              <a:rPr lang="en-US" sz="4000" b="1" kern="0" dirty="0" err="1">
                <a:solidFill>
                  <a:srgbClr val="000000"/>
                </a:solidFill>
                <a:latin typeface="Times New Roman" pitchFamily="18" charset="0"/>
                <a:cs typeface="Times New Roman" pitchFamily="18" charset="0"/>
                <a:sym typeface="Arial"/>
              </a:rPr>
              <a:t>sánh</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sự</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giống</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và</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khác</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nhau</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giữa</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các</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tờ</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tiền</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polyme</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có</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mệnh</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giá</a:t>
            </a:r>
            <a:r>
              <a:rPr lang="en-US" sz="4000" b="1" kern="0" dirty="0">
                <a:solidFill>
                  <a:srgbClr val="000000"/>
                </a:solidFill>
                <a:latin typeface="Times New Roman" pitchFamily="18" charset="0"/>
                <a:cs typeface="Times New Roman" pitchFamily="18" charset="0"/>
                <a:sym typeface="Arial"/>
              </a:rPr>
              <a:t> </a:t>
            </a:r>
            <a:r>
              <a:rPr lang="en-US" sz="4000" b="1" kern="0" dirty="0" err="1">
                <a:solidFill>
                  <a:srgbClr val="000000"/>
                </a:solidFill>
                <a:latin typeface="Times New Roman" pitchFamily="18" charset="0"/>
                <a:cs typeface="Times New Roman" pitchFamily="18" charset="0"/>
                <a:sym typeface="Arial"/>
              </a:rPr>
              <a:t>từ</a:t>
            </a:r>
            <a:r>
              <a:rPr lang="en-US" sz="4000" b="1" kern="0" dirty="0">
                <a:solidFill>
                  <a:srgbClr val="000000"/>
                </a:solidFill>
                <a:latin typeface="Times New Roman" pitchFamily="18" charset="0"/>
                <a:cs typeface="Times New Roman" pitchFamily="18" charset="0"/>
                <a:sym typeface="Arial"/>
              </a:rPr>
              <a:t> 20.000đ </a:t>
            </a:r>
            <a:r>
              <a:rPr lang="en-US" sz="4000" b="1" kern="0" dirty="0" err="1">
                <a:solidFill>
                  <a:srgbClr val="000000"/>
                </a:solidFill>
                <a:latin typeface="Times New Roman" pitchFamily="18" charset="0"/>
                <a:cs typeface="Times New Roman" pitchFamily="18" charset="0"/>
                <a:sym typeface="Arial"/>
              </a:rPr>
              <a:t>đến</a:t>
            </a:r>
            <a:r>
              <a:rPr lang="en-US" sz="4000" b="1" kern="0" dirty="0">
                <a:solidFill>
                  <a:srgbClr val="000000"/>
                </a:solidFill>
                <a:latin typeface="Times New Roman" pitchFamily="18" charset="0"/>
                <a:cs typeface="Times New Roman" pitchFamily="18" charset="0"/>
                <a:sym typeface="Arial"/>
              </a:rPr>
              <a:t> 500.000đ</a:t>
            </a:r>
            <a:endParaRPr kumimoji="0" lang="en-US" sz="4000" b="1" i="0" u="none" strike="noStrike" kern="0" cap="none" spc="0" normalizeH="0" baseline="0" noProof="0" dirty="0">
              <a:ln>
                <a:noFill/>
              </a:ln>
              <a:solidFill>
                <a:srgbClr val="000000"/>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4182241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6BB53A5C-7C66-CF4C-9AAD-8ED9E02B5251}"/>
              </a:ext>
            </a:extLst>
          </p:cNvPr>
          <p:cNvSpPr txBox="1"/>
          <p:nvPr/>
        </p:nvSpPr>
        <p:spPr>
          <a:xfrm>
            <a:off x="2153530" y="476227"/>
            <a:ext cx="8524025" cy="584775"/>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tờ</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tiền</a:t>
            </a:r>
            <a:endParaRPr lang="en-US" sz="3200" b="1" dirty="0">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F64A9B7C-04EA-C307-6F23-3787A821BD71}"/>
              </a:ext>
            </a:extLst>
          </p:cNvPr>
          <p:cNvSpPr txBox="1"/>
          <p:nvPr/>
        </p:nvSpPr>
        <p:spPr>
          <a:xfrm>
            <a:off x="723350" y="881044"/>
            <a:ext cx="2667718" cy="584775"/>
          </a:xfrm>
          <a:prstGeom prst="rect">
            <a:avLst/>
          </a:prstGeom>
          <a:noFill/>
        </p:spPr>
        <p:txBody>
          <a:bodyPr wrap="none" rtlCol="0">
            <a:spAutoFit/>
          </a:bodyPr>
          <a:lstStyle/>
          <a:p>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Giống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nhau</a:t>
            </a:r>
            <a:r>
              <a:rPr lang="en-US" sz="3200" b="1" i="1" dirty="0">
                <a:solidFill>
                  <a:srgbClr val="FF0000"/>
                </a:solidFill>
                <a:latin typeface="Times New Roman" pitchFamily="18" charset="0"/>
                <a:cs typeface="Times New Roman" pitchFamily="18" charset="0"/>
              </a:rPr>
              <a:t>:</a:t>
            </a:r>
          </a:p>
        </p:txBody>
      </p:sp>
      <p:sp>
        <p:nvSpPr>
          <p:cNvPr id="8" name="TextBox 7">
            <a:extLst>
              <a:ext uri="{FF2B5EF4-FFF2-40B4-BE49-F238E27FC236}">
                <a16:creationId xmlns="" xmlns:a16="http://schemas.microsoft.com/office/drawing/2014/main" id="{27CE6CFA-972D-2912-A3EA-B5CB063A160D}"/>
              </a:ext>
            </a:extLst>
          </p:cNvPr>
          <p:cNvSpPr txBox="1"/>
          <p:nvPr/>
        </p:nvSpPr>
        <p:spPr>
          <a:xfrm>
            <a:off x="561975" y="3081334"/>
            <a:ext cx="11258549" cy="954107"/>
          </a:xfrm>
          <a:prstGeom prst="rect">
            <a:avLst/>
          </a:prstGeom>
          <a:noFill/>
        </p:spPr>
        <p:txBody>
          <a:bodyPr wrap="square" rtlCol="0">
            <a:spAutoFit/>
          </a:bodyPr>
          <a:lstStyle/>
          <a:p>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hòa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chân</a:t>
            </a:r>
            <a:r>
              <a:rPr lang="en-US" sz="2800" b="1" dirty="0">
                <a:latin typeface="Times New Roman" pitchFamily="18" charset="0"/>
                <a:cs typeface="Times New Roman" pitchFamily="18" charset="0"/>
              </a:rPr>
              <a:t> dung </a:t>
            </a:r>
            <a:r>
              <a:rPr lang="en-US" sz="2800" b="1" dirty="0" err="1">
                <a:latin typeface="Times New Roman" pitchFamily="18" charset="0"/>
                <a:cs typeface="Times New Roman" pitchFamily="18" charset="0"/>
              </a:rPr>
              <a:t>Bác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Hồ</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mệnh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seri</a:t>
            </a:r>
            <a:r>
              <a:rPr lang="en-US" sz="2800" b="1" dirty="0">
                <a:latin typeface="Times New Roman" pitchFamily="18" charset="0"/>
                <a:cs typeface="Times New Roman" pitchFamily="18" charset="0"/>
              </a:rPr>
              <a:t>.</a:t>
            </a:r>
          </a:p>
        </p:txBody>
      </p:sp>
      <p:sp>
        <p:nvSpPr>
          <p:cNvPr id="10" name="TextBox 9">
            <a:extLst>
              <a:ext uri="{FF2B5EF4-FFF2-40B4-BE49-F238E27FC236}">
                <a16:creationId xmlns="" xmlns:a16="http://schemas.microsoft.com/office/drawing/2014/main" id="{3C487CF0-6903-7746-55D6-C04903A0F068}"/>
              </a:ext>
            </a:extLst>
          </p:cNvPr>
          <p:cNvSpPr txBox="1"/>
          <p:nvPr/>
        </p:nvSpPr>
        <p:spPr>
          <a:xfrm>
            <a:off x="2262156" y="5667393"/>
            <a:ext cx="8458790" cy="523220"/>
          </a:xfrm>
          <a:prstGeom prst="rect">
            <a:avLst/>
          </a:prstGeom>
          <a:noFill/>
        </p:spPr>
        <p:txBody>
          <a:bodyPr wrap="none" rtlCol="0">
            <a:spAutoFit/>
          </a:bodyPr>
          <a:lstStyle/>
          <a:p>
            <a:pPr algn="just"/>
            <a:r>
              <a:rPr lang="en-US" sz="28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Việt</a:t>
            </a:r>
            <a:r>
              <a:rPr lang="en-US" sz="2800" b="1" dirty="0">
                <a:latin typeface="Times New Roman" pitchFamily="18" charset="0"/>
                <a:cs typeface="Times New Roman" pitchFamily="18" charset="0"/>
              </a:rPr>
              <a:t> Nam</a:t>
            </a:r>
            <a:r>
              <a:rPr lang="en-US" sz="2200" b="1" dirty="0">
                <a:latin typeface="Times New Roman" pitchFamily="18" charset="0"/>
                <a:cs typeface="Times New Roman" pitchFamily="18" charset="0"/>
              </a:rPr>
              <a:t>.</a:t>
            </a:r>
          </a:p>
        </p:txBody>
      </p:sp>
      <p:pic>
        <p:nvPicPr>
          <p:cNvPr id="12" name="Picture 11">
            <a:extLst>
              <a:ext uri="{FF2B5EF4-FFF2-40B4-BE49-F238E27FC236}">
                <a16:creationId xmlns="" xmlns:a16="http://schemas.microsoft.com/office/drawing/2014/main" id="{109DB2B4-2AB9-B08C-7074-CA882A5F4B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47824"/>
            <a:ext cx="2266950" cy="1088136"/>
          </a:xfrm>
          <a:prstGeom prst="rect">
            <a:avLst/>
          </a:prstGeom>
        </p:spPr>
      </p:pic>
      <p:pic>
        <p:nvPicPr>
          <p:cNvPr id="13" name="Picture 12">
            <a:extLst>
              <a:ext uri="{FF2B5EF4-FFF2-40B4-BE49-F238E27FC236}">
                <a16:creationId xmlns="" xmlns:a16="http://schemas.microsoft.com/office/drawing/2014/main" id="{D752DD7A-0720-481E-8BA9-D561DCAEA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709218"/>
            <a:ext cx="2429643" cy="1157808"/>
          </a:xfrm>
          <a:prstGeom prst="rect">
            <a:avLst/>
          </a:prstGeom>
        </p:spPr>
      </p:pic>
      <p:pic>
        <p:nvPicPr>
          <p:cNvPr id="14" name="Picture 13">
            <a:extLst>
              <a:ext uri="{FF2B5EF4-FFF2-40B4-BE49-F238E27FC236}">
                <a16:creationId xmlns="" xmlns:a16="http://schemas.microsoft.com/office/drawing/2014/main" id="{B3787804-9530-FF8E-0080-539A757A0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6522" y="1728775"/>
            <a:ext cx="2528125" cy="1166826"/>
          </a:xfrm>
          <a:prstGeom prst="rect">
            <a:avLst/>
          </a:prstGeom>
        </p:spPr>
      </p:pic>
      <p:pic>
        <p:nvPicPr>
          <p:cNvPr id="15" name="Picture 14">
            <a:extLst>
              <a:ext uri="{FF2B5EF4-FFF2-40B4-BE49-F238E27FC236}">
                <a16:creationId xmlns="" xmlns:a16="http://schemas.microsoft.com/office/drawing/2014/main" id="{260FB8DC-000A-222F-6D24-9E763E5F86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563" y="4214820"/>
            <a:ext cx="2244341" cy="1109655"/>
          </a:xfrm>
          <a:prstGeom prst="rect">
            <a:avLst/>
          </a:prstGeom>
        </p:spPr>
      </p:pic>
      <p:pic>
        <p:nvPicPr>
          <p:cNvPr id="17" name="Picture 16">
            <a:extLst>
              <a:ext uri="{FF2B5EF4-FFF2-40B4-BE49-F238E27FC236}">
                <a16:creationId xmlns="" xmlns:a16="http://schemas.microsoft.com/office/drawing/2014/main" id="{B4B85F62-23DA-C435-D227-2F3C3E2F40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76730" y="4214821"/>
            <a:ext cx="2360793" cy="1100130"/>
          </a:xfrm>
          <a:prstGeom prst="rect">
            <a:avLst/>
          </a:prstGeom>
        </p:spPr>
      </p:pic>
      <p:pic>
        <p:nvPicPr>
          <p:cNvPr id="18" name="Picture 17">
            <a:extLst>
              <a:ext uri="{FF2B5EF4-FFF2-40B4-BE49-F238E27FC236}">
                <a16:creationId xmlns="" xmlns:a16="http://schemas.microsoft.com/office/drawing/2014/main" id="{B4631E44-9B3D-DBDC-23F3-07E37F9C71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29706" y="4224345"/>
            <a:ext cx="2409092" cy="1081080"/>
          </a:xfrm>
          <a:prstGeom prst="rect">
            <a:avLst/>
          </a:prstGeom>
        </p:spPr>
      </p:pic>
      <p:pic>
        <p:nvPicPr>
          <p:cNvPr id="1026" name="Picture 2" descr="Pin on tiền">
            <a:extLst>
              <a:ext uri="{FF2B5EF4-FFF2-40B4-BE49-F238E27FC236}">
                <a16:creationId xmlns="" xmlns:a16="http://schemas.microsoft.com/office/drawing/2014/main" id="{2D227D2B-2DF7-01DB-1776-1D4B4375A7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6383" y="1781174"/>
            <a:ext cx="2467692" cy="11125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 xmlns:a16="http://schemas.microsoft.com/office/drawing/2014/main" id="{B0E43989-B66B-583F-6F31-664BA8F07347}"/>
              </a:ext>
            </a:extLst>
          </p:cNvPr>
          <p:cNvPicPr>
            <a:picLocks noChangeAspect="1"/>
          </p:cNvPicPr>
          <p:nvPr/>
        </p:nvPicPr>
        <p:blipFill>
          <a:blip r:embed="rId11"/>
          <a:stretch>
            <a:fillRect/>
          </a:stretch>
        </p:blipFill>
        <p:spPr>
          <a:xfrm>
            <a:off x="9676295" y="1838325"/>
            <a:ext cx="2415692" cy="1042987"/>
          </a:xfrm>
          <a:prstGeom prst="rect">
            <a:avLst/>
          </a:prstGeom>
        </p:spPr>
      </p:pic>
      <p:pic>
        <p:nvPicPr>
          <p:cNvPr id="26" name="Picture 25">
            <a:extLst>
              <a:ext uri="{FF2B5EF4-FFF2-40B4-BE49-F238E27FC236}">
                <a16:creationId xmlns="" xmlns:a16="http://schemas.microsoft.com/office/drawing/2014/main" id="{64351E37-840B-FFC7-ABFD-61AA6E925041}"/>
              </a:ext>
            </a:extLst>
          </p:cNvPr>
          <p:cNvPicPr>
            <a:picLocks noChangeAspect="1"/>
          </p:cNvPicPr>
          <p:nvPr/>
        </p:nvPicPr>
        <p:blipFill>
          <a:blip r:embed="rId12"/>
          <a:stretch>
            <a:fillRect/>
          </a:stretch>
        </p:blipFill>
        <p:spPr>
          <a:xfrm>
            <a:off x="7454792" y="4229100"/>
            <a:ext cx="2360720" cy="1095374"/>
          </a:xfrm>
          <a:prstGeom prst="rect">
            <a:avLst/>
          </a:prstGeom>
        </p:spPr>
      </p:pic>
      <p:pic>
        <p:nvPicPr>
          <p:cNvPr id="28" name="Picture 27">
            <a:extLst>
              <a:ext uri="{FF2B5EF4-FFF2-40B4-BE49-F238E27FC236}">
                <a16:creationId xmlns="" xmlns:a16="http://schemas.microsoft.com/office/drawing/2014/main" id="{EDD83D7C-22AB-CB68-DBA6-2B3BFEDAEA5D}"/>
              </a:ext>
            </a:extLst>
          </p:cNvPr>
          <p:cNvPicPr>
            <a:picLocks noChangeAspect="1"/>
          </p:cNvPicPr>
          <p:nvPr/>
        </p:nvPicPr>
        <p:blipFill>
          <a:blip r:embed="rId13"/>
          <a:stretch>
            <a:fillRect/>
          </a:stretch>
        </p:blipFill>
        <p:spPr>
          <a:xfrm>
            <a:off x="9804474" y="4200524"/>
            <a:ext cx="2387526" cy="1114425"/>
          </a:xfrm>
          <a:prstGeom prst="rect">
            <a:avLst/>
          </a:prstGeom>
        </p:spPr>
      </p:pic>
    </p:spTree>
    <p:extLst>
      <p:ext uri="{BB962C8B-B14F-4D97-AF65-F5344CB8AC3E}">
        <p14:creationId xmlns:p14="http://schemas.microsoft.com/office/powerpoint/2010/main" val="2220589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par>
                                <p:cTn id="45" presetID="16" presetClass="entr" presetSubtype="21"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4" name="TextBox 3">
            <a:extLst>
              <a:ext uri="{FF2B5EF4-FFF2-40B4-BE49-F238E27FC236}">
                <a16:creationId xmlns="" xmlns:a16="http://schemas.microsoft.com/office/drawing/2014/main" id="{CB56D881-6217-B804-C297-B20681B0C68D}"/>
              </a:ext>
            </a:extLst>
          </p:cNvPr>
          <p:cNvSpPr txBox="1"/>
          <p:nvPr/>
        </p:nvSpPr>
        <p:spPr>
          <a:xfrm>
            <a:off x="1543781" y="421516"/>
            <a:ext cx="2741456" cy="646331"/>
          </a:xfrm>
          <a:prstGeom prst="rect">
            <a:avLst/>
          </a:prstGeom>
          <a:noFill/>
        </p:spPr>
        <p:txBody>
          <a:bodyPr wrap="none" rtlCol="0">
            <a:spAutoFit/>
          </a:bodyPr>
          <a:lstStyle/>
          <a:p>
            <a:pPr algn="ct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Khác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nhau</a:t>
            </a:r>
            <a:r>
              <a:rPr lang="en-US" sz="2200" b="1" i="1" dirty="0">
                <a:solidFill>
                  <a:srgbClr val="FF0000"/>
                </a:solidFill>
                <a:latin typeface="Times New Roman" pitchFamily="18" charset="0"/>
                <a:cs typeface="Times New Roman" pitchFamily="18" charset="0"/>
              </a:rPr>
              <a:t>:</a:t>
            </a:r>
          </a:p>
        </p:txBody>
      </p:sp>
      <p:pic>
        <p:nvPicPr>
          <p:cNvPr id="5" name="Picture 4">
            <a:extLst>
              <a:ext uri="{FF2B5EF4-FFF2-40B4-BE49-F238E27FC236}">
                <a16:creationId xmlns="" xmlns:a16="http://schemas.microsoft.com/office/drawing/2014/main" id="{5B78AF69-59AD-68A9-060F-8D02CA50E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128" y="1067848"/>
            <a:ext cx="2438400" cy="3662744"/>
          </a:xfrm>
          <a:prstGeom prst="rect">
            <a:avLst/>
          </a:prstGeom>
        </p:spPr>
      </p:pic>
      <p:pic>
        <p:nvPicPr>
          <p:cNvPr id="7" name="Picture 6">
            <a:extLst>
              <a:ext uri="{FF2B5EF4-FFF2-40B4-BE49-F238E27FC236}">
                <a16:creationId xmlns="" xmlns:a16="http://schemas.microsoft.com/office/drawing/2014/main" id="{79CBD7A8-547F-E469-BDA0-26CE45F5E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7772" y="953549"/>
            <a:ext cx="2685799" cy="3654794"/>
          </a:xfrm>
          <a:prstGeom prst="rect">
            <a:avLst/>
          </a:prstGeom>
        </p:spPr>
      </p:pic>
      <p:pic>
        <p:nvPicPr>
          <p:cNvPr id="9" name="Picture 8">
            <a:extLst>
              <a:ext uri="{FF2B5EF4-FFF2-40B4-BE49-F238E27FC236}">
                <a16:creationId xmlns="" xmlns:a16="http://schemas.microsoft.com/office/drawing/2014/main" id="{53417D1B-48D6-5E20-8281-665A5E0B2D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59" y="1001174"/>
            <a:ext cx="2745757" cy="3654794"/>
          </a:xfrm>
          <a:prstGeom prst="rect">
            <a:avLst/>
          </a:prstGeom>
        </p:spPr>
      </p:pic>
      <p:sp>
        <p:nvSpPr>
          <p:cNvPr id="11" name="TextBox 10">
            <a:extLst>
              <a:ext uri="{FF2B5EF4-FFF2-40B4-BE49-F238E27FC236}">
                <a16:creationId xmlns="" xmlns:a16="http://schemas.microsoft.com/office/drawing/2014/main" id="{932FE8AD-E666-A68A-2158-735252AF2395}"/>
              </a:ext>
            </a:extLst>
          </p:cNvPr>
          <p:cNvSpPr txBox="1"/>
          <p:nvPr/>
        </p:nvSpPr>
        <p:spPr>
          <a:xfrm>
            <a:off x="1408392" y="5239345"/>
            <a:ext cx="3200941" cy="523220"/>
          </a:xfrm>
          <a:prstGeom prst="rect">
            <a:avLst/>
          </a:prstGeom>
          <a:noFill/>
        </p:spPr>
        <p:txBody>
          <a:bodyPr wrap="none" rtlCol="0">
            <a:spAutoFit/>
          </a:bodyPr>
          <a:lstStyle/>
          <a:p>
            <a:pPr algn="ctr"/>
            <a:r>
              <a:rPr lang="en-US" sz="2800" b="1" dirty="0" err="1">
                <a:latin typeface="Times New Roman" pitchFamily="18" charset="0"/>
                <a:cs typeface="Times New Roman" pitchFamily="18" charset="0"/>
              </a:rPr>
              <a:t>Chùa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Cầu</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Hội</a:t>
            </a:r>
            <a:r>
              <a:rPr lang="en-US" sz="2800" b="1" dirty="0">
                <a:latin typeface="Times New Roman" pitchFamily="18" charset="0"/>
                <a:cs typeface="Times New Roman" pitchFamily="18" charset="0"/>
              </a:rPr>
              <a:t> An</a:t>
            </a:r>
          </a:p>
        </p:txBody>
      </p:sp>
      <p:sp>
        <p:nvSpPr>
          <p:cNvPr id="19" name="TextBox 18">
            <a:extLst>
              <a:ext uri="{FF2B5EF4-FFF2-40B4-BE49-F238E27FC236}">
                <a16:creationId xmlns="" xmlns:a16="http://schemas.microsoft.com/office/drawing/2014/main" id="{A7DD8E32-6E97-DC76-35F6-3858B0F55A74}"/>
              </a:ext>
            </a:extLst>
          </p:cNvPr>
          <p:cNvSpPr txBox="1"/>
          <p:nvPr/>
        </p:nvSpPr>
        <p:spPr>
          <a:xfrm>
            <a:off x="4848223" y="4738897"/>
            <a:ext cx="3400427" cy="2031325"/>
          </a:xfrm>
          <a:prstGeom prst="rect">
            <a:avLst/>
          </a:prstGeom>
          <a:noFill/>
        </p:spPr>
        <p:txBody>
          <a:bodyPr wrap="square" rtlCol="0">
            <a:spAutoFit/>
          </a:bodyPr>
          <a:lstStyle/>
          <a:p>
            <a:pPr algn="ctr">
              <a:lnSpc>
                <a:spcPct val="150000"/>
              </a:lnSpc>
            </a:pPr>
            <a:r>
              <a:rPr lang="en-US" sz="2800" b="1" dirty="0" err="1">
                <a:latin typeface="Times New Roman" pitchFamily="18" charset="0"/>
                <a:cs typeface="Times New Roman" pitchFamily="18" charset="0"/>
              </a:rPr>
              <a:t>Nghênh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Đình</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Phu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Lâu</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Huế</a:t>
            </a:r>
            <a:endParaRPr lang="en-US" sz="2800" b="1" dirty="0">
              <a:latin typeface="Times New Roman" pitchFamily="18" charset="0"/>
              <a:cs typeface="Times New Roman" pitchFamily="18" charset="0"/>
            </a:endParaRPr>
          </a:p>
        </p:txBody>
      </p:sp>
      <p:sp>
        <p:nvSpPr>
          <p:cNvPr id="20" name="TextBox 19">
            <a:extLst>
              <a:ext uri="{FF2B5EF4-FFF2-40B4-BE49-F238E27FC236}">
                <a16:creationId xmlns="" xmlns:a16="http://schemas.microsoft.com/office/drawing/2014/main" id="{28239848-1D19-04C6-92F8-A21B421E0AC2}"/>
              </a:ext>
            </a:extLst>
          </p:cNvPr>
          <p:cNvSpPr txBox="1"/>
          <p:nvPr/>
        </p:nvSpPr>
        <p:spPr>
          <a:xfrm>
            <a:off x="8564146" y="4841470"/>
            <a:ext cx="3180179" cy="1384995"/>
          </a:xfrm>
          <a:prstGeom prst="rect">
            <a:avLst/>
          </a:prstGeom>
          <a:noFill/>
        </p:spPr>
        <p:txBody>
          <a:bodyPr wrap="square" rtlCol="0">
            <a:spAutoFit/>
          </a:bodyPr>
          <a:lstStyle/>
          <a:p>
            <a:pPr algn="ctr">
              <a:lnSpc>
                <a:spcPct val="150000"/>
              </a:lnSpc>
            </a:pPr>
            <a:r>
              <a:rPr lang="en-US" sz="2800" b="1" dirty="0" err="1">
                <a:latin typeface="Times New Roman" pitchFamily="18" charset="0"/>
                <a:cs typeface="Times New Roman" pitchFamily="18" charset="0"/>
              </a:rPr>
              <a:t>Văn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miếu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Giám</a:t>
            </a:r>
            <a:r>
              <a:rPr lang="en-US" sz="2800" b="1" dirty="0">
                <a:latin typeface="Times New Roman" pitchFamily="18" charset="0"/>
                <a:cs typeface="Times New Roman" pitchFamily="18" charset="0"/>
              </a:rPr>
              <a:t> – </a:t>
            </a:r>
            <a:r>
              <a:rPr lang="en-US" sz="2800" b="1" dirty="0" err="1">
                <a:latin typeface="Times New Roman" pitchFamily="18" charset="0"/>
                <a:cs typeface="Times New Roman" pitchFamily="18" charset="0"/>
              </a:rPr>
              <a:t>Hà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Nội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755843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 xmlns:a16="http://schemas.microsoft.com/office/drawing/2014/main" id="{DF1C27BF-EF73-2C05-F04D-17DF3DF5AF30}"/>
              </a:ext>
            </a:extLst>
          </p:cNvPr>
          <p:cNvSpPr/>
          <p:nvPr/>
        </p:nvSpPr>
        <p:spPr>
          <a:xfrm>
            <a:off x="323850" y="466725"/>
            <a:ext cx="11553825" cy="6048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4" name="TextBox 3">
            <a:extLst>
              <a:ext uri="{FF2B5EF4-FFF2-40B4-BE49-F238E27FC236}">
                <a16:creationId xmlns="" xmlns:a16="http://schemas.microsoft.com/office/drawing/2014/main" id="{CB56D881-6217-B804-C297-B20681B0C68D}"/>
              </a:ext>
            </a:extLst>
          </p:cNvPr>
          <p:cNvSpPr txBox="1"/>
          <p:nvPr/>
        </p:nvSpPr>
        <p:spPr>
          <a:xfrm>
            <a:off x="1543781" y="421516"/>
            <a:ext cx="274145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Khác</a:t>
            </a:r>
            <a:r>
              <a:rPr kumimoji="0" lang="en-US" sz="36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nhau</a:t>
            </a:r>
            <a:r>
              <a:rPr kumimoji="0" lang="en-US" sz="22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rPr>
              <a:t>:</a:t>
            </a:r>
          </a:p>
        </p:txBody>
      </p:sp>
      <p:grpSp>
        <p:nvGrpSpPr>
          <p:cNvPr id="10" name="Group 9">
            <a:extLst>
              <a:ext uri="{FF2B5EF4-FFF2-40B4-BE49-F238E27FC236}">
                <a16:creationId xmlns="" xmlns:a16="http://schemas.microsoft.com/office/drawing/2014/main" id="{80AAE6B1-4235-5C20-FB1F-CBEEF31EB9B2}"/>
              </a:ext>
            </a:extLst>
          </p:cNvPr>
          <p:cNvGrpSpPr/>
          <p:nvPr/>
        </p:nvGrpSpPr>
        <p:grpSpPr>
          <a:xfrm>
            <a:off x="920641" y="1285874"/>
            <a:ext cx="3660884" cy="4109315"/>
            <a:chOff x="806341" y="1600199"/>
            <a:chExt cx="3660884" cy="4109315"/>
          </a:xfrm>
        </p:grpSpPr>
        <p:pic>
          <p:nvPicPr>
            <p:cNvPr id="3" name="Picture 2">
              <a:extLst>
                <a:ext uri="{FF2B5EF4-FFF2-40B4-BE49-F238E27FC236}">
                  <a16:creationId xmlns="" xmlns:a16="http://schemas.microsoft.com/office/drawing/2014/main" id="{07992934-64D7-4C94-A7E1-21AA68253B63}"/>
                </a:ext>
              </a:extLst>
            </p:cNvPr>
            <p:cNvPicPr>
              <a:picLocks noChangeAspect="1"/>
            </p:cNvPicPr>
            <p:nvPr/>
          </p:nvPicPr>
          <p:blipFill>
            <a:blip r:embed="rId4"/>
            <a:stretch>
              <a:fillRect/>
            </a:stretch>
          </p:blipFill>
          <p:spPr>
            <a:xfrm>
              <a:off x="806341" y="1600199"/>
              <a:ext cx="3592403" cy="1666875"/>
            </a:xfrm>
            <a:prstGeom prst="rect">
              <a:avLst/>
            </a:prstGeom>
          </p:spPr>
        </p:pic>
        <p:pic>
          <p:nvPicPr>
            <p:cNvPr id="8" name="Picture 7">
              <a:extLst>
                <a:ext uri="{FF2B5EF4-FFF2-40B4-BE49-F238E27FC236}">
                  <a16:creationId xmlns="" xmlns:a16="http://schemas.microsoft.com/office/drawing/2014/main" id="{EFCA9886-34C5-2631-E982-30236F26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25" y="3254548"/>
              <a:ext cx="3619500" cy="2454966"/>
            </a:xfrm>
            <a:prstGeom prst="rect">
              <a:avLst/>
            </a:prstGeom>
          </p:spPr>
        </p:pic>
      </p:grpSp>
      <p:grpSp>
        <p:nvGrpSpPr>
          <p:cNvPr id="13" name="Group 12">
            <a:extLst>
              <a:ext uri="{FF2B5EF4-FFF2-40B4-BE49-F238E27FC236}">
                <a16:creationId xmlns="" xmlns:a16="http://schemas.microsoft.com/office/drawing/2014/main" id="{09FDB43C-B9DC-6BF5-2F9E-152C4C5AD96A}"/>
              </a:ext>
            </a:extLst>
          </p:cNvPr>
          <p:cNvGrpSpPr/>
          <p:nvPr/>
        </p:nvGrpSpPr>
        <p:grpSpPr>
          <a:xfrm>
            <a:off x="6499298" y="1171573"/>
            <a:ext cx="3787702" cy="4267184"/>
            <a:chOff x="6375473" y="1200148"/>
            <a:chExt cx="3787702" cy="4267184"/>
          </a:xfrm>
        </p:grpSpPr>
        <p:pic>
          <p:nvPicPr>
            <p:cNvPr id="6" name="Picture 5">
              <a:extLst>
                <a:ext uri="{FF2B5EF4-FFF2-40B4-BE49-F238E27FC236}">
                  <a16:creationId xmlns="" xmlns:a16="http://schemas.microsoft.com/office/drawing/2014/main" id="{B1EFDD9F-CE16-CE4A-9F0A-FCE15403736A}"/>
                </a:ext>
              </a:extLst>
            </p:cNvPr>
            <p:cNvPicPr>
              <a:picLocks noChangeAspect="1"/>
            </p:cNvPicPr>
            <p:nvPr/>
          </p:nvPicPr>
          <p:blipFill>
            <a:blip r:embed="rId6"/>
            <a:stretch>
              <a:fillRect/>
            </a:stretch>
          </p:blipFill>
          <p:spPr>
            <a:xfrm>
              <a:off x="6375473" y="1200148"/>
              <a:ext cx="3754745" cy="1752601"/>
            </a:xfrm>
            <a:prstGeom prst="rect">
              <a:avLst/>
            </a:prstGeom>
          </p:spPr>
        </p:pic>
        <p:pic>
          <p:nvPicPr>
            <p:cNvPr id="12" name="Picture 11">
              <a:extLst>
                <a:ext uri="{FF2B5EF4-FFF2-40B4-BE49-F238E27FC236}">
                  <a16:creationId xmlns="" xmlns:a16="http://schemas.microsoft.com/office/drawing/2014/main" id="{CC22E46C-354B-D27E-7D95-CE2AD35BE9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2974744"/>
              <a:ext cx="3762375" cy="2492588"/>
            </a:xfrm>
            <a:prstGeom prst="rect">
              <a:avLst/>
            </a:prstGeom>
          </p:spPr>
        </p:pic>
      </p:grpSp>
      <p:sp>
        <p:nvSpPr>
          <p:cNvPr id="14" name="TextBox 13">
            <a:extLst>
              <a:ext uri="{FF2B5EF4-FFF2-40B4-BE49-F238E27FC236}">
                <a16:creationId xmlns="" xmlns:a16="http://schemas.microsoft.com/office/drawing/2014/main" id="{0E7CBECD-4E01-0170-260B-B0F797F5FA53}"/>
              </a:ext>
            </a:extLst>
          </p:cNvPr>
          <p:cNvSpPr txBox="1"/>
          <p:nvPr/>
        </p:nvSpPr>
        <p:spPr>
          <a:xfrm>
            <a:off x="599521" y="5658445"/>
            <a:ext cx="4628191" cy="523220"/>
          </a:xfrm>
          <a:prstGeom prst="rect">
            <a:avLst/>
          </a:prstGeom>
          <a:noFill/>
        </p:spPr>
        <p:txBody>
          <a:bodyPr wrap="none" rtlCol="0">
            <a:spAutoFit/>
          </a:bodyPr>
          <a:lstStyle/>
          <a:p>
            <a:pPr algn="ctr"/>
            <a:r>
              <a:rPr lang="en-US" sz="2800" b="1" dirty="0" err="1">
                <a:latin typeface="Times New Roman" pitchFamily="18" charset="0"/>
                <a:cs typeface="Times New Roman" pitchFamily="18" charset="0"/>
              </a:rPr>
              <a:t>Vịnh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Hạ</a:t>
            </a:r>
            <a:r>
              <a:rPr lang="en-US" sz="2800" b="1" dirty="0">
                <a:latin typeface="Times New Roman" pitchFamily="18" charset="0"/>
                <a:cs typeface="Times New Roman" pitchFamily="18" charset="0"/>
              </a:rPr>
              <a:t> Long – </a:t>
            </a:r>
            <a:r>
              <a:rPr lang="en-US" sz="2800" b="1" dirty="0" err="1">
                <a:latin typeface="Times New Roman" pitchFamily="18" charset="0"/>
                <a:cs typeface="Times New Roman" pitchFamily="18" charset="0"/>
              </a:rPr>
              <a:t>Quảng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Ninh</a:t>
            </a:r>
            <a:endParaRPr lang="en-US" sz="2800" b="1" dirty="0">
              <a:latin typeface="Times New Roman" pitchFamily="18" charset="0"/>
              <a:cs typeface="Times New Roman" pitchFamily="18" charset="0"/>
            </a:endParaRPr>
          </a:p>
        </p:txBody>
      </p:sp>
      <p:sp>
        <p:nvSpPr>
          <p:cNvPr id="15" name="TextBox 14">
            <a:extLst>
              <a:ext uri="{FF2B5EF4-FFF2-40B4-BE49-F238E27FC236}">
                <a16:creationId xmlns="" xmlns:a16="http://schemas.microsoft.com/office/drawing/2014/main" id="{8A6F69B2-9600-E50C-D961-E52F3AB9F501}"/>
              </a:ext>
            </a:extLst>
          </p:cNvPr>
          <p:cNvSpPr txBox="1"/>
          <p:nvPr/>
        </p:nvSpPr>
        <p:spPr>
          <a:xfrm>
            <a:off x="6034633" y="5544145"/>
            <a:ext cx="4787914" cy="523220"/>
          </a:xfrm>
          <a:prstGeom prst="rect">
            <a:avLst/>
          </a:prstGeom>
          <a:noFill/>
        </p:spPr>
        <p:txBody>
          <a:bodyPr wrap="none" rtlCol="0">
            <a:spAutoFit/>
          </a:bodyPr>
          <a:lstStyle/>
          <a:p>
            <a:pPr algn="ctr"/>
            <a:r>
              <a:rPr lang="en-US" sz="2800" b="1">
                <a:latin typeface="Times New Roman" pitchFamily="18" charset="0"/>
                <a:cs typeface="Times New Roman" pitchFamily="18" charset="0"/>
              </a:rPr>
              <a:t>Làng Sen, Nam Đàn, Nghệ An</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437678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 xmlns:a16="http://schemas.microsoft.com/office/drawing/2014/main" id="{A01E01B0-D109-4CE4-999D-2425B94A59D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 xmlns:a16="http://schemas.microsoft.com/office/drawing/2014/main" id="{03C2DC82-2D5B-4560-83B3-530900C5BC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 xmlns:a16="http://schemas.microsoft.com/office/drawing/2014/main" id="{400F3F67-26B2-E0E7-A92B-A24965A9CCA8}"/>
              </a:ext>
            </a:extLst>
          </p:cNvPr>
          <p:cNvPicPr>
            <a:picLocks noChangeAspect="1"/>
          </p:cNvPicPr>
          <p:nvPr/>
        </p:nvPicPr>
        <p:blipFill>
          <a:blip r:embed="rId7"/>
          <a:stretch>
            <a:fillRect/>
          </a:stretch>
        </p:blipFill>
        <p:spPr>
          <a:xfrm>
            <a:off x="3529748" y="610599"/>
            <a:ext cx="4999153" cy="1396105"/>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 xmlns:a16="http://schemas.microsoft.com/office/drawing/2014/main" id="{A01E01B0-D109-4CE4-999D-2425B94A59D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 xmlns:a16="http://schemas.microsoft.com/office/drawing/2014/main" id="{03C2DC82-2D5B-4560-83B3-530900C5BC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 xmlns:a16="http://schemas.microsoft.com/office/drawing/2014/main" id="{DF1C27BF-EF73-2C05-F04D-17DF3DF5AF30}"/>
              </a:ext>
            </a:extLst>
          </p:cNvPr>
          <p:cNvSpPr/>
          <p:nvPr/>
        </p:nvSpPr>
        <p:spPr>
          <a:xfrm>
            <a:off x="323850" y="923925"/>
            <a:ext cx="11553825" cy="559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itchFamily="18" charset="0"/>
              <a:cs typeface="Times New Roman" pitchFamily="18" charset="0"/>
            </a:endParaRPr>
          </a:p>
        </p:txBody>
      </p:sp>
      <p:sp>
        <p:nvSpPr>
          <p:cNvPr id="4" name="Oval 3">
            <a:extLst>
              <a:ext uri="{FF2B5EF4-FFF2-40B4-BE49-F238E27FC236}">
                <a16:creationId xmlns="" xmlns:a16="http://schemas.microsoft.com/office/drawing/2014/main" id="{1070DA4D-0F9E-57A0-440D-DDC4FABF21DF}"/>
              </a:ext>
            </a:extLst>
          </p:cNvPr>
          <p:cNvSpPr/>
          <p:nvPr/>
        </p:nvSpPr>
        <p:spPr>
          <a:xfrm>
            <a:off x="419101" y="139065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cs typeface="Times New Roman" pitchFamily="18" charset="0"/>
              </a:rPr>
              <a:t>1</a:t>
            </a:r>
            <a:endParaRPr kumimoji="0" lang="en-US" sz="3600" b="0" i="0" u="none" strike="noStrike" kern="1200" cap="none" spc="0" normalizeH="0" baseline="0" noProof="0" dirty="0">
              <a:ln>
                <a:noFill/>
              </a:ln>
              <a:solidFill>
                <a:srgbClr val="FFFFFF"/>
              </a:solidFill>
              <a:effectLst/>
              <a:uLnTx/>
              <a:uFillTx/>
              <a:latin typeface="Times New Roman" pitchFamily="18" charset="0"/>
              <a:cs typeface="Times New Roman" pitchFamily="18" charset="0"/>
            </a:endParaRPr>
          </a:p>
        </p:txBody>
      </p:sp>
      <p:sp>
        <p:nvSpPr>
          <p:cNvPr id="5" name="Rectangle: Rounded Corners 4">
            <a:extLst>
              <a:ext uri="{FF2B5EF4-FFF2-40B4-BE49-F238E27FC236}">
                <a16:creationId xmlns="" xmlns:a16="http://schemas.microsoft.com/office/drawing/2014/main" id="{44D6B414-7750-DBBC-85B8-034ED40D09AE}"/>
              </a:ext>
            </a:extLst>
          </p:cNvPr>
          <p:cNvSpPr/>
          <p:nvPr/>
        </p:nvSpPr>
        <p:spPr>
          <a:xfrm>
            <a:off x="1085851" y="1255046"/>
            <a:ext cx="7607575" cy="859504"/>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srgbClr val="000000"/>
                </a:solidFill>
                <a:latin typeface="Times New Roman" pitchFamily="18" charset="0"/>
                <a:cs typeface="Times New Roman" pitchFamily="18" charset="0"/>
              </a:rPr>
              <a:t>Chú</a:t>
            </a:r>
            <a:r>
              <a:rPr lang="en-US" sz="3300" b="1" dirty="0">
                <a:solidFill>
                  <a:srgbClr val="000000"/>
                </a:solidFill>
                <a:latin typeface="Times New Roman" pitchFamily="18" charset="0"/>
                <a:cs typeface="Times New Roman" pitchFamily="18" charset="0"/>
              </a:rPr>
              <a:t> </a:t>
            </a:r>
            <a:r>
              <a:rPr lang="en-US" sz="3300" b="1" dirty="0" err="1">
                <a:solidFill>
                  <a:srgbClr val="000000"/>
                </a:solidFill>
                <a:latin typeface="Times New Roman" pitchFamily="18" charset="0"/>
                <a:cs typeface="Times New Roman" pitchFamily="18" charset="0"/>
              </a:rPr>
              <a:t>lợn</a:t>
            </a:r>
            <a:r>
              <a:rPr lang="en-US" sz="3300" b="1" dirty="0">
                <a:solidFill>
                  <a:srgbClr val="000000"/>
                </a:solidFill>
                <a:latin typeface="Times New Roman" pitchFamily="18" charset="0"/>
                <a:cs typeface="Times New Roman" pitchFamily="18" charset="0"/>
              </a:rPr>
              <a:t> </a:t>
            </a:r>
            <a:r>
              <a:rPr lang="en-US" sz="3300" b="1" dirty="0" err="1">
                <a:solidFill>
                  <a:srgbClr val="000000"/>
                </a:solidFill>
                <a:latin typeface="Times New Roman" pitchFamily="18" charset="0"/>
                <a:cs typeface="Times New Roman" pitchFamily="18" charset="0"/>
              </a:rPr>
              <a:t>nào</a:t>
            </a:r>
            <a:r>
              <a:rPr lang="en-US" sz="3300" b="1" dirty="0">
                <a:solidFill>
                  <a:srgbClr val="000000"/>
                </a:solidFill>
                <a:latin typeface="Times New Roman" pitchFamily="18" charset="0"/>
                <a:cs typeface="Times New Roman" pitchFamily="18" charset="0"/>
              </a:rPr>
              <a:t> </a:t>
            </a:r>
            <a:r>
              <a:rPr lang="en-US" sz="3300" b="1" dirty="0" err="1">
                <a:solidFill>
                  <a:srgbClr val="000000"/>
                </a:solidFill>
                <a:latin typeface="Times New Roman" pitchFamily="18" charset="0"/>
                <a:cs typeface="Times New Roman" pitchFamily="18" charset="0"/>
              </a:rPr>
              <a:t>đựng</a:t>
            </a:r>
            <a:r>
              <a:rPr lang="en-US" sz="3300" b="1" dirty="0">
                <a:solidFill>
                  <a:srgbClr val="000000"/>
                </a:solidFill>
                <a:latin typeface="Times New Roman" pitchFamily="18" charset="0"/>
                <a:cs typeface="Times New Roman" pitchFamily="18" charset="0"/>
              </a:rPr>
              <a:t> </a:t>
            </a:r>
            <a:r>
              <a:rPr lang="en-US" sz="3300" b="1" dirty="0" err="1">
                <a:solidFill>
                  <a:srgbClr val="000000"/>
                </a:solidFill>
                <a:latin typeface="Times New Roman" pitchFamily="18" charset="0"/>
                <a:cs typeface="Times New Roman" pitchFamily="18" charset="0"/>
              </a:rPr>
              <a:t>nhiều</a:t>
            </a:r>
            <a:r>
              <a:rPr lang="en-US" sz="3300" b="1" dirty="0">
                <a:solidFill>
                  <a:srgbClr val="000000"/>
                </a:solidFill>
                <a:latin typeface="Times New Roman" pitchFamily="18" charset="0"/>
                <a:cs typeface="Times New Roman" pitchFamily="18" charset="0"/>
              </a:rPr>
              <a:t> </a:t>
            </a:r>
            <a:r>
              <a:rPr lang="en-US" sz="3300" b="1" dirty="0" err="1">
                <a:solidFill>
                  <a:srgbClr val="000000"/>
                </a:solidFill>
                <a:latin typeface="Times New Roman" pitchFamily="18" charset="0"/>
                <a:cs typeface="Times New Roman" pitchFamily="18" charset="0"/>
              </a:rPr>
              <a:t>tiền</a:t>
            </a:r>
            <a:r>
              <a:rPr lang="en-US" sz="3300" b="1" dirty="0">
                <a:solidFill>
                  <a:srgbClr val="000000"/>
                </a:solidFill>
                <a:latin typeface="Times New Roman" pitchFamily="18" charset="0"/>
                <a:cs typeface="Times New Roman" pitchFamily="18" charset="0"/>
              </a:rPr>
              <a:t> </a:t>
            </a:r>
            <a:r>
              <a:rPr lang="en-US" sz="3300" b="1" dirty="0" err="1">
                <a:solidFill>
                  <a:srgbClr val="000000"/>
                </a:solidFill>
                <a:latin typeface="Times New Roman" pitchFamily="18" charset="0"/>
                <a:cs typeface="Times New Roman" pitchFamily="18" charset="0"/>
              </a:rPr>
              <a:t>nhất</a:t>
            </a:r>
            <a:r>
              <a:rPr lang="en-US" sz="3300" b="1" dirty="0">
                <a:solidFill>
                  <a:srgbClr val="000000"/>
                </a:solidFill>
                <a:latin typeface="Times New Roman" pitchFamily="18" charset="0"/>
                <a:cs typeface="Times New Roman" pitchFamily="18" charset="0"/>
              </a:rPr>
              <a:t>?</a:t>
            </a:r>
            <a:endParaRPr lang="vi-VN" sz="3300" b="1" dirty="0">
              <a:solidFill>
                <a:srgbClr val="000000"/>
              </a:solidFill>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id="{026D645E-6C9F-E450-75CF-0726D7AC021F}"/>
              </a:ext>
            </a:extLst>
          </p:cNvPr>
          <p:cNvPicPr>
            <a:picLocks noChangeAspect="1"/>
          </p:cNvPicPr>
          <p:nvPr/>
        </p:nvPicPr>
        <p:blipFill>
          <a:blip r:embed="rId4"/>
          <a:stretch>
            <a:fillRect/>
          </a:stretch>
        </p:blipFill>
        <p:spPr>
          <a:xfrm>
            <a:off x="2347912" y="2495549"/>
            <a:ext cx="7435994" cy="2143125"/>
          </a:xfrm>
          <a:prstGeom prst="rect">
            <a:avLst/>
          </a:prstGeom>
        </p:spPr>
      </p:pic>
      <p:sp>
        <p:nvSpPr>
          <p:cNvPr id="9" name="Rectangle: Rounded Corners 8">
            <a:extLst>
              <a:ext uri="{FF2B5EF4-FFF2-40B4-BE49-F238E27FC236}">
                <a16:creationId xmlns="" xmlns:a16="http://schemas.microsoft.com/office/drawing/2014/main" id="{406F6E67-D965-B51B-CC07-558370D49731}"/>
              </a:ext>
            </a:extLst>
          </p:cNvPr>
          <p:cNvSpPr/>
          <p:nvPr/>
        </p:nvSpPr>
        <p:spPr>
          <a:xfrm>
            <a:off x="2390776" y="4686301"/>
            <a:ext cx="3162299" cy="838199"/>
          </a:xfrm>
          <a:prstGeom prst="roundRect">
            <a:avLst/>
          </a:prstGeom>
          <a:solidFill>
            <a:srgbClr val="FFFF99"/>
          </a:solid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000000"/>
                </a:solidFill>
                <a:latin typeface="Times New Roman" pitchFamily="18" charset="0"/>
                <a:cs typeface="Times New Roman" pitchFamily="18" charset="0"/>
              </a:rPr>
              <a:t>10 000 + 20 000</a:t>
            </a:r>
          </a:p>
          <a:p>
            <a:pPr lvl="0" algn="just"/>
            <a:r>
              <a:rPr lang="en-US" sz="2800" b="1" dirty="0">
                <a:solidFill>
                  <a:srgbClr val="000000"/>
                </a:solidFill>
                <a:latin typeface="Times New Roman" pitchFamily="18" charset="0"/>
                <a:cs typeface="Times New Roman" pitchFamily="18" charset="0"/>
              </a:rPr>
              <a:t> + 20 000 = 50 000</a:t>
            </a:r>
            <a:endParaRPr lang="vi-VN" sz="2800" b="1" dirty="0">
              <a:solidFill>
                <a:srgbClr val="000000"/>
              </a:solidFill>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0462E19C-7BB6-395D-D277-B16D59A01CFE}"/>
              </a:ext>
            </a:extLst>
          </p:cNvPr>
          <p:cNvSpPr txBox="1"/>
          <p:nvPr/>
        </p:nvSpPr>
        <p:spPr>
          <a:xfrm>
            <a:off x="6229350" y="4686300"/>
            <a:ext cx="5686425" cy="1200329"/>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=&gt; </a:t>
            </a:r>
            <a:r>
              <a:rPr lang="en-US" sz="3600" b="1" dirty="0" err="1">
                <a:solidFill>
                  <a:srgbClr val="FF0000"/>
                </a:solidFill>
                <a:latin typeface="Times New Roman" pitchFamily="18" charset="0"/>
                <a:cs typeface="Times New Roman" pitchFamily="18" charset="0"/>
              </a:rPr>
              <a:t>Chú</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đựng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nhiều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tiền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nhất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158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anim calcmode="lin" valueType="num">
                                      <p:cBhvr>
                                        <p:cTn id="2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4"/>
          <a:stretch>
            <a:fillRect/>
          </a:stretch>
        </p:blipFill>
        <p:spPr>
          <a:xfrm>
            <a:off x="1" y="1"/>
            <a:ext cx="12192000" cy="500912"/>
          </a:xfrm>
          <a:prstGeom prst="rect">
            <a:avLst/>
          </a:prstGeom>
        </p:spPr>
      </p:pic>
      <p:sp>
        <p:nvSpPr>
          <p:cNvPr id="2" name="Rectangle: Rounded Corners 1">
            <a:extLst>
              <a:ext uri="{FF2B5EF4-FFF2-40B4-BE49-F238E27FC236}">
                <a16:creationId xmlns=""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4" name="Oval 3">
            <a:extLst>
              <a:ext uri="{FF2B5EF4-FFF2-40B4-BE49-F238E27FC236}">
                <a16:creationId xmlns=""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cs typeface="Times New Roman" pitchFamily="18" charset="0"/>
              </a:rPr>
              <a:t>2</a:t>
            </a:r>
          </a:p>
        </p:txBody>
      </p:sp>
      <p:sp>
        <p:nvSpPr>
          <p:cNvPr id="5" name="Rectangle: Rounded Corners 4">
            <a:extLst>
              <a:ext uri="{FF2B5EF4-FFF2-40B4-BE49-F238E27FC236}">
                <a16:creationId xmlns="" xmlns:a16="http://schemas.microsoft.com/office/drawing/2014/main" id="{44D6B414-7750-DBBC-85B8-034ED40D09AE}"/>
              </a:ext>
            </a:extLst>
          </p:cNvPr>
          <p:cNvSpPr/>
          <p:nvPr/>
        </p:nvSpPr>
        <p:spPr>
          <a:xfrm>
            <a:off x="1228726" y="435895"/>
            <a:ext cx="9667874" cy="1307179"/>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Times New Roman" pitchFamily="18" charset="0"/>
                <a:cs typeface="Times New Roman" pitchFamily="18" charset="0"/>
              </a:rPr>
              <a:t>Mẹ đi chợ mua chanh hết 3 000 đồng và mua hành hết 2 000 đồng. Mẹ đưa cho cô bán hàng 10 000 đồng. Chọn những cách cô bán hàng có thể trả lại tiền thừa cho mẹ.</a:t>
            </a:r>
          </a:p>
        </p:txBody>
      </p:sp>
      <p:pic>
        <p:nvPicPr>
          <p:cNvPr id="4098" name="Picture 2" descr="5000 đồng (tiền Việt) – Wikipedia tiếng Việt">
            <a:extLst>
              <a:ext uri="{FF2B5EF4-FFF2-40B4-BE49-F238E27FC236}">
                <a16:creationId xmlns="" xmlns:a16="http://schemas.microsoft.com/office/drawing/2014/main" id="{2DB6355A-F7AB-3966-C08A-6AF5DD52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2181226"/>
            <a:ext cx="2310543" cy="113347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 xmlns:a16="http://schemas.microsoft.com/office/drawing/2014/main" id="{EA98FBFA-79E0-7E8E-FF9A-56A6AB50B412}"/>
              </a:ext>
            </a:extLst>
          </p:cNvPr>
          <p:cNvGrpSpPr/>
          <p:nvPr/>
        </p:nvGrpSpPr>
        <p:grpSpPr>
          <a:xfrm>
            <a:off x="3152775" y="1971677"/>
            <a:ext cx="4457700" cy="2143124"/>
            <a:chOff x="2876550" y="1866901"/>
            <a:chExt cx="4922044" cy="2438399"/>
          </a:xfrm>
        </p:grpSpPr>
        <p:pic>
          <p:nvPicPr>
            <p:cNvPr id="4100" name="Picture 4" descr="1000 đồng (tiền Việt) – Wikipedia tiếng Việt">
              <a:extLst>
                <a:ext uri="{FF2B5EF4-FFF2-40B4-BE49-F238E27FC236}">
                  <a16:creationId xmlns="" xmlns:a16="http://schemas.microsoft.com/office/drawing/2014/main" id="{EF5AA716-7002-D496-0E81-C297D161A54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1529" y="1866901"/>
              <a:ext cx="2380096" cy="11811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 xmlns:a16="http://schemas.microsoft.com/office/drawing/2014/main" id="{1281E048-4C97-982F-4E7D-D6E7ECF4C90B}"/>
                </a:ext>
              </a:extLst>
            </p:cNvPr>
            <p:cNvPicPr>
              <a:picLocks noChangeAspect="1"/>
            </p:cNvPicPr>
            <p:nvPr/>
          </p:nvPicPr>
          <p:blipFill>
            <a:blip r:embed="rId7"/>
            <a:stretch>
              <a:fillRect/>
            </a:stretch>
          </p:blipFill>
          <p:spPr>
            <a:xfrm>
              <a:off x="2876550" y="3048000"/>
              <a:ext cx="2540794" cy="1257300"/>
            </a:xfrm>
            <a:prstGeom prst="rect">
              <a:avLst/>
            </a:prstGeom>
          </p:spPr>
        </p:pic>
        <p:pic>
          <p:nvPicPr>
            <p:cNvPr id="8" name="Picture 7">
              <a:extLst>
                <a:ext uri="{FF2B5EF4-FFF2-40B4-BE49-F238E27FC236}">
                  <a16:creationId xmlns="" xmlns:a16="http://schemas.microsoft.com/office/drawing/2014/main" id="{E9DE6077-BF71-C5B7-8B42-04890B82B26D}"/>
                </a:ext>
              </a:extLst>
            </p:cNvPr>
            <p:cNvPicPr>
              <a:picLocks noChangeAspect="1"/>
            </p:cNvPicPr>
            <p:nvPr/>
          </p:nvPicPr>
          <p:blipFill>
            <a:blip r:embed="rId7"/>
            <a:stretch>
              <a:fillRect/>
            </a:stretch>
          </p:blipFill>
          <p:spPr>
            <a:xfrm>
              <a:off x="5257800" y="3038475"/>
              <a:ext cx="2540794" cy="1257300"/>
            </a:xfrm>
            <a:prstGeom prst="rect">
              <a:avLst/>
            </a:prstGeom>
          </p:spPr>
        </p:pic>
      </p:grpSp>
      <p:grpSp>
        <p:nvGrpSpPr>
          <p:cNvPr id="15" name="Group 14">
            <a:extLst>
              <a:ext uri="{FF2B5EF4-FFF2-40B4-BE49-F238E27FC236}">
                <a16:creationId xmlns="" xmlns:a16="http://schemas.microsoft.com/office/drawing/2014/main" id="{5BE5E33F-6C9A-77F2-9B3A-AA24DA41CD1D}"/>
              </a:ext>
            </a:extLst>
          </p:cNvPr>
          <p:cNvGrpSpPr/>
          <p:nvPr/>
        </p:nvGrpSpPr>
        <p:grpSpPr>
          <a:xfrm>
            <a:off x="7991475" y="1914525"/>
            <a:ext cx="3838575" cy="1971675"/>
            <a:chOff x="8010525" y="1800225"/>
            <a:chExt cx="4969669" cy="2628900"/>
          </a:xfrm>
        </p:grpSpPr>
        <p:pic>
          <p:nvPicPr>
            <p:cNvPr id="10" name="Picture 9">
              <a:extLst>
                <a:ext uri="{FF2B5EF4-FFF2-40B4-BE49-F238E27FC236}">
                  <a16:creationId xmlns="" xmlns:a16="http://schemas.microsoft.com/office/drawing/2014/main" id="{F9393A8B-7E9B-D307-3E53-AE83BCC71CF4}"/>
                </a:ext>
              </a:extLst>
            </p:cNvPr>
            <p:cNvPicPr>
              <a:picLocks noChangeAspect="1"/>
            </p:cNvPicPr>
            <p:nvPr/>
          </p:nvPicPr>
          <p:blipFill>
            <a:blip r:embed="rId7"/>
            <a:stretch>
              <a:fillRect/>
            </a:stretch>
          </p:blipFill>
          <p:spPr>
            <a:xfrm>
              <a:off x="9151403" y="1800225"/>
              <a:ext cx="2540794" cy="1257300"/>
            </a:xfrm>
            <a:prstGeom prst="rect">
              <a:avLst/>
            </a:prstGeom>
          </p:spPr>
        </p:pic>
        <p:pic>
          <p:nvPicPr>
            <p:cNvPr id="12" name="Picture 11">
              <a:extLst>
                <a:ext uri="{FF2B5EF4-FFF2-40B4-BE49-F238E27FC236}">
                  <a16:creationId xmlns="" xmlns:a16="http://schemas.microsoft.com/office/drawing/2014/main" id="{1DBEF538-B16E-E988-1EF8-AD2787F3270F}"/>
                </a:ext>
              </a:extLst>
            </p:cNvPr>
            <p:cNvPicPr>
              <a:picLocks noChangeAspect="1"/>
            </p:cNvPicPr>
            <p:nvPr/>
          </p:nvPicPr>
          <p:blipFill>
            <a:blip r:embed="rId7"/>
            <a:stretch>
              <a:fillRect/>
            </a:stretch>
          </p:blipFill>
          <p:spPr>
            <a:xfrm>
              <a:off x="8010525" y="3171825"/>
              <a:ext cx="2540794" cy="1257300"/>
            </a:xfrm>
            <a:prstGeom prst="rect">
              <a:avLst/>
            </a:prstGeom>
          </p:spPr>
        </p:pic>
        <p:pic>
          <p:nvPicPr>
            <p:cNvPr id="13" name="Picture 12">
              <a:extLst>
                <a:ext uri="{FF2B5EF4-FFF2-40B4-BE49-F238E27FC236}">
                  <a16:creationId xmlns="" xmlns:a16="http://schemas.microsoft.com/office/drawing/2014/main" id="{94378C3E-EDFB-FD89-6E77-EE1B9AD97DC7}"/>
                </a:ext>
              </a:extLst>
            </p:cNvPr>
            <p:cNvPicPr>
              <a:picLocks noChangeAspect="1"/>
            </p:cNvPicPr>
            <p:nvPr/>
          </p:nvPicPr>
          <p:blipFill>
            <a:blip r:embed="rId7"/>
            <a:stretch>
              <a:fillRect/>
            </a:stretch>
          </p:blipFill>
          <p:spPr>
            <a:xfrm>
              <a:off x="10439400" y="3152775"/>
              <a:ext cx="2540794" cy="1257300"/>
            </a:xfrm>
            <a:prstGeom prst="rect">
              <a:avLst/>
            </a:prstGeom>
          </p:spPr>
        </p:pic>
      </p:grpSp>
      <p:sp>
        <p:nvSpPr>
          <p:cNvPr id="17" name="TextBox 16">
            <a:extLst>
              <a:ext uri="{FF2B5EF4-FFF2-40B4-BE49-F238E27FC236}">
                <a16:creationId xmlns="" xmlns:a16="http://schemas.microsoft.com/office/drawing/2014/main" id="{D573E307-11AE-87B5-8F79-B97CE56B34BB}"/>
              </a:ext>
            </a:extLst>
          </p:cNvPr>
          <p:cNvSpPr txBox="1"/>
          <p:nvPr/>
        </p:nvSpPr>
        <p:spPr>
          <a:xfrm>
            <a:off x="1285875" y="3276600"/>
            <a:ext cx="1657350" cy="707886"/>
          </a:xfrm>
          <a:prstGeom prst="rect">
            <a:avLst/>
          </a:prstGeom>
          <a:noFill/>
        </p:spPr>
        <p:txBody>
          <a:bodyPr wrap="square" rtlCol="0">
            <a:spAutoFit/>
          </a:bodyPr>
          <a:lstStyle/>
          <a:p>
            <a:r>
              <a:rPr lang="en-US" sz="4000" dirty="0">
                <a:solidFill>
                  <a:srgbClr val="FF0000"/>
                </a:solidFill>
                <a:latin typeface="Times New Roman" pitchFamily="18" charset="0"/>
                <a:cs typeface="Times New Roman" pitchFamily="18" charset="0"/>
              </a:rPr>
              <a:t>A</a:t>
            </a:r>
          </a:p>
        </p:txBody>
      </p:sp>
      <p:sp>
        <p:nvSpPr>
          <p:cNvPr id="18" name="TextBox 17">
            <a:extLst>
              <a:ext uri="{FF2B5EF4-FFF2-40B4-BE49-F238E27FC236}">
                <a16:creationId xmlns="" xmlns:a16="http://schemas.microsoft.com/office/drawing/2014/main" id="{8D515FE7-B28A-5236-AF5F-61FA0A9DF65C}"/>
              </a:ext>
            </a:extLst>
          </p:cNvPr>
          <p:cNvSpPr txBox="1"/>
          <p:nvPr/>
        </p:nvSpPr>
        <p:spPr>
          <a:xfrm>
            <a:off x="5172075" y="4133850"/>
            <a:ext cx="1657350" cy="707886"/>
          </a:xfrm>
          <a:prstGeom prst="rect">
            <a:avLst/>
          </a:prstGeom>
          <a:noFill/>
        </p:spPr>
        <p:txBody>
          <a:bodyPr wrap="square" rtlCol="0">
            <a:spAutoFit/>
          </a:bodyPr>
          <a:lstStyle/>
          <a:p>
            <a:r>
              <a:rPr lang="en-US" sz="4000" dirty="0">
                <a:solidFill>
                  <a:srgbClr val="FF0000"/>
                </a:solidFill>
                <a:latin typeface="Times New Roman" pitchFamily="18" charset="0"/>
                <a:cs typeface="Times New Roman" pitchFamily="18" charset="0"/>
              </a:rPr>
              <a:t>B</a:t>
            </a:r>
          </a:p>
        </p:txBody>
      </p:sp>
      <p:sp>
        <p:nvSpPr>
          <p:cNvPr id="19" name="TextBox 18">
            <a:extLst>
              <a:ext uri="{FF2B5EF4-FFF2-40B4-BE49-F238E27FC236}">
                <a16:creationId xmlns="" xmlns:a16="http://schemas.microsoft.com/office/drawing/2014/main" id="{E4B5D1F5-D48E-6D37-DAEE-1FCD111766A9}"/>
              </a:ext>
            </a:extLst>
          </p:cNvPr>
          <p:cNvSpPr txBox="1"/>
          <p:nvPr/>
        </p:nvSpPr>
        <p:spPr>
          <a:xfrm>
            <a:off x="9839325" y="3848100"/>
            <a:ext cx="1657350" cy="707886"/>
          </a:xfrm>
          <a:prstGeom prst="rect">
            <a:avLst/>
          </a:prstGeom>
          <a:noFill/>
        </p:spPr>
        <p:txBody>
          <a:bodyPr wrap="square" rtlCol="0">
            <a:spAutoFit/>
          </a:bodyPr>
          <a:lstStyle/>
          <a:p>
            <a:r>
              <a:rPr lang="en-US" sz="4000" dirty="0">
                <a:solidFill>
                  <a:srgbClr val="FF0000"/>
                </a:solidFill>
                <a:latin typeface="Times New Roman" pitchFamily="18" charset="0"/>
                <a:cs typeface="Times New Roman" pitchFamily="18" charset="0"/>
              </a:rPr>
              <a:t>C</a:t>
            </a:r>
          </a:p>
        </p:txBody>
      </p:sp>
      <p:sp>
        <p:nvSpPr>
          <p:cNvPr id="20" name="TextBox 19">
            <a:extLst>
              <a:ext uri="{FF2B5EF4-FFF2-40B4-BE49-F238E27FC236}">
                <a16:creationId xmlns="" xmlns:a16="http://schemas.microsoft.com/office/drawing/2014/main" id="{78150F0F-E281-D9C8-78A6-A99618693F05}"/>
              </a:ext>
            </a:extLst>
          </p:cNvPr>
          <p:cNvSpPr txBox="1"/>
          <p:nvPr/>
        </p:nvSpPr>
        <p:spPr>
          <a:xfrm>
            <a:off x="1123950" y="4810125"/>
            <a:ext cx="10772775" cy="1077218"/>
          </a:xfrm>
          <a:prstGeom prst="rect">
            <a:avLst/>
          </a:prstGeom>
          <a:noFill/>
        </p:spPr>
        <p:txBody>
          <a:bodyPr wrap="square" rtlCol="0">
            <a:spAutoFit/>
          </a:bodyPr>
          <a:lstStyle/>
          <a:p>
            <a:pPr algn="l"/>
            <a:r>
              <a:rPr lang="en-US" sz="3200" b="1" i="0" dirty="0" err="1">
                <a:solidFill>
                  <a:srgbClr val="FF0000"/>
                </a:solidFill>
                <a:effectLst/>
                <a:latin typeface="Times New Roman" pitchFamily="18" charset="0"/>
                <a:cs typeface="Times New Roman" pitchFamily="18" charset="0"/>
              </a:rPr>
              <a:t>Số</a:t>
            </a:r>
            <a:r>
              <a:rPr lang="en-US" sz="3200" b="1" i="0" dirty="0">
                <a:solidFill>
                  <a:srgbClr val="FF0000"/>
                </a:solidFill>
                <a:effectLst/>
                <a:latin typeface="Times New Roman" pitchFamily="18" charset="0"/>
                <a:cs typeface="Times New Roman" pitchFamily="18" charset="0"/>
              </a:rPr>
              <a:t> </a:t>
            </a:r>
            <a:r>
              <a:rPr lang="en-US" sz="3200" b="1" i="0" dirty="0" err="1">
                <a:solidFill>
                  <a:srgbClr val="FF0000"/>
                </a:solidFill>
                <a:effectLst/>
                <a:latin typeface="Times New Roman" pitchFamily="18" charset="0"/>
                <a:cs typeface="Times New Roman" pitchFamily="18" charset="0"/>
              </a:rPr>
              <a:t>tiền</a:t>
            </a:r>
            <a:r>
              <a:rPr lang="en-US" sz="3200" b="1" i="0" dirty="0">
                <a:solidFill>
                  <a:srgbClr val="FF0000"/>
                </a:solidFill>
                <a:effectLst/>
                <a:latin typeface="Times New Roman" pitchFamily="18" charset="0"/>
                <a:cs typeface="Times New Roman" pitchFamily="18" charset="0"/>
              </a:rPr>
              <a:t> </a:t>
            </a:r>
            <a:r>
              <a:rPr lang="en-US" sz="3200" b="1" i="0" dirty="0" err="1">
                <a:solidFill>
                  <a:srgbClr val="FF0000"/>
                </a:solidFill>
                <a:effectLst/>
                <a:latin typeface="Times New Roman" pitchFamily="18" charset="0"/>
                <a:cs typeface="Times New Roman" pitchFamily="18" charset="0"/>
              </a:rPr>
              <a:t>mẹ</a:t>
            </a:r>
            <a:r>
              <a:rPr lang="en-US" sz="3200" b="1" i="0" dirty="0">
                <a:solidFill>
                  <a:srgbClr val="FF0000"/>
                </a:solidFill>
                <a:effectLst/>
                <a:latin typeface="Times New Roman" pitchFamily="18" charset="0"/>
                <a:cs typeface="Times New Roman" pitchFamily="18" charset="0"/>
              </a:rPr>
              <a:t> </a:t>
            </a:r>
            <a:r>
              <a:rPr lang="en-US" sz="3200" b="1" i="0" dirty="0" err="1">
                <a:solidFill>
                  <a:srgbClr val="FF0000"/>
                </a:solidFill>
                <a:effectLst/>
                <a:latin typeface="Times New Roman" pitchFamily="18" charset="0"/>
                <a:cs typeface="Times New Roman" pitchFamily="18" charset="0"/>
              </a:rPr>
              <a:t>đã</a:t>
            </a:r>
            <a:r>
              <a:rPr lang="en-US" sz="3200" b="1" i="0" dirty="0">
                <a:solidFill>
                  <a:srgbClr val="FF0000"/>
                </a:solidFill>
                <a:effectLst/>
                <a:latin typeface="Times New Roman" pitchFamily="18" charset="0"/>
                <a:cs typeface="Times New Roman" pitchFamily="18" charset="0"/>
              </a:rPr>
              <a:t> </a:t>
            </a:r>
            <a:r>
              <a:rPr lang="en-US" sz="3200" b="1" i="0" dirty="0" err="1">
                <a:solidFill>
                  <a:srgbClr val="FF0000"/>
                </a:solidFill>
                <a:effectLst/>
                <a:latin typeface="Times New Roman" pitchFamily="18" charset="0"/>
                <a:cs typeface="Times New Roman" pitchFamily="18" charset="0"/>
              </a:rPr>
              <a:t>tiêu</a:t>
            </a:r>
            <a:r>
              <a:rPr lang="en-US" sz="3200" b="1" i="0" dirty="0">
                <a:solidFill>
                  <a:srgbClr val="FF0000"/>
                </a:solidFill>
                <a:effectLst/>
                <a:latin typeface="Times New Roman" pitchFamily="18" charset="0"/>
                <a:cs typeface="Times New Roman" pitchFamily="18" charset="0"/>
              </a:rPr>
              <a:t> </a:t>
            </a:r>
            <a:r>
              <a:rPr lang="en-US" sz="3200" b="1" i="0" dirty="0" err="1">
                <a:solidFill>
                  <a:srgbClr val="FF0000"/>
                </a:solidFill>
                <a:effectLst/>
                <a:latin typeface="Times New Roman" pitchFamily="18" charset="0"/>
                <a:cs typeface="Times New Roman" pitchFamily="18" charset="0"/>
              </a:rPr>
              <a:t>là</a:t>
            </a:r>
            <a:r>
              <a:rPr lang="en-US" sz="3200" b="1" i="0" dirty="0">
                <a:solidFill>
                  <a:srgbClr val="FF0000"/>
                </a:solidFill>
                <a:effectLst/>
                <a:latin typeface="Times New Roman" pitchFamily="18" charset="0"/>
                <a:cs typeface="Times New Roman" pitchFamily="18" charset="0"/>
              </a:rPr>
              <a:t> 3 000 + 2 000 = 5 000 </a:t>
            </a:r>
            <a:r>
              <a:rPr lang="en-US" sz="3200" b="1" i="0" dirty="0" err="1">
                <a:solidFill>
                  <a:srgbClr val="FF0000"/>
                </a:solidFill>
                <a:effectLst/>
                <a:latin typeface="Times New Roman" pitchFamily="18" charset="0"/>
                <a:cs typeface="Times New Roman" pitchFamily="18" charset="0"/>
              </a:rPr>
              <a:t>đồng</a:t>
            </a:r>
            <a:endParaRPr lang="en-US" sz="3200" b="1" i="0" dirty="0">
              <a:solidFill>
                <a:srgbClr val="FF0000"/>
              </a:solidFill>
              <a:effectLst/>
              <a:latin typeface="Times New Roman" pitchFamily="18" charset="0"/>
              <a:cs typeface="Times New Roman" pitchFamily="18" charset="0"/>
            </a:endParaRPr>
          </a:p>
          <a:p>
            <a:pPr algn="l"/>
            <a:r>
              <a:rPr lang="en-US" sz="3200" b="1" i="0" dirty="0" err="1">
                <a:solidFill>
                  <a:srgbClr val="FF0000"/>
                </a:solidFill>
                <a:effectLst/>
                <a:latin typeface="Times New Roman" pitchFamily="18" charset="0"/>
                <a:cs typeface="Times New Roman" pitchFamily="18" charset="0"/>
              </a:rPr>
              <a:t>Số</a:t>
            </a:r>
            <a:r>
              <a:rPr lang="en-US" sz="3200" b="1" i="0" dirty="0">
                <a:solidFill>
                  <a:srgbClr val="FF0000"/>
                </a:solidFill>
                <a:effectLst/>
                <a:latin typeface="Times New Roman" pitchFamily="18" charset="0"/>
                <a:cs typeface="Times New Roman" pitchFamily="18" charset="0"/>
              </a:rPr>
              <a:t> </a:t>
            </a:r>
            <a:r>
              <a:rPr lang="en-US" sz="3200" b="1" i="0" dirty="0" err="1">
                <a:solidFill>
                  <a:srgbClr val="FF0000"/>
                </a:solidFill>
                <a:effectLst/>
                <a:latin typeface="Times New Roman" pitchFamily="18" charset="0"/>
                <a:cs typeface="Times New Roman" pitchFamily="18" charset="0"/>
              </a:rPr>
              <a:t>tiền</a:t>
            </a:r>
            <a:r>
              <a:rPr lang="en-US" sz="3200" b="1" i="0" dirty="0">
                <a:solidFill>
                  <a:srgbClr val="FF0000"/>
                </a:solidFill>
                <a:effectLst/>
                <a:latin typeface="Times New Roman" pitchFamily="18" charset="0"/>
                <a:cs typeface="Times New Roman" pitchFamily="18" charset="0"/>
              </a:rPr>
              <a:t> </a:t>
            </a:r>
            <a:r>
              <a:rPr lang="en-US" sz="3200" b="1" i="0" dirty="0" err="1">
                <a:solidFill>
                  <a:srgbClr val="FF0000"/>
                </a:solidFill>
                <a:effectLst/>
                <a:latin typeface="Times New Roman" pitchFamily="18" charset="0"/>
                <a:cs typeface="Times New Roman" pitchFamily="18" charset="0"/>
              </a:rPr>
              <a:t>cô</a:t>
            </a:r>
            <a:r>
              <a:rPr lang="en-US" sz="3200" b="1" i="0" dirty="0">
                <a:solidFill>
                  <a:srgbClr val="FF0000"/>
                </a:solidFill>
                <a:effectLst/>
                <a:latin typeface="Times New Roman" pitchFamily="18" charset="0"/>
                <a:cs typeface="Times New Roman" pitchFamily="18" charset="0"/>
              </a:rPr>
              <a:t> </a:t>
            </a:r>
            <a:r>
              <a:rPr lang="en-US" sz="3200" b="1" i="0" dirty="0" err="1">
                <a:solidFill>
                  <a:srgbClr val="FF0000"/>
                </a:solidFill>
                <a:effectLst/>
                <a:latin typeface="Times New Roman" pitchFamily="18" charset="0"/>
                <a:cs typeface="Times New Roman" pitchFamily="18" charset="0"/>
              </a:rPr>
              <a:t>bán</a:t>
            </a:r>
            <a:r>
              <a:rPr lang="en-US" sz="3200" b="1" i="0" dirty="0">
                <a:solidFill>
                  <a:srgbClr val="FF0000"/>
                </a:solidFill>
                <a:effectLst/>
                <a:latin typeface="Times New Roman" pitchFamily="18" charset="0"/>
                <a:cs typeface="Times New Roman" pitchFamily="18" charset="0"/>
              </a:rPr>
              <a:t> </a:t>
            </a:r>
            <a:r>
              <a:rPr lang="en-US" sz="3200" b="1" i="0" dirty="0" err="1">
                <a:solidFill>
                  <a:srgbClr val="FF0000"/>
                </a:solidFill>
                <a:effectLst/>
                <a:latin typeface="Times New Roman" pitchFamily="18" charset="0"/>
                <a:cs typeface="Times New Roman" pitchFamily="18" charset="0"/>
              </a:rPr>
              <a:t>hàng</a:t>
            </a:r>
            <a:r>
              <a:rPr lang="en-US" sz="3200" b="1" i="0" dirty="0">
                <a:solidFill>
                  <a:srgbClr val="FF0000"/>
                </a:solidFill>
                <a:effectLst/>
                <a:latin typeface="Times New Roman" pitchFamily="18" charset="0"/>
                <a:cs typeface="Times New Roman" pitchFamily="18" charset="0"/>
              </a:rPr>
              <a:t> </a:t>
            </a:r>
            <a:r>
              <a:rPr lang="en-US" sz="3200" b="1" i="0" dirty="0" err="1">
                <a:solidFill>
                  <a:srgbClr val="FF0000"/>
                </a:solidFill>
                <a:effectLst/>
                <a:latin typeface="Times New Roman" pitchFamily="18" charset="0"/>
                <a:cs typeface="Times New Roman" pitchFamily="18" charset="0"/>
              </a:rPr>
              <a:t>trả</a:t>
            </a:r>
            <a:r>
              <a:rPr lang="en-US" sz="3200" b="1" i="0" dirty="0">
                <a:solidFill>
                  <a:srgbClr val="FF0000"/>
                </a:solidFill>
                <a:effectLst/>
                <a:latin typeface="Times New Roman" pitchFamily="18" charset="0"/>
                <a:cs typeface="Times New Roman" pitchFamily="18" charset="0"/>
              </a:rPr>
              <a:t> </a:t>
            </a:r>
            <a:r>
              <a:rPr lang="en-US" sz="3200" b="1" i="0" dirty="0" err="1">
                <a:solidFill>
                  <a:srgbClr val="FF0000"/>
                </a:solidFill>
                <a:effectLst/>
                <a:latin typeface="Times New Roman" pitchFamily="18" charset="0"/>
                <a:cs typeface="Times New Roman" pitchFamily="18" charset="0"/>
              </a:rPr>
              <a:t>lại</a:t>
            </a:r>
            <a:r>
              <a:rPr lang="en-US" sz="3200" b="1" i="0" dirty="0">
                <a:solidFill>
                  <a:srgbClr val="FF0000"/>
                </a:solidFill>
                <a:effectLst/>
                <a:latin typeface="Times New Roman" pitchFamily="18" charset="0"/>
                <a:cs typeface="Times New Roman" pitchFamily="18" charset="0"/>
              </a:rPr>
              <a:t> </a:t>
            </a:r>
            <a:r>
              <a:rPr lang="en-US" sz="3200" b="1" i="0" dirty="0" err="1">
                <a:solidFill>
                  <a:srgbClr val="FF0000"/>
                </a:solidFill>
                <a:effectLst/>
                <a:latin typeface="Times New Roman" pitchFamily="18" charset="0"/>
                <a:cs typeface="Times New Roman" pitchFamily="18" charset="0"/>
              </a:rPr>
              <a:t>mẹ</a:t>
            </a:r>
            <a:r>
              <a:rPr lang="en-US" sz="3200" b="1" i="0" dirty="0">
                <a:solidFill>
                  <a:srgbClr val="FF0000"/>
                </a:solidFill>
                <a:effectLst/>
                <a:latin typeface="Times New Roman" pitchFamily="18" charset="0"/>
                <a:cs typeface="Times New Roman" pitchFamily="18" charset="0"/>
              </a:rPr>
              <a:t> </a:t>
            </a:r>
            <a:r>
              <a:rPr lang="en-US" sz="3200" b="1" i="0" dirty="0" err="1">
                <a:solidFill>
                  <a:srgbClr val="FF0000"/>
                </a:solidFill>
                <a:effectLst/>
                <a:latin typeface="Times New Roman" pitchFamily="18" charset="0"/>
                <a:cs typeface="Times New Roman" pitchFamily="18" charset="0"/>
              </a:rPr>
              <a:t>là</a:t>
            </a:r>
            <a:r>
              <a:rPr lang="en-US" sz="3200" b="1" i="0" dirty="0">
                <a:solidFill>
                  <a:srgbClr val="FF0000"/>
                </a:solidFill>
                <a:effectLst/>
                <a:latin typeface="Times New Roman" pitchFamily="18" charset="0"/>
                <a:cs typeface="Times New Roman" pitchFamily="18" charset="0"/>
              </a:rPr>
              <a:t> 10 000 – 5 000 = 5 000 </a:t>
            </a:r>
            <a:r>
              <a:rPr lang="en-US" sz="3200" b="1" i="0" dirty="0" err="1">
                <a:solidFill>
                  <a:srgbClr val="FF0000"/>
                </a:solidFill>
                <a:effectLst/>
                <a:latin typeface="Times New Roman" pitchFamily="18" charset="0"/>
                <a:cs typeface="Times New Roman" pitchFamily="18" charset="0"/>
              </a:rPr>
              <a:t>đồng</a:t>
            </a:r>
            <a:endParaRPr lang="en-US" sz="3200" b="1" i="0" dirty="0">
              <a:solidFill>
                <a:srgbClr val="FF0000"/>
              </a:solidFill>
              <a:effectLst/>
              <a:latin typeface="Times New Roman" pitchFamily="18" charset="0"/>
              <a:cs typeface="Times New Roman" pitchFamily="18" charset="0"/>
            </a:endParaRPr>
          </a:p>
        </p:txBody>
      </p:sp>
      <p:sp>
        <p:nvSpPr>
          <p:cNvPr id="21" name="Oval 20">
            <a:extLst>
              <a:ext uri="{FF2B5EF4-FFF2-40B4-BE49-F238E27FC236}">
                <a16:creationId xmlns="" xmlns:a16="http://schemas.microsoft.com/office/drawing/2014/main" id="{3ACEE37A-81B9-239E-BA4F-EC631ED41F06}"/>
              </a:ext>
            </a:extLst>
          </p:cNvPr>
          <p:cNvSpPr/>
          <p:nvPr/>
        </p:nvSpPr>
        <p:spPr>
          <a:xfrm>
            <a:off x="2924176" y="1885950"/>
            <a:ext cx="4953000" cy="28384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2" name="Oval 21">
            <a:extLst>
              <a:ext uri="{FF2B5EF4-FFF2-40B4-BE49-F238E27FC236}">
                <a16:creationId xmlns="" xmlns:a16="http://schemas.microsoft.com/office/drawing/2014/main" id="{DCC798D0-8CC3-C9A2-7509-43CE7FA5ECDB}"/>
              </a:ext>
            </a:extLst>
          </p:cNvPr>
          <p:cNvSpPr/>
          <p:nvPr/>
        </p:nvSpPr>
        <p:spPr>
          <a:xfrm>
            <a:off x="7858126" y="1762124"/>
            <a:ext cx="4095749" cy="28098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9299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1000"/>
                                        <p:tgtEl>
                                          <p:spTgt spid="4098"/>
                                        </p:tgtEl>
                                      </p:cBhvr>
                                    </p:animEffect>
                                    <p:anim calcmode="lin" valueType="num">
                                      <p:cBhvr>
                                        <p:cTn id="28" dur="1000" fill="hold"/>
                                        <p:tgtEl>
                                          <p:spTgt spid="4098"/>
                                        </p:tgtEl>
                                        <p:attrNameLst>
                                          <p:attrName>ppt_x</p:attrName>
                                        </p:attrNameLst>
                                      </p:cBhvr>
                                      <p:tavLst>
                                        <p:tav tm="0">
                                          <p:val>
                                            <p:strVal val="#ppt_x"/>
                                          </p:val>
                                        </p:tav>
                                        <p:tav tm="100000">
                                          <p:val>
                                            <p:strVal val="#ppt_x"/>
                                          </p:val>
                                        </p:tav>
                                      </p:tavLst>
                                    </p:anim>
                                    <p:anim calcmode="lin" valueType="num">
                                      <p:cBhvr>
                                        <p:cTn id="29" dur="1000" fill="hold"/>
                                        <p:tgtEl>
                                          <p:spTgt spid="409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subTnLst>
                                    <p:audio>
                                      <p:cMediaNode>
                                        <p:cTn display="0" masterRel="sameClick">
                                          <p:stCondLst>
                                            <p:cond evt="begin" delay="0">
                                              <p:tn val="52"/>
                                            </p:cond>
                                          </p:stCondLst>
                                          <p:endCondLst>
                                            <p:cond evt="onStopAudio" delay="0">
                                              <p:tgtEl>
                                                <p:sldTgt/>
                                              </p:tgtEl>
                                            </p:cond>
                                          </p:endCondLst>
                                        </p:cTn>
                                        <p:tgtEl>
                                          <p:sndTgt r:embed="rId3" name="Check mark.wav"/>
                                        </p:tgtEl>
                                      </p:cMediaNode>
                                    </p:audio>
                                  </p:sub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19" grpId="0"/>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2" name="Rectangle: Rounded Corners 1">
            <a:extLst>
              <a:ext uri="{FF2B5EF4-FFF2-40B4-BE49-F238E27FC236}">
                <a16:creationId xmlns="" xmlns:a16="http://schemas.microsoft.com/office/drawing/2014/main" id="{DF1C27BF-EF73-2C05-F04D-17DF3DF5AF30}"/>
              </a:ext>
            </a:extLst>
          </p:cNvPr>
          <p:cNvSpPr/>
          <p:nvPr/>
        </p:nvSpPr>
        <p:spPr>
          <a:xfrm>
            <a:off x="333375" y="342900"/>
            <a:ext cx="11553825" cy="61245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4" name="Oval 3">
            <a:extLst>
              <a:ext uri="{FF2B5EF4-FFF2-40B4-BE49-F238E27FC236}">
                <a16:creationId xmlns="" xmlns:a16="http://schemas.microsoft.com/office/drawing/2014/main" id="{1070DA4D-0F9E-57A0-440D-DDC4FABF21DF}"/>
              </a:ext>
            </a:extLst>
          </p:cNvPr>
          <p:cNvSpPr/>
          <p:nvPr/>
        </p:nvSpPr>
        <p:spPr>
          <a:xfrm>
            <a:off x="561976" y="571500"/>
            <a:ext cx="638175" cy="5715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cs typeface="Times New Roman" pitchFamily="18" charset="0"/>
              </a:rPr>
              <a:t>3</a:t>
            </a:r>
          </a:p>
        </p:txBody>
      </p:sp>
      <p:sp>
        <p:nvSpPr>
          <p:cNvPr id="5" name="Rectangle: Rounded Corners 4">
            <a:extLst>
              <a:ext uri="{FF2B5EF4-FFF2-40B4-BE49-F238E27FC236}">
                <a16:creationId xmlns="" xmlns:a16="http://schemas.microsoft.com/office/drawing/2014/main" id="{44D6B414-7750-DBBC-85B8-034ED40D09AE}"/>
              </a:ext>
            </a:extLst>
          </p:cNvPr>
          <p:cNvSpPr/>
          <p:nvPr/>
        </p:nvSpPr>
        <p:spPr>
          <a:xfrm>
            <a:off x="1228726" y="435895"/>
            <a:ext cx="9667874" cy="2431130"/>
          </a:xfrm>
          <a:prstGeom prst="roundRect">
            <a:avLst/>
          </a:prstGeom>
          <a:solidFill>
            <a:srgbClr val="FFFF99"/>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0000"/>
                </a:solidFill>
                <a:latin typeface="Times New Roman" pitchFamily="18" charset="0"/>
                <a:cs typeface="Times New Roman" pitchFamily="18" charset="0"/>
              </a:rPr>
              <a:t>Khi mua mỗi món hàng dưới đây, ta cần trả một tờ tiền có trong hình bên. Em hãy tìm giá tiền của mỗi món hàng, biết:</a:t>
            </a:r>
          </a:p>
          <a:p>
            <a:pPr lvl="0" algn="just"/>
            <a:r>
              <a:rPr lang="vi-VN" sz="2800" b="1" dirty="0">
                <a:solidFill>
                  <a:srgbClr val="000000"/>
                </a:solidFill>
                <a:latin typeface="Times New Roman" pitchFamily="18" charset="0"/>
                <a:cs typeface="Times New Roman" pitchFamily="18" charset="0"/>
              </a:rPr>
              <a:t>- Giá tiền của bóng đèn thấp nhất;</a:t>
            </a:r>
          </a:p>
          <a:p>
            <a:pPr lvl="0" algn="just"/>
            <a:r>
              <a:rPr lang="vi-VN" sz="2800" b="1" dirty="0">
                <a:solidFill>
                  <a:srgbClr val="000000"/>
                </a:solidFill>
                <a:latin typeface="Times New Roman" pitchFamily="18" charset="0"/>
                <a:cs typeface="Times New Roman" pitchFamily="18" charset="0"/>
              </a:rPr>
              <a:t>- Giá tiền của quyển sách cao nhất;</a:t>
            </a:r>
          </a:p>
          <a:p>
            <a:pPr lvl="0" algn="just"/>
            <a:r>
              <a:rPr lang="vi-VN" sz="2800" b="1" dirty="0">
                <a:solidFill>
                  <a:srgbClr val="000000"/>
                </a:solidFill>
                <a:latin typeface="Times New Roman" pitchFamily="18" charset="0"/>
                <a:cs typeface="Times New Roman" pitchFamily="18" charset="0"/>
              </a:rPr>
              <a:t>- Giá tiền của rô-bốt cao hơn giá tiền của cái lược.</a:t>
            </a:r>
          </a:p>
        </p:txBody>
      </p:sp>
      <p:pic>
        <p:nvPicPr>
          <p:cNvPr id="7" name="Picture 6">
            <a:extLst>
              <a:ext uri="{FF2B5EF4-FFF2-40B4-BE49-F238E27FC236}">
                <a16:creationId xmlns="" xmlns:a16="http://schemas.microsoft.com/office/drawing/2014/main" id="{EB3AE351-79D8-1E13-482A-B800BF8DD9F4}"/>
              </a:ext>
            </a:extLst>
          </p:cNvPr>
          <p:cNvPicPr>
            <a:picLocks noChangeAspect="1"/>
          </p:cNvPicPr>
          <p:nvPr/>
        </p:nvPicPr>
        <p:blipFill>
          <a:blip r:embed="rId4"/>
          <a:stretch>
            <a:fillRect/>
          </a:stretch>
        </p:blipFill>
        <p:spPr>
          <a:xfrm>
            <a:off x="7841005" y="3209924"/>
            <a:ext cx="4350995" cy="2200275"/>
          </a:xfrm>
          <a:prstGeom prst="rect">
            <a:avLst/>
          </a:prstGeom>
        </p:spPr>
      </p:pic>
      <p:pic>
        <p:nvPicPr>
          <p:cNvPr id="11" name="Picture 10">
            <a:extLst>
              <a:ext uri="{FF2B5EF4-FFF2-40B4-BE49-F238E27FC236}">
                <a16:creationId xmlns="" xmlns:a16="http://schemas.microsoft.com/office/drawing/2014/main" id="{AC42400D-A81E-2C09-5333-0E8095A696AD}"/>
              </a:ext>
            </a:extLst>
          </p:cNvPr>
          <p:cNvPicPr>
            <a:picLocks noChangeAspect="1"/>
          </p:cNvPicPr>
          <p:nvPr/>
        </p:nvPicPr>
        <p:blipFill>
          <a:blip r:embed="rId5"/>
          <a:stretch>
            <a:fillRect/>
          </a:stretch>
        </p:blipFill>
        <p:spPr>
          <a:xfrm>
            <a:off x="657224" y="3233737"/>
            <a:ext cx="6677025" cy="1547813"/>
          </a:xfrm>
          <a:prstGeom prst="rect">
            <a:avLst/>
          </a:prstGeom>
        </p:spPr>
      </p:pic>
      <p:cxnSp>
        <p:nvCxnSpPr>
          <p:cNvPr id="24" name="Straight Connector 23">
            <a:extLst>
              <a:ext uri="{FF2B5EF4-FFF2-40B4-BE49-F238E27FC236}">
                <a16:creationId xmlns="" xmlns:a16="http://schemas.microsoft.com/office/drawing/2014/main" id="{F8D4F2C6-0C55-65CA-6957-CEF5A64DD516}"/>
              </a:ext>
            </a:extLst>
          </p:cNvPr>
          <p:cNvCxnSpPr/>
          <p:nvPr/>
        </p:nvCxnSpPr>
        <p:spPr>
          <a:xfrm>
            <a:off x="1762125" y="1819275"/>
            <a:ext cx="46767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 xmlns:a16="http://schemas.microsoft.com/office/drawing/2014/main" id="{05DD784D-AFFF-6897-1B01-B9CE1C5E0E47}"/>
              </a:ext>
            </a:extLst>
          </p:cNvPr>
          <p:cNvPicPr>
            <a:picLocks noChangeAspect="1"/>
          </p:cNvPicPr>
          <p:nvPr/>
        </p:nvPicPr>
        <p:blipFill>
          <a:blip r:embed="rId6"/>
          <a:stretch>
            <a:fillRect/>
          </a:stretch>
        </p:blipFill>
        <p:spPr>
          <a:xfrm>
            <a:off x="366712" y="4714875"/>
            <a:ext cx="1795463" cy="790179"/>
          </a:xfrm>
          <a:prstGeom prst="rect">
            <a:avLst/>
          </a:prstGeom>
        </p:spPr>
      </p:pic>
      <p:cxnSp>
        <p:nvCxnSpPr>
          <p:cNvPr id="27" name="Straight Connector 26">
            <a:extLst>
              <a:ext uri="{FF2B5EF4-FFF2-40B4-BE49-F238E27FC236}">
                <a16:creationId xmlns="" xmlns:a16="http://schemas.microsoft.com/office/drawing/2014/main" id="{CE9D65D7-4272-3C14-3CEF-24F3257E421F}"/>
              </a:ext>
            </a:extLst>
          </p:cNvPr>
          <p:cNvCxnSpPr>
            <a:cxnSpLocks/>
          </p:cNvCxnSpPr>
          <p:nvPr/>
        </p:nvCxnSpPr>
        <p:spPr>
          <a:xfrm>
            <a:off x="1704975" y="2286000"/>
            <a:ext cx="4838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 xmlns:a16="http://schemas.microsoft.com/office/drawing/2014/main" id="{5AFD8159-9B94-EEA9-FD08-4706EE900F82}"/>
              </a:ext>
            </a:extLst>
          </p:cNvPr>
          <p:cNvPicPr>
            <a:picLocks noChangeAspect="1"/>
          </p:cNvPicPr>
          <p:nvPr/>
        </p:nvPicPr>
        <p:blipFill>
          <a:blip r:embed="rId7"/>
          <a:stretch>
            <a:fillRect/>
          </a:stretch>
        </p:blipFill>
        <p:spPr>
          <a:xfrm>
            <a:off x="2333625" y="4762500"/>
            <a:ext cx="1685925" cy="755442"/>
          </a:xfrm>
          <a:prstGeom prst="rect">
            <a:avLst/>
          </a:prstGeom>
        </p:spPr>
      </p:pic>
      <p:cxnSp>
        <p:nvCxnSpPr>
          <p:cNvPr id="31" name="Straight Connector 30">
            <a:extLst>
              <a:ext uri="{FF2B5EF4-FFF2-40B4-BE49-F238E27FC236}">
                <a16:creationId xmlns="" xmlns:a16="http://schemas.microsoft.com/office/drawing/2014/main" id="{D28E068A-19B5-5D4F-96D8-23CB4D01790A}"/>
              </a:ext>
            </a:extLst>
          </p:cNvPr>
          <p:cNvCxnSpPr>
            <a:cxnSpLocks/>
          </p:cNvCxnSpPr>
          <p:nvPr/>
        </p:nvCxnSpPr>
        <p:spPr>
          <a:xfrm>
            <a:off x="1666875" y="2724150"/>
            <a:ext cx="7048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9" name="Picture 4098">
            <a:extLst>
              <a:ext uri="{FF2B5EF4-FFF2-40B4-BE49-F238E27FC236}">
                <a16:creationId xmlns="" xmlns:a16="http://schemas.microsoft.com/office/drawing/2014/main" id="{37AF943C-4973-0183-8835-D87563138919}"/>
              </a:ext>
            </a:extLst>
          </p:cNvPr>
          <p:cNvPicPr>
            <a:picLocks noChangeAspect="1"/>
          </p:cNvPicPr>
          <p:nvPr/>
        </p:nvPicPr>
        <p:blipFill>
          <a:blip r:embed="rId8"/>
          <a:stretch>
            <a:fillRect/>
          </a:stretch>
        </p:blipFill>
        <p:spPr>
          <a:xfrm>
            <a:off x="5991225" y="4657725"/>
            <a:ext cx="1824947" cy="828675"/>
          </a:xfrm>
          <a:prstGeom prst="rect">
            <a:avLst/>
          </a:prstGeom>
        </p:spPr>
      </p:pic>
      <p:pic>
        <p:nvPicPr>
          <p:cNvPr id="4102" name="Picture 4101">
            <a:extLst>
              <a:ext uri="{FF2B5EF4-FFF2-40B4-BE49-F238E27FC236}">
                <a16:creationId xmlns="" xmlns:a16="http://schemas.microsoft.com/office/drawing/2014/main" id="{5D4CB755-04BE-C6CB-6039-A41BE930E7C5}"/>
              </a:ext>
            </a:extLst>
          </p:cNvPr>
          <p:cNvPicPr>
            <a:picLocks noChangeAspect="1"/>
          </p:cNvPicPr>
          <p:nvPr/>
        </p:nvPicPr>
        <p:blipFill>
          <a:blip r:embed="rId9"/>
          <a:stretch>
            <a:fillRect/>
          </a:stretch>
        </p:blipFill>
        <p:spPr>
          <a:xfrm>
            <a:off x="4124325" y="4672013"/>
            <a:ext cx="1759541" cy="823912"/>
          </a:xfrm>
          <a:prstGeom prst="rect">
            <a:avLst/>
          </a:prstGeom>
        </p:spPr>
      </p:pic>
    </p:spTree>
    <p:extLst>
      <p:ext uri="{BB962C8B-B14F-4D97-AF65-F5344CB8AC3E}">
        <p14:creationId xmlns:p14="http://schemas.microsoft.com/office/powerpoint/2010/main" val="3792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099"/>
                                        </p:tgtEl>
                                        <p:attrNameLst>
                                          <p:attrName>style.visibility</p:attrName>
                                        </p:attrNameLst>
                                      </p:cBhvr>
                                      <p:to>
                                        <p:strVal val="visible"/>
                                      </p:to>
                                    </p:set>
                                    <p:animEffect transition="in" filter="wipe(down)">
                                      <p:cBhvr>
                                        <p:cTn id="49" dur="500"/>
                                        <p:tgtEl>
                                          <p:spTgt spid="409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102"/>
                                        </p:tgtEl>
                                        <p:attrNameLst>
                                          <p:attrName>style.visibility</p:attrName>
                                        </p:attrNameLst>
                                      </p:cBhvr>
                                      <p:to>
                                        <p:strVal val="visible"/>
                                      </p:to>
                                    </p:set>
                                    <p:animEffect transition="in" filter="wipe(down)">
                                      <p:cBhvr>
                                        <p:cTn id="5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pic>
        <p:nvPicPr>
          <p:cNvPr id="5" name="Picture 4">
            <a:extLst>
              <a:ext uri="{FF2B5EF4-FFF2-40B4-BE49-F238E27FC236}">
                <a16:creationId xmlns="" xmlns:a16="http://schemas.microsoft.com/office/drawing/2014/main" id="{D11722D3-F983-6E84-2E6D-CA6D05835371}"/>
              </a:ext>
            </a:extLst>
          </p:cNvPr>
          <p:cNvPicPr>
            <a:picLocks noChangeAspect="1"/>
          </p:cNvPicPr>
          <p:nvPr/>
        </p:nvPicPr>
        <p:blipFill>
          <a:blip r:embed="rId7"/>
          <a:stretch>
            <a:fillRect/>
          </a:stretch>
        </p:blipFill>
        <p:spPr>
          <a:xfrm>
            <a:off x="2108143" y="1554704"/>
            <a:ext cx="7175614" cy="3615241"/>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9" name="Picture 18">
            <a:extLst>
              <a:ext uri="{FF2B5EF4-FFF2-40B4-BE49-F238E27FC236}">
                <a16:creationId xmlns="" xmlns:a16="http://schemas.microsoft.com/office/drawing/2014/main" id="{1EA948C7-E563-461E-9ADC-7B8A943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9089" y="3429000"/>
            <a:ext cx="5382794" cy="3514337"/>
          </a:xfrm>
          <a:prstGeom prst="rect">
            <a:avLst/>
          </a:prstGeom>
        </p:spPr>
      </p:pic>
      <p:sp>
        <p:nvSpPr>
          <p:cNvPr id="7" name="Title 2">
            <a:extLst>
              <a:ext uri="{FF2B5EF4-FFF2-40B4-BE49-F238E27FC236}">
                <a16:creationId xmlns="" xmlns:a16="http://schemas.microsoft.com/office/drawing/2014/main" id="{9AEE9F86-B023-4838-863C-7018347353D8}"/>
              </a:ext>
            </a:extLst>
          </p:cNvPr>
          <p:cNvSpPr txBox="1">
            <a:spLocks/>
          </p:cNvSpPr>
          <p:nvPr/>
        </p:nvSpPr>
        <p:spPr>
          <a:xfrm>
            <a:off x="1822790" y="799366"/>
            <a:ext cx="9311935" cy="1804000"/>
          </a:xfrm>
          <a:prstGeom prst="rect">
            <a:avLst/>
          </a:prstGeom>
        </p:spPr>
        <p:txBody>
          <a:bodyPr/>
          <a:lst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FF0000"/>
                </a:solidFill>
                <a:effectLst/>
                <a:uLnTx/>
                <a:uFillTx/>
                <a:latin typeface="+mn-lt"/>
                <a:ea typeface="+mj-ea"/>
                <a:cs typeface="Arial" panose="020B0604020202020204" pitchFamily="34" charset="0"/>
              </a:rPr>
              <a:t>GAME LẬT MẢNH GHÉP</a:t>
            </a:r>
            <a:endParaRPr kumimoji="0" lang="en-US" sz="5400" b="0" i="0" u="none" strike="noStrike" kern="1200" cap="none" spc="0" normalizeH="0" baseline="0" noProof="0" dirty="0">
              <a:ln>
                <a:noFill/>
              </a:ln>
              <a:solidFill>
                <a:srgbClr val="FF0000"/>
              </a:solidFill>
              <a:effectLst/>
              <a:uLnTx/>
              <a:uFillTx/>
              <a:latin typeface="+mn-lt"/>
              <a:ea typeface="+mj-ea"/>
            </a:endParaRPr>
          </a:p>
        </p:txBody>
      </p:sp>
      <p:sp>
        <p:nvSpPr>
          <p:cNvPr id="2" name="TextBox 1">
            <a:extLst>
              <a:ext uri="{FF2B5EF4-FFF2-40B4-BE49-F238E27FC236}">
                <a16:creationId xmlns="" xmlns:a16="http://schemas.microsoft.com/office/drawing/2014/main" id="{D1C92AAF-1AD0-44AE-B4D1-4BDB3F11747B}"/>
              </a:ext>
            </a:extLst>
          </p:cNvPr>
          <p:cNvSpPr txBox="1"/>
          <p:nvPr/>
        </p:nvSpPr>
        <p:spPr>
          <a:xfrm>
            <a:off x="972085" y="2060397"/>
            <a:ext cx="1031504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cs typeface="Calibri" panose="020F0502020204030204" pitchFamily="34" charset="0"/>
              </a:rPr>
              <a:t>Luật</a:t>
            </a:r>
            <a:r>
              <a:rPr kumimoji="0" lang="en-US" sz="3200" b="1" i="0" u="none" strike="noStrike" kern="1200" cap="none" spc="0" normalizeH="0" baseline="0" noProof="0" dirty="0">
                <a:ln>
                  <a:noFill/>
                </a:ln>
                <a:solidFill>
                  <a:srgbClr val="0070C0"/>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cs typeface="Calibri" panose="020F0502020204030204" pitchFamily="34" charset="0"/>
              </a:rPr>
              <a:t>chơi</a:t>
            </a:r>
            <a:r>
              <a:rPr kumimoji="0" lang="en-US" sz="3200" b="1" i="0" u="none" strike="noStrike" kern="1200" cap="none" spc="0" normalizeH="0" baseline="0" noProof="0" dirty="0">
                <a:ln>
                  <a:noFill/>
                </a:ln>
                <a:solidFill>
                  <a:srgbClr val="0070C0"/>
                </a:solidFill>
                <a:effectLst/>
                <a:uLnTx/>
                <a:uFillTx/>
                <a:cs typeface="Calibri" panose="020F0502020204030204" pitchFamily="34" charset="0"/>
              </a:rPr>
              <a:t>:</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Ẩn</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sau</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các</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em</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hãy</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cùng</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cô</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lật</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mở</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từng</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mảnh</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ghép</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nhỏ</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để</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dự</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mệnh</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giá</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tờ</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tiền</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nhé</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nào</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đoán</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nhanh</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nhất</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sẽ</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là</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đội</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chiến</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 </a:t>
            </a:r>
            <a:r>
              <a:rPr kumimoji="0" lang="en-US" sz="3200" b="1" i="0" u="none" strike="noStrike" kern="1200" cap="none" spc="0" normalizeH="0" baseline="0" noProof="0" dirty="0" err="1">
                <a:ln>
                  <a:noFill/>
                </a:ln>
                <a:solidFill>
                  <a:srgbClr val="1D5253">
                    <a:lumMod val="50000"/>
                  </a:srgbClr>
                </a:solidFill>
                <a:effectLst/>
                <a:uLnTx/>
                <a:uFillTx/>
                <a:cs typeface="Calibri" panose="020F0502020204030204" pitchFamily="34" charset="0"/>
              </a:rPr>
              <a:t>thắng</a:t>
            </a:r>
            <a:r>
              <a:rPr kumimoji="0" lang="en-US" sz="3200" b="1" i="0" u="none" strike="noStrike" kern="1200" cap="none" spc="0" normalizeH="0" baseline="0" noProof="0" dirty="0">
                <a:ln>
                  <a:noFill/>
                </a:ln>
                <a:solidFill>
                  <a:srgbClr val="1D5253">
                    <a:lumMod val="50000"/>
                  </a:srgbClr>
                </a:solidFill>
                <a:effectLst/>
                <a:uLnTx/>
                <a:uFillTx/>
                <a:cs typeface="Calibri" panose="020F0502020204030204" pitchFamily="34" charset="0"/>
              </a:rPr>
              <a:t>.</a:t>
            </a:r>
          </a:p>
        </p:txBody>
      </p:sp>
    </p:spTree>
    <p:extLst>
      <p:ext uri="{BB962C8B-B14F-4D97-AF65-F5344CB8AC3E}">
        <p14:creationId xmlns:p14="http://schemas.microsoft.com/office/powerpoint/2010/main" val="147331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 xmlns:a16="http://schemas.microsoft.com/office/drawing/2014/main"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97616" y="1925753"/>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 xmlns:a16="http://schemas.microsoft.com/office/drawing/2014/main"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 xmlns:a16="http://schemas.microsoft.com/office/drawing/2014/main"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 xmlns:a16="http://schemas.microsoft.com/office/drawing/2014/main"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 xmlns:a16="http://schemas.microsoft.com/office/drawing/2014/main"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 xmlns:a16="http://schemas.microsoft.com/office/drawing/2014/main"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 xmlns:a16="http://schemas.microsoft.com/office/drawing/2014/main"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 xmlns:a16="http://schemas.microsoft.com/office/drawing/2014/main"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3" name="Picture 12">
            <a:extLst>
              <a:ext uri="{FF2B5EF4-FFF2-40B4-BE49-F238E27FC236}">
                <a16:creationId xmlns="" xmlns:a16="http://schemas.microsoft.com/office/drawing/2014/main"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14" name="Picture 13">
            <a:extLst>
              <a:ext uri="{FF2B5EF4-FFF2-40B4-BE49-F238E27FC236}">
                <a16:creationId xmlns=""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 xmlns:a16="http://schemas.microsoft.com/office/drawing/2014/main"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 xmlns:a16="http://schemas.microsoft.com/office/drawing/2014/main"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 xmlns:a16="http://schemas.microsoft.com/office/drawing/2014/main"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 xmlns:a16="http://schemas.microsoft.com/office/drawing/2014/main"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24241"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 xmlns:a16="http://schemas.microsoft.com/office/drawing/2014/main"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 xmlns:a16="http://schemas.microsoft.com/office/drawing/2014/main"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 xmlns:a16="http://schemas.microsoft.com/office/drawing/2014/main"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 xmlns:a16="http://schemas.microsoft.com/office/drawing/2014/main"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 xmlns:a16="http://schemas.microsoft.com/office/drawing/2014/main"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 xmlns:a16="http://schemas.microsoft.com/office/drawing/2014/main"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 xmlns:a16="http://schemas.microsoft.com/office/drawing/2014/main"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 xmlns:a16="http://schemas.microsoft.com/office/drawing/2014/main"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 xmlns:a16="http://schemas.microsoft.com/office/drawing/2014/main"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 xmlns:a16="http://schemas.microsoft.com/office/drawing/2014/main"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 xmlns:a16="http://schemas.microsoft.com/office/drawing/2014/main"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 xmlns:a16="http://schemas.microsoft.com/office/drawing/2014/main"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 xmlns:a16="http://schemas.microsoft.com/office/drawing/2014/main"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 xmlns:a16="http://schemas.microsoft.com/office/drawing/2014/main"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pic>
        <p:nvPicPr>
          <p:cNvPr id="18" name="Picture 17">
            <a:extLst>
              <a:ext uri="{FF2B5EF4-FFF2-40B4-BE49-F238E27FC236}">
                <a16:creationId xmlns="" xmlns:a16="http://schemas.microsoft.com/office/drawing/2014/main"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sp>
        <p:nvSpPr>
          <p:cNvPr id="19" name="Rectangle 18">
            <a:extLst>
              <a:ext uri="{FF2B5EF4-FFF2-40B4-BE49-F238E27FC236}">
                <a16:creationId xmlns=""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 xmlns:a16="http://schemas.microsoft.com/office/drawing/2014/main"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73643"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 xmlns:a16="http://schemas.microsoft.com/office/drawing/2014/main"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24998"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a16="http://schemas.microsoft.com/office/drawing/2014/main"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33920" y="3429001"/>
            <a:ext cx="2133424" cy="1534247"/>
          </a:xfrm>
          <a:prstGeom prst="rect">
            <a:avLst/>
          </a:prstGeom>
        </p:spPr>
      </p:pic>
      <p:pic>
        <p:nvPicPr>
          <p:cNvPr id="13" name="Picture 12">
            <a:extLst>
              <a:ext uri="{FF2B5EF4-FFF2-40B4-BE49-F238E27FC236}">
                <a16:creationId xmlns="" xmlns:a16="http://schemas.microsoft.com/office/drawing/2014/main"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300447" y="3429001"/>
            <a:ext cx="1749407" cy="1918263"/>
          </a:xfrm>
          <a:prstGeom prst="rect">
            <a:avLst/>
          </a:prstGeom>
        </p:spPr>
      </p:pic>
      <p:pic>
        <p:nvPicPr>
          <p:cNvPr id="3" name="Picture 2">
            <a:extLst>
              <a:ext uri="{FF2B5EF4-FFF2-40B4-BE49-F238E27FC236}">
                <a16:creationId xmlns="" xmlns:a16="http://schemas.microsoft.com/office/drawing/2014/main"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16429" y="1890392"/>
            <a:ext cx="2133424" cy="1538609"/>
          </a:xfrm>
          <a:prstGeom prst="rect">
            <a:avLst/>
          </a:prstGeom>
        </p:spPr>
      </p:pic>
      <p:pic>
        <p:nvPicPr>
          <p:cNvPr id="4" name="Picture 3">
            <a:extLst>
              <a:ext uri="{FF2B5EF4-FFF2-40B4-BE49-F238E27FC236}">
                <a16:creationId xmlns="" xmlns:a16="http://schemas.microsoft.com/office/drawing/2014/main"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77825" y="1517240"/>
            <a:ext cx="1755503" cy="1911760"/>
          </a:xfrm>
          <a:prstGeom prst="rect">
            <a:avLst/>
          </a:prstGeom>
        </p:spPr>
      </p:pic>
      <p:pic>
        <p:nvPicPr>
          <p:cNvPr id="5" name="Picture 4">
            <a:extLst>
              <a:ext uri="{FF2B5EF4-FFF2-40B4-BE49-F238E27FC236}">
                <a16:creationId xmlns="" xmlns:a16="http://schemas.microsoft.com/office/drawing/2014/main"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300447" y="371476"/>
            <a:ext cx="1749407" cy="1929969"/>
          </a:xfrm>
          <a:prstGeom prst="rect">
            <a:avLst/>
          </a:prstGeom>
        </p:spPr>
      </p:pic>
      <p:pic>
        <p:nvPicPr>
          <p:cNvPr id="6" name="Picture 5">
            <a:extLst>
              <a:ext uri="{FF2B5EF4-FFF2-40B4-BE49-F238E27FC236}">
                <a16:creationId xmlns="" xmlns:a16="http://schemas.microsoft.com/office/drawing/2014/main"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75350" y="371476"/>
            <a:ext cx="2133424" cy="1545953"/>
          </a:xfrm>
          <a:prstGeom prst="rect">
            <a:avLst/>
          </a:prstGeom>
        </p:spPr>
      </p:pic>
      <p:pic>
        <p:nvPicPr>
          <p:cNvPr id="7" name="Picture 6">
            <a:extLst>
              <a:ext uri="{FF2B5EF4-FFF2-40B4-BE49-F238E27FC236}">
                <a16:creationId xmlns="" xmlns:a16="http://schemas.microsoft.com/office/drawing/2014/main"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91575" y="1890392"/>
            <a:ext cx="2133424" cy="1538609"/>
          </a:xfrm>
          <a:prstGeom prst="rect">
            <a:avLst/>
          </a:prstGeom>
        </p:spPr>
      </p:pic>
      <p:pic>
        <p:nvPicPr>
          <p:cNvPr id="8" name="Picture 7">
            <a:extLst>
              <a:ext uri="{FF2B5EF4-FFF2-40B4-BE49-F238E27FC236}">
                <a16:creationId xmlns="" xmlns:a16="http://schemas.microsoft.com/office/drawing/2014/main"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33921" y="1517240"/>
            <a:ext cx="1755503" cy="1911760"/>
          </a:xfrm>
          <a:prstGeom prst="rect">
            <a:avLst/>
          </a:prstGeom>
        </p:spPr>
      </p:pic>
      <p:pic>
        <p:nvPicPr>
          <p:cNvPr id="9" name="Picture 8">
            <a:extLst>
              <a:ext uri="{FF2B5EF4-FFF2-40B4-BE49-F238E27FC236}">
                <a16:creationId xmlns="" xmlns:a16="http://schemas.microsoft.com/office/drawing/2014/main"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75593" y="371476"/>
            <a:ext cx="1749407" cy="1929969"/>
          </a:xfrm>
          <a:prstGeom prst="rect">
            <a:avLst/>
          </a:prstGeom>
        </p:spPr>
      </p:pic>
      <p:pic>
        <p:nvPicPr>
          <p:cNvPr id="10" name="Picture 9">
            <a:extLst>
              <a:ext uri="{FF2B5EF4-FFF2-40B4-BE49-F238E27FC236}">
                <a16:creationId xmlns="" xmlns:a16="http://schemas.microsoft.com/office/drawing/2014/main"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33920" y="371476"/>
            <a:ext cx="2133424" cy="1545953"/>
          </a:xfrm>
          <a:prstGeom prst="rect">
            <a:avLst/>
          </a:prstGeom>
        </p:spPr>
      </p:pic>
      <p:pic>
        <p:nvPicPr>
          <p:cNvPr id="11" name="Picture 10">
            <a:extLst>
              <a:ext uri="{FF2B5EF4-FFF2-40B4-BE49-F238E27FC236}">
                <a16:creationId xmlns="" xmlns:a16="http://schemas.microsoft.com/office/drawing/2014/main"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16429" y="4941200"/>
            <a:ext cx="2133424" cy="1512215"/>
          </a:xfrm>
          <a:prstGeom prst="rect">
            <a:avLst/>
          </a:prstGeom>
        </p:spPr>
      </p:pic>
      <p:pic>
        <p:nvPicPr>
          <p:cNvPr id="12" name="Picture 11">
            <a:extLst>
              <a:ext uri="{FF2B5EF4-FFF2-40B4-BE49-F238E27FC236}">
                <a16:creationId xmlns="" xmlns:a16="http://schemas.microsoft.com/office/drawing/2014/main"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77825" y="4568048"/>
            <a:ext cx="1755503" cy="1885366"/>
          </a:xfrm>
          <a:prstGeom prst="rect">
            <a:avLst/>
          </a:prstGeom>
        </p:spPr>
      </p:pic>
      <p:pic>
        <p:nvPicPr>
          <p:cNvPr id="14" name="Picture 13">
            <a:extLst>
              <a:ext uri="{FF2B5EF4-FFF2-40B4-BE49-F238E27FC236}">
                <a16:creationId xmlns="" xmlns:a16="http://schemas.microsoft.com/office/drawing/2014/main"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77824" y="3429001"/>
            <a:ext cx="2133424" cy="1534247"/>
          </a:xfrm>
          <a:prstGeom prst="rect">
            <a:avLst/>
          </a:prstGeom>
        </p:spPr>
      </p:pic>
      <p:pic>
        <p:nvPicPr>
          <p:cNvPr id="15" name="Picture 14">
            <a:extLst>
              <a:ext uri="{FF2B5EF4-FFF2-40B4-BE49-F238E27FC236}">
                <a16:creationId xmlns="" xmlns:a16="http://schemas.microsoft.com/office/drawing/2014/main"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91575" y="4941200"/>
            <a:ext cx="2133424" cy="1512215"/>
          </a:xfrm>
          <a:prstGeom prst="rect">
            <a:avLst/>
          </a:prstGeom>
        </p:spPr>
      </p:pic>
      <p:pic>
        <p:nvPicPr>
          <p:cNvPr id="16" name="Picture 15">
            <a:extLst>
              <a:ext uri="{FF2B5EF4-FFF2-40B4-BE49-F238E27FC236}">
                <a16:creationId xmlns="" xmlns:a16="http://schemas.microsoft.com/office/drawing/2014/main"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33921" y="4568048"/>
            <a:ext cx="1755503" cy="1885366"/>
          </a:xfrm>
          <a:prstGeom prst="rect">
            <a:avLst/>
          </a:prstGeom>
        </p:spPr>
      </p:pic>
      <p:pic>
        <p:nvPicPr>
          <p:cNvPr id="17" name="Picture 16">
            <a:extLst>
              <a:ext uri="{FF2B5EF4-FFF2-40B4-BE49-F238E27FC236}">
                <a16:creationId xmlns="" xmlns:a16="http://schemas.microsoft.com/office/drawing/2014/main"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75593" y="3429001"/>
            <a:ext cx="1749407" cy="1918263"/>
          </a:xfrm>
          <a:prstGeom prst="rect">
            <a:avLst/>
          </a:prstGeom>
        </p:spPr>
      </p:pic>
      <p:sp>
        <p:nvSpPr>
          <p:cNvPr id="19" name="Rectangle 18">
            <a:extLst>
              <a:ext uri="{FF2B5EF4-FFF2-40B4-BE49-F238E27FC236}">
                <a16:creationId xmlns="" xmlns:a16="http://schemas.microsoft.com/office/drawing/2014/main" id="{A3C47EC7-D71F-C74F-B6CC-59BA3267EB03}"/>
              </a:ext>
            </a:extLst>
          </p:cNvPr>
          <p:cNvSpPr/>
          <p:nvPr/>
        </p:nvSpPr>
        <p:spPr>
          <a:xfrm>
            <a:off x="15081"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x-none" sz="2526"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图片 9">
            <a:extLst>
              <a:ext uri="{FF2B5EF4-FFF2-40B4-BE49-F238E27FC236}">
                <a16:creationId xmlns="" xmlns:a16="http://schemas.microsoft.com/office/drawing/2014/main" id="{AE8B2F7A-4065-451E-BA42-E6F4F2040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5" name="TextBox 94">
            <a:extLst>
              <a:ext uri="{FF2B5EF4-FFF2-40B4-BE49-F238E27FC236}">
                <a16:creationId xmlns="" xmlns:a16="http://schemas.microsoft.com/office/drawing/2014/main" id="{8DC48B90-D2BD-4027-B428-C35E30B34F4A}"/>
              </a:ext>
            </a:extLst>
          </p:cNvPr>
          <p:cNvSpPr txBox="1"/>
          <p:nvPr/>
        </p:nvSpPr>
        <p:spPr>
          <a:xfrm>
            <a:off x="4295775" y="1019175"/>
            <a:ext cx="44291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Yêu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cầu</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cần</a:t>
            </a:r>
            <a:r>
              <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rPr>
              <a:t> </a:t>
            </a:r>
            <a:r>
              <a:rPr kumimoji="0" lang="en-US" sz="4000" b="1" i="0" u="none" strike="noStrike" kern="1200" cap="none" spc="0" normalizeH="0" baseline="0" noProof="0" dirty="0" err="1">
                <a:ln>
                  <a:noFill/>
                </a:ln>
                <a:solidFill>
                  <a:srgbClr val="FFFF00"/>
                </a:solidFill>
                <a:effectLst/>
                <a:uLnTx/>
                <a:uFillTx/>
                <a:latin typeface="Arial"/>
                <a:ea typeface="微软雅黑"/>
                <a:cs typeface="Arial" panose="020B0604020202020204" pitchFamily="34" charset="0"/>
              </a:rPr>
              <a:t>đạt</a:t>
            </a:r>
            <a:endParaRPr kumimoji="0" lang="en-US" sz="4000" b="1" i="0" u="none" strike="noStrike" kern="1200" cap="none" spc="0" normalizeH="0" baseline="0" noProof="0" dirty="0">
              <a:ln>
                <a:noFill/>
              </a:ln>
              <a:solidFill>
                <a:srgbClr val="FFFF00"/>
              </a:solidFill>
              <a:effectLst/>
              <a:uLnTx/>
              <a:uFillTx/>
              <a:latin typeface="Arial"/>
              <a:ea typeface="微软雅黑"/>
              <a:cs typeface="Arial" panose="020B0604020202020204" pitchFamily="34" charset="0"/>
            </a:endParaRPr>
          </a:p>
        </p:txBody>
      </p:sp>
      <p:sp>
        <p:nvSpPr>
          <p:cNvPr id="97" name="TextBox 96">
            <a:extLst>
              <a:ext uri="{FF2B5EF4-FFF2-40B4-BE49-F238E27FC236}">
                <a16:creationId xmlns="" xmlns:a16="http://schemas.microsoft.com/office/drawing/2014/main" id="{F095930B-D750-459E-919D-8C2CCA4BDE9F}"/>
              </a:ext>
            </a:extLst>
          </p:cNvPr>
          <p:cNvSpPr txBox="1"/>
          <p:nvPr/>
        </p:nvSpPr>
        <p:spPr>
          <a:xfrm>
            <a:off x="1257300" y="1924050"/>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Nhận biết được các đồng tiền Việt Nam từ một nghìn đồng đến một trăm nghìn đồng. </a:t>
            </a:r>
          </a:p>
        </p:txBody>
      </p:sp>
      <p:sp>
        <p:nvSpPr>
          <p:cNvPr id="98" name="TextBox 97">
            <a:extLst>
              <a:ext uri="{FF2B5EF4-FFF2-40B4-BE49-F238E27FC236}">
                <a16:creationId xmlns="" xmlns:a16="http://schemas.microsoft.com/office/drawing/2014/main" id="{5F493559-C5DB-4B11-905A-ABB067F50A77}"/>
              </a:ext>
            </a:extLst>
          </p:cNvPr>
          <p:cNvSpPr txBox="1"/>
          <p:nvPr/>
        </p:nvSpPr>
        <p:spPr>
          <a:xfrm>
            <a:off x="1155508" y="3160217"/>
            <a:ext cx="10372725" cy="1015663"/>
          </a:xfrm>
          <a:prstGeom prst="rect">
            <a:avLst/>
          </a:prstGeom>
          <a:noFill/>
        </p:spPr>
        <p:txBody>
          <a:bodyPr wrap="square" rtlCol="0">
            <a:spAutoFit/>
          </a:bodyPr>
          <a:lstStyle/>
          <a:p>
            <a:pPr marL="457200" lvl="0" indent="-457200">
              <a:buFont typeface="Arial" panose="020B0604020202020204" pitchFamily="34" charset="0"/>
              <a:buChar char="•"/>
            </a:pPr>
            <a:r>
              <a:rPr lang="vi-VN" sz="3000" b="1" dirty="0">
                <a:solidFill>
                  <a:prstClr val="white"/>
                </a:solidFill>
                <a:cs typeface="Arial" panose="020B0604020202020204" pitchFamily="34" charset="0"/>
              </a:rPr>
              <a:t>Giải được một số bài toán liên quan đến các tình huống thực tế về tiết kiệm và chi tiêu.</a:t>
            </a:r>
            <a:endParaRPr kumimoji="0" lang="en-US" sz="3000" b="1" i="0" u="none" strike="noStrike" kern="1200" cap="none" spc="0" normalizeH="0" baseline="0" noProof="0" dirty="0">
              <a:ln>
                <a:noFill/>
              </a:ln>
              <a:solidFill>
                <a:prstClr val="white"/>
              </a:solidFill>
              <a:effectLst/>
              <a:uLnTx/>
              <a:uFillTx/>
              <a:latin typeface="Arial"/>
              <a:ea typeface="微软雅黑"/>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0" end="0"/>
                                            </p:txEl>
                                          </p:spTgt>
                                        </p:tgtEl>
                                        <p:attrNameLst>
                                          <p:attrName>style.visibility</p:attrName>
                                        </p:attrNameLst>
                                      </p:cBhvr>
                                      <p:to>
                                        <p:strVal val="visible"/>
                                      </p:to>
                                    </p:set>
                                    <p:animEffect transition="in" filter="fade">
                                      <p:cBhvr>
                                        <p:cTn id="12" dur="500"/>
                                        <p:tgtEl>
                                          <p:spTgt spid="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7">
                                            <p:txEl>
                                              <p:pRg st="0" end="0"/>
                                            </p:txEl>
                                          </p:spTgt>
                                        </p:tgtEl>
                                        <p:attrNameLst>
                                          <p:attrName>style.visibility</p:attrName>
                                        </p:attrNameLst>
                                      </p:cBhvr>
                                      <p:to>
                                        <p:strVal val="visible"/>
                                      </p:to>
                                    </p:set>
                                    <p:anim calcmode="lin" valueType="num">
                                      <p:cBhvr>
                                        <p:cTn id="17"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8">
                                            <p:txEl>
                                              <p:pRg st="0" end="0"/>
                                            </p:txEl>
                                          </p:spTgt>
                                        </p:tgtEl>
                                        <p:attrNameLst>
                                          <p:attrName>style.visibility</p:attrName>
                                        </p:attrNameLst>
                                      </p:cBhvr>
                                      <p:to>
                                        <p:strVal val="visible"/>
                                      </p:to>
                                    </p:set>
                                    <p:anim calcmode="lin" valueType="num">
                                      <p:cBhvr>
                                        <p:cTn id="24"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 xmlns:a16="http://schemas.microsoft.com/office/drawing/2014/main" id="{58C5F316-4E64-4990-8C96-22027289CDE6}"/>
              </a:ext>
            </a:extLst>
          </p:cNvPr>
          <p:cNvGrpSpPr/>
          <p:nvPr/>
        </p:nvGrpSpPr>
        <p:grpSpPr>
          <a:xfrm>
            <a:off x="2847383" y="129438"/>
            <a:ext cx="6878233" cy="1385037"/>
            <a:chOff x="5625979" y="3429000"/>
            <a:chExt cx="5736545" cy="2134052"/>
          </a:xfrm>
        </p:grpSpPr>
        <p:grpSp>
          <p:nvGrpSpPr>
            <p:cNvPr id="42" name="Graphic 3">
              <a:extLst>
                <a:ext uri="{FF2B5EF4-FFF2-40B4-BE49-F238E27FC236}">
                  <a16:creationId xmlns="" xmlns:a16="http://schemas.microsoft.com/office/drawing/2014/main" id="{563D44EC-B7B4-4B53-A56D-1294A3C15413}"/>
                </a:ext>
              </a:extLst>
            </p:cNvPr>
            <p:cNvGrpSpPr/>
            <p:nvPr/>
          </p:nvGrpSpPr>
          <p:grpSpPr>
            <a:xfrm>
              <a:off x="5625979" y="3429000"/>
              <a:ext cx="5736545" cy="2134052"/>
              <a:chOff x="3649055" y="2289634"/>
              <a:chExt cx="7931467" cy="3259717"/>
            </a:xfrm>
          </p:grpSpPr>
          <p:sp>
            <p:nvSpPr>
              <p:cNvPr id="44" name="Freeform: Shape 43">
                <a:extLst>
                  <a:ext uri="{FF2B5EF4-FFF2-40B4-BE49-F238E27FC236}">
                    <a16:creationId xmlns="" xmlns:a16="http://schemas.microsoft.com/office/drawing/2014/main" id="{79CD35E1-B480-4D35-919C-B19E9C850257}"/>
                  </a:ext>
                </a:extLst>
              </p:cNvPr>
              <p:cNvSpPr/>
              <p:nvPr/>
            </p:nvSpPr>
            <p:spPr>
              <a:xfrm>
                <a:off x="3649055" y="3090493"/>
                <a:ext cx="7811452" cy="2212267"/>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 xmlns:a16="http://schemas.microsoft.com/office/drawing/2014/main" id="{1C0C5752-D9BB-48AD-A77F-857C9AFC520B}"/>
                  </a:ext>
                </a:extLst>
              </p:cNvPr>
              <p:cNvSpPr/>
              <p:nvPr/>
            </p:nvSpPr>
            <p:spPr>
              <a:xfrm>
                <a:off x="3743353" y="2777122"/>
                <a:ext cx="7811451" cy="2480804"/>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 xmlns:a16="http://schemas.microsoft.com/office/drawing/2014/main" id="{6D139A59-28D6-4B89-A0FF-6B560C75AECD}"/>
                  </a:ext>
                </a:extLst>
              </p:cNvPr>
              <p:cNvSpPr/>
              <p:nvPr/>
            </p:nvSpPr>
            <p:spPr>
              <a:xfrm>
                <a:off x="3720258" y="2754158"/>
                <a:ext cx="7860264" cy="2795193"/>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 xmlns:a16="http://schemas.microsoft.com/office/drawing/2014/main"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tờ</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tiền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từ</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1 000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trở</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lên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a:extLst>
              <a:ext uri="{FF2B5EF4-FFF2-40B4-BE49-F238E27FC236}">
                <a16:creationId xmlns="" xmlns:a16="http://schemas.microsoft.com/office/drawing/2014/main" id="{837D4D2B-D8E4-AFB6-ADC2-263E5DC2483C}"/>
              </a:ext>
            </a:extLst>
          </p:cNvPr>
          <p:cNvPicPr>
            <a:picLocks noChangeAspect="1"/>
          </p:cNvPicPr>
          <p:nvPr/>
        </p:nvPicPr>
        <p:blipFill>
          <a:blip r:embed="rId4"/>
          <a:stretch>
            <a:fillRect/>
          </a:stretch>
        </p:blipFill>
        <p:spPr>
          <a:xfrm>
            <a:off x="146912" y="1880855"/>
            <a:ext cx="3554276" cy="3267739"/>
          </a:xfrm>
          <a:prstGeom prst="rect">
            <a:avLst/>
          </a:prstGeom>
        </p:spPr>
      </p:pic>
      <p:pic>
        <p:nvPicPr>
          <p:cNvPr id="1026" name="Picture 2" descr="3 cô gái 'bí ẩn' trên tờ tiền 2.000 đồng">
            <a:extLst>
              <a:ext uri="{FF2B5EF4-FFF2-40B4-BE49-F238E27FC236}">
                <a16:creationId xmlns="" xmlns:a16="http://schemas.microsoft.com/office/drawing/2014/main" id="{AD7134D1-3E5C-9AED-C4DF-DF49402F9D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1424" y="1818680"/>
            <a:ext cx="3381375" cy="3339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ờ 5.000 đồng mua được gì sau 10 năm?">
            <a:extLst>
              <a:ext uri="{FF2B5EF4-FFF2-40B4-BE49-F238E27FC236}">
                <a16:creationId xmlns="" xmlns:a16="http://schemas.microsoft.com/office/drawing/2014/main" id="{F6CAB8AB-942F-AB54-78BB-78AA3C8B95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3388" y="1866900"/>
            <a:ext cx="3402712" cy="327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674</Words>
  <Application>Microsoft Office PowerPoint</Application>
  <PresentationFormat>Custom</PresentationFormat>
  <Paragraphs>78</Paragraphs>
  <Slides>23</Slides>
  <Notes>22</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Office 主题​​</vt:lpstr>
      <vt:lpstr>FLOWERS 16X9</vt:lpstr>
      <vt:lpstr>Math Subject for Middle School - 7th Grade: Ratio, Proportion and Percent by Slidesgo</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20</cp:revision>
  <dcterms:created xsi:type="dcterms:W3CDTF">2023-02-05T05:33:30Z</dcterms:created>
  <dcterms:modified xsi:type="dcterms:W3CDTF">2023-04-06T16:03:04Z</dcterms:modified>
</cp:coreProperties>
</file>