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23/10/2023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55248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23/10/2023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97705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23/10/2023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48371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23/10/2023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565941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662DD1-94D6-4662-B9AD-199B53B38EFA}" type="datetimeFigureOut">
              <a:rPr lang="en-US" smtClean="0"/>
              <a:t>23/10/2023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41121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662DD1-94D6-4662-B9AD-199B53B38EFA}" type="datetimeFigureOut">
              <a:rPr lang="en-US" smtClean="0"/>
              <a:t>23/10/2023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708287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662DD1-94D6-4662-B9AD-199B53B38EFA}" type="datetimeFigureOut">
              <a:rPr lang="en-US" smtClean="0"/>
              <a:t>23/10/2023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68310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662DD1-94D6-4662-B9AD-199B53B38EFA}" type="datetimeFigureOut">
              <a:rPr lang="en-US" smtClean="0"/>
              <a:t>23/10/2023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732304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62DD1-94D6-4662-B9AD-199B53B38EFA}" type="datetimeFigureOut">
              <a:rPr lang="en-US" smtClean="0"/>
              <a:t>23/10/2023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6981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662DD1-94D6-4662-B9AD-199B53B38EFA}" type="datetimeFigureOut">
              <a:rPr lang="en-US" smtClean="0"/>
              <a:t>23/10/2023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34242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662DD1-94D6-4662-B9AD-199B53B38EFA}" type="datetimeFigureOut">
              <a:rPr lang="en-US" smtClean="0"/>
              <a:t>23/10/2023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61078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62DD1-94D6-4662-B9AD-199B53B38EFA}" type="datetimeFigureOut">
              <a:rPr lang="en-US" smtClean="0"/>
              <a:t>23/10/2023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36C9A-7E82-4C32-A50C-55581070CF09}" type="slidenum">
              <a:rPr lang="en-US" smtClean="0"/>
              <a:t>‹#›</a:t>
            </a:fld>
            <a:endParaRPr lang="en-US"/>
          </a:p>
        </p:txBody>
      </p:sp>
    </p:spTree>
    <p:extLst>
      <p:ext uri="{BB962C8B-B14F-4D97-AF65-F5344CB8AC3E}">
        <p14:creationId xmlns:p14="http://schemas.microsoft.com/office/powerpoint/2010/main" val="1935116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84849" y="292369"/>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smtClean="0">
                <a:solidFill>
                  <a:srgbClr val="FF0000"/>
                </a:solidFill>
              </a:rPr>
              <a:t>: </a:t>
            </a:r>
            <a:r>
              <a:rPr lang="en-US" sz="2500" b="1" dirty="0" smtClean="0">
                <a:solidFill>
                  <a:srgbClr val="FF0000"/>
                </a:solidFill>
              </a:rPr>
              <a:t>“An </a:t>
            </a:r>
            <a:r>
              <a:rPr lang="en-US" sz="2500" b="1" dirty="0" err="1" smtClean="0">
                <a:solidFill>
                  <a:srgbClr val="FF0000"/>
                </a:solidFill>
              </a:rPr>
              <a:t>toàn</a:t>
            </a:r>
            <a:r>
              <a:rPr lang="en-US" sz="2500" b="1" dirty="0" smtClean="0">
                <a:solidFill>
                  <a:srgbClr val="FF0000"/>
                </a:solidFill>
              </a:rPr>
              <a:t> </a:t>
            </a:r>
            <a:r>
              <a:rPr lang="en-US" sz="2500" b="1" dirty="0" err="1" smtClean="0">
                <a:solidFill>
                  <a:srgbClr val="FF0000"/>
                </a:solidFill>
              </a:rPr>
              <a:t>khi</a:t>
            </a:r>
            <a:r>
              <a:rPr lang="en-US" sz="2500" b="1" dirty="0" smtClean="0">
                <a:solidFill>
                  <a:srgbClr val="FF0000"/>
                </a:solidFill>
              </a:rPr>
              <a:t> ở </a:t>
            </a:r>
            <a:r>
              <a:rPr lang="en-US" sz="2500" b="1" dirty="0" err="1" smtClean="0">
                <a:solidFill>
                  <a:srgbClr val="FF0000"/>
                </a:solidFill>
              </a:rPr>
              <a:t>trường</a:t>
            </a:r>
            <a:r>
              <a:rPr lang="en-US" sz="2500" b="1" dirty="0" smtClean="0">
                <a:solidFill>
                  <a:srgbClr val="FF0000"/>
                </a:solidFill>
              </a:rPr>
              <a:t>”</a:t>
            </a:r>
            <a:r>
              <a:rPr lang="en-US" sz="2500" b="1" dirty="0" smtClean="0">
                <a:solidFill>
                  <a:srgbClr val="FF0000"/>
                </a:solidFill>
              </a:rPr>
              <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01765860"/>
              </p:ext>
            </p:extLst>
          </p:nvPr>
        </p:nvGraphicFramePr>
        <p:xfrm>
          <a:off x="506439" y="731522"/>
          <a:ext cx="11057203" cy="5852286"/>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204807">
                  <a:extLst>
                    <a:ext uri="{9D8B030D-6E8A-4147-A177-3AD203B41FA5}">
                      <a16:colId xmlns:a16="http://schemas.microsoft.com/office/drawing/2014/main" val="2216143551"/>
                    </a:ext>
                  </a:extLst>
                </a:gridCol>
                <a:gridCol w="2067007">
                  <a:extLst>
                    <a:ext uri="{9D8B030D-6E8A-4147-A177-3AD203B41FA5}">
                      <a16:colId xmlns:a16="http://schemas.microsoft.com/office/drawing/2014/main" val="347825789"/>
                    </a:ext>
                  </a:extLst>
                </a:gridCol>
              </a:tblGrid>
              <a:tr h="1182369">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Ngày 23/10/2023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PT Thể chất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-VĐCB“Chạy 20 m theo hướng thẳng trong 5-7s"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Ngày 24/10/2023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Nhận biết, phân biệt đồ dùng đồ chơi an toàn và không an toàn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Ngày 25/10/2023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PT Ngôn ngữ</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Thơ “An toàn với bé”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Ngày 26/10/2023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 KNCH: </a:t>
                      </a:r>
                      <a:r>
                        <a:rPr lang="nl-NL" sz="1400" dirty="0" smtClean="0">
                          <a:effectLst/>
                          <a:latin typeface="Times New Roman" panose="02020603050405020304" pitchFamily="18" charset="0"/>
                          <a:ea typeface="Calibri" panose="020F0502020204030204" pitchFamily="34" charset="0"/>
                          <a:cs typeface="Times New Roman" panose="02020603050405020304" pitchFamily="18" charset="0"/>
                        </a:rPr>
                        <a:t>Bé</a:t>
                      </a:r>
                      <a:r>
                        <a:rPr lang="nl-NL"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ngoan uống thuốc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Ngày 27/10/2023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Nhận biết, phân biệt số chẵn, số lẻ</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290630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Cầu thang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Rồng rắn lên mây.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tại khu vực góc thiên nhiên,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sân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Theo dõi quá trình phát triển của cây, lau lá cây, tưới cây, nhổ cỏ, bắt sâu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a:t>
                      </a:r>
                      <a:r>
                        <a:rPr lang="nl-NL" sz="1400" i="1" dirty="0">
                          <a:effectLst/>
                          <a:latin typeface="Times New Roman" panose="02020603050405020304" pitchFamily="18" charset="0"/>
                          <a:ea typeface="Times New Roman" panose="02020603050405020304" pitchFamily="18" charset="0"/>
                          <a:cs typeface="Times New Roman" panose="02020603050405020304" pitchFamily="18" charset="0"/>
                        </a:rPr>
                        <a:t>Nhảy dây(*)</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đi cà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kheo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vú sữa</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Mèo đuổi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tại khu vực góc thiên nhiên,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sân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xoài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Bỏ giẻ</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tại khu vực góc thiên nhiên,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sân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tạ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bưởi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Đồ lá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khu vực góc thiên nhiên,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sân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khế.</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xi ba khoai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khu vực góc thiên nhiên, </a:t>
                      </a: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sân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Đá bóng, </a:t>
                      </a:r>
                      <a:r>
                        <a:rPr lang="nl-NL" sz="1400" i="1" dirty="0">
                          <a:effectLst/>
                          <a:latin typeface="Times New Roman" panose="02020603050405020304" pitchFamily="18" charset="0"/>
                          <a:ea typeface="Times New Roman" panose="02020603050405020304" pitchFamily="18" charset="0"/>
                          <a:cs typeface="Times New Roman" panose="02020603050405020304" pitchFamily="18" charset="0"/>
                        </a:rPr>
                        <a:t>nhảy bóng</a:t>
                      </a:r>
                      <a:r>
                        <a:rPr lang="nl-NL" sz="14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52513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Trò chơi: cuộn dây giầy, quấn len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cách sử dụng các đồ vật có thể gây nguy hiểm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biết phối hợp, giúp đỡ các bạn để ứng phó với biến đổi khí hậu và phòng tránh khi thiên tai xảy ra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Trò chơi: Nên và không nên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b="1">
                          <a:effectLst/>
                          <a:latin typeface="Times New Roman" panose="02020603050405020304" pitchFamily="18" charset="0"/>
                          <a:ea typeface="Calibri" panose="020F0502020204030204" pitchFamily="34" charset="0"/>
                          <a:cs typeface="Times New Roman" panose="02020603050405020304" pitchFamily="18" charset="0"/>
                        </a:rPr>
                        <a:t>- </a:t>
                      </a:r>
                      <a:r>
                        <a:rPr lang="nl-NL" sz="1400">
                          <a:effectLst/>
                          <a:latin typeface="Times New Roman" panose="02020603050405020304" pitchFamily="18" charset="0"/>
                          <a:ea typeface="Calibri" panose="020F0502020204030204" pitchFamily="34" charset="0"/>
                          <a:cs typeface="Times New Roman" panose="02020603050405020304" pitchFamily="18" charset="0"/>
                        </a:rPr>
                        <a:t>Trò chuyện với trẻ về một số biểu hiện khi ốm, nguyên nhân và cách phòng tránh.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không nghịch các vật sắc nhọn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Thực hành thao tác mô phỏng một số quy tắc an toàn khi ở sân bay và khi lên máy bay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Trò chơi: Thắt dây an toàn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Trò chơi: Những đôi chân xinh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Liên hoan văn nghệ.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Bình bầu bé ngoan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Nêu gương cuối tuần.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4066080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84849" y="292369"/>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smtClean="0">
                <a:solidFill>
                  <a:srgbClr val="FF0000"/>
                </a:solidFill>
              </a:rPr>
              <a:t> “An </a:t>
            </a:r>
            <a:r>
              <a:rPr lang="en-US" sz="2500" b="1" dirty="0" err="1" smtClean="0">
                <a:solidFill>
                  <a:srgbClr val="FF0000"/>
                </a:solidFill>
              </a:rPr>
              <a:t>toàn</a:t>
            </a:r>
            <a:r>
              <a:rPr lang="en-US" sz="2500" b="1" dirty="0" smtClean="0">
                <a:solidFill>
                  <a:srgbClr val="FF0000"/>
                </a:solidFill>
              </a:rPr>
              <a:t> </a:t>
            </a:r>
            <a:r>
              <a:rPr lang="en-US" sz="2500" b="1" dirty="0" err="1" smtClean="0">
                <a:solidFill>
                  <a:srgbClr val="FF0000"/>
                </a:solidFill>
              </a:rPr>
              <a:t>nơi</a:t>
            </a:r>
            <a:r>
              <a:rPr lang="en-US" sz="2500" b="1" dirty="0" smtClean="0">
                <a:solidFill>
                  <a:srgbClr val="FF0000"/>
                </a:solidFill>
              </a:rPr>
              <a:t> </a:t>
            </a:r>
            <a:r>
              <a:rPr lang="en-US" sz="2500" b="1" dirty="0" err="1" smtClean="0">
                <a:solidFill>
                  <a:srgbClr val="FF0000"/>
                </a:solidFill>
              </a:rPr>
              <a:t>công</a:t>
            </a:r>
            <a:r>
              <a:rPr lang="en-US" sz="2500" b="1" dirty="0" smtClean="0">
                <a:solidFill>
                  <a:srgbClr val="FF0000"/>
                </a:solidFill>
              </a:rPr>
              <a:t> </a:t>
            </a:r>
            <a:r>
              <a:rPr lang="en-US" sz="2500" b="1" dirty="0" err="1" smtClean="0">
                <a:solidFill>
                  <a:srgbClr val="FF0000"/>
                </a:solidFill>
              </a:rPr>
              <a:t>cộng</a:t>
            </a:r>
            <a:r>
              <a:rPr lang="en-US" sz="2500" b="1" dirty="0" smtClean="0">
                <a:solidFill>
                  <a:srgbClr val="FF0000"/>
                </a:solidFill>
              </a:rPr>
              <a:t>”</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830379058"/>
              </p:ext>
            </p:extLst>
          </p:nvPr>
        </p:nvGraphicFramePr>
        <p:xfrm>
          <a:off x="519501" y="731519"/>
          <a:ext cx="11057203" cy="5787658"/>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100367">
                  <a:extLst>
                    <a:ext uri="{9D8B030D-6E8A-4147-A177-3AD203B41FA5}">
                      <a16:colId xmlns:a16="http://schemas.microsoft.com/office/drawing/2014/main" val="2216143551"/>
                    </a:ext>
                  </a:extLst>
                </a:gridCol>
                <a:gridCol w="2171447">
                  <a:extLst>
                    <a:ext uri="{9D8B030D-6E8A-4147-A177-3AD203B41FA5}">
                      <a16:colId xmlns:a16="http://schemas.microsoft.com/office/drawing/2014/main" val="347825789"/>
                    </a:ext>
                  </a:extLst>
                </a:gridCol>
              </a:tblGrid>
              <a:tr h="1436815">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30/10/2023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Thể chất</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VĐCB: Đập và bắt bóng tại chỗ</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a:effectLst/>
                          <a:latin typeface="Times New Roman" panose="02020603050405020304" pitchFamily="18" charset="0"/>
                          <a:ea typeface="Calibri" panose="020F0502020204030204" pitchFamily="34" charset="0"/>
                          <a:cs typeface="Times New Roman" panose="02020603050405020304" pitchFamily="18" charset="0"/>
                        </a:rPr>
                        <a:t>Ngày 31/10/2023</a:t>
                      </a:r>
                      <a:endParaRPr lang="en-US" sz="1400" b="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b="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a:effectLst/>
                          <a:latin typeface="Times New Roman" panose="02020603050405020304" pitchFamily="18" charset="0"/>
                          <a:ea typeface="Calibri" panose="020F0502020204030204" pitchFamily="34" charset="0"/>
                          <a:cs typeface="Times New Roman" panose="02020603050405020304" pitchFamily="18" charset="0"/>
                        </a:rPr>
                        <a:t>- Nhận biết mối quan hệ hơn kém về số lượng của 3 nhóm đối tượng trong phạm vi 6"</a:t>
                      </a:r>
                      <a:endParaRPr lang="en-US"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1/11/2023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Ngôn ngữ</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Trò chơi với chữ cái “e, ê”</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2/11/2023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Làm biển tên số điện thoại của người thân</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3/11/2023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TCKNXH</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Dạy trẻ kỹ năng ứng xử khi bị lạc</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2508169">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hoa ngọc thảo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Bò chui qua ống dài 1,5 x 0,6m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Làm tranh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với đồ chơi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hạnh phúc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Bịt mắt bắt dê.</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 Nhảy bao bố (*),</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đua thuyền</a:t>
                      </a:r>
                      <a:r>
                        <a:rPr lang="nl-NL" sz="1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xoài.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Cá sấu lên bờ.</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Làm tranh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với đồ chơi ngoài </a:t>
                      </a:r>
                      <a:r>
                        <a:rPr lang="nl-NL" sz="1400" dirty="0" smtClean="0">
                          <a:effectLst/>
                          <a:latin typeface="Times New Roman" panose="02020603050405020304" pitchFamily="18" charset="0"/>
                          <a:ea typeface="Calibri" panose="020F0502020204030204" pitchFamily="34" charset="0"/>
                          <a:cs typeface="Times New Roman" panose="02020603050405020304" pitchFamily="18" charset="0"/>
                        </a:rPr>
                        <a:t>rời</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bầu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Cáo và gà con.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Làm tranh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Đá cầu,</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nhảy dây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với đồ chơi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vi-VN"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Hoạt động: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Lao động tập thể.</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Nội dung: Vệ sinh đồ dùng.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Địa điểm: Sân trường (khu vực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aseline="0" dirty="0" err="1" smtClean="0">
                          <a:effectLst/>
                          <a:latin typeface="Times New Roman" panose="02020603050405020304" pitchFamily="18" charset="0"/>
                          <a:ea typeface="Calibri" panose="020F0502020204030204" pitchFamily="34" charset="0"/>
                          <a:cs typeface="Times New Roman" panose="02020603050405020304" pitchFamily="18" charset="0"/>
                        </a:rPr>
                        <a:t>thuật</a:t>
                      </a:r>
                      <a:r>
                        <a:rPr lang="vi-VN" sz="1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79052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Trò chơi: Đan tết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Ghép số điện thoại di động của bố mẹ.</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Nhớ và ghép số điện thoại khẩn cấp.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Xem bộ phim hoạt hình "ATGT" tập 12                                    - Trò chuyện về nội dung bộ phim                                - Giáo dục trẻ giữ cẩn thận khi đi trên đường trơn, trượt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Trò chơi: Bé gọi số nào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Dạy trẻ cách giữ gìn bảo quản điện thoại, Ipad, máy tính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nhận biết các dấu hiệu của bạo lực qua video, tranh ảnh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Hát "Những ngón tay xinh"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Trò chơi: Sư phụ</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Bình bầu bé ngoan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Liên hoan văn nghệ.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Nêu gương cuối tuần.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300940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63040" y="292371"/>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a:solidFill>
                  <a:srgbClr val="FF0000"/>
                </a:solidFill>
              </a:rPr>
              <a:t>: </a:t>
            </a:r>
            <a:r>
              <a:rPr lang="en-US" sz="2500" b="1" dirty="0" smtClean="0">
                <a:solidFill>
                  <a:srgbClr val="FF0000"/>
                </a:solidFill>
              </a:rPr>
              <a:t>“An </a:t>
            </a:r>
            <a:r>
              <a:rPr lang="en-US" sz="2500" b="1" dirty="0" err="1" smtClean="0">
                <a:solidFill>
                  <a:srgbClr val="FF0000"/>
                </a:solidFill>
              </a:rPr>
              <a:t>toàn</a:t>
            </a:r>
            <a:r>
              <a:rPr lang="en-US" sz="2500" b="1" dirty="0" smtClean="0">
                <a:solidFill>
                  <a:srgbClr val="FF0000"/>
                </a:solidFill>
              </a:rPr>
              <a:t> </a:t>
            </a:r>
            <a:r>
              <a:rPr lang="en-US" sz="2500" b="1" dirty="0" err="1" smtClean="0">
                <a:solidFill>
                  <a:srgbClr val="FF0000"/>
                </a:solidFill>
              </a:rPr>
              <a:t>khi</a:t>
            </a:r>
            <a:r>
              <a:rPr lang="en-US" sz="2500" b="1" dirty="0" smtClean="0">
                <a:solidFill>
                  <a:srgbClr val="FF0000"/>
                </a:solidFill>
              </a:rPr>
              <a:t> ở </a:t>
            </a:r>
            <a:r>
              <a:rPr lang="en-US" sz="2500" b="1" dirty="0" err="1" smtClean="0">
                <a:solidFill>
                  <a:srgbClr val="FF0000"/>
                </a:solidFill>
              </a:rPr>
              <a:t>nhà</a:t>
            </a:r>
            <a:r>
              <a:rPr lang="en-US" sz="2500" b="1" dirty="0" smtClean="0">
                <a:solidFill>
                  <a:srgbClr val="FF0000"/>
                </a:solidFill>
              </a:rPr>
              <a:t>”</a:t>
            </a:r>
            <a:r>
              <a:rPr lang="en-US" sz="2500" b="1" dirty="0" smtClean="0">
                <a:solidFill>
                  <a:srgbClr val="FF0000"/>
                </a:solidFill>
              </a:rPr>
              <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577508316"/>
              </p:ext>
            </p:extLst>
          </p:nvPr>
        </p:nvGraphicFramePr>
        <p:xfrm>
          <a:off x="506438" y="789283"/>
          <a:ext cx="11057203" cy="5808191"/>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204807">
                  <a:extLst>
                    <a:ext uri="{9D8B030D-6E8A-4147-A177-3AD203B41FA5}">
                      <a16:colId xmlns:a16="http://schemas.microsoft.com/office/drawing/2014/main" val="2216143551"/>
                    </a:ext>
                  </a:extLst>
                </a:gridCol>
                <a:gridCol w="2067007">
                  <a:extLst>
                    <a:ext uri="{9D8B030D-6E8A-4147-A177-3AD203B41FA5}">
                      <a16:colId xmlns:a16="http://schemas.microsoft.com/office/drawing/2014/main" val="347825789"/>
                    </a:ext>
                  </a:extLst>
                </a:gridCol>
              </a:tblGrid>
              <a:tr h="882944">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6/11/2023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Thể chất</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VĐCB: “Đi trên dây"</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7/11/2023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HĐ 5</a:t>
                      </a:r>
                      <a:r>
                        <a:rPr lang="nl-NL" sz="1400" b="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E: Tìm hiểu quy tắc 5 ngón tay</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8/11/2023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Ngôn ngữ</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Truyện ở bể </a:t>
                      </a: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bơi</a:t>
                      </a: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9/11/2023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HĐ EDP: Làm mô hình quy tắc </a:t>
                      </a:r>
                      <a:r>
                        <a:rPr lang="nl-NL" sz="1400" b="0">
                          <a:effectLst/>
                          <a:latin typeface="Times New Roman" panose="02020603050405020304" pitchFamily="18" charset="0"/>
                          <a:ea typeface="Calibri" panose="020F0502020204030204" pitchFamily="34" charset="0"/>
                          <a:cs typeface="Times New Roman" panose="02020603050405020304" pitchFamily="18" charset="0"/>
                        </a:rPr>
                        <a:t>bàn </a:t>
                      </a:r>
                      <a:r>
                        <a:rPr lang="nl-NL" sz="1400" b="0" smtClean="0">
                          <a:effectLst/>
                          <a:latin typeface="Times New Roman" panose="02020603050405020304" pitchFamily="18" charset="0"/>
                          <a:ea typeface="Calibri" panose="020F0502020204030204" pitchFamily="34" charset="0"/>
                          <a:cs typeface="Times New Roman" panose="02020603050405020304" pitchFamily="18" charset="0"/>
                        </a:rPr>
                        <a:t>tay</a:t>
                      </a: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Ngày 10/11/2023</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i="1" dirty="0">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VĐ: 5 ngón tay xinh</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309030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Quan sát bầu trời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TCVĐ: Mèo đuổi chuột</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Times New Roman" panose="02020603050405020304" pitchFamily="18" charset="0"/>
                          <a:cs typeface="Times New Roman" panose="02020603050405020304" pitchFamily="18" charset="0"/>
                        </a:rPr>
                        <a:t>- Chơi tự do:</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Khu vực khám phá trải </a:t>
                      </a: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nghiệm:</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cá</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đong</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đo</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nướ</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baseline="0" dirty="0" smtClean="0">
                          <a:effectLst/>
                          <a:latin typeface="Times New Roman" panose="02020603050405020304" pitchFamily="18" charset="0"/>
                          <a:ea typeface="Calibri" panose="020F0502020204030204" pitchFamily="34" charset="0"/>
                          <a:cs typeface="Times New Roman" panose="02020603050405020304" pitchFamily="18" charset="0"/>
                        </a:rPr>
                        <a:t> i</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n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cá</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dòng</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chảy</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núi</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lửa</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phun</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trào</a:t>
                      </a: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i="1" dirty="0" err="1">
                          <a:effectLst/>
                          <a:latin typeface="Times New Roman" panose="02020603050405020304" pitchFamily="18" charset="0"/>
                          <a:ea typeface="Calibri" panose="020F0502020204030204" pitchFamily="34" charset="0"/>
                          <a:cs typeface="Times New Roman" panose="02020603050405020304" pitchFamily="18" charset="0"/>
                        </a:rPr>
                        <a:t>Xoay</a:t>
                      </a:r>
                      <a:r>
                        <a:rPr lang="en-US" sz="1400" b="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i="1" dirty="0" err="1">
                          <a:effectLst/>
                          <a:latin typeface="Times New Roman" panose="02020603050405020304" pitchFamily="18" charset="0"/>
                          <a:ea typeface="Calibri" panose="020F0502020204030204" pitchFamily="34" charset="0"/>
                          <a:cs typeface="Times New Roman" panose="02020603050405020304" pitchFamily="18" charset="0"/>
                        </a:rPr>
                        <a:t>eo</a:t>
                      </a:r>
                      <a:r>
                        <a:rPr lang="en-US" sz="1400" b="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kéo</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mo</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smtClean="0">
                          <a:effectLst/>
                          <a:latin typeface="Times New Roman" panose="02020603050405020304" pitchFamily="18" charset="0"/>
                          <a:ea typeface="Calibri" panose="020F0502020204030204" pitchFamily="34" charset="0"/>
                          <a:cs typeface="Times New Roman" panose="02020603050405020304" pitchFamily="18" charset="0"/>
                        </a:rPr>
                        <a:t>cau</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Quan sát: cây bưởi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TCVĐ: Nhảy lò cò</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nl-NL"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Chơi tự do:</a:t>
                      </a:r>
                      <a:r>
                        <a:rPr kumimoji="0" lang="nl-NL"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đong</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đo</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khuôn</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dòng</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chảy</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núi</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lửa</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phun</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trào</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trời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Quan sát: cây osaka</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TCVĐ: Bỏ giẻ</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nl-NL"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Chơi tự do:</a:t>
                      </a:r>
                      <a:r>
                        <a:rPr kumimoji="0" lang="nl-NL"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đong</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đo</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khuôn</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dòng</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chảy</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núi</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lửa</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phun</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trào</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Đấm</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bốc</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i="1" dirty="0" err="1">
                          <a:effectLst/>
                          <a:latin typeface="Times New Roman" panose="02020603050405020304" pitchFamily="18" charset="0"/>
                          <a:ea typeface="Calibri" panose="020F0502020204030204" pitchFamily="34" charset="0"/>
                          <a:cs typeface="Times New Roman" panose="02020603050405020304" pitchFamily="18" charset="0"/>
                        </a:rPr>
                        <a:t>leo</a:t>
                      </a:r>
                      <a:r>
                        <a:rPr lang="en-US" sz="1400" b="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i="1"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400" b="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trời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Quan sát cây hoa cẩm tú cầu.</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TCVĐ: xi ba khoai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nl-NL"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Chơi tự do:</a:t>
                      </a:r>
                      <a:r>
                        <a:rPr kumimoji="0" lang="nl-NL"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đong</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đo</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khuôn</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dòng</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chảy</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núi</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lửa</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phun</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trào</a:t>
                      </a:r>
                      <a:r>
                        <a:rPr kumimoji="0" lang="en-US" sz="1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r>
                        <a:rPr lang="en-US" sz="1400" b="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err="1">
                          <a:effectLst/>
                          <a:latin typeface="Times New Roman" panose="02020603050405020304" pitchFamily="18" charset="0"/>
                          <a:ea typeface="Calibri" panose="020F0502020204030204" pitchFamily="34" charset="0"/>
                          <a:cs typeface="Times New Roman" panose="02020603050405020304" pitchFamily="18" charset="0"/>
                        </a:rPr>
                        <a:t>trời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0" dirty="0" smtClean="0">
                          <a:effectLst/>
                          <a:latin typeface="Times New Roman" panose="02020603050405020304" pitchFamily="18" charset="0"/>
                          <a:ea typeface="Calibri" panose="020F0502020204030204" pitchFamily="34" charset="0"/>
                          <a:cs typeface="Times New Roman" panose="02020603050405020304" pitchFamily="18" charset="0"/>
                        </a:rPr>
                        <a:t>Trưng </a:t>
                      </a: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bày sản phẩm chủ đề: “An toàn với bé”</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Địa điểm: Khu vực tuyên truyền chung của trường</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0" dirty="0">
                          <a:effectLst/>
                          <a:latin typeface="Times New Roman" panose="02020603050405020304" pitchFamily="18" charset="0"/>
                          <a:ea typeface="Calibri" panose="020F0502020204030204" pitchFamily="34" charset="0"/>
                          <a:cs typeface="Times New Roman" panose="02020603050405020304" pitchFamily="18" charset="0"/>
                        </a:rPr>
                        <a:t>- Các hoạt động trọng tâm: Cô lựa chọn 1 số sản phẩm góc chơi tạo hình; Góc sách truyện  để trưng bày. Trẻ gắn tên vào sản phẩm, cùng cô  sắp xếp trưng bày khu vực của lớp. Cho trẻ quan sát, nhận xét các sản phẩm của cá nhân, của các lớp trong khối</a:t>
                      </a:r>
                      <a:endParaRPr lang="en-US"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729712">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Xem tranh ảnh, trò chuyện về  những bộ phận nhạy cảm trên cơ thể của bản thân và của người khác</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cách ứng xử với người lạ</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Trò chuyện về tên gọi, đặc điểm của một số người điều khiển các phương tiện giao thông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Đ thơ: Cẩn thận với người lạ</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Thiết kế mô hình quy tắc 5 ngón tay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kỹ năng ứng xử và phòng tránh bị xâm hại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Quan sát con vật nhận biết tác dụng của một số bộ phận trên cơ thể của một số con vật (đuôi, ria, mép, miếng đệm thịt dưới bàn chân…)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Truyện "Trong phòng tắm"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Bình bầu bé ngoan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Liên hoan văn nghệ.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Nêu gương cuối tuần.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1947174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1625</Words>
  <Application>Microsoft Office PowerPoint</Application>
  <PresentationFormat>Widescreen</PresentationFormat>
  <Paragraphs>190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Kế hoạch hoạt động chủ đề: “An toàn khi ở trường” </vt:lpstr>
      <vt:lpstr>Kế hoạch hoạt động chủ đề “An toàn nơi công cộng” </vt:lpstr>
      <vt:lpstr>Kế hoạch hoạt động chủ đề: “An toàn khi ở nhà”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Kế hoạch hoạt động học Chủ đề: Bản thân</dc:title>
  <dc:creator>Admin</dc:creator>
  <cp:lastModifiedBy>Admin</cp:lastModifiedBy>
  <cp:revision>11</cp:revision>
  <dcterms:created xsi:type="dcterms:W3CDTF">2023-10-03T06:01:15Z</dcterms:created>
  <dcterms:modified xsi:type="dcterms:W3CDTF">2023-10-23T16:40:44Z</dcterms:modified>
</cp:coreProperties>
</file>