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度样式 4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7" d="100"/>
          <a:sy n="87" d="100"/>
        </p:scale>
        <p:origin x="-1110" y="-84"/>
      </p:cViewPr>
      <p:guideLst>
        <p:guide orient="horz" pos="2160"/>
        <p:guide pos="28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317C4-3858-4425-B627-F8A8A66AC07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D681A-5B38-454D-8199-BD256720E2C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76400" y="76200"/>
            <a:ext cx="5943600" cy="52197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Thời khóa biểu chủ đề: An toàn</a:t>
            </a:r>
            <a:endParaRPr lang="en-US" sz="2800" b="1" cap="none" spc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95696" y="381071"/>
            <a:ext cx="30213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Tuần 1: An toàn khi ở nhà</a:t>
            </a:r>
            <a:endParaRPr lang="en-US" sz="20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21615" y="685800"/>
          <a:ext cx="8625205" cy="5958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86510"/>
                <a:gridCol w="1334770"/>
                <a:gridCol w="1513205"/>
                <a:gridCol w="1483360"/>
                <a:gridCol w="1417955"/>
                <a:gridCol w="1589405"/>
              </a:tblGrid>
              <a:tr h="57658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bg1"/>
                          </a:solidFill>
                        </a:rPr>
                        <a:t>Thứ</a:t>
                      </a:r>
                      <a:r>
                        <a:rPr lang="en-US" sz="1400" baseline="0" smtClean="0">
                          <a:solidFill>
                            <a:schemeClr val="bg1"/>
                          </a:solidFill>
                        </a:rPr>
                        <a:t> 2</a:t>
                      </a:r>
                      <a:endParaRPr lang="en-US" sz="140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smtClean="0">
                          <a:solidFill>
                            <a:schemeClr val="bg1"/>
                          </a:solidFill>
                        </a:rPr>
                        <a:t>Thứ</a:t>
                      </a:r>
                      <a:r>
                        <a:rPr lang="en-US" sz="1400" baseline="0" smtClean="0">
                          <a:solidFill>
                            <a:schemeClr val="bg1"/>
                          </a:solidFill>
                        </a:rPr>
                        <a:t> 3</a:t>
                      </a:r>
                      <a:endParaRPr lang="en-US" sz="140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US" sz="140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Thứ 4</a:t>
                      </a:r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Thứ 5</a:t>
                      </a:r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Thứ 6</a:t>
                      </a:r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24333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1400" baseline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động học</a:t>
                      </a:r>
                      <a:endParaRPr lang="en-US" sz="140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PT thể</a:t>
                      </a:r>
                      <a:r>
                        <a:rPr lang="en-US" sz="1400" baseline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chất</a:t>
                      </a:r>
                      <a:endParaRPr lang="en-US" sz="140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Bò chui qua cổng</a:t>
                      </a:r>
                      <a:endParaRPr 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PT nhận</a:t>
                      </a:r>
                      <a:r>
                        <a:rPr lang="en-US" sz="1400" baseline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thức</a:t>
                      </a:r>
                      <a:endParaRPr lang="en-US" sz="140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 biệt hình tròn với hình tam giác</a:t>
                      </a:r>
                      <a:endParaRPr 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PT ngôn ngữ</a:t>
                      </a:r>
                      <a:endParaRPr kumimoji="0" lang="en-US" sz="1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Truyện: Dê con nhanh trí</a:t>
                      </a:r>
                      <a:endParaRPr 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PT thẩm mĩ</a:t>
                      </a:r>
                      <a:endParaRPr lang="en-US" sz="140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Dạy KNCH "Lời cô dặn"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PT TC-KNXH</a:t>
                      </a:r>
                      <a:endParaRPr kumimoji="0" lang="en-US" sz="1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Ứng xử khi gặp người lạ</a:t>
                      </a:r>
                      <a:endParaRPr 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8719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Hoạt động ngoài trời</a:t>
                      </a:r>
                      <a:endParaRPr kumimoji="0" lang="en-US" sz="1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Quan sát:</a:t>
                      </a:r>
                      <a:r>
                        <a:rPr lang="en-US" sz="14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Hoa mẫu đơn</a:t>
                      </a:r>
                      <a:endParaRPr lang="en-US" sz="1400" baseline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TCVĐ:</a:t>
                      </a:r>
                      <a:r>
                        <a:rPr lang="en-US" sz="14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Nhảy lò cò</a:t>
                      </a:r>
                      <a:endParaRPr lang="en-US" sz="1400" baseline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  <a:latin typeface="Times New Roman" panose="02020603050405020304"/>
                          <a:ea typeface="Calibri" panose="020F0502020204030204"/>
                        </a:rPr>
                        <a:t>- </a:t>
                      </a:r>
                      <a:r>
                        <a:rPr lang="vi-VN" sz="1400" smtClean="0">
                          <a:effectLst/>
                          <a:latin typeface="Times New Roman" panose="02020603050405020304"/>
                          <a:ea typeface="Calibri" panose="020F0502020204030204"/>
                        </a:rPr>
                        <a:t>KV3: Trò chơi dân gian và chợ quê</a:t>
                      </a:r>
                      <a:endParaRPr 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- Quan sát: cây sấu</a:t>
                      </a:r>
                      <a:endParaRPr lang="en-US" sz="1400" baseline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- TCVĐ: Thả dỉa ba ba</a:t>
                      </a:r>
                      <a:endParaRPr lang="en-US" sz="1400" baseline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  <a:latin typeface="Times New Roman" panose="02020603050405020304"/>
                          <a:ea typeface="Calibri" panose="020F0502020204030204"/>
                          <a:sym typeface="+mn-ea"/>
                        </a:rPr>
                        <a:t>- </a:t>
                      </a:r>
                      <a:r>
                        <a:rPr lang="vi-VN" sz="1400" smtClean="0">
                          <a:effectLst/>
                          <a:latin typeface="Times New Roman" panose="02020603050405020304"/>
                          <a:ea typeface="Calibri" panose="020F0502020204030204"/>
                          <a:sym typeface="+mn-ea"/>
                        </a:rPr>
                        <a:t>KV3: Trò chơi dân gian và chợ quê</a:t>
                      </a:r>
                      <a:endParaRPr lang="vi-VN" sz="1400" smtClean="0">
                        <a:effectLst/>
                        <a:latin typeface="Times New Roman" panose="02020603050405020304"/>
                        <a:ea typeface="Calibri" panose="020F0502020204030204"/>
                      </a:endParaRPr>
                    </a:p>
                    <a:p>
                      <a:endParaRPr lang="en-US" sz="1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- Quan sát: rau cải</a:t>
                      </a:r>
                      <a:endParaRPr lang="en-US" sz="1400" baseline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- TCVĐ: Bịp mắt bắt dê</a:t>
                      </a:r>
                      <a:endParaRPr lang="en-US" sz="1400" baseline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  <a:latin typeface="Times New Roman" panose="02020603050405020304"/>
                          <a:ea typeface="Calibri" panose="020F0502020204030204"/>
                          <a:sym typeface="+mn-ea"/>
                        </a:rPr>
                        <a:t>- </a:t>
                      </a:r>
                      <a:r>
                        <a:rPr lang="vi-VN" sz="1400" smtClean="0">
                          <a:effectLst/>
                          <a:latin typeface="Times New Roman" panose="02020603050405020304"/>
                          <a:ea typeface="Calibri" panose="020F0502020204030204"/>
                          <a:sym typeface="+mn-ea"/>
                        </a:rPr>
                        <a:t>KV3: Trò chơi dân gian và chợ quê</a:t>
                      </a:r>
                      <a:endParaRPr lang="vi-VN" sz="1400" smtClean="0">
                        <a:effectLst/>
                        <a:latin typeface="Times New Roman" panose="02020603050405020304"/>
                        <a:ea typeface="Calibri" panose="020F0502020204030204"/>
                      </a:endParaRPr>
                    </a:p>
                    <a:p>
                      <a:endParaRPr lang="en-US" sz="1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- Quan sát: cầu trượt</a:t>
                      </a:r>
                      <a:endParaRPr lang="en-US" sz="1400" baseline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- TCVĐ: Nhảy lò cò</a:t>
                      </a:r>
                      <a:endParaRPr lang="en-US" sz="1400" baseline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  <a:latin typeface="Times New Roman" panose="02020603050405020304"/>
                          <a:ea typeface="Calibri" panose="020F0502020204030204"/>
                          <a:sym typeface="+mn-ea"/>
                        </a:rPr>
                        <a:t>- </a:t>
                      </a:r>
                      <a:r>
                        <a:rPr lang="vi-VN" sz="1400" smtClean="0">
                          <a:effectLst/>
                          <a:latin typeface="Times New Roman" panose="02020603050405020304"/>
                          <a:ea typeface="Calibri" panose="020F0502020204030204"/>
                          <a:sym typeface="+mn-ea"/>
                        </a:rPr>
                        <a:t>KV3: Trò chơi dân gian và chợ quê</a:t>
                      </a:r>
                      <a:endParaRPr lang="vi-VN" sz="1400" smtClean="0">
                        <a:effectLst/>
                        <a:latin typeface="Times New Roman" panose="02020603050405020304"/>
                        <a:ea typeface="Calibri" panose="020F0502020204030204"/>
                      </a:endParaRPr>
                    </a:p>
                    <a:p>
                      <a:endParaRPr lang="en-US" sz="1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- Quan sát: xích đu</a:t>
                      </a:r>
                      <a:endParaRPr lang="en-US" sz="1400" baseline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- TCVĐ: Bịp mắt bắt dê</a:t>
                      </a:r>
                      <a:endParaRPr 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400" smtClean="0">
                          <a:effectLst/>
                          <a:latin typeface="Times New Roman" panose="02020603050405020304"/>
                          <a:ea typeface="Calibri" panose="020F0502020204030204"/>
                          <a:sym typeface="+mn-ea"/>
                        </a:rPr>
                        <a:t>- </a:t>
                      </a:r>
                      <a:r>
                        <a:rPr lang="vi-VN" sz="1400" smtClean="0">
                          <a:effectLst/>
                          <a:latin typeface="Times New Roman" panose="02020603050405020304"/>
                          <a:ea typeface="Calibri" panose="020F0502020204030204"/>
                          <a:sym typeface="+mn-ea"/>
                        </a:rPr>
                        <a:t>KV3: Trò chơi dân gian và chợ quê</a:t>
                      </a:r>
                      <a:endParaRPr lang="vi-VN" sz="1400" smtClean="0">
                        <a:effectLst/>
                        <a:latin typeface="Times New Roman" panose="02020603050405020304"/>
                        <a:ea typeface="Calibri" panose="020F0502020204030204"/>
                      </a:endParaRPr>
                    </a:p>
                    <a:p>
                      <a:endParaRPr lang="en-US" sz="1400" smtClean="0"/>
                    </a:p>
                  </a:txBody>
                  <a:tcPr/>
                </a:tc>
              </a:tr>
              <a:tr h="22669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Hoạt động chiều</a:t>
                      </a:r>
                      <a:endParaRPr kumimoji="0" lang="en-US" sz="1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Chơi bút chì thông minh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Chơi góc nghệ thuật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- Xem tranh ảnh, trò chuyện về một số trường hợp khẩn cấp và gọi người </a:t>
                      </a:r>
                      <a:r>
                        <a:rPr lang="en-US" sz="1400">
                          <a:sym typeface="+mn-ea"/>
                        </a:rPr>
                        <a:t>giúp đỡ</a:t>
                      </a:r>
                      <a:endParaRPr lang="en-US" sz="1400"/>
                    </a:p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Chơi góc sách truyện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- Xem tranh ảnh, trò chuyện về một số trường hợp khẩn cấp và gọi người </a:t>
                      </a:r>
                      <a:r>
                        <a:rPr lang="en-US" sz="1400">
                          <a:sym typeface="+mn-ea"/>
                        </a:rPr>
                        <a:t>giúp đỡ</a:t>
                      </a:r>
                      <a:endParaRPr lang="en-US" sz="1400"/>
                    </a:p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- Truyện dê con nhanh trí   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- Xem video truyện "Kêu cứu khi gặp nguy hiểm"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Lau dọn đồ chơi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Văn nghệ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Thưởng bé ngoan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7" name="TextBox 5"/>
          <p:cNvSpPr txBox="1"/>
          <p:nvPr/>
        </p:nvSpPr>
        <p:spPr>
          <a:xfrm>
            <a:off x="2819400" y="228600"/>
            <a:ext cx="353631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Tuần 2: Lớp học an toàn</a:t>
            </a:r>
            <a:endParaRPr lang="en-US" sz="20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57200" y="627380"/>
          <a:ext cx="8402955" cy="5672455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215390"/>
                <a:gridCol w="1306830"/>
                <a:gridCol w="1482090"/>
                <a:gridCol w="1452880"/>
                <a:gridCol w="1388745"/>
                <a:gridCol w="1557020"/>
              </a:tblGrid>
              <a:tr h="680085">
                <a:tc>
                  <a:txBody>
                    <a:bodyPr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1400" baseline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4</a:t>
                      </a:r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5</a:t>
                      </a:r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6</a:t>
                      </a:r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58240">
                <a:tc>
                  <a:txBody>
                    <a:bodyPr/>
                    <a:p>
                      <a:pPr algn="ctr"/>
                      <a:r>
                        <a:rPr lang="en-US" sz="140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1400" baseline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động học</a:t>
                      </a:r>
                      <a:endParaRPr lang="en-US" sz="1400" baseline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lang="en-US" sz="140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PT thể</a:t>
                      </a:r>
                      <a:r>
                        <a:rPr lang="en-US" sz="1400" baseline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chất</a:t>
                      </a:r>
                      <a:endParaRPr lang="en-US" sz="140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 trên ghế thể dục</a:t>
                      </a:r>
                      <a:endParaRPr 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PT nhận</a:t>
                      </a:r>
                      <a:r>
                        <a:rPr lang="en-US" sz="1400" baseline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thức</a:t>
                      </a:r>
                      <a:endParaRPr 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Gộp, tách 2 nhóm đối tượng trong phạm vi 3</a:t>
                      </a:r>
                      <a:endParaRPr 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PT ngôn ngữ</a:t>
                      </a:r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Thơ: Bé ơi</a:t>
                      </a:r>
                      <a:endParaRPr 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algn="ctr"/>
                      <a:endParaRPr 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PT thẩm mĩ</a:t>
                      </a:r>
                      <a:endParaRPr lang="en-US" sz="140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 màu biển báo nguy hiểm</a:t>
                      </a:r>
                      <a:endParaRPr 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PT ngôn ngữ</a:t>
                      </a:r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Tập tô nét sổ  thẳng</a:t>
                      </a:r>
                      <a:endParaRPr 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798320">
                <a:tc>
                  <a:txBody>
                    <a:bodyPr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 động ngoài trời</a:t>
                      </a:r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indent="0">
                        <a:buFontTx/>
                        <a:buNone/>
                      </a:pP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Quan sát:</a:t>
                      </a:r>
                      <a:r>
                        <a:rPr lang="en-US" sz="14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rau cải</a:t>
                      </a:r>
                      <a:endParaRPr lang="en-US" sz="1400" baseline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TCVĐ:</a:t>
                      </a:r>
                      <a:r>
                        <a:rPr lang="en-US" sz="14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Nhảy lò cò</a:t>
                      </a:r>
                      <a:endParaRPr lang="en-US" sz="1400" baseline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KV4: </a:t>
                      </a:r>
                      <a:endParaRPr lang="en-US" sz="140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vi-VN" sz="14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Khu vực sa hình</a:t>
                      </a:r>
                      <a:endParaRPr lang="en-US" altLang="vi-VN" sz="140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vi-VN" sz="14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Khu vực sân bóng</a:t>
                      </a:r>
                      <a:endParaRPr lang="en-US" altLang="vi-VN" sz="140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indent="0">
                        <a:buFontTx/>
                        <a:buNone/>
                      </a:pP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Quan sát: cây sấu</a:t>
                      </a:r>
                      <a:endParaRPr lang="en-US" sz="1400" baseline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TCVĐ: Thả dỉa ba ba</a:t>
                      </a:r>
                      <a:endParaRPr lang="en-US" sz="1400" baseline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- KV4: </a:t>
                      </a:r>
                      <a:endParaRPr lang="en-US" sz="140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vi-VN" sz="14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+ Khu vực sa hình</a:t>
                      </a:r>
                      <a:endParaRPr lang="en-US" altLang="vi-VN" sz="140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vi-VN" sz="14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+ Khu vực sân bóng</a:t>
                      </a:r>
                      <a:endParaRPr lang="en-US" altLang="vi-VN" sz="140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vi-VN" sz="140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indent="0">
                        <a:buFontTx/>
                        <a:buNone/>
                      </a:pP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Quan sát: hoa mẫu đơn</a:t>
                      </a:r>
                      <a:endParaRPr lang="en-US" sz="1400" baseline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TCVĐ: Bịp mắt bắt dê</a:t>
                      </a:r>
                      <a:endParaRPr lang="en-US" sz="1400" baseline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- KV4: </a:t>
                      </a:r>
                      <a:endParaRPr lang="en-US" sz="140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vi-VN" sz="14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+ Khu vực sa hình</a:t>
                      </a:r>
                      <a:endParaRPr lang="en-US" altLang="vi-VN" sz="140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vi-VN" sz="14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+ Khu vực sân bóng</a:t>
                      </a:r>
                      <a:endParaRPr lang="vi-VN" sz="140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indent="0">
                        <a:buFontTx/>
                        <a:buNone/>
                      </a:pP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Quan sát: cầu trượt</a:t>
                      </a:r>
                      <a:endParaRPr lang="en-US" sz="1400" baseline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TCVĐ: Nhảy lò cò</a:t>
                      </a:r>
                      <a:endParaRPr lang="en-US" sz="1400" baseline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- KV4: </a:t>
                      </a:r>
                      <a:endParaRPr lang="en-US" sz="140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vi-VN" sz="14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+ Khu vực sa hình</a:t>
                      </a:r>
                      <a:endParaRPr lang="en-US" altLang="vi-VN" sz="140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vi-VN" sz="14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+ Khu vực sân bóng</a:t>
                      </a:r>
                      <a:endParaRPr lang="vi-VN" sz="140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indent="0">
                        <a:buFontTx/>
                        <a:buNone/>
                      </a:pP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Quan sát: xích đu</a:t>
                      </a:r>
                      <a:endParaRPr lang="en-US" sz="1400" baseline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TCVĐ: Bịp mắt bắt dê</a:t>
                      </a:r>
                      <a:endParaRPr 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- KV4: </a:t>
                      </a:r>
                      <a:endParaRPr lang="en-US" sz="140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vi-VN" sz="14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+ Khu vực sa hình</a:t>
                      </a:r>
                      <a:endParaRPr lang="en-US" altLang="vi-VN" sz="140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vi-VN" sz="14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+ Khu vực sân bóng</a:t>
                      </a:r>
                      <a:endParaRPr lang="vi-VN" sz="140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035810">
                <a:tc>
                  <a:txBody>
                    <a:bodyPr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 động chiều</a:t>
                      </a:r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-Xem video truyện "Không đi theo hay nhận quà của người lạ"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Xem video ứng xử khi gặp hỏa hoạn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Chơi góc xây dựng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Xem tranh ảnh, trò chuyện về một số trường hợp khẩn cấp và gọi người giúp đỡ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TC: Giải quyết 1 số tình huống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Lau dọn đồ chơi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Văn nghệ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Thưởng bé ngoan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7" name="TextBox 5"/>
          <p:cNvSpPr txBox="1"/>
          <p:nvPr/>
        </p:nvSpPr>
        <p:spPr>
          <a:xfrm>
            <a:off x="2819400" y="76200"/>
            <a:ext cx="353631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Tuần 3: Qui tắc vùng đồ bơi</a:t>
            </a:r>
            <a:endParaRPr lang="en-US" sz="20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57200" y="457200"/>
          <a:ext cx="8363585" cy="633984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247775"/>
                <a:gridCol w="1293495"/>
                <a:gridCol w="1467485"/>
                <a:gridCol w="1438910"/>
                <a:gridCol w="1375410"/>
                <a:gridCol w="1540510"/>
              </a:tblGrid>
              <a:tr h="518160">
                <a:tc>
                  <a:txBody>
                    <a:bodyPr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1400" baseline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4</a:t>
                      </a:r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5</a:t>
                      </a:r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6</a:t>
                      </a:r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371600">
                <a:tc>
                  <a:txBody>
                    <a:bodyPr/>
                    <a:p>
                      <a:pPr algn="ctr"/>
                      <a:r>
                        <a:rPr lang="en-US" sz="140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1400" baseline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động học</a:t>
                      </a:r>
                      <a:endParaRPr lang="en-US" sz="1400" baseline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lang="en-US" sz="140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PT thể</a:t>
                      </a:r>
                      <a:r>
                        <a:rPr lang="en-US" sz="1400" baseline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chất</a:t>
                      </a:r>
                      <a:endParaRPr lang="en-US" sz="140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Ném xa bằng 1 tay</a:t>
                      </a:r>
                      <a:endParaRPr 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PT TC-KNXH</a:t>
                      </a:r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Quy tắc vùng đồ bơi</a:t>
                      </a:r>
                      <a:endParaRPr 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PT ngôn ngữ</a:t>
                      </a:r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 tô nét xiên</a:t>
                      </a:r>
                      <a:endParaRPr 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PT thẩm mĩ</a:t>
                      </a:r>
                      <a:endParaRPr lang="en-US" sz="140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 động EDP: "Làm phao bơi"</a:t>
                      </a:r>
                      <a:endParaRPr 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PT nhận thức</a:t>
                      </a:r>
                      <a:endParaRPr lang="en-US" sz="140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Xác định phía phải- trái của bản thân</a:t>
                      </a:r>
                      <a:endParaRPr 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438400">
                <a:tc>
                  <a:txBody>
                    <a:bodyPr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 động ngoài trời</a:t>
                      </a:r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indent="0">
                        <a:buFontTx/>
                        <a:buNone/>
                      </a:pP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Quan sát:</a:t>
                      </a:r>
                      <a:r>
                        <a:rPr lang="en-US" sz="14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Hoa mẫu đơn</a:t>
                      </a:r>
                      <a:endParaRPr lang="en-US" sz="1400" baseline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TCVĐ:</a:t>
                      </a:r>
                      <a:r>
                        <a:rPr lang="en-US" sz="14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Nhảy lò cò</a:t>
                      </a:r>
                      <a:endParaRPr lang="en-US" sz="1400" baseline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4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vi-VN" sz="14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K</a:t>
                      </a:r>
                      <a:r>
                        <a:rPr lang="en-US" altLang="vi-VN" sz="14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V1</a:t>
                      </a:r>
                      <a:r>
                        <a:rPr lang="vi-VN" sz="14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:</a:t>
                      </a:r>
                      <a:endParaRPr lang="vi-VN" sz="140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vi-VN" sz="14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+</a:t>
                      </a:r>
                      <a:r>
                        <a:rPr lang="vi-VN" sz="14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en-US" sz="14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Khám phá thử nghiệm.</a:t>
                      </a:r>
                      <a:endParaRPr lang="en-US" sz="140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Khu vực âm nhạc</a:t>
                      </a:r>
                      <a:endParaRPr lang="en-US" sz="140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indent="0">
                        <a:buFontTx/>
                        <a:buNone/>
                      </a:pP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Quan sát: cây sấu</a:t>
                      </a:r>
                      <a:endParaRPr lang="en-US" sz="1400" baseline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TCVĐ: Thả dỉa ba ba</a:t>
                      </a:r>
                      <a:endParaRPr 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KV1</a:t>
                      </a:r>
                      <a:endParaRPr lang="en-US" sz="1400" baseline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vi-VN" sz="14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+</a:t>
                      </a:r>
                      <a:r>
                        <a:rPr lang="vi-VN" sz="14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en-US" sz="14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Khám phá thử nghiệm.</a:t>
                      </a:r>
                      <a:endParaRPr lang="en-US" sz="140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+ Khu vực âm nhạc</a:t>
                      </a:r>
                      <a:endParaRPr lang="en-US" sz="140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vi-VN" sz="140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indent="0">
                        <a:buFontTx/>
                        <a:buNone/>
                      </a:pP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Quan sát: rau cải</a:t>
                      </a:r>
                      <a:endParaRPr lang="en-US" sz="1400" baseline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TCVĐ: Bịp mắt bắt dê</a:t>
                      </a:r>
                      <a:endParaRPr lang="en-US" sz="1400" baseline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- KV1</a:t>
                      </a:r>
                      <a:endParaRPr lang="en-US" sz="1400" baseline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vi-VN" sz="14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+</a:t>
                      </a:r>
                      <a:r>
                        <a:rPr lang="vi-VN" sz="14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en-US" sz="14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Khám phá thử nghiệm.</a:t>
                      </a:r>
                      <a:endParaRPr lang="en-US" sz="140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+ Khu vực âm nhạc</a:t>
                      </a:r>
                      <a:endParaRPr lang="en-US" sz="140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vi-VN" sz="140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vi-VN" sz="140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indent="0">
                        <a:buFontTx/>
                        <a:buNone/>
                      </a:pP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Quan sát: cầu trượt</a:t>
                      </a:r>
                      <a:endParaRPr lang="en-US" sz="1400" baseline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TCVĐ: Nhảy lò cò</a:t>
                      </a:r>
                      <a:endParaRPr lang="en-US" sz="1400" baseline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- KV1</a:t>
                      </a:r>
                      <a:endParaRPr lang="en-US" sz="1400" baseline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vi-VN" sz="14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+</a:t>
                      </a:r>
                      <a:r>
                        <a:rPr lang="vi-VN" sz="14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en-US" sz="14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Khám phá thử nghiệm.</a:t>
                      </a:r>
                      <a:endParaRPr lang="en-US" sz="140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+ Khu vực âm nhạc</a:t>
                      </a:r>
                      <a:endParaRPr lang="vi-VN" sz="140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indent="0">
                        <a:buFontTx/>
                        <a:buNone/>
                      </a:pP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Quan sát: xích đu</a:t>
                      </a:r>
                      <a:endParaRPr lang="en-US" sz="1400" baseline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TCVĐ: Bịp mắt bắt dê</a:t>
                      </a:r>
                      <a:endParaRPr 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- KV1</a:t>
                      </a:r>
                      <a:endParaRPr lang="en-US" sz="1400" baseline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vi-VN" sz="14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+</a:t>
                      </a:r>
                      <a:r>
                        <a:rPr lang="vi-VN" sz="14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en-US" sz="14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Khám phá thử nghiệm.</a:t>
                      </a:r>
                      <a:endParaRPr lang="en-US" sz="140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+ Khu vực âm nhạc</a:t>
                      </a:r>
                      <a:endParaRPr lang="vi-VN" sz="140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011680">
                <a:tc>
                  <a:txBody>
                    <a:bodyPr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 động chiều</a:t>
                      </a:r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Chơi bút chì thông minh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Chơi góc nghệ thuật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Trò chuyện, xem video về các dấu hiệu của bạo lực về thể chất 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Chơi góc sách truyện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Xem tranh ảnh, trò chuyện về một số trường hợp khẩn cấp và gọi người giúp đỡ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-Trò chuyện, xem video về các dấu hiệu của bạo lực về thể chất 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Lau dọn đồ chơi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Văn nghệ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Thưởng bé ngoan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2985</Words>
  <Application>WPS Presentation</Application>
  <PresentationFormat>On-screen Show (4:3)</PresentationFormat>
  <Paragraphs>270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4" baseType="lpstr">
      <vt:lpstr>Arial</vt:lpstr>
      <vt:lpstr>SimSun</vt:lpstr>
      <vt:lpstr>Wingdings</vt:lpstr>
      <vt:lpstr>Times New Roman</vt:lpstr>
      <vt:lpstr>Times New Roman</vt:lpstr>
      <vt:lpstr>Calibri</vt:lpstr>
      <vt:lpstr>Microsoft YaHei</vt:lpstr>
      <vt:lpstr>Arial Unicode MS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AutoBVT</dc:creator>
  <cp:lastModifiedBy>Administrator</cp:lastModifiedBy>
  <cp:revision>15</cp:revision>
  <dcterms:created xsi:type="dcterms:W3CDTF">2023-10-12T15:44:00Z</dcterms:created>
  <dcterms:modified xsi:type="dcterms:W3CDTF">2023-10-22T08:17:02Z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784580900F5C44B29C7A166A9234EF6F_12</vt:lpwstr>
  </property>
  <property fmtid="{D5CDD505-2E9C-101B-9397-08002B2CF9AE}" pid="3" name="KSOProductBuildVer">
    <vt:lpwstr>1033-12.2.0.13266</vt:lpwstr>
  </property>
</Properties>
</file>