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3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62DD1-94D6-4662-B9AD-199B53B38EFA}" type="datetimeFigureOut">
              <a:rPr lang="en-US" smtClean="0"/>
              <a:t>25/10/2023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36C9A-7E82-4C32-A50C-55581070CF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4838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62DD1-94D6-4662-B9AD-199B53B38EFA}" type="datetimeFigureOut">
              <a:rPr lang="en-US" smtClean="0"/>
              <a:t>25/10/2023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36C9A-7E82-4C32-A50C-55581070CF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0533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62DD1-94D6-4662-B9AD-199B53B38EFA}" type="datetimeFigureOut">
              <a:rPr lang="en-US" smtClean="0"/>
              <a:t>25/10/2023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36C9A-7E82-4C32-A50C-55581070CF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7116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62DD1-94D6-4662-B9AD-199B53B38EFA}" type="datetimeFigureOut">
              <a:rPr lang="en-US" smtClean="0"/>
              <a:t>25/10/2023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36C9A-7E82-4C32-A50C-55581070CF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941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62DD1-94D6-4662-B9AD-199B53B38EFA}" type="datetimeFigureOut">
              <a:rPr lang="en-US" smtClean="0"/>
              <a:t>25/10/2023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36C9A-7E82-4C32-A50C-55581070CF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187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62DD1-94D6-4662-B9AD-199B53B38EFA}" type="datetimeFigureOut">
              <a:rPr lang="en-US" smtClean="0"/>
              <a:t>25/10/2023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36C9A-7E82-4C32-A50C-55581070CF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2873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62DD1-94D6-4662-B9AD-199B53B38EFA}" type="datetimeFigureOut">
              <a:rPr lang="en-US" smtClean="0"/>
              <a:t>25/10/2023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36C9A-7E82-4C32-A50C-55581070CF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106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62DD1-94D6-4662-B9AD-199B53B38EFA}" type="datetimeFigureOut">
              <a:rPr lang="en-US" smtClean="0"/>
              <a:t>25/10/2023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36C9A-7E82-4C32-A50C-55581070CF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3041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62DD1-94D6-4662-B9AD-199B53B38EFA}" type="datetimeFigureOut">
              <a:rPr lang="en-US" smtClean="0"/>
              <a:t>25/10/2023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36C9A-7E82-4C32-A50C-55581070CF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14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62DD1-94D6-4662-B9AD-199B53B38EFA}" type="datetimeFigureOut">
              <a:rPr lang="en-US" smtClean="0"/>
              <a:t>25/10/2023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36C9A-7E82-4C32-A50C-55581070CF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4202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62DD1-94D6-4662-B9AD-199B53B38EFA}" type="datetimeFigureOut">
              <a:rPr lang="en-US" smtClean="0"/>
              <a:t>25/10/2023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36C9A-7E82-4C32-A50C-55581070CF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783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662DD1-94D6-4662-B9AD-199B53B38EFA}" type="datetimeFigureOut">
              <a:rPr lang="en-US" smtClean="0"/>
              <a:t>25/10/2023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C36C9A-7E82-4C32-A50C-55581070CF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1167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84849" y="292369"/>
            <a:ext cx="9144000" cy="833046"/>
          </a:xfrm>
        </p:spPr>
        <p:txBody>
          <a:bodyPr>
            <a:noAutofit/>
          </a:bodyPr>
          <a:lstStyle/>
          <a:p>
            <a:r>
              <a:rPr lang="en-US" sz="2500" b="1" dirty="0" err="1" smtClean="0">
                <a:solidFill>
                  <a:srgbClr val="FF0000"/>
                </a:solidFill>
              </a:rPr>
              <a:t>Kế</a:t>
            </a:r>
            <a:r>
              <a:rPr lang="en-US" sz="2500" b="1" dirty="0" smtClean="0">
                <a:solidFill>
                  <a:srgbClr val="FF0000"/>
                </a:solidFill>
              </a:rPr>
              <a:t> </a:t>
            </a:r>
            <a:r>
              <a:rPr lang="en-US" sz="2500" b="1" dirty="0" err="1" smtClean="0">
                <a:solidFill>
                  <a:srgbClr val="FF0000"/>
                </a:solidFill>
              </a:rPr>
              <a:t>hoạch</a:t>
            </a:r>
            <a:r>
              <a:rPr lang="en-US" sz="2500" b="1" dirty="0" smtClean="0">
                <a:solidFill>
                  <a:srgbClr val="FF0000"/>
                </a:solidFill>
              </a:rPr>
              <a:t> </a:t>
            </a:r>
            <a:r>
              <a:rPr lang="en-US" sz="2500" b="1" dirty="0" err="1" smtClean="0">
                <a:solidFill>
                  <a:srgbClr val="FF0000"/>
                </a:solidFill>
              </a:rPr>
              <a:t>hoạt</a:t>
            </a:r>
            <a:r>
              <a:rPr lang="en-US" sz="2500" b="1" dirty="0" smtClean="0">
                <a:solidFill>
                  <a:srgbClr val="FF0000"/>
                </a:solidFill>
              </a:rPr>
              <a:t> </a:t>
            </a:r>
            <a:r>
              <a:rPr lang="en-US" sz="2500" b="1" dirty="0" err="1" smtClean="0">
                <a:solidFill>
                  <a:srgbClr val="FF0000"/>
                </a:solidFill>
              </a:rPr>
              <a:t>động</a:t>
            </a:r>
            <a:r>
              <a:rPr lang="en-US" sz="2500" b="1" dirty="0" smtClean="0">
                <a:solidFill>
                  <a:srgbClr val="FF0000"/>
                </a:solidFill>
              </a:rPr>
              <a:t> </a:t>
            </a:r>
            <a:r>
              <a:rPr lang="en-US" sz="2500" b="1" dirty="0" err="1" smtClean="0">
                <a:solidFill>
                  <a:srgbClr val="FF0000"/>
                </a:solidFill>
              </a:rPr>
              <a:t>chủ</a:t>
            </a:r>
            <a:r>
              <a:rPr lang="en-US" sz="2500" b="1" dirty="0" smtClean="0">
                <a:solidFill>
                  <a:srgbClr val="FF0000"/>
                </a:solidFill>
              </a:rPr>
              <a:t> </a:t>
            </a:r>
            <a:r>
              <a:rPr lang="en-US" sz="2500" b="1" dirty="0" err="1" smtClean="0">
                <a:solidFill>
                  <a:srgbClr val="FF0000"/>
                </a:solidFill>
              </a:rPr>
              <a:t>đề</a:t>
            </a:r>
            <a:r>
              <a:rPr lang="en-US" sz="2500" b="1" dirty="0" smtClean="0">
                <a:solidFill>
                  <a:srgbClr val="FF0000"/>
                </a:solidFill>
              </a:rPr>
              <a:t>: “An </a:t>
            </a:r>
            <a:r>
              <a:rPr lang="en-US" sz="2500" b="1" dirty="0" err="1" smtClean="0">
                <a:solidFill>
                  <a:srgbClr val="FF0000"/>
                </a:solidFill>
              </a:rPr>
              <a:t>toàn</a:t>
            </a:r>
            <a:r>
              <a:rPr lang="en-US" sz="2500" b="1" dirty="0" smtClean="0">
                <a:solidFill>
                  <a:srgbClr val="FF0000"/>
                </a:solidFill>
              </a:rPr>
              <a:t> </a:t>
            </a:r>
            <a:r>
              <a:rPr lang="en-US" sz="2500" b="1" dirty="0" err="1" smtClean="0">
                <a:solidFill>
                  <a:srgbClr val="FF0000"/>
                </a:solidFill>
              </a:rPr>
              <a:t>khi</a:t>
            </a:r>
            <a:r>
              <a:rPr lang="en-US" sz="2500" b="1" dirty="0" smtClean="0">
                <a:solidFill>
                  <a:srgbClr val="FF0000"/>
                </a:solidFill>
              </a:rPr>
              <a:t> ở </a:t>
            </a:r>
            <a:r>
              <a:rPr lang="en-US" sz="2500" b="1" dirty="0" err="1" smtClean="0">
                <a:solidFill>
                  <a:srgbClr val="FF0000"/>
                </a:solidFill>
              </a:rPr>
              <a:t>trường</a:t>
            </a:r>
            <a:r>
              <a:rPr lang="en-US" sz="2500" b="1" dirty="0" smtClean="0">
                <a:solidFill>
                  <a:srgbClr val="FF0000"/>
                </a:solidFill>
              </a:rPr>
              <a:t>”</a:t>
            </a:r>
            <a:br>
              <a:rPr lang="en-US" sz="2500" b="1" dirty="0" smtClean="0">
                <a:solidFill>
                  <a:srgbClr val="FF0000"/>
                </a:solidFill>
              </a:rPr>
            </a:br>
            <a:endParaRPr lang="en-US" sz="2500" b="1" dirty="0">
              <a:solidFill>
                <a:srgbClr val="FF0000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4986458"/>
              </p:ext>
            </p:extLst>
          </p:nvPr>
        </p:nvGraphicFramePr>
        <p:xfrm>
          <a:off x="506440" y="731522"/>
          <a:ext cx="11041126" cy="68150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3153">
                  <a:extLst>
                    <a:ext uri="{9D8B030D-6E8A-4147-A177-3AD203B41FA5}">
                      <a16:colId xmlns:a16="http://schemas.microsoft.com/office/drawing/2014/main" val="3962850347"/>
                    </a:ext>
                  </a:extLst>
                </a:gridCol>
                <a:gridCol w="1977838">
                  <a:extLst>
                    <a:ext uri="{9D8B030D-6E8A-4147-A177-3AD203B41FA5}">
                      <a16:colId xmlns:a16="http://schemas.microsoft.com/office/drawing/2014/main" val="579938801"/>
                    </a:ext>
                  </a:extLst>
                </a:gridCol>
                <a:gridCol w="1916974">
                  <a:extLst>
                    <a:ext uri="{9D8B030D-6E8A-4147-A177-3AD203B41FA5}">
                      <a16:colId xmlns:a16="http://schemas.microsoft.com/office/drawing/2014/main" val="3094795635"/>
                    </a:ext>
                  </a:extLst>
                </a:gridCol>
                <a:gridCol w="2027558">
                  <a:extLst>
                    <a:ext uri="{9D8B030D-6E8A-4147-A177-3AD203B41FA5}">
                      <a16:colId xmlns:a16="http://schemas.microsoft.com/office/drawing/2014/main" val="1034946251"/>
                    </a:ext>
                  </a:extLst>
                </a:gridCol>
                <a:gridCol w="2201601">
                  <a:extLst>
                    <a:ext uri="{9D8B030D-6E8A-4147-A177-3AD203B41FA5}">
                      <a16:colId xmlns:a16="http://schemas.microsoft.com/office/drawing/2014/main" val="2216143551"/>
                    </a:ext>
                  </a:extLst>
                </a:gridCol>
                <a:gridCol w="2064002">
                  <a:extLst>
                    <a:ext uri="{9D8B030D-6E8A-4147-A177-3AD203B41FA5}">
                      <a16:colId xmlns:a16="http://schemas.microsoft.com/office/drawing/2014/main" val="347825789"/>
                    </a:ext>
                  </a:extLst>
                </a:gridCol>
              </a:tblGrid>
              <a:tr h="11823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 i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Hoạt</a:t>
                      </a:r>
                      <a:r>
                        <a:rPr lang="nl-NL" sz="1400" b="1" i="1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động học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23/10/2023</a:t>
                      </a: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PT </a:t>
                      </a:r>
                      <a:r>
                        <a:rPr lang="en-US" sz="1400" b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thể</a:t>
                      </a: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chất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Chạy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15m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24/10/2023</a:t>
                      </a: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PT </a:t>
                      </a:r>
                      <a:r>
                        <a:rPr lang="en-US" sz="1400" b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thẩm</a:t>
                      </a: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mĩ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Dán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trang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phục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bạn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trai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bạn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gái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25/10/2023</a:t>
                      </a: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PT </a:t>
                      </a:r>
                      <a:r>
                        <a:rPr lang="en-US" sz="1400" b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nhận</a:t>
                      </a: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thức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NB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hình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tròn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tam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giác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26/10/2023</a:t>
                      </a: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PT</a:t>
                      </a:r>
                      <a:r>
                        <a:rPr lang="en-US" sz="1400" b="1" i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thẩm</a:t>
                      </a: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mĩ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  <a:tabLst>
                          <a:tab pos="606425" algn="ctr"/>
                        </a:tabLst>
                      </a:pPr>
                      <a:r>
                        <a:rPr lang="nl-NL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Day kĩ năng ca hát: Nhà của tôi.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  <a:tabLst>
                          <a:tab pos="606425" algn="ctr"/>
                        </a:tabLst>
                      </a:pPr>
                      <a:r>
                        <a:rPr lang="en-US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27/10/2024</a:t>
                      </a: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  <a:tabLst>
                          <a:tab pos="606425" algn="ctr"/>
                        </a:tabLst>
                      </a:pPr>
                      <a:r>
                        <a:rPr lang="en-US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PT </a:t>
                      </a:r>
                      <a:r>
                        <a:rPr lang="en-US" sz="1400" b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ngôn</a:t>
                      </a: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ngữ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Truyện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Chú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vịt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xám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04448311"/>
                  </a:ext>
                </a:extLst>
              </a:tr>
              <a:tr h="29063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 i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Hoạt</a:t>
                      </a:r>
                      <a:r>
                        <a:rPr lang="nl-NL" sz="1400" b="1" i="1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động ngoài trời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QS: </a:t>
                      </a: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Cây xoài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TC: Nhảy cóc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Chơi tự do: </a:t>
                      </a: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Chơi các trò chơi PTTC: Ném bóng, lăn bóng vào gol, boing, thuyền thúng, nhảy bao bố, chong chóng quay, bước qua vật cản, đi thăng bằng, bậ qua các ô vòng, Đập chim, đập chuột, Kéo co tay, cầu lông, thú nhún ... 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Quan sát: Ngôi nhà 2 tầng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TC: Chuyền bóng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Chơi tự do: </a:t>
                      </a: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Chơi các trò chơi PTTC: Ném bóng, lăn bóng vào gol, boing, thuyền thúng, nhảy bao bố, chong chóng quay, bước qua vật cản, đi thăng bằng, bậ qua các ô vòng, Đập chim, đập chuột, Kéo co tay, cầu lông, thú nhún ... 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.VnTime" panose="020B7200000000000000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Quan sát: thời tiết trong ngày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- </a:t>
                      </a: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TCVĐ</a:t>
                      </a: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 Lăn vòng.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Chơi tự do: </a:t>
                      </a: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Chơi các trò chơi PTTC: Ném bóng, lăn bóng vào gol, boing, thuyền thúng, nhảy bao bố, chong chóng quay, bước qua vật cản, đi thăng bằng, bậ qua các ô vòng, Đập chim, đập chuột, Kéo co tay, cầu lông, thú nhún ... 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.VnTime" panose="020B7200000000000000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Quan sát: vườn hoa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TCVĐ</a:t>
                      </a: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  chạy nhanh 15m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Chơi tự do: </a:t>
                      </a: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Chơi các trò chơi PTTC: Ném bóng, lăn bóng vào gol, boing, thuyền thúng, nhảy bao bố, chong chóng quay, bước qua vật cản, đi thăng bằng, bậ qua các ô vòng, Đập chim, đập chuột, Kéo co tay, cầu lông, thú nhún ... 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Quan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sát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Hòn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non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bộ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.VnTime" panose="020B7200000000000000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-TCVĐ: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Chuyền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bóng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qua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đầu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qua 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chân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Chơi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tự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do: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Chơi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các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trò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chơi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PTTC: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Ném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bóng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lăn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bóng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vào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gol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boing,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thuyền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thúng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nhảy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bao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bố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chong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chóng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quay,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bước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qua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vật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cản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đi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thăng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bằng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bậ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qua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các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ô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vòng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Đập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chim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đập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chuột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Kéo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co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tay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cầu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lông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thú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nhún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... 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54021796"/>
                  </a:ext>
                </a:extLst>
              </a:tr>
              <a:tr h="15251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 i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Hoạt</a:t>
                      </a:r>
                      <a:r>
                        <a:rPr lang="nl-NL" sz="1400" b="1" i="1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động chiều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.VnTime" panose="020B7200000000000000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Giới thiệu chủ đề nhánh “An toàn khi ở nhà’’. </a:t>
                      </a:r>
                      <a:r>
                        <a:rPr lang="nl-NL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 Cùng cô tạo MT hoạt động cho chủ đề: Cắt dán tranh lô tô góc học tập, làm Al bum góc sách, làm đồ chơi góc bán hàng,  xây dựng..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Xem videoclip nhận biết về một số hành động, dấu hiệu bạo lực</a:t>
                      </a:r>
                    </a:p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Trò chuyện về cách tránh, phản ứng khi có dấu hiệu bị bạo lực </a:t>
                      </a:r>
                    </a:p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  <a:tabLst>
                          <a:tab pos="5429250" algn="l"/>
                        </a:tabLst>
                      </a:pPr>
                      <a:r>
                        <a:rPr lang="en-US" sz="1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  <a:tabLst>
                          <a:tab pos="5429250" algn="l"/>
                        </a:tabLst>
                      </a:pPr>
                      <a:r>
                        <a:rPr lang="en-US" sz="1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'- </a:t>
                      </a: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Xem vi deo "Cách ứng xử khi có bão"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Xem tranh ảnh, trò chuyện về một số vật dụng có thể gây nguy hiểm: Dao, kéo, ổ điện, cơm canh còn nóng, các vật sắc nhọn..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Quan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sát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trò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chuyện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về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một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số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khu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vực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có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thể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gây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nguy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hiểm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xung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quanh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nhà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chuồng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nuôi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các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con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vật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ao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mương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giếng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bể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nước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898485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660803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84849" y="292369"/>
            <a:ext cx="9144000" cy="833046"/>
          </a:xfrm>
        </p:spPr>
        <p:txBody>
          <a:bodyPr>
            <a:noAutofit/>
          </a:bodyPr>
          <a:lstStyle/>
          <a:p>
            <a:r>
              <a:rPr lang="en-US" sz="2500" b="1" dirty="0" err="1" smtClean="0">
                <a:solidFill>
                  <a:srgbClr val="FF0000"/>
                </a:solidFill>
              </a:rPr>
              <a:t>Kế</a:t>
            </a:r>
            <a:r>
              <a:rPr lang="en-US" sz="2500" b="1" dirty="0" smtClean="0">
                <a:solidFill>
                  <a:srgbClr val="FF0000"/>
                </a:solidFill>
              </a:rPr>
              <a:t> </a:t>
            </a:r>
            <a:r>
              <a:rPr lang="en-US" sz="2500" b="1" dirty="0" err="1" smtClean="0">
                <a:solidFill>
                  <a:srgbClr val="FF0000"/>
                </a:solidFill>
              </a:rPr>
              <a:t>hoạch</a:t>
            </a:r>
            <a:r>
              <a:rPr lang="en-US" sz="2500" b="1" dirty="0" smtClean="0">
                <a:solidFill>
                  <a:srgbClr val="FF0000"/>
                </a:solidFill>
              </a:rPr>
              <a:t> </a:t>
            </a:r>
            <a:r>
              <a:rPr lang="en-US" sz="2500" b="1" dirty="0" err="1" smtClean="0">
                <a:solidFill>
                  <a:srgbClr val="FF0000"/>
                </a:solidFill>
              </a:rPr>
              <a:t>hoạt</a:t>
            </a:r>
            <a:r>
              <a:rPr lang="en-US" sz="2500" b="1" dirty="0" smtClean="0">
                <a:solidFill>
                  <a:srgbClr val="FF0000"/>
                </a:solidFill>
              </a:rPr>
              <a:t> </a:t>
            </a:r>
            <a:r>
              <a:rPr lang="en-US" sz="2500" b="1" dirty="0" err="1" smtClean="0">
                <a:solidFill>
                  <a:srgbClr val="FF0000"/>
                </a:solidFill>
              </a:rPr>
              <a:t>động</a:t>
            </a:r>
            <a:r>
              <a:rPr lang="en-US" sz="2500" b="1" dirty="0" smtClean="0">
                <a:solidFill>
                  <a:srgbClr val="FF0000"/>
                </a:solidFill>
              </a:rPr>
              <a:t> </a:t>
            </a:r>
            <a:r>
              <a:rPr lang="en-US" sz="2500" b="1" dirty="0" err="1" smtClean="0">
                <a:solidFill>
                  <a:srgbClr val="FF0000"/>
                </a:solidFill>
              </a:rPr>
              <a:t>chủ</a:t>
            </a:r>
            <a:r>
              <a:rPr lang="en-US" sz="2500" b="1" dirty="0" smtClean="0">
                <a:solidFill>
                  <a:srgbClr val="FF0000"/>
                </a:solidFill>
              </a:rPr>
              <a:t> </a:t>
            </a:r>
            <a:r>
              <a:rPr lang="en-US" sz="2500" b="1" dirty="0" err="1" smtClean="0">
                <a:solidFill>
                  <a:srgbClr val="FF0000"/>
                </a:solidFill>
              </a:rPr>
              <a:t>đề</a:t>
            </a:r>
            <a:r>
              <a:rPr lang="en-US" sz="2500" b="1" dirty="0" smtClean="0">
                <a:solidFill>
                  <a:srgbClr val="FF0000"/>
                </a:solidFill>
              </a:rPr>
              <a:t> “An </a:t>
            </a:r>
            <a:r>
              <a:rPr lang="en-US" sz="2500" b="1" dirty="0" err="1" smtClean="0">
                <a:solidFill>
                  <a:srgbClr val="FF0000"/>
                </a:solidFill>
              </a:rPr>
              <a:t>toàn</a:t>
            </a:r>
            <a:r>
              <a:rPr lang="en-US" sz="2500" b="1" dirty="0" smtClean="0">
                <a:solidFill>
                  <a:srgbClr val="FF0000"/>
                </a:solidFill>
              </a:rPr>
              <a:t> </a:t>
            </a:r>
            <a:r>
              <a:rPr lang="en-US" sz="2500" b="1" dirty="0" err="1" smtClean="0">
                <a:solidFill>
                  <a:srgbClr val="FF0000"/>
                </a:solidFill>
              </a:rPr>
              <a:t>nơi</a:t>
            </a:r>
            <a:r>
              <a:rPr lang="en-US" sz="2500" b="1" dirty="0" smtClean="0">
                <a:solidFill>
                  <a:srgbClr val="FF0000"/>
                </a:solidFill>
              </a:rPr>
              <a:t> </a:t>
            </a:r>
            <a:r>
              <a:rPr lang="en-US" sz="2500" b="1" dirty="0" err="1" smtClean="0">
                <a:solidFill>
                  <a:srgbClr val="FF0000"/>
                </a:solidFill>
              </a:rPr>
              <a:t>công</a:t>
            </a:r>
            <a:r>
              <a:rPr lang="en-US" sz="2500" b="1" dirty="0" smtClean="0">
                <a:solidFill>
                  <a:srgbClr val="FF0000"/>
                </a:solidFill>
              </a:rPr>
              <a:t> </a:t>
            </a:r>
            <a:r>
              <a:rPr lang="en-US" sz="2500" b="1" dirty="0" err="1" smtClean="0">
                <a:solidFill>
                  <a:srgbClr val="FF0000"/>
                </a:solidFill>
              </a:rPr>
              <a:t>cộng</a:t>
            </a:r>
            <a:r>
              <a:rPr lang="en-US" sz="2500" b="1" dirty="0" smtClean="0">
                <a:solidFill>
                  <a:srgbClr val="FF0000"/>
                </a:solidFill>
              </a:rPr>
              <a:t>”</a:t>
            </a:r>
            <a:br>
              <a:rPr lang="en-US" sz="2500" b="1" dirty="0" smtClean="0">
                <a:solidFill>
                  <a:srgbClr val="FF0000"/>
                </a:solidFill>
              </a:rPr>
            </a:br>
            <a:endParaRPr lang="en-US" sz="2500" b="1" dirty="0">
              <a:solidFill>
                <a:srgbClr val="FF0000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1070076"/>
              </p:ext>
            </p:extLst>
          </p:nvPr>
        </p:nvGraphicFramePr>
        <p:xfrm>
          <a:off x="519501" y="731519"/>
          <a:ext cx="11057203" cy="56013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4395">
                  <a:extLst>
                    <a:ext uri="{9D8B030D-6E8A-4147-A177-3AD203B41FA5}">
                      <a16:colId xmlns:a16="http://schemas.microsoft.com/office/drawing/2014/main" val="3962850347"/>
                    </a:ext>
                  </a:extLst>
                </a:gridCol>
                <a:gridCol w="1980718">
                  <a:extLst>
                    <a:ext uri="{9D8B030D-6E8A-4147-A177-3AD203B41FA5}">
                      <a16:colId xmlns:a16="http://schemas.microsoft.com/office/drawing/2014/main" val="579938801"/>
                    </a:ext>
                  </a:extLst>
                </a:gridCol>
                <a:gridCol w="1919765">
                  <a:extLst>
                    <a:ext uri="{9D8B030D-6E8A-4147-A177-3AD203B41FA5}">
                      <a16:colId xmlns:a16="http://schemas.microsoft.com/office/drawing/2014/main" val="3094795635"/>
                    </a:ext>
                  </a:extLst>
                </a:gridCol>
                <a:gridCol w="2030511">
                  <a:extLst>
                    <a:ext uri="{9D8B030D-6E8A-4147-A177-3AD203B41FA5}">
                      <a16:colId xmlns:a16="http://schemas.microsoft.com/office/drawing/2014/main" val="1034946251"/>
                    </a:ext>
                  </a:extLst>
                </a:gridCol>
                <a:gridCol w="2100367">
                  <a:extLst>
                    <a:ext uri="{9D8B030D-6E8A-4147-A177-3AD203B41FA5}">
                      <a16:colId xmlns:a16="http://schemas.microsoft.com/office/drawing/2014/main" val="2216143551"/>
                    </a:ext>
                  </a:extLst>
                </a:gridCol>
                <a:gridCol w="2171447">
                  <a:extLst>
                    <a:ext uri="{9D8B030D-6E8A-4147-A177-3AD203B41FA5}">
                      <a16:colId xmlns:a16="http://schemas.microsoft.com/office/drawing/2014/main" val="347825789"/>
                    </a:ext>
                  </a:extLst>
                </a:gridCol>
              </a:tblGrid>
              <a:tr h="14368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 i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Hoạt</a:t>
                      </a:r>
                      <a:r>
                        <a:rPr lang="nl-NL" sz="1400" b="1" i="1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động học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30/10/2023</a:t>
                      </a: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PT </a:t>
                      </a:r>
                      <a:r>
                        <a:rPr lang="en-US" sz="1400" b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thể</a:t>
                      </a: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chất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VĐCB: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Ném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xa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bằng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một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tay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31/10/2023</a:t>
                      </a: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PT </a:t>
                      </a:r>
                      <a:r>
                        <a:rPr lang="en-US" sz="1400" b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ngôn</a:t>
                      </a: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ngữ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Thơ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Bé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ơi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01/11/2023</a:t>
                      </a: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PT </a:t>
                      </a:r>
                      <a:r>
                        <a:rPr lang="en-US" sz="1400" b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thẩm</a:t>
                      </a: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mĩ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Dạy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KN VĐMH: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Nhà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của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tôi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  <a:tabLst>
                          <a:tab pos="5429250" algn="l"/>
                        </a:tabLst>
                      </a:pPr>
                      <a:r>
                        <a:rPr lang="en-US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02/11/2023</a:t>
                      </a: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  <a:tabLst>
                          <a:tab pos="5429250" algn="l"/>
                        </a:tabLst>
                      </a:pPr>
                      <a:r>
                        <a:rPr lang="en-US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PT </a:t>
                      </a:r>
                      <a:r>
                        <a:rPr lang="en-US" sz="1400" b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nhận</a:t>
                      </a: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thức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  <a:tabLst>
                          <a:tab pos="5429250" algn="l"/>
                        </a:tabLs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- 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Lớp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học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an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toàn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của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bé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  <a:tabLst>
                          <a:tab pos="606425" algn="ctr"/>
                        </a:tabLst>
                      </a:pPr>
                      <a:r>
                        <a:rPr lang="en-US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03/11/2023</a:t>
                      </a: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  <a:tabLst>
                          <a:tab pos="606425" algn="ctr"/>
                        </a:tabLst>
                      </a:pPr>
                      <a:r>
                        <a:rPr lang="en-US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PT</a:t>
                      </a:r>
                      <a:r>
                        <a:rPr lang="en-US" sz="1400" b="1" i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thẩm</a:t>
                      </a: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mĩ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HĐ EDP Làm Hàng rào an toàn 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04448311"/>
                  </a:ext>
                </a:extLst>
              </a:tr>
              <a:tr h="21162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 i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Hoạt</a:t>
                      </a:r>
                      <a:r>
                        <a:rPr lang="nl-NL" sz="1400" b="1" i="1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động ngoài trời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Quan sát: Cây rau cải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- </a:t>
                      </a: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TCVĐ</a:t>
                      </a: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 Rồng rắn.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Chơi tự do: Chơi khu chợ quê: Đi thăng bằng trên cầu khỉ, đi đường bậc thang, 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QS: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iển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cảnh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báo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nguy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hiểm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TCVĐ: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Chạy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nhanh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15m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Chơi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tự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do: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Chơi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khu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chợ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quê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Đi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thăng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bằng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trên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cầu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khỉ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đi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đường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bậc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thang, 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QS: </a:t>
                      </a: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Ghế đá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-TC: Ném trúng đích thẳng đứng</a:t>
                      </a: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Chơi tự do: Chơi khu chợ quê: Đi thăng bằng trên cầu khỉ, đi đường bậc thang, 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.VnTime" panose="020B7200000000000000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Quan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sát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Vườn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cổ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tích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TCVĐ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chuyền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bóng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Chơi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tự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do: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Chơi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khu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chợ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quê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Đi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thăng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bằng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trên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cầu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khỉ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đi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đường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bậc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thang, 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.VnTime" panose="020B7200000000000000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Quan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sát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Cổng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trường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TCVĐ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  Chui qua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vòng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Chơi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tự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do: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Chơi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khu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chợ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quê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Đi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thăng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bằng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trên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cầu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khỉ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đi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đường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bậc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thang,  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54021796"/>
                  </a:ext>
                </a:extLst>
              </a:tr>
              <a:tr h="17905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 i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Hoạt</a:t>
                      </a:r>
                      <a:r>
                        <a:rPr lang="nl-NL" sz="1400" b="1" i="1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động chiều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 Cùng cô tạo MT hoạt động cho chủ đề: tô màu tranh làm Al bum góc sách, làm đồ chơi góc bán hàng,  xây dựng..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Xem tranh ảnh, trò chuyện về một số vật dụng có thể gây nguy hiểm: Dao, kéo, ổ điện, cơm canh còn nóng, các vật sắc nhọn...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'- Quan sát tranh ảnh, trò chuyện với trẻ về 1 số việc làm có thể gây nguy hiểm cho bản thân cười đùa khi ăn uống, leo trèo bàn ghế,                       - TC: Phân biệt hành vi đúng - sai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Tìm hiểu,  khám phá biển cảnh báo nguy hiểm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'-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Xem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tranh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ảnh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trò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chuyện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về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một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số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quy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định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đảm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bảo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an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toàn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khi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tham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gia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giao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thông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đường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bộ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898485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094000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63040" y="292371"/>
            <a:ext cx="9144000" cy="833046"/>
          </a:xfrm>
        </p:spPr>
        <p:txBody>
          <a:bodyPr>
            <a:noAutofit/>
          </a:bodyPr>
          <a:lstStyle/>
          <a:p>
            <a:r>
              <a:rPr lang="en-US" sz="2500" b="1" dirty="0" err="1" smtClean="0">
                <a:solidFill>
                  <a:srgbClr val="FF0000"/>
                </a:solidFill>
              </a:rPr>
              <a:t>Kế</a:t>
            </a:r>
            <a:r>
              <a:rPr lang="en-US" sz="2500" b="1" dirty="0" smtClean="0">
                <a:solidFill>
                  <a:srgbClr val="FF0000"/>
                </a:solidFill>
              </a:rPr>
              <a:t> </a:t>
            </a:r>
            <a:r>
              <a:rPr lang="en-US" sz="2500" b="1" dirty="0" err="1" smtClean="0">
                <a:solidFill>
                  <a:srgbClr val="FF0000"/>
                </a:solidFill>
              </a:rPr>
              <a:t>hoạch</a:t>
            </a:r>
            <a:r>
              <a:rPr lang="en-US" sz="2500" b="1" dirty="0" smtClean="0">
                <a:solidFill>
                  <a:srgbClr val="FF0000"/>
                </a:solidFill>
              </a:rPr>
              <a:t> </a:t>
            </a:r>
            <a:r>
              <a:rPr lang="en-US" sz="2500" b="1" dirty="0" err="1" smtClean="0">
                <a:solidFill>
                  <a:srgbClr val="FF0000"/>
                </a:solidFill>
              </a:rPr>
              <a:t>hoạt</a:t>
            </a:r>
            <a:r>
              <a:rPr lang="en-US" sz="2500" b="1" dirty="0" smtClean="0">
                <a:solidFill>
                  <a:srgbClr val="FF0000"/>
                </a:solidFill>
              </a:rPr>
              <a:t> </a:t>
            </a:r>
            <a:r>
              <a:rPr lang="en-US" sz="2500" b="1" dirty="0" err="1" smtClean="0">
                <a:solidFill>
                  <a:srgbClr val="FF0000"/>
                </a:solidFill>
              </a:rPr>
              <a:t>động</a:t>
            </a:r>
            <a:r>
              <a:rPr lang="en-US" sz="2500" b="1" dirty="0" smtClean="0">
                <a:solidFill>
                  <a:srgbClr val="FF0000"/>
                </a:solidFill>
              </a:rPr>
              <a:t> </a:t>
            </a:r>
            <a:r>
              <a:rPr lang="en-US" sz="2500" b="1" dirty="0" err="1" smtClean="0">
                <a:solidFill>
                  <a:srgbClr val="FF0000"/>
                </a:solidFill>
              </a:rPr>
              <a:t>chủ</a:t>
            </a:r>
            <a:r>
              <a:rPr lang="en-US" sz="2500" b="1" dirty="0" smtClean="0">
                <a:solidFill>
                  <a:srgbClr val="FF0000"/>
                </a:solidFill>
              </a:rPr>
              <a:t> </a:t>
            </a:r>
            <a:r>
              <a:rPr lang="en-US" sz="2500" b="1" dirty="0" err="1" smtClean="0">
                <a:solidFill>
                  <a:srgbClr val="FF0000"/>
                </a:solidFill>
              </a:rPr>
              <a:t>đề</a:t>
            </a:r>
            <a:r>
              <a:rPr lang="en-US" sz="2500" b="1" dirty="0">
                <a:solidFill>
                  <a:srgbClr val="FF0000"/>
                </a:solidFill>
              </a:rPr>
              <a:t>: </a:t>
            </a:r>
            <a:r>
              <a:rPr lang="en-US" sz="2500" b="1" dirty="0" smtClean="0">
                <a:solidFill>
                  <a:srgbClr val="FF0000"/>
                </a:solidFill>
              </a:rPr>
              <a:t>“An </a:t>
            </a:r>
            <a:r>
              <a:rPr lang="en-US" sz="2500" b="1" dirty="0" err="1" smtClean="0">
                <a:solidFill>
                  <a:srgbClr val="FF0000"/>
                </a:solidFill>
              </a:rPr>
              <a:t>toàn</a:t>
            </a:r>
            <a:r>
              <a:rPr lang="en-US" sz="2500" b="1" dirty="0" smtClean="0">
                <a:solidFill>
                  <a:srgbClr val="FF0000"/>
                </a:solidFill>
              </a:rPr>
              <a:t> </a:t>
            </a:r>
            <a:r>
              <a:rPr lang="en-US" sz="2500" b="1" dirty="0" err="1" smtClean="0">
                <a:solidFill>
                  <a:srgbClr val="FF0000"/>
                </a:solidFill>
              </a:rPr>
              <a:t>khi</a:t>
            </a:r>
            <a:r>
              <a:rPr lang="en-US" sz="2500" b="1" dirty="0" smtClean="0">
                <a:solidFill>
                  <a:srgbClr val="FF0000"/>
                </a:solidFill>
              </a:rPr>
              <a:t> ở </a:t>
            </a:r>
            <a:r>
              <a:rPr lang="en-US" sz="2500" b="1" dirty="0" err="1" smtClean="0">
                <a:solidFill>
                  <a:srgbClr val="FF0000"/>
                </a:solidFill>
              </a:rPr>
              <a:t>nhà</a:t>
            </a:r>
            <a:r>
              <a:rPr lang="en-US" sz="2500" b="1" dirty="0" smtClean="0">
                <a:solidFill>
                  <a:srgbClr val="FF0000"/>
                </a:solidFill>
              </a:rPr>
              <a:t>”</a:t>
            </a:r>
            <a:br>
              <a:rPr lang="en-US" sz="2500" b="1" dirty="0" smtClean="0">
                <a:solidFill>
                  <a:srgbClr val="FF0000"/>
                </a:solidFill>
              </a:rPr>
            </a:br>
            <a:endParaRPr lang="en-US" sz="2500" b="1" dirty="0">
              <a:solidFill>
                <a:srgbClr val="FF0000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7618160"/>
              </p:ext>
            </p:extLst>
          </p:nvPr>
        </p:nvGraphicFramePr>
        <p:xfrm>
          <a:off x="506438" y="789283"/>
          <a:ext cx="11057203" cy="56574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4395">
                  <a:extLst>
                    <a:ext uri="{9D8B030D-6E8A-4147-A177-3AD203B41FA5}">
                      <a16:colId xmlns:a16="http://schemas.microsoft.com/office/drawing/2014/main" val="3962850347"/>
                    </a:ext>
                  </a:extLst>
                </a:gridCol>
                <a:gridCol w="1980718">
                  <a:extLst>
                    <a:ext uri="{9D8B030D-6E8A-4147-A177-3AD203B41FA5}">
                      <a16:colId xmlns:a16="http://schemas.microsoft.com/office/drawing/2014/main" val="579938801"/>
                    </a:ext>
                  </a:extLst>
                </a:gridCol>
                <a:gridCol w="1919765">
                  <a:extLst>
                    <a:ext uri="{9D8B030D-6E8A-4147-A177-3AD203B41FA5}">
                      <a16:colId xmlns:a16="http://schemas.microsoft.com/office/drawing/2014/main" val="3094795635"/>
                    </a:ext>
                  </a:extLst>
                </a:gridCol>
                <a:gridCol w="2030511">
                  <a:extLst>
                    <a:ext uri="{9D8B030D-6E8A-4147-A177-3AD203B41FA5}">
                      <a16:colId xmlns:a16="http://schemas.microsoft.com/office/drawing/2014/main" val="1034946251"/>
                    </a:ext>
                  </a:extLst>
                </a:gridCol>
                <a:gridCol w="2204807">
                  <a:extLst>
                    <a:ext uri="{9D8B030D-6E8A-4147-A177-3AD203B41FA5}">
                      <a16:colId xmlns:a16="http://schemas.microsoft.com/office/drawing/2014/main" val="2216143551"/>
                    </a:ext>
                  </a:extLst>
                </a:gridCol>
                <a:gridCol w="2067007">
                  <a:extLst>
                    <a:ext uri="{9D8B030D-6E8A-4147-A177-3AD203B41FA5}">
                      <a16:colId xmlns:a16="http://schemas.microsoft.com/office/drawing/2014/main" val="347825789"/>
                    </a:ext>
                  </a:extLst>
                </a:gridCol>
              </a:tblGrid>
              <a:tr h="8829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 i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Hoạt</a:t>
                      </a:r>
                      <a:r>
                        <a:rPr lang="nl-NL" sz="1400" b="1" i="1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động học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06/11/2023</a:t>
                      </a: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PT </a:t>
                      </a:r>
                      <a:r>
                        <a:rPr lang="en-US" sz="1400" b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thể</a:t>
                      </a: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chất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VĐCB: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Lăn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bóng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vào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gôn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07/11/2023</a:t>
                      </a: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PT </a:t>
                      </a:r>
                      <a:r>
                        <a:rPr lang="en-US" sz="1400" b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ngôn</a:t>
                      </a: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ngữ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Truyện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Đừng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tùy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tiện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mở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cửa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08/11/2023</a:t>
                      </a: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PT </a:t>
                      </a:r>
                      <a:r>
                        <a:rPr lang="en-US" sz="1400" b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nhận</a:t>
                      </a: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thức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Vùng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riêng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tư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của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bé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09/11/2023</a:t>
                      </a: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PT </a:t>
                      </a: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TCKNXH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Bé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không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đi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theo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người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lạ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10/11/2023</a:t>
                      </a: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PT </a:t>
                      </a:r>
                      <a:r>
                        <a:rPr lang="en-US" sz="1400" b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nhận</a:t>
                      </a: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thức</a:t>
                      </a: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Bé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tìm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đúng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đôi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04448311"/>
                  </a:ext>
                </a:extLst>
              </a:tr>
              <a:tr h="29258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 i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Hoạt</a:t>
                      </a:r>
                      <a:r>
                        <a:rPr lang="nl-NL" sz="1400" b="1" i="1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động ngoài trời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Quan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sát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 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Góc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thiên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nhiên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TCVĐ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lăn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vòng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Chơi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tự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do: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Khu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vực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âm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nhạc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</a:t>
                      </a:r>
                    </a:p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Mặc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trang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phục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biểu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diễn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gõ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đàn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Tơ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rưng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gõ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trống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gõ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đệm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bằng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các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dụng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cụ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âm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nhạc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nhảy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múa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hát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ca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các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bài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hát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về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chủ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đề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en-US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Quan sát:</a:t>
                      </a: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.VnTime" panose="020B7200000000000000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Hòn non bộ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TCVĐ</a:t>
                      </a: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 Rồng rắn.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Chơi tự do: Khu vực âm nhạc:</a:t>
                      </a:r>
                    </a:p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 Mặc trang phục biểu diễn, gõ trống, đàn, gõ đệm bằng các dụng cụ âm nhạc, nhảy múa, hát ca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Quan sát:</a:t>
                      </a: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.VnTime" panose="020B7200000000000000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Cây khế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TC: Ném trúng đích .</a:t>
                      </a:r>
                    </a:p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Chơi tự do: Khu vực âm nhạc:</a:t>
                      </a:r>
                    </a:p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 Mặc trang phục biểu diễn, gõ trống, gõ đệm bằng các dụng cụ âm nhạc, nhảy múa,  …</a:t>
                      </a:r>
                      <a:r>
                        <a:rPr lang="en-US" sz="1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Quan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sát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 KV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Cổng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trường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-TCVĐ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chạy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nhanh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15m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Chơi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tự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do: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Khu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vực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âm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nhạc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</a:t>
                      </a:r>
                    </a:p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Mặc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trang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phục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biểu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diễn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gõ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trống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gõ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đệm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bằng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các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dụng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cụ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âm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nhạc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nhảy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múa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hát</a:t>
                      </a: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ca…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Quan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sát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.VnTime" panose="020B7200000000000000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Cây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vú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sữa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TC: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chuyền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bóng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Chơi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tự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do: KVC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âm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nhạc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</a:t>
                      </a:r>
                    </a:p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Mặc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trang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phục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biểu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diễn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gõ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trống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gõ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đệm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bằng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các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dụng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cụ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âm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nhạc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nhảy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múa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hát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các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bài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hát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về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chủ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đề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…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54021796"/>
                  </a:ext>
                </a:extLst>
              </a:tr>
              <a:tr h="17297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 i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Hoạt</a:t>
                      </a:r>
                      <a:r>
                        <a:rPr lang="nl-NL" sz="1400" b="1" i="1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động chiều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-Xem video, chọn hành vi đúng sai khi gặp người lạ</a:t>
                      </a:r>
                    </a:p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Trò chuyện về một số quy tắc an toàn. </a:t>
                      </a:r>
                    </a:p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- Xen tranh ảnh, video, trò chuyện về về một số tình huống dễ xảy ra xâm hại</a:t>
                      </a:r>
                    </a:p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  <a:tabLst>
                          <a:tab pos="5429250" algn="l"/>
                        </a:tabLs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TC: Tập nói với người lớn khi bị xâm hại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  <a:tabLst>
                          <a:tab pos="5429250" algn="l"/>
                        </a:tabLs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Quan sát, trò chuyện về tên gọi một số thiết bị công nghệ: Điện thoại, Ipad, Tivi, Máy tính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Tìm hiểu quy tắc 4 vòng tròn an toàn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  <a:tabLst>
                          <a:tab pos="5429250" algn="l"/>
                        </a:tabLs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Biểu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diễn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văn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nghệ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  <a:tabLst>
                          <a:tab pos="5429250" algn="l"/>
                        </a:tabLs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Nêu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gương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phát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bé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ngoan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898485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71744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1456</Words>
  <Application>Microsoft Office PowerPoint</Application>
  <PresentationFormat>Widescreen</PresentationFormat>
  <Paragraphs>129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.VnTime</vt:lpstr>
      <vt:lpstr>Arial</vt:lpstr>
      <vt:lpstr>Calibri</vt:lpstr>
      <vt:lpstr>Calibri Light</vt:lpstr>
      <vt:lpstr>Times New Roman</vt:lpstr>
      <vt:lpstr>Office Theme</vt:lpstr>
      <vt:lpstr>Kế hoạch hoạt động chủ đề: “An toàn khi ở trường” </vt:lpstr>
      <vt:lpstr>Kế hoạch hoạt động chủ đề “An toàn nơi công cộng” </vt:lpstr>
      <vt:lpstr>Kế hoạch hoạt động chủ đề: “An toàn khi ở nhà” 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Kế hoạch hoạt động học Chủ đề: Bản thân</dc:title>
  <dc:creator>Admin</dc:creator>
  <cp:lastModifiedBy>Admin</cp:lastModifiedBy>
  <cp:revision>14</cp:revision>
  <dcterms:created xsi:type="dcterms:W3CDTF">2023-10-03T06:01:15Z</dcterms:created>
  <dcterms:modified xsi:type="dcterms:W3CDTF">2023-10-25T06:54:22Z</dcterms:modified>
</cp:coreProperties>
</file>