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2"/>
  </p:sldMasterIdLst>
  <p:notesMasterIdLst>
    <p:notesMasterId r:id="rId18"/>
  </p:notesMasterIdLst>
  <p:sldIdLst>
    <p:sldId id="4106" r:id="rId3"/>
    <p:sldId id="4279" r:id="rId4"/>
    <p:sldId id="4443" r:id="rId5"/>
    <p:sldId id="4350" r:id="rId6"/>
    <p:sldId id="4365" r:id="rId7"/>
    <p:sldId id="4447" r:id="rId8"/>
    <p:sldId id="4448" r:id="rId9"/>
    <p:sldId id="4449" r:id="rId10"/>
    <p:sldId id="4450" r:id="rId11"/>
    <p:sldId id="4451" r:id="rId12"/>
    <p:sldId id="4452" r:id="rId13"/>
    <p:sldId id="4453" r:id="rId14"/>
    <p:sldId id="4454" r:id="rId15"/>
    <p:sldId id="4445" r:id="rId16"/>
    <p:sldId id="4105" r:id="rId17"/>
  </p:sldIdLst>
  <p:sldSz cx="12192000" cy="6858000"/>
  <p:notesSz cx="6858000" cy="9144000"/>
  <p:embeddedFontLs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arabun" panose="020B0604020202020204" charset="-34"/>
      <p:regular r:id="rId27"/>
      <p:bold r:id="rId28"/>
      <p:italic r:id="rId29"/>
      <p:boldItalic r:id="rId30"/>
    </p:embeddedFont>
    <p:embeddedFont>
      <p:font typeface="Open Sans Light" panose="020B060402020202020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25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  <p:cmAuthor id="2" name="Ductv5" initials="ductv5" lastIdx="1" clrIdx="1">
    <p:extLst>
      <p:ext uri="{19B8F6BF-5375-455C-9EA6-DF929625EA0E}">
        <p15:presenceInfo xmlns:p15="http://schemas.microsoft.com/office/powerpoint/2012/main" userId="Ductv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CE6"/>
    <a:srgbClr val="FFFFFF"/>
    <a:srgbClr val="E53A0B"/>
    <a:srgbClr val="DB5113"/>
    <a:srgbClr val="ED1B2F"/>
    <a:srgbClr val="0D91E3"/>
    <a:srgbClr val="FFCC00"/>
    <a:srgbClr val="AE16BA"/>
    <a:srgbClr val="350FC1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291" autoAdjust="0"/>
  </p:normalViewPr>
  <p:slideViewPr>
    <p:cSldViewPr showGuides="1">
      <p:cViewPr varScale="1">
        <p:scale>
          <a:sx n="81" d="100"/>
          <a:sy n="81" d="100"/>
        </p:scale>
        <p:origin x="84" y="660"/>
      </p:cViewPr>
      <p:guideLst>
        <p:guide orient="horz" pos="2160"/>
        <p:guide orient="horz" pos="2256"/>
        <p:guide orient="horz" pos="22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11C44267-9744-4366-AEE4-C2E34D02D0F1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138E4-0288-4F8F-80B6-68657A320C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BA0E8-8A7A-4EA7-8099-903577F32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2C14C1-7D82-4C32-91BA-900434618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80C30-191A-4842-9EDA-1D3CACBE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B496-7126-4511-91CE-96C62541FCE0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7E4A2-4D27-4C19-A2E7-FB5E86AA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7DEE48-D618-46FA-9512-8850BBAE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71DFC9-6D96-48E7-866A-EBB1DD53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D067B2-1E60-47FF-9A69-5B24463CA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BE5111-570C-4D70-8660-C82C8BF5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F148-895D-4620-A298-C2B577C832F1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2CD6D-2A36-4CC0-B192-40165433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B6BD0D-855B-43CE-B5DD-0C1784FB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9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6673C3-662D-4E17-85CE-4B0045BFB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30A807-6DEF-41F4-B5F4-AF1B5120E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0342E0-F171-4286-A574-7F662DC4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8940-CA83-4045-BF6F-D18CC233022D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22E4A7-2C26-4FA9-A20A-A391F1EC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006BA-301F-4D64-BB38-56C29C8E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5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93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264196" y="898100"/>
            <a:ext cx="4890350" cy="4890350"/>
          </a:xfrm>
          <a:custGeom>
            <a:avLst/>
            <a:gdLst>
              <a:gd name="connsiteX0" fmla="*/ 2445175 w 4890350"/>
              <a:gd name="connsiteY0" fmla="*/ 0 h 4890350"/>
              <a:gd name="connsiteX1" fmla="*/ 4890350 w 4890350"/>
              <a:gd name="connsiteY1" fmla="*/ 2445175 h 4890350"/>
              <a:gd name="connsiteX2" fmla="*/ 2445175 w 4890350"/>
              <a:gd name="connsiteY2" fmla="*/ 4890350 h 4890350"/>
              <a:gd name="connsiteX3" fmla="*/ 0 w 4890350"/>
              <a:gd name="connsiteY3" fmla="*/ 2445175 h 4890350"/>
              <a:gd name="connsiteX4" fmla="*/ 2445175 w 4890350"/>
              <a:gd name="connsiteY4" fmla="*/ 0 h 489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350" h="4890350">
                <a:moveTo>
                  <a:pt x="2445175" y="0"/>
                </a:moveTo>
                <a:cubicBezTo>
                  <a:pt x="3795608" y="0"/>
                  <a:pt x="4890350" y="1094742"/>
                  <a:pt x="4890350" y="2445175"/>
                </a:cubicBezTo>
                <a:cubicBezTo>
                  <a:pt x="4890350" y="3795608"/>
                  <a:pt x="3795608" y="4890350"/>
                  <a:pt x="2445175" y="4890350"/>
                </a:cubicBezTo>
                <a:cubicBezTo>
                  <a:pt x="1094742" y="4890350"/>
                  <a:pt x="0" y="3795608"/>
                  <a:pt x="0" y="2445175"/>
                </a:cubicBezTo>
                <a:cubicBezTo>
                  <a:pt x="0" y="1094742"/>
                  <a:pt x="1094742" y="0"/>
                  <a:pt x="24451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8126747" y="1"/>
            <a:ext cx="4065253" cy="4149238"/>
          </a:xfrm>
          <a:custGeom>
            <a:avLst/>
            <a:gdLst>
              <a:gd name="connsiteX0" fmla="*/ 0 w 4065253"/>
              <a:gd name="connsiteY0" fmla="*/ 0 h 4149238"/>
              <a:gd name="connsiteX1" fmla="*/ 4065253 w 4065253"/>
              <a:gd name="connsiteY1" fmla="*/ 0 h 4149238"/>
              <a:gd name="connsiteX2" fmla="*/ 4065253 w 4065253"/>
              <a:gd name="connsiteY2" fmla="*/ 1805230 h 4149238"/>
              <a:gd name="connsiteX3" fmla="*/ 4058094 w 4065253"/>
              <a:gd name="connsiteY3" fmla="*/ 1805230 h 4149238"/>
              <a:gd name="connsiteX4" fmla="*/ 0 w 4065253"/>
              <a:gd name="connsiteY4" fmla="*/ 4149238 h 4149238"/>
              <a:gd name="connsiteX5" fmla="*/ 0 w 4065253"/>
              <a:gd name="connsiteY5" fmla="*/ 1805230 h 414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253" h="4149238">
                <a:moveTo>
                  <a:pt x="0" y="0"/>
                </a:moveTo>
                <a:lnTo>
                  <a:pt x="4065253" y="0"/>
                </a:lnTo>
                <a:lnTo>
                  <a:pt x="4065253" y="1805230"/>
                </a:lnTo>
                <a:lnTo>
                  <a:pt x="4058094" y="1805230"/>
                </a:lnTo>
                <a:lnTo>
                  <a:pt x="0" y="4149238"/>
                </a:lnTo>
                <a:lnTo>
                  <a:pt x="0" y="18052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-4793" y="2880164"/>
            <a:ext cx="4058089" cy="3977836"/>
          </a:xfrm>
          <a:custGeom>
            <a:avLst/>
            <a:gdLst>
              <a:gd name="connsiteX0" fmla="*/ 4058089 w 4058089"/>
              <a:gd name="connsiteY0" fmla="*/ 0 h 3977836"/>
              <a:gd name="connsiteX1" fmla="*/ 4058089 w 4058089"/>
              <a:gd name="connsiteY1" fmla="*/ 3977836 h 3977836"/>
              <a:gd name="connsiteX2" fmla="*/ 0 w 4058089"/>
              <a:gd name="connsiteY2" fmla="*/ 3977836 h 3977836"/>
              <a:gd name="connsiteX3" fmla="*/ 0 w 4058089"/>
              <a:gd name="connsiteY3" fmla="*/ 2249119 h 397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8089" h="3977836">
                <a:moveTo>
                  <a:pt x="4058089" y="0"/>
                </a:moveTo>
                <a:lnTo>
                  <a:pt x="4058089" y="3977836"/>
                </a:lnTo>
                <a:lnTo>
                  <a:pt x="0" y="3977836"/>
                </a:lnTo>
                <a:lnTo>
                  <a:pt x="0" y="22491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600075" y="1114425"/>
            <a:ext cx="1543050" cy="1543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752475" y="1266825"/>
            <a:ext cx="1543050" cy="1543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904875" y="1419225"/>
            <a:ext cx="1543050" cy="1543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1057275" y="1571625"/>
            <a:ext cx="1543050" cy="1543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4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734550" y="1"/>
            <a:ext cx="24574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81850" y="4343401"/>
            <a:ext cx="2457450" cy="25146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81850" y="1"/>
            <a:ext cx="245745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29149" y="2590800"/>
            <a:ext cx="245745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29149" y="3"/>
            <a:ext cx="2457450" cy="25146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133908" y="0"/>
            <a:ext cx="4058094" cy="5082362"/>
          </a:xfrm>
          <a:custGeom>
            <a:avLst/>
            <a:gdLst>
              <a:gd name="connsiteX0" fmla="*/ 0 w 4058093"/>
              <a:gd name="connsiteY0" fmla="*/ 0 h 5082362"/>
              <a:gd name="connsiteX1" fmla="*/ 4058092 w 4058093"/>
              <a:gd name="connsiteY1" fmla="*/ 0 h 5082362"/>
              <a:gd name="connsiteX2" fmla="*/ 4058092 w 4058093"/>
              <a:gd name="connsiteY2" fmla="*/ 2328527 h 5082362"/>
              <a:gd name="connsiteX3" fmla="*/ 4058093 w 4058093"/>
              <a:gd name="connsiteY3" fmla="*/ 2328527 h 5082362"/>
              <a:gd name="connsiteX4" fmla="*/ 4058092 w 4058093"/>
              <a:gd name="connsiteY4" fmla="*/ 2328528 h 5082362"/>
              <a:gd name="connsiteX5" fmla="*/ 4058092 w 4058093"/>
              <a:gd name="connsiteY5" fmla="*/ 2328530 h 5082362"/>
              <a:gd name="connsiteX6" fmla="*/ 4058089 w 4058093"/>
              <a:gd name="connsiteY6" fmla="*/ 2328530 h 5082362"/>
              <a:gd name="connsiteX7" fmla="*/ 0 w 4058093"/>
              <a:gd name="connsiteY7" fmla="*/ 5082362 h 508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8093" h="5082362">
                <a:moveTo>
                  <a:pt x="0" y="0"/>
                </a:moveTo>
                <a:lnTo>
                  <a:pt x="4058092" y="0"/>
                </a:lnTo>
                <a:lnTo>
                  <a:pt x="4058092" y="2328527"/>
                </a:lnTo>
                <a:lnTo>
                  <a:pt x="4058093" y="2328527"/>
                </a:lnTo>
                <a:lnTo>
                  <a:pt x="4058092" y="2328528"/>
                </a:lnTo>
                <a:lnTo>
                  <a:pt x="4058092" y="2328530"/>
                </a:lnTo>
                <a:lnTo>
                  <a:pt x="4058089" y="2328530"/>
                </a:lnTo>
                <a:lnTo>
                  <a:pt x="0" y="50823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0576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53622" y="1173163"/>
            <a:ext cx="1651001" cy="1652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925639" y="1173163"/>
            <a:ext cx="1651001" cy="1652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53622" y="3031536"/>
            <a:ext cx="1651001" cy="1652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925639" y="3031536"/>
            <a:ext cx="1651001" cy="1652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29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5341" y="687549"/>
            <a:ext cx="10538460" cy="50817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6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838201" y="417563"/>
            <a:ext cx="10515600" cy="1523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cap="all" spc="2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11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23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34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46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201" y="1251718"/>
            <a:ext cx="10515600" cy="2123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11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23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34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46" indent="0">
              <a:buNone/>
              <a:defRPr sz="1100" cap="all" spc="250" baseline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609549" y="6019801"/>
            <a:ext cx="26987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BD8018E6-5008-4D09-8834-2943DEA75A3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03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056" userDrawn="1">
          <p15:clr>
            <a:srgbClr val="FBAE40"/>
          </p15:clr>
        </p15:guide>
        <p15:guide id="2" pos="14304" userDrawn="1">
          <p15:clr>
            <a:srgbClr val="FBAE40"/>
          </p15:clr>
        </p15:guide>
        <p15:guide id="3" orient="horz" pos="7920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  <p15:guide id="5" orient="horz" pos="2304" userDrawn="1">
          <p15:clr>
            <a:srgbClr val="FBAE40"/>
          </p15:clr>
        </p15:guide>
        <p15:guide id="6" pos="2208" userDrawn="1">
          <p15:clr>
            <a:srgbClr val="FBAE40"/>
          </p15:clr>
        </p15:guide>
        <p15:guide id="7" pos="131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97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85BA1E0-B81B-CCD6-69AD-3F72D8DE6CE9}"/>
              </a:ext>
            </a:extLst>
          </p:cNvPr>
          <p:cNvSpPr txBox="1">
            <a:spLocks/>
          </p:cNvSpPr>
          <p:nvPr userDrawn="1"/>
        </p:nvSpPr>
        <p:spPr>
          <a:xfrm flipH="1">
            <a:off x="11689080" y="6355080"/>
            <a:ext cx="502920" cy="502920"/>
          </a:xfrm>
          <a:prstGeom prst="round1Rect">
            <a:avLst>
              <a:gd name="adj" fmla="val 50000"/>
            </a:avLst>
          </a:prstGeom>
          <a:solidFill>
            <a:srgbClr val="ED1B2F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19C8D-74BF-4DF2-877A-7AC0A5FB9E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5C8098-2E2C-10D4-E232-D3F015F8019C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870E90-2787-2FAF-E8EB-69BAA6653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231" y="22453"/>
            <a:ext cx="1097280" cy="4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0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CCFDA-29DF-4F59-A1F2-657546A9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174843-DAB9-4F8A-8EE4-125F6C80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6868E-AF80-4380-ACE9-3D75C986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6156-BF24-4F54-8DC1-F3802A44577A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504166-196A-482A-A170-23506CE9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79B0BC-A06C-4020-8A76-E654634A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06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64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64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90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76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849DFE3-781F-4926-9066-D5C936BA1B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3E2E6EB0-D8A1-412B-ABEA-7A35604D9AC4}" type="slidenum">
              <a:rPr lang="en-US" smtClean="0">
                <a:solidFill>
                  <a:srgbClr val="F2F2F2"/>
                </a:solidFill>
              </a:rPr>
              <a:pPr defTabSz="914377"/>
              <a:t>‹#›</a:t>
            </a:fld>
            <a:endParaRPr lang="en-US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5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064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95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74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FEF0-4331-40A7-AA37-49A4EE2B24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9EA5C-1EA9-44ED-B09B-8D6AFF486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7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C1700-3BBA-4623-B87A-9A779829B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9AEE17-BA67-499C-B034-87291318D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6A1B9-DCD6-4A82-B034-3B772711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7A9-0E17-42FD-8521-79BB07A3D3B4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72CE5C-311A-419C-ACB4-C20D7F3C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B6DAED-BD6B-488B-BC92-1DC69F84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197D0-EC15-4EAF-81F5-240333E5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12A17E-A505-4D88-AC64-1489A499D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E1448E-A9B2-4622-A96B-59086E4AA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50004B-BC7C-4420-A815-F13BDB375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48FF-A036-4636-9040-09144766287B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D7F76C-5027-4C91-AB3A-15A8EDD3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325E1A-AC0F-4888-BD50-F4264AE8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0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C5D032-AF01-4591-80BC-DEDCEE55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84A30A-A0F1-4D67-87EE-5BB409E9C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DB2259-D2C3-40D0-95ED-E0754A963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6E2C16-F59A-4A78-8513-0F94D609B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13098F-AF58-48C5-AF2A-9841E57D9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DAB660-D89C-4D79-A1F5-E9DCBA9B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CB81D-7469-41E5-8715-8C3583A1411B}" type="datetime1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BEC3E3-F1D7-408A-81E1-F5C10A6A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A6FA24-8986-46A6-A02D-96B6BC32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D465D-D0F4-4BDD-9725-9BD62019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19206A-B5BA-49E2-8BE3-6E573019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E38F-E580-498F-8735-CADC56E9ADC0}" type="datetime1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D25FA2-1A07-42C3-B7AB-8E139E2F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559817-5E75-4007-8910-398890CC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4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D1FE35A-46EC-4EFB-ACD0-253563424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DFE3-781F-4926-9066-D5C936BA1B49}" type="datetime1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E44D49-370D-4FCD-B7D5-3A043D74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B428AE-34B9-42F5-B070-2A9886BE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3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E2334-4B36-4864-A5CF-14CE27DF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500942-7C10-4917-AB1D-7D7C24F3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C32E53-CFD9-484A-B3B9-8DF05182C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F9BE2B-009A-46D4-814F-59F330F6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FCDB-307A-4762-98D5-52E78516C013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8FF3E5-C767-41A1-88FC-C4C09B32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91C1B6-538B-4098-80FF-5E96C31C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3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464A23-8A71-4642-B3FA-B5CB3064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AEB02C-3A3C-442C-A472-1738D6711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D5D2AE-1CE1-4EE6-8EC2-B1620BBF6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199D83-AE39-49A6-86A1-65E260F7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66A-B45C-4E25-A18D-8A539D2E42B1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189D8-4A63-4592-BE68-9BBF23F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97FD02-C382-433D-8C85-49CB26B5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24229614-28EF-4BF2-A2C2-15A710B3377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679F03-A9FC-45FB-BE83-B5002CC8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F936F-54B8-4ECD-A6A9-68D382DC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0D53CE-5FC0-4748-9A5D-BE6811E58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</a:defRPr>
            </a:lvl1pPr>
          </a:lstStyle>
          <a:p>
            <a:fld id="{995BFC79-DE55-471E-8C20-6D259B9A59EE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111FB9-92E0-4F85-A062-6964DD207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4D6A5B-6CEF-4FEC-A1B3-0A7526A53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  <a:latin typeface="Sarabun" panose="00000500000000000000" pitchFamily="2" charset="-34"/>
              </a:defRPr>
            </a:lvl1pPr>
          </a:lstStyle>
          <a:p>
            <a:fld id="{3E2E6EB0-D8A1-412B-ABEA-7A35604D9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Sarabun" panose="00000500000000000000" pitchFamily="2" charset="-34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Sarabun" panose="00000500000000000000" pitchFamily="2" charset="-34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FC79-DE55-471E-8C20-6D259B9A59EE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E6EB0-D8A1-412B-ABEA-7A35604D9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0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B09ADFA-85E2-4573-878E-8DF0A644C33D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7974" y="0"/>
            <a:ext cx="12192000" cy="6857999"/>
          </a:xfrm>
          <a:prstGeom prst="rect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222" b="-620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1D5A714-E69D-4B50-8486-884259908871}"/>
              </a:ext>
            </a:extLst>
          </p:cNvPr>
          <p:cNvSpPr/>
          <p:nvPr/>
        </p:nvSpPr>
        <p:spPr>
          <a:xfrm>
            <a:off x="2514600" y="2743200"/>
            <a:ext cx="9239703" cy="1418463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latin typeface="Sarabun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2A302B-922D-4ACF-B028-8D48F3C1819A}"/>
              </a:ext>
            </a:extLst>
          </p:cNvPr>
          <p:cNvSpPr txBox="1"/>
          <p:nvPr/>
        </p:nvSpPr>
        <p:spPr>
          <a:xfrm>
            <a:off x="2514598" y="2825279"/>
            <a:ext cx="92397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VÀ SỬ DỤNG</a:t>
            </a:r>
          </a:p>
          <a:p>
            <a:pPr algn="ctr"/>
            <a: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KÝ SỐ TỪ XA MYSIGN </a:t>
            </a:r>
            <a:r>
              <a:rPr lang="en-US" sz="27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endParaRPr lang="en-US" sz="27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B6AEE19B-B547-4FC3-BCDB-CB461600F97E}"/>
              </a:ext>
            </a:extLst>
          </p:cNvPr>
          <p:cNvSpPr/>
          <p:nvPr/>
        </p:nvSpPr>
        <p:spPr>
          <a:xfrm>
            <a:off x="2514599" y="1553200"/>
            <a:ext cx="4495801" cy="957264"/>
          </a:xfrm>
          <a:custGeom>
            <a:avLst/>
            <a:gdLst>
              <a:gd name="connsiteX0" fmla="*/ 609600 w 5791200"/>
              <a:gd name="connsiteY0" fmla="*/ 0 h 1219200"/>
              <a:gd name="connsiteX1" fmla="*/ 5181600 w 5791200"/>
              <a:gd name="connsiteY1" fmla="*/ 0 h 1219200"/>
              <a:gd name="connsiteX2" fmla="*/ 5778815 w 5791200"/>
              <a:gd name="connsiteY2" fmla="*/ 486744 h 1219200"/>
              <a:gd name="connsiteX3" fmla="*/ 5784194 w 5791200"/>
              <a:gd name="connsiteY3" fmla="*/ 540097 h 1219200"/>
              <a:gd name="connsiteX4" fmla="*/ 5791200 w 5791200"/>
              <a:gd name="connsiteY4" fmla="*/ 540097 h 1219200"/>
              <a:gd name="connsiteX5" fmla="*/ 5791200 w 5791200"/>
              <a:gd name="connsiteY5" fmla="*/ 609600 h 1219200"/>
              <a:gd name="connsiteX6" fmla="*/ 5791200 w 5791200"/>
              <a:gd name="connsiteY6" fmla="*/ 1219200 h 1219200"/>
              <a:gd name="connsiteX7" fmla="*/ 5181600 w 5791200"/>
              <a:gd name="connsiteY7" fmla="*/ 1219200 h 1219200"/>
              <a:gd name="connsiteX8" fmla="*/ 2895600 w 5791200"/>
              <a:gd name="connsiteY8" fmla="*/ 1219200 h 1219200"/>
              <a:gd name="connsiteX9" fmla="*/ 609600 w 5791200"/>
              <a:gd name="connsiteY9" fmla="*/ 1219200 h 1219200"/>
              <a:gd name="connsiteX10" fmla="*/ 0 w 5791200"/>
              <a:gd name="connsiteY10" fmla="*/ 609600 h 1219200"/>
              <a:gd name="connsiteX11" fmla="*/ 609600 w 5791200"/>
              <a:gd name="connsiteY11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91200" h="1219200">
                <a:moveTo>
                  <a:pt x="609600" y="0"/>
                </a:moveTo>
                <a:lnTo>
                  <a:pt x="5181600" y="0"/>
                </a:lnTo>
                <a:cubicBezTo>
                  <a:pt x="5476189" y="0"/>
                  <a:pt x="5721972" y="208960"/>
                  <a:pt x="5778815" y="486744"/>
                </a:cubicBezTo>
                <a:lnTo>
                  <a:pt x="5784194" y="540097"/>
                </a:lnTo>
                <a:lnTo>
                  <a:pt x="5791200" y="540097"/>
                </a:lnTo>
                <a:lnTo>
                  <a:pt x="5791200" y="609600"/>
                </a:lnTo>
                <a:lnTo>
                  <a:pt x="5791200" y="1219200"/>
                </a:lnTo>
                <a:lnTo>
                  <a:pt x="5181600" y="1219200"/>
                </a:lnTo>
                <a:lnTo>
                  <a:pt x="2895600" y="1219200"/>
                </a:ln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cubicBezTo>
                  <a:pt x="0" y="272927"/>
                  <a:pt x="272927" y="0"/>
                  <a:pt x="609600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1">
              <a:latin typeface="Sarabun" panose="00000500000000000000" pitchFamily="2" charset="-34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2E9AEC2F-3C13-4135-B079-1B1F0B95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/>
              <a:t>1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AF032681-342A-480E-95BD-D97972AAD4F2}"/>
              </a:ext>
            </a:extLst>
          </p:cNvPr>
          <p:cNvSpPr>
            <a:spLocks/>
          </p:cNvSpPr>
          <p:nvPr/>
        </p:nvSpPr>
        <p:spPr bwMode="auto">
          <a:xfrm>
            <a:off x="8610599" y="4724401"/>
            <a:ext cx="3581401" cy="2133600"/>
          </a:xfrm>
          <a:custGeom>
            <a:avLst/>
            <a:gdLst>
              <a:gd name="T0" fmla="*/ 1975 w 1975"/>
              <a:gd name="T1" fmla="*/ 1257 h 1257"/>
              <a:gd name="T2" fmla="*/ 1975 w 1975"/>
              <a:gd name="T3" fmla="*/ 0 h 1257"/>
              <a:gd name="T4" fmla="*/ 1387 w 1975"/>
              <a:gd name="T5" fmla="*/ 584 h 1257"/>
              <a:gd name="T6" fmla="*/ 982 w 1975"/>
              <a:gd name="T7" fmla="*/ 584 h 1257"/>
              <a:gd name="T8" fmla="*/ 0 w 1975"/>
              <a:gd name="T9" fmla="*/ 1257 h 1257"/>
              <a:gd name="T10" fmla="*/ 1975 w 1975"/>
              <a:gd name="T11" fmla="*/ 1257 h 1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75" h="1257">
                <a:moveTo>
                  <a:pt x="1975" y="1257"/>
                </a:moveTo>
                <a:cubicBezTo>
                  <a:pt x="1975" y="0"/>
                  <a:pt x="1975" y="0"/>
                  <a:pt x="1975" y="0"/>
                </a:cubicBezTo>
                <a:cubicBezTo>
                  <a:pt x="1975" y="323"/>
                  <a:pt x="1710" y="584"/>
                  <a:pt x="1387" y="584"/>
                </a:cubicBezTo>
                <a:cubicBezTo>
                  <a:pt x="982" y="584"/>
                  <a:pt x="982" y="584"/>
                  <a:pt x="982" y="584"/>
                </a:cubicBezTo>
                <a:cubicBezTo>
                  <a:pt x="435" y="584"/>
                  <a:pt x="59" y="927"/>
                  <a:pt x="0" y="1257"/>
                </a:cubicBezTo>
                <a:lnTo>
                  <a:pt x="1975" y="12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>
              <a:latin typeface="Sarabun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BD097-BBE4-430A-A46D-E7A8B4585E1C}"/>
              </a:ext>
            </a:extLst>
          </p:cNvPr>
          <p:cNvSpPr txBox="1"/>
          <p:nvPr/>
        </p:nvSpPr>
        <p:spPr>
          <a:xfrm>
            <a:off x="2676752" y="1692964"/>
            <a:ext cx="4150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>
                <a:solidFill>
                  <a:schemeClr val="bg1"/>
                </a:solidFill>
                <a:latin typeface="PF BeauSans Pro Black" panose="02000503040000020004" pitchFamily="2" charset="0"/>
              </a:defRPr>
            </a:lvl1pPr>
          </a:lstStyle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18BC5F-A897-4678-AE2B-41110AB50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1" y="5965375"/>
            <a:ext cx="1924503" cy="7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7622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71511" y="578692"/>
            <a:ext cx="35415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u="sng" dirty="0" err="1"/>
              <a:t>Bước</a:t>
            </a:r>
            <a:r>
              <a:rPr lang="en-US" sz="2200" b="1" i="1" u="sng" dirty="0"/>
              <a:t> 8 </a:t>
            </a:r>
            <a:r>
              <a:rPr lang="en-US" dirty="0"/>
              <a:t>: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vi-VN" dirty="0" smtClean="0">
                <a:latin typeface="Arial (Body)"/>
              </a:rPr>
              <a:t> </a:t>
            </a:r>
            <a:r>
              <a:rPr lang="vi-VN" b="1" dirty="0">
                <a:latin typeface="Arial (Body)"/>
              </a:rPr>
              <a:t>nhập OTP </a:t>
            </a:r>
            <a:r>
              <a:rPr lang="vi-VN" dirty="0">
                <a:latin typeface="Arial (Body)"/>
              </a:rPr>
              <a:t>gửi về để Xác nhận ký vào Hợp đồng và đồng ý đăng ký dịch vụ Mysign của Viettel</a:t>
            </a:r>
          </a:p>
          <a:p>
            <a:pPr algn="just"/>
            <a:r>
              <a:rPr lang="vi-VN" dirty="0">
                <a:latin typeface="Arial (Body)"/>
              </a:rPr>
              <a:t>=&gt;</a:t>
            </a:r>
            <a:r>
              <a:rPr lang="vi-VN" b="1" dirty="0">
                <a:latin typeface="Arial (Body)"/>
              </a:rPr>
              <a:t>Chọn Xác nhận</a:t>
            </a:r>
            <a:r>
              <a:rPr lang="en-US" dirty="0">
                <a:latin typeface="Arial (Body)"/>
              </a:rPr>
              <a:t>.</a:t>
            </a:r>
          </a:p>
          <a:p>
            <a:pPr algn="just"/>
            <a:r>
              <a:rPr lang="vi-VN" dirty="0">
                <a:latin typeface="Arial (Body)"/>
              </a:rPr>
              <a:t>Màn hình thông báo Thành công. MYSIGN sẽ gửi về cho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vi-VN" dirty="0" smtClean="0">
                <a:latin typeface="Arial (Body)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 (Body)"/>
              </a:rPr>
              <a:t>thông tin Tài khoản và mật khẩu </a:t>
            </a:r>
            <a:r>
              <a:rPr lang="vi-VN" dirty="0">
                <a:latin typeface="Arial (Body)"/>
              </a:rPr>
              <a:t>.</a:t>
            </a:r>
          </a:p>
          <a:p>
            <a:pPr algn="just"/>
            <a:r>
              <a:rPr lang="vi-VN" dirty="0">
                <a:latin typeface="Arial (Body)"/>
              </a:rPr>
              <a:t>=&gt;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vi-VN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chọn </a:t>
            </a:r>
            <a:r>
              <a:rPr lang="vi-VN" b="1" dirty="0">
                <a:latin typeface="Arial (Body)"/>
              </a:rPr>
              <a:t>Đăng nhập </a:t>
            </a:r>
            <a:r>
              <a:rPr lang="vi-VN" dirty="0">
                <a:latin typeface="Arial (Body)"/>
              </a:rPr>
              <a:t>ngay để tiến hành đăng nhập vào app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0B6113-4175-4F02-96C4-972D862D02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95471" y="704459"/>
            <a:ext cx="2581275" cy="53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71736AA-00CC-4171-BCAD-9C132D879D5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61245" y="704459"/>
            <a:ext cx="2493010" cy="53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D200BC-66D7-4CE9-86A9-9DDB3AAC947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64711" y="704459"/>
            <a:ext cx="2628265" cy="5690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3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5827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u="sng" dirty="0"/>
              <a:t>Bước</a:t>
            </a:r>
            <a:r>
              <a:rPr lang="en-US" b="1" i="1" u="sng" dirty="0"/>
              <a:t> 9</a:t>
            </a:r>
            <a:r>
              <a:rPr lang="vi-VN" dirty="0"/>
              <a:t> :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en-US" dirty="0" smtClean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đăng</a:t>
            </a:r>
            <a:r>
              <a:rPr lang="en-US" b="1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nhập</a:t>
            </a:r>
            <a:r>
              <a:rPr lang="en-US" b="1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vào</a:t>
            </a:r>
            <a:r>
              <a:rPr lang="en-US" b="1" dirty="0">
                <a:latin typeface="Arial (Body)"/>
              </a:rPr>
              <a:t> app </a:t>
            </a:r>
            <a:r>
              <a:rPr lang="en-US" b="1" dirty="0" err="1">
                <a:latin typeface="Arial (Body)"/>
              </a:rPr>
              <a:t>Mysign</a:t>
            </a:r>
            <a:r>
              <a:rPr lang="en-US" b="1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bằng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tài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khoản</a:t>
            </a:r>
            <a:r>
              <a:rPr lang="en-US" dirty="0">
                <a:latin typeface="Arial (Body)"/>
              </a:rPr>
              <a:t>/</a:t>
            </a:r>
            <a:r>
              <a:rPr lang="en-US" dirty="0" err="1">
                <a:latin typeface="Arial (Body)"/>
              </a:rPr>
              <a:t>mật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khẩu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đã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được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gửi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về</a:t>
            </a:r>
            <a:r>
              <a:rPr lang="en-US" dirty="0">
                <a:latin typeface="Arial (Body)"/>
              </a:rPr>
              <a:t> =&gt; </a:t>
            </a:r>
            <a:r>
              <a:rPr lang="en-US" dirty="0" err="1">
                <a:latin typeface="Arial (Body)"/>
              </a:rPr>
              <a:t>Chọn</a:t>
            </a:r>
            <a:r>
              <a:rPr lang="en-US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Nghiệm</a:t>
            </a:r>
            <a:r>
              <a:rPr lang="en-US" b="1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thu</a:t>
            </a:r>
            <a:r>
              <a:rPr lang="en-US" b="1" dirty="0">
                <a:latin typeface="Arial (Body)"/>
              </a:rPr>
              <a:t> CTS</a:t>
            </a:r>
            <a:endParaRPr lang="vi-VN" b="1" dirty="0">
              <a:latin typeface="Arial (Body)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54D501-658B-4241-8636-DC50AE9335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32786" y="768032"/>
            <a:ext cx="2630214" cy="532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D449FC-1E2B-4CA8-9C6D-CDB9E9B448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172572" y="768032"/>
            <a:ext cx="251841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0058400" y="22860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58279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u="sng" dirty="0"/>
              <a:t>Bước</a:t>
            </a:r>
            <a:r>
              <a:rPr lang="en-US" b="1" i="1" u="sng" dirty="0"/>
              <a:t> 10</a:t>
            </a:r>
            <a:r>
              <a:rPr lang="vi-VN" dirty="0"/>
              <a:t> :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vi-VN" dirty="0" smtClean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chọn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đơn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hàng</a:t>
            </a:r>
            <a:r>
              <a:rPr lang="en-US" dirty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vừa </a:t>
            </a:r>
            <a:r>
              <a:rPr lang="en-US" dirty="0" err="1">
                <a:latin typeface="Arial (Body)"/>
              </a:rPr>
              <a:t>đấu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nối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đang</a:t>
            </a:r>
            <a:r>
              <a:rPr lang="en-US" dirty="0">
                <a:latin typeface="Arial (Body)"/>
              </a:rPr>
              <a:t> ở </a:t>
            </a:r>
            <a:r>
              <a:rPr lang="en-US" dirty="0" err="1">
                <a:latin typeface="Arial (Body)"/>
              </a:rPr>
              <a:t>trạng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thái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chờ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nghiệm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thu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và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tiến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hàng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nghiệm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thu</a:t>
            </a:r>
            <a:r>
              <a:rPr lang="en-US" dirty="0">
                <a:latin typeface="Arial (Body)"/>
              </a:rPr>
              <a:t>.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chọn</a:t>
            </a:r>
            <a:r>
              <a:rPr lang="en-US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Xem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để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xem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Biên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bản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nghiệm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thu</a:t>
            </a:r>
            <a:r>
              <a:rPr lang="en-US" dirty="0">
                <a:latin typeface="Arial (Body)"/>
              </a:rPr>
              <a:t>, </a:t>
            </a:r>
            <a:r>
              <a:rPr lang="en-US" dirty="0" err="1">
                <a:latin typeface="Arial (Body)"/>
              </a:rPr>
              <a:t>sau</a:t>
            </a:r>
            <a:r>
              <a:rPr lang="en-US" dirty="0">
                <a:latin typeface="Arial (Body)"/>
              </a:rPr>
              <a:t> </a:t>
            </a:r>
            <a:r>
              <a:rPr lang="en-US" dirty="0" err="1">
                <a:latin typeface="Arial (Body)"/>
              </a:rPr>
              <a:t>đó</a:t>
            </a:r>
            <a:r>
              <a:rPr lang="en-US" dirty="0">
                <a:latin typeface="Arial (Body)"/>
              </a:rPr>
              <a:t> </a:t>
            </a:r>
            <a:r>
              <a:rPr lang="en-US" b="1" dirty="0">
                <a:latin typeface="Arial (Body)"/>
              </a:rPr>
              <a:t>click</a:t>
            </a:r>
            <a:r>
              <a:rPr lang="en-US" dirty="0">
                <a:latin typeface="Arial (Body)"/>
              </a:rPr>
              <a:t>   “</a:t>
            </a:r>
            <a:r>
              <a:rPr lang="en-US" i="1" dirty="0" err="1">
                <a:latin typeface="Arial (Body)"/>
              </a:rPr>
              <a:t>Tôi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đồng</a:t>
            </a:r>
            <a:r>
              <a:rPr lang="en-US" i="1" dirty="0">
                <a:latin typeface="Arial (Body)"/>
              </a:rPr>
              <a:t> ý </a:t>
            </a:r>
            <a:r>
              <a:rPr lang="en-US" i="1" dirty="0" err="1">
                <a:latin typeface="Arial (Body)"/>
              </a:rPr>
              <a:t>nội</a:t>
            </a:r>
            <a:r>
              <a:rPr lang="en-US" i="1" dirty="0">
                <a:latin typeface="Arial (Body)"/>
              </a:rPr>
              <a:t> dung </a:t>
            </a:r>
            <a:r>
              <a:rPr lang="en-US" i="1" dirty="0" err="1">
                <a:latin typeface="Arial (Body)"/>
              </a:rPr>
              <a:t>trong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biên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bản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bàn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giao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chứng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thư</a:t>
            </a:r>
            <a:r>
              <a:rPr lang="en-US" i="1" dirty="0">
                <a:latin typeface="Arial (Body)"/>
              </a:rPr>
              <a:t> </a:t>
            </a:r>
            <a:r>
              <a:rPr lang="en-US" i="1" dirty="0" err="1">
                <a:latin typeface="Arial (Body)"/>
              </a:rPr>
              <a:t>số</a:t>
            </a:r>
            <a:r>
              <a:rPr lang="en-US" i="1" dirty="0">
                <a:latin typeface="Arial (Body)"/>
              </a:rPr>
              <a:t>”</a:t>
            </a:r>
            <a:r>
              <a:rPr lang="en-US" dirty="0">
                <a:latin typeface="Arial (Body)"/>
              </a:rPr>
              <a:t>  =&gt; </a:t>
            </a:r>
            <a:r>
              <a:rPr lang="en-US" b="1" dirty="0" err="1">
                <a:latin typeface="Arial (Body)"/>
              </a:rPr>
              <a:t>Xác</a:t>
            </a:r>
            <a:r>
              <a:rPr lang="en-US" b="1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nhận</a:t>
            </a:r>
            <a:r>
              <a:rPr lang="en-US" b="1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nghiệm</a:t>
            </a:r>
            <a:r>
              <a:rPr lang="en-US" b="1" dirty="0">
                <a:latin typeface="Arial (Body)"/>
              </a:rPr>
              <a:t> </a:t>
            </a:r>
            <a:r>
              <a:rPr lang="en-US" b="1" dirty="0" err="1">
                <a:latin typeface="Arial (Body)"/>
              </a:rPr>
              <a:t>thu</a:t>
            </a:r>
            <a:r>
              <a:rPr lang="en-US" dirty="0">
                <a:latin typeface="Arial (Body)"/>
              </a:rPr>
              <a:t>.</a:t>
            </a:r>
            <a:endParaRPr lang="vi-VN" dirty="0">
              <a:latin typeface="Arial (Body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74CBDE-70ED-420F-B4B1-D894AB4BC96E}"/>
              </a:ext>
            </a:extLst>
          </p:cNvPr>
          <p:cNvPicPr/>
          <p:nvPr/>
        </p:nvPicPr>
        <p:blipFill>
          <a:blip r:embed="rId2"/>
          <a:srcRect l="3794" t="3722" r="3784" b="36776"/>
          <a:stretch>
            <a:fillRect/>
          </a:stretch>
        </p:blipFill>
        <p:spPr>
          <a:xfrm>
            <a:off x="6781800" y="654475"/>
            <a:ext cx="2447925" cy="461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D2735E-5908-46A4-A6FA-9E0C28DED08A}"/>
              </a:ext>
            </a:extLst>
          </p:cNvPr>
          <p:cNvPicPr/>
          <p:nvPr/>
        </p:nvPicPr>
        <p:blipFill>
          <a:blip r:embed="rId3"/>
          <a:srcRect l="3657" t="3519" r="4616" b="3960"/>
          <a:stretch>
            <a:fillRect/>
          </a:stretch>
        </p:blipFill>
        <p:spPr>
          <a:xfrm>
            <a:off x="9424888" y="654475"/>
            <a:ext cx="2332355" cy="4571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9448800" y="44958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5827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u="sng" dirty="0"/>
              <a:t>Bước </a:t>
            </a:r>
            <a:r>
              <a:rPr lang="en-US" b="1" i="1" u="sng" dirty="0"/>
              <a:t>11</a:t>
            </a:r>
            <a:r>
              <a:rPr lang="vi-VN" dirty="0"/>
              <a:t>: </a:t>
            </a:r>
            <a:r>
              <a:rPr lang="en-US" dirty="0" err="1" smtClean="0">
                <a:latin typeface="Calibri (Body)"/>
              </a:rPr>
              <a:t>Thầy</a:t>
            </a:r>
            <a:r>
              <a:rPr lang="en-US" dirty="0" smtClean="0">
                <a:latin typeface="Calibri (Body)"/>
              </a:rPr>
              <a:t> </a:t>
            </a:r>
            <a:r>
              <a:rPr lang="en-US" dirty="0" err="1" smtClean="0">
                <a:latin typeface="Calibri (Body)"/>
              </a:rPr>
              <a:t>Cô</a:t>
            </a:r>
            <a:r>
              <a:rPr lang="vi-VN" dirty="0" smtClean="0">
                <a:latin typeface="Calibri (Body)"/>
              </a:rPr>
              <a:t> </a:t>
            </a:r>
            <a:r>
              <a:rPr lang="en-US" dirty="0" err="1">
                <a:latin typeface="Calibri (Body)"/>
              </a:rPr>
              <a:t>tiến</a:t>
            </a:r>
            <a:r>
              <a:rPr lang="en-US" dirty="0">
                <a:latin typeface="Calibri (Body)"/>
              </a:rPr>
              <a:t> </a:t>
            </a:r>
            <a:r>
              <a:rPr lang="en-US" dirty="0" err="1">
                <a:latin typeface="Calibri (Body)"/>
              </a:rPr>
              <a:t>hành</a:t>
            </a:r>
            <a:r>
              <a:rPr lang="en-US" dirty="0">
                <a:latin typeface="Calibri (Body)"/>
              </a:rPr>
              <a:t> </a:t>
            </a:r>
            <a:r>
              <a:rPr lang="en-US" b="1" dirty="0" err="1">
                <a:latin typeface="Calibri (Body)"/>
              </a:rPr>
              <a:t>nhập</a:t>
            </a:r>
            <a:r>
              <a:rPr lang="en-US" b="1" dirty="0">
                <a:latin typeface="Calibri (Body)"/>
              </a:rPr>
              <a:t> OTP </a:t>
            </a:r>
            <a:r>
              <a:rPr lang="en-US" dirty="0" err="1">
                <a:latin typeface="Calibri (Body)"/>
              </a:rPr>
              <a:t>gửi</a:t>
            </a:r>
            <a:r>
              <a:rPr lang="en-US" dirty="0">
                <a:latin typeface="Calibri (Body)"/>
              </a:rPr>
              <a:t> </a:t>
            </a:r>
            <a:r>
              <a:rPr lang="en-US" dirty="0" err="1">
                <a:latin typeface="Calibri (Body)"/>
              </a:rPr>
              <a:t>về</a:t>
            </a:r>
            <a:r>
              <a:rPr lang="en-US" dirty="0">
                <a:latin typeface="Calibri (Body)"/>
              </a:rPr>
              <a:t> </a:t>
            </a:r>
            <a:r>
              <a:rPr lang="en-US" dirty="0" err="1">
                <a:latin typeface="Calibri (Body)"/>
              </a:rPr>
              <a:t>để</a:t>
            </a:r>
            <a:r>
              <a:rPr lang="en-US" dirty="0">
                <a:latin typeface="Calibri (Body)"/>
              </a:rPr>
              <a:t> </a:t>
            </a:r>
            <a:r>
              <a:rPr lang="en-US" dirty="0" err="1">
                <a:latin typeface="Calibri (Body)"/>
              </a:rPr>
              <a:t>xác</a:t>
            </a:r>
            <a:r>
              <a:rPr lang="en-US" dirty="0">
                <a:latin typeface="Calibri (Body)"/>
              </a:rPr>
              <a:t> </a:t>
            </a:r>
            <a:r>
              <a:rPr lang="en-US" dirty="0" err="1">
                <a:latin typeface="Calibri (Body)"/>
              </a:rPr>
              <a:t>nhận</a:t>
            </a:r>
            <a:endParaRPr lang="vi-VN" dirty="0">
              <a:latin typeface="Calibri (Body)"/>
            </a:endParaRPr>
          </a:p>
          <a:p>
            <a:r>
              <a:rPr lang="vi-VN" dirty="0">
                <a:latin typeface="Calibri (Body)"/>
              </a:rPr>
              <a:t>=&gt; Hoàn thành nghiệm thu 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D5E303-65BB-447F-919C-8633AEF5D205}"/>
              </a:ext>
            </a:extLst>
          </p:cNvPr>
          <p:cNvPicPr/>
          <p:nvPr/>
        </p:nvPicPr>
        <p:blipFill>
          <a:blip r:embed="rId2"/>
          <a:srcRect l="2394" t="11469" r="4401" b="3724"/>
          <a:stretch>
            <a:fillRect/>
          </a:stretch>
        </p:blipFill>
        <p:spPr>
          <a:xfrm>
            <a:off x="6553200" y="762000"/>
            <a:ext cx="2294255" cy="492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4EEC3C-1DD2-4448-A39E-1A0385D835A8}"/>
              </a:ext>
            </a:extLst>
          </p:cNvPr>
          <p:cNvPicPr/>
          <p:nvPr/>
        </p:nvPicPr>
        <p:blipFill>
          <a:blip r:embed="rId3"/>
          <a:srcRect t="13723"/>
          <a:stretch>
            <a:fillRect/>
          </a:stretch>
        </p:blipFill>
        <p:spPr>
          <a:xfrm>
            <a:off x="9067604" y="792162"/>
            <a:ext cx="2603500" cy="486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5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85426E7-1A00-4335-8690-6F179EEF662B}"/>
              </a:ext>
            </a:extLst>
          </p:cNvPr>
          <p:cNvSpPr/>
          <p:nvPr/>
        </p:nvSpPr>
        <p:spPr>
          <a:xfrm>
            <a:off x="71511" y="20985"/>
            <a:ext cx="103629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</a:t>
            </a:r>
            <a:r>
              <a:rPr lang="vi-VN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ƯỚNG DẪN ĐĂNG KÝ CHỮ KÝ SỐ MYSIGN TRÊN </a:t>
            </a:r>
            <a:r>
              <a:rPr lang="en-US" sz="2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PM CỦA NGÀNH</a:t>
            </a:r>
            <a:endParaRPr lang="vi-VN" sz="2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C2069F1-6005-4571-AD88-0A984E1BA999}"/>
              </a:ext>
            </a:extLst>
          </p:cNvPr>
          <p:cNvSpPr/>
          <p:nvPr/>
        </p:nvSpPr>
        <p:spPr>
          <a:xfrm>
            <a:off x="304800" y="588438"/>
            <a:ext cx="9448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i="1" u="sng" dirty="0" err="1" smtClean="0"/>
              <a:t>Thầy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Cô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thực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hiện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theo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hướng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dẫn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của</a:t>
            </a:r>
            <a:r>
              <a:rPr lang="en-US" sz="2500" b="1" i="1" u="sng" dirty="0" smtClean="0"/>
              <a:t> ĐV </a:t>
            </a:r>
            <a:r>
              <a:rPr lang="en-US" sz="2500" b="1" i="1" u="sng" dirty="0" err="1" smtClean="0"/>
              <a:t>Quảng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Ích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và</a:t>
            </a:r>
            <a:r>
              <a:rPr lang="en-US" sz="2500" b="1" i="1" u="sng" dirty="0" smtClean="0"/>
              <a:t> </a:t>
            </a:r>
            <a:r>
              <a:rPr lang="en-US" sz="2500" b="1" i="1" u="sng" dirty="0" err="1" smtClean="0"/>
              <a:t>Edmicro</a:t>
            </a:r>
            <a:endParaRPr lang="vi-VN" sz="2500" dirty="0"/>
          </a:p>
        </p:txBody>
      </p:sp>
      <p:pic>
        <p:nvPicPr>
          <p:cNvPr id="30" name="Picture 29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xmlns="" id="{5BA4E796-D33F-43BC-B022-1995040615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1049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25FE38-4859-49A1-9F88-810D13D66B2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5BBF9A-8E4D-454F-A5FE-DC6C785347D9}"/>
              </a:ext>
            </a:extLst>
          </p:cNvPr>
          <p:cNvSpPr txBox="1"/>
          <p:nvPr/>
        </p:nvSpPr>
        <p:spPr>
          <a:xfrm>
            <a:off x="2133601" y="2670344"/>
            <a:ext cx="746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!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2E9AEC2F-3C13-4135-B079-1B1F0B95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6EB0-D8A1-412B-ABEA-7A35604D9AC4}" type="slidenum">
              <a:rPr lang="en-US" smtClean="0">
                <a:solidFill>
                  <a:schemeClr val="accent4"/>
                </a:solidFill>
              </a:rPr>
              <a:t>15</a:t>
            </a:fld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7001B8-6629-42F7-BEBE-633E23186C17}"/>
              </a:ext>
            </a:extLst>
          </p:cNvPr>
          <p:cNvSpPr/>
          <p:nvPr/>
        </p:nvSpPr>
        <p:spPr>
          <a:xfrm>
            <a:off x="9067800" y="5334000"/>
            <a:ext cx="2514601" cy="1295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91A2F6-AB1E-421C-A5A2-9AED55192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5528165"/>
            <a:ext cx="2764713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24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DB8A06D-30C2-12B8-B574-C5D9603B53CA}"/>
              </a:ext>
            </a:extLst>
          </p:cNvPr>
          <p:cNvSpPr/>
          <p:nvPr/>
        </p:nvSpPr>
        <p:spPr>
          <a:xfrm>
            <a:off x="5691487" y="2034335"/>
            <a:ext cx="826620" cy="8436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8CA938C-30CB-C690-73D6-CD6C783FBE55}"/>
              </a:ext>
            </a:extLst>
          </p:cNvPr>
          <p:cNvSpPr/>
          <p:nvPr/>
        </p:nvSpPr>
        <p:spPr>
          <a:xfrm>
            <a:off x="5745025" y="2125748"/>
            <a:ext cx="683156" cy="697213"/>
          </a:xfrm>
          <a:prstGeom prst="ellipse">
            <a:avLst/>
          </a:prstGeom>
          <a:solidFill>
            <a:srgbClr val="ED1B2F"/>
          </a:solidFill>
          <a:ln>
            <a:solidFill>
              <a:srgbClr val="D10D0D"/>
            </a:solidFill>
          </a:ln>
          <a:effectLst>
            <a:outerShdw blurRad="254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674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CHỮ KÝ SỐ TỪ XA MYSIGN VIETTEL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41D268-38B2-4BCA-A89E-DE2AFA57C05C}"/>
              </a:ext>
            </a:extLst>
          </p:cNvPr>
          <p:cNvSpPr txBox="1"/>
          <p:nvPr/>
        </p:nvSpPr>
        <p:spPr>
          <a:xfrm>
            <a:off x="154259" y="327922"/>
            <a:ext cx="10287000" cy="40011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vi-V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9CFABBF-3DAD-2E2D-9261-6B415101F9A6}"/>
              </a:ext>
            </a:extLst>
          </p:cNvPr>
          <p:cNvSpPr/>
          <p:nvPr/>
        </p:nvSpPr>
        <p:spPr>
          <a:xfrm>
            <a:off x="5716276" y="5929975"/>
            <a:ext cx="826620" cy="8436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37B0469-D23A-9DB8-6AAB-B46B6E87E5B7}"/>
              </a:ext>
            </a:extLst>
          </p:cNvPr>
          <p:cNvSpPr/>
          <p:nvPr/>
        </p:nvSpPr>
        <p:spPr>
          <a:xfrm>
            <a:off x="5788007" y="6003184"/>
            <a:ext cx="683156" cy="697213"/>
          </a:xfrm>
          <a:prstGeom prst="ellipse">
            <a:avLst/>
          </a:prstGeom>
          <a:solidFill>
            <a:srgbClr val="ED1B2F"/>
          </a:solidFill>
          <a:ln>
            <a:solidFill>
              <a:srgbClr val="D10D0D"/>
            </a:solidFill>
          </a:ln>
          <a:effectLst>
            <a:outerShdw blurRad="254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DB8A06D-30C2-12B8-B574-C5D9603B53CA}"/>
              </a:ext>
            </a:extLst>
          </p:cNvPr>
          <p:cNvSpPr/>
          <p:nvPr/>
        </p:nvSpPr>
        <p:spPr>
          <a:xfrm>
            <a:off x="5691165" y="4416940"/>
            <a:ext cx="826620" cy="8436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CA938C-30CB-C690-73D6-CD6C783FBE55}"/>
              </a:ext>
            </a:extLst>
          </p:cNvPr>
          <p:cNvSpPr/>
          <p:nvPr/>
        </p:nvSpPr>
        <p:spPr>
          <a:xfrm>
            <a:off x="5744703" y="4508353"/>
            <a:ext cx="683156" cy="697213"/>
          </a:xfrm>
          <a:prstGeom prst="ellipse">
            <a:avLst/>
          </a:prstGeom>
          <a:solidFill>
            <a:srgbClr val="ED1B2F"/>
          </a:solidFill>
          <a:ln>
            <a:solidFill>
              <a:srgbClr val="D10D0D"/>
            </a:solidFill>
          </a:ln>
          <a:effectLst>
            <a:outerShdw blurRad="254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ACAEB36-5D79-42F7-9F0B-998BAF3C48A9}"/>
              </a:ext>
            </a:extLst>
          </p:cNvPr>
          <p:cNvSpPr/>
          <p:nvPr/>
        </p:nvSpPr>
        <p:spPr>
          <a:xfrm>
            <a:off x="5682927" y="3312862"/>
            <a:ext cx="826620" cy="8436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D1AB644-87A6-2369-1435-EA1880331ADB}"/>
              </a:ext>
            </a:extLst>
          </p:cNvPr>
          <p:cNvSpPr/>
          <p:nvPr/>
        </p:nvSpPr>
        <p:spPr>
          <a:xfrm>
            <a:off x="5754658" y="3386071"/>
            <a:ext cx="683156" cy="697213"/>
          </a:xfrm>
          <a:prstGeom prst="ellipse">
            <a:avLst/>
          </a:prstGeom>
          <a:solidFill>
            <a:srgbClr val="ED1B2F"/>
          </a:solidFill>
          <a:ln>
            <a:solidFill>
              <a:srgbClr val="D10D0D"/>
            </a:solidFill>
          </a:ln>
          <a:effectLst>
            <a:outerShdw blurRad="254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FC3BE2A-07B1-A3AB-9EAE-684789FC9EED}"/>
              </a:ext>
            </a:extLst>
          </p:cNvPr>
          <p:cNvCxnSpPr>
            <a:cxnSpLocks/>
          </p:cNvCxnSpPr>
          <p:nvPr/>
        </p:nvCxnSpPr>
        <p:spPr>
          <a:xfrm>
            <a:off x="6556908" y="6493075"/>
            <a:ext cx="381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5093296-897A-5668-DBDD-3B629B382742}"/>
              </a:ext>
            </a:extLst>
          </p:cNvPr>
          <p:cNvGrpSpPr/>
          <p:nvPr/>
        </p:nvGrpSpPr>
        <p:grpSpPr>
          <a:xfrm>
            <a:off x="5649027" y="613474"/>
            <a:ext cx="6041370" cy="843628"/>
            <a:chOff x="533069" y="1260300"/>
            <a:chExt cx="5989392" cy="84362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9914543-C232-25BA-4DE7-26D7F61D62FB}"/>
                </a:ext>
              </a:extLst>
            </p:cNvPr>
            <p:cNvSpPr txBox="1"/>
            <p:nvPr/>
          </p:nvSpPr>
          <p:spPr>
            <a:xfrm>
              <a:off x="1345053" y="1288968"/>
              <a:ext cx="5177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Đơn vị </a:t>
              </a:r>
              <a:r>
                <a:rPr kumimoji="0" lang="vi-VN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 </a:t>
              </a:r>
              <a:r>
                <a:rPr kumimoji="0" 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kumimoji="0" lang="vi-VN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về </a:t>
              </a: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thị phần di động và chữ ký số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</a:t>
              </a: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iệt Nam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AA9F543-F546-05A7-126D-05F12D9E2AEF}"/>
                </a:ext>
              </a:extLst>
            </p:cNvPr>
            <p:cNvCxnSpPr>
              <a:cxnSpLocks/>
            </p:cNvCxnSpPr>
            <p:nvPr/>
          </p:nvCxnSpPr>
          <p:spPr>
            <a:xfrm>
              <a:off x="1433139" y="1750633"/>
              <a:ext cx="45427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5858C4C0-E884-6C01-CED4-9E5A15B32964}"/>
                </a:ext>
              </a:extLst>
            </p:cNvPr>
            <p:cNvGrpSpPr/>
            <p:nvPr/>
          </p:nvGrpSpPr>
          <p:grpSpPr>
            <a:xfrm>
              <a:off x="533069" y="1260300"/>
              <a:ext cx="843628" cy="843628"/>
              <a:chOff x="444007" y="2244886"/>
              <a:chExt cx="539767" cy="53976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18D62F36-3996-19A8-902B-A61530F0D34A}"/>
                  </a:ext>
                </a:extLst>
              </p:cNvPr>
              <p:cNvSpPr/>
              <p:nvPr/>
            </p:nvSpPr>
            <p:spPr>
              <a:xfrm>
                <a:off x="444007" y="2244886"/>
                <a:ext cx="539767" cy="5397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93A75F85-9B80-DC2F-800B-5CB28793A50E}"/>
                  </a:ext>
                </a:extLst>
              </p:cNvPr>
              <p:cNvSpPr/>
              <p:nvPr/>
            </p:nvSpPr>
            <p:spPr>
              <a:xfrm>
                <a:off x="490846" y="2291726"/>
                <a:ext cx="446088" cy="446088"/>
              </a:xfrm>
              <a:prstGeom prst="ellipse">
                <a:avLst/>
              </a:prstGeom>
              <a:solidFill>
                <a:srgbClr val="ED1B2F"/>
              </a:solidFill>
              <a:ln>
                <a:solidFill>
                  <a:srgbClr val="D10D0D"/>
                </a:solidFill>
              </a:ln>
              <a:effectLst>
                <a:outerShdw blurRad="254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92879FB-5417-7336-5348-F33B7256B2DD}"/>
              </a:ext>
            </a:extLst>
          </p:cNvPr>
          <p:cNvGrpSpPr/>
          <p:nvPr/>
        </p:nvGrpSpPr>
        <p:grpSpPr>
          <a:xfrm>
            <a:off x="6520166" y="2272090"/>
            <a:ext cx="5009759" cy="369426"/>
            <a:chOff x="1346455" y="1632401"/>
            <a:chExt cx="4721962" cy="36942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A8ABAD2-7733-1B8F-E6A7-DE390A23F7C0}"/>
                </a:ext>
              </a:extLst>
            </p:cNvPr>
            <p:cNvSpPr txBox="1"/>
            <p:nvPr/>
          </p:nvSpPr>
          <p:spPr>
            <a:xfrm>
              <a:off x="1346455" y="1632401"/>
              <a:ext cx="4721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Sử dụng đơn giả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linh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lúc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nơi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vi-V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82DD0E6-9100-FBD3-A9BD-A6D3F73B8E5D}"/>
                </a:ext>
              </a:extLst>
            </p:cNvPr>
            <p:cNvCxnSpPr>
              <a:cxnSpLocks/>
            </p:cNvCxnSpPr>
            <p:nvPr/>
          </p:nvCxnSpPr>
          <p:spPr>
            <a:xfrm>
              <a:off x="1416955" y="2001827"/>
              <a:ext cx="359112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115A768-A67D-D6D0-CB2F-198A1CB43987}"/>
              </a:ext>
            </a:extLst>
          </p:cNvPr>
          <p:cNvGrpSpPr/>
          <p:nvPr/>
        </p:nvGrpSpPr>
        <p:grpSpPr>
          <a:xfrm>
            <a:off x="6468058" y="3441206"/>
            <a:ext cx="4615962" cy="335696"/>
            <a:chOff x="1075313" y="1882358"/>
            <a:chExt cx="4766910" cy="33569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8387834-A648-2989-A782-51E1B5E3C169}"/>
                </a:ext>
              </a:extLst>
            </p:cNvPr>
            <p:cNvSpPr txBox="1"/>
            <p:nvPr/>
          </p:nvSpPr>
          <p:spPr>
            <a:xfrm>
              <a:off x="1075313" y="1882358"/>
              <a:ext cx="47669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Sẵn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sàng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tích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hợp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mềm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/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ứng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dụng</a:t>
              </a:r>
              <a:endParaRPr kumimoji="0" lang="vi-V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173816B-CF93-030E-B400-B4B41649D9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6368" y="2208182"/>
              <a:ext cx="3846433" cy="98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35B75C-CA53-04CB-4520-5649BF6C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01803" y="3497275"/>
            <a:ext cx="441839" cy="4418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09F1841-A96F-9848-9E5B-AE7B241B9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88241" y="4655627"/>
            <a:ext cx="383655" cy="4399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D0A51A7-C943-E760-FB29-EDE2F8550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92145" y="6129241"/>
            <a:ext cx="452323" cy="452323"/>
          </a:xfrm>
          <a:prstGeom prst="rect">
            <a:avLst/>
          </a:prstGeom>
        </p:spPr>
      </p:pic>
      <p:sp>
        <p:nvSpPr>
          <p:cNvPr id="37" name="Rounded Rectangle 7">
            <a:extLst>
              <a:ext uri="{FF2B5EF4-FFF2-40B4-BE49-F238E27FC236}">
                <a16:creationId xmlns:a16="http://schemas.microsoft.com/office/drawing/2014/main" xmlns="" id="{82FF4A0C-2BA9-4D60-B104-CEEC1614093B}"/>
              </a:ext>
            </a:extLst>
          </p:cNvPr>
          <p:cNvSpPr/>
          <p:nvPr/>
        </p:nvSpPr>
        <p:spPr>
          <a:xfrm>
            <a:off x="51946" y="1905000"/>
            <a:ext cx="5650845" cy="3962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MySign: Một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vẹn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MySign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liệu: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BHXH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Quốc </a:t>
            </a:r>
            <a:r>
              <a:rPr lang="en-US" sz="1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/Tỉnh-TP</a:t>
            </a:r>
            <a:endParaRPr kumimoji="0" lang="en-US" sz="1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ợp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Văn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kumimoji="0" lang="en-US" sz="1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kumimoji="0" lang="en-US" sz="1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  <a:defRPr/>
            </a:pPr>
            <a:r>
              <a:rPr lang="en-US" sz="14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Email;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.pdf, .doc, .excel, .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xml, …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911B541-9507-9F9A-DFAA-9FD8137BEE1A}"/>
              </a:ext>
            </a:extLst>
          </p:cNvPr>
          <p:cNvSpPr txBox="1"/>
          <p:nvPr/>
        </p:nvSpPr>
        <p:spPr>
          <a:xfrm>
            <a:off x="6451582" y="6154521"/>
            <a:ext cx="4474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Kênh bán rộng khắp tại 6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Tỉnh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phố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56908" y="2657446"/>
            <a:ext cx="4904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USB Token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/SIMCA/HSM)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95131" y="4834110"/>
            <a:ext cx="525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eIDAS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TSP – Trust Service Provider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SCA – Strong Customer Authentication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3090" y="2965955"/>
            <a:ext cx="548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tablet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6132" y="1671697"/>
            <a:ext cx="5613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eKYC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8058" y="1137600"/>
            <a:ext cx="5526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Việt Nam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tin KH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NĐ 49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3203" y="3801965"/>
            <a:ext cx="485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qua SDK/API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QĐ 79/QĐ-BTTTT</a:t>
            </a:r>
          </a:p>
        </p:txBody>
      </p:sp>
      <p:sp>
        <p:nvSpPr>
          <p:cNvPr id="40" name="Freeform 38">
            <a:extLst>
              <a:ext uri="{FF2B5EF4-FFF2-40B4-BE49-F238E27FC236}">
                <a16:creationId xmlns:a16="http://schemas.microsoft.com/office/drawing/2014/main" xmlns="" id="{DD8FA2BC-C50D-7C90-FAC7-FCDEA3F212EC}"/>
              </a:ext>
            </a:extLst>
          </p:cNvPr>
          <p:cNvSpPr>
            <a:spLocks noEditPoints="1"/>
          </p:cNvSpPr>
          <p:nvPr/>
        </p:nvSpPr>
        <p:spPr bwMode="auto">
          <a:xfrm>
            <a:off x="5948342" y="2286357"/>
            <a:ext cx="293122" cy="371089"/>
          </a:xfrm>
          <a:custGeom>
            <a:avLst/>
            <a:gdLst>
              <a:gd name="T0" fmla="*/ 337 w 362"/>
              <a:gd name="T1" fmla="*/ 0 h 353"/>
              <a:gd name="T2" fmla="*/ 111 w 362"/>
              <a:gd name="T3" fmla="*/ 129 h 353"/>
              <a:gd name="T4" fmla="*/ 81 w 362"/>
              <a:gd name="T5" fmla="*/ 196 h 353"/>
              <a:gd name="T6" fmla="*/ 144 w 362"/>
              <a:gd name="T7" fmla="*/ 274 h 353"/>
              <a:gd name="T8" fmla="*/ 179 w 362"/>
              <a:gd name="T9" fmla="*/ 333 h 353"/>
              <a:gd name="T10" fmla="*/ 281 w 362"/>
              <a:gd name="T11" fmla="*/ 186 h 353"/>
              <a:gd name="T12" fmla="*/ 209 w 362"/>
              <a:gd name="T13" fmla="*/ 238 h 353"/>
              <a:gd name="T14" fmla="*/ 171 w 362"/>
              <a:gd name="T15" fmla="*/ 263 h 353"/>
              <a:gd name="T16" fmla="*/ 154 w 362"/>
              <a:gd name="T17" fmla="*/ 256 h 353"/>
              <a:gd name="T18" fmla="*/ 111 w 362"/>
              <a:gd name="T19" fmla="*/ 242 h 353"/>
              <a:gd name="T20" fmla="*/ 90 w 362"/>
              <a:gd name="T21" fmla="*/ 182 h 353"/>
              <a:gd name="T22" fmla="*/ 115 w 362"/>
              <a:gd name="T23" fmla="*/ 144 h 353"/>
              <a:gd name="T24" fmla="*/ 209 w 362"/>
              <a:gd name="T25" fmla="*/ 237 h 353"/>
              <a:gd name="T26" fmla="*/ 270 w 362"/>
              <a:gd name="T27" fmla="*/ 174 h 353"/>
              <a:gd name="T28" fmla="*/ 220 w 362"/>
              <a:gd name="T29" fmla="*/ 225 h 353"/>
              <a:gd name="T30" fmla="*/ 164 w 362"/>
              <a:gd name="T31" fmla="*/ 97 h 353"/>
              <a:gd name="T32" fmla="*/ 337 w 362"/>
              <a:gd name="T33" fmla="*/ 16 h 353"/>
              <a:gd name="T34" fmla="*/ 62 w 362"/>
              <a:gd name="T35" fmla="*/ 197 h 353"/>
              <a:gd name="T36" fmla="*/ 156 w 362"/>
              <a:gd name="T37" fmla="*/ 291 h 353"/>
              <a:gd name="T38" fmla="*/ 62 w 362"/>
              <a:gd name="T39" fmla="*/ 197 h 353"/>
              <a:gd name="T40" fmla="*/ 58 w 362"/>
              <a:gd name="T41" fmla="*/ 252 h 353"/>
              <a:gd name="T42" fmla="*/ 101 w 362"/>
              <a:gd name="T43" fmla="*/ 295 h 353"/>
              <a:gd name="T44" fmla="*/ 168 w 362"/>
              <a:gd name="T45" fmla="*/ 128 h 353"/>
              <a:gd name="T46" fmla="*/ 168 w 362"/>
              <a:gd name="T47" fmla="*/ 145 h 353"/>
              <a:gd name="T48" fmla="*/ 168 w 362"/>
              <a:gd name="T49" fmla="*/ 128 h 353"/>
              <a:gd name="T50" fmla="*/ 225 w 362"/>
              <a:gd name="T51" fmla="*/ 185 h 353"/>
              <a:gd name="T52" fmla="*/ 209 w 362"/>
              <a:gd name="T53" fmla="*/ 185 h 353"/>
              <a:gd name="T54" fmla="*/ 265 w 362"/>
              <a:gd name="T55" fmla="*/ 112 h 353"/>
              <a:gd name="T56" fmla="*/ 265 w 362"/>
              <a:gd name="T57" fmla="*/ 64 h 353"/>
              <a:gd name="T58" fmla="*/ 265 w 362"/>
              <a:gd name="T59" fmla="*/ 112 h 353"/>
              <a:gd name="T60" fmla="*/ 273 w 362"/>
              <a:gd name="T61" fmla="*/ 88 h 353"/>
              <a:gd name="T62" fmla="*/ 257 w 362"/>
              <a:gd name="T63" fmla="*/ 88 h 353"/>
              <a:gd name="T64" fmla="*/ 193 w 362"/>
              <a:gd name="T65" fmla="*/ 169 h 353"/>
              <a:gd name="T66" fmla="*/ 193 w 362"/>
              <a:gd name="T67" fmla="*/ 153 h 353"/>
              <a:gd name="T68" fmla="*/ 193 w 362"/>
              <a:gd name="T69" fmla="*/ 16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2" h="353">
                <a:moveTo>
                  <a:pt x="350" y="3"/>
                </a:moveTo>
                <a:cubicBezTo>
                  <a:pt x="348" y="1"/>
                  <a:pt x="344" y="0"/>
                  <a:pt x="337" y="0"/>
                </a:cubicBezTo>
                <a:cubicBezTo>
                  <a:pt x="304" y="0"/>
                  <a:pt x="215" y="25"/>
                  <a:pt x="168" y="72"/>
                </a:cubicBezTo>
                <a:cubicBezTo>
                  <a:pt x="156" y="83"/>
                  <a:pt x="119" y="117"/>
                  <a:pt x="111" y="129"/>
                </a:cubicBezTo>
                <a:cubicBezTo>
                  <a:pt x="83" y="136"/>
                  <a:pt x="43" y="152"/>
                  <a:pt x="20" y="174"/>
                </a:cubicBezTo>
                <a:cubicBezTo>
                  <a:pt x="20" y="174"/>
                  <a:pt x="48" y="174"/>
                  <a:pt x="81" y="196"/>
                </a:cubicBezTo>
                <a:cubicBezTo>
                  <a:pt x="76" y="216"/>
                  <a:pt x="82" y="237"/>
                  <a:pt x="99" y="254"/>
                </a:cubicBezTo>
                <a:cubicBezTo>
                  <a:pt x="113" y="267"/>
                  <a:pt x="128" y="274"/>
                  <a:pt x="144" y="274"/>
                </a:cubicBezTo>
                <a:cubicBezTo>
                  <a:pt x="149" y="274"/>
                  <a:pt x="153" y="273"/>
                  <a:pt x="157" y="272"/>
                </a:cubicBezTo>
                <a:cubicBezTo>
                  <a:pt x="179" y="306"/>
                  <a:pt x="179" y="333"/>
                  <a:pt x="179" y="333"/>
                </a:cubicBezTo>
                <a:cubicBezTo>
                  <a:pt x="202" y="311"/>
                  <a:pt x="217" y="270"/>
                  <a:pt x="224" y="242"/>
                </a:cubicBezTo>
                <a:cubicBezTo>
                  <a:pt x="236" y="234"/>
                  <a:pt x="270" y="197"/>
                  <a:pt x="281" y="186"/>
                </a:cubicBezTo>
                <a:cubicBezTo>
                  <a:pt x="338" y="129"/>
                  <a:pt x="362" y="14"/>
                  <a:pt x="350" y="3"/>
                </a:cubicBezTo>
                <a:moveTo>
                  <a:pt x="209" y="238"/>
                </a:moveTo>
                <a:cubicBezTo>
                  <a:pt x="203" y="260"/>
                  <a:pt x="195" y="279"/>
                  <a:pt x="187" y="295"/>
                </a:cubicBezTo>
                <a:cubicBezTo>
                  <a:pt x="183" y="285"/>
                  <a:pt x="178" y="275"/>
                  <a:pt x="171" y="263"/>
                </a:cubicBezTo>
                <a:cubicBezTo>
                  <a:pt x="168" y="259"/>
                  <a:pt x="163" y="256"/>
                  <a:pt x="157" y="256"/>
                </a:cubicBezTo>
                <a:cubicBezTo>
                  <a:pt x="156" y="256"/>
                  <a:pt x="155" y="256"/>
                  <a:pt x="154" y="256"/>
                </a:cubicBezTo>
                <a:cubicBezTo>
                  <a:pt x="150" y="257"/>
                  <a:pt x="147" y="258"/>
                  <a:pt x="144" y="258"/>
                </a:cubicBezTo>
                <a:cubicBezTo>
                  <a:pt x="132" y="258"/>
                  <a:pt x="121" y="252"/>
                  <a:pt x="111" y="242"/>
                </a:cubicBezTo>
                <a:cubicBezTo>
                  <a:pt x="98" y="230"/>
                  <a:pt x="93" y="214"/>
                  <a:pt x="97" y="200"/>
                </a:cubicBezTo>
                <a:cubicBezTo>
                  <a:pt x="98" y="193"/>
                  <a:pt x="96" y="186"/>
                  <a:pt x="90" y="182"/>
                </a:cubicBezTo>
                <a:cubicBezTo>
                  <a:pt x="79" y="175"/>
                  <a:pt x="68" y="170"/>
                  <a:pt x="58" y="167"/>
                </a:cubicBezTo>
                <a:cubicBezTo>
                  <a:pt x="74" y="158"/>
                  <a:pt x="94" y="150"/>
                  <a:pt x="115" y="144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209" y="237"/>
                  <a:pt x="209" y="237"/>
                  <a:pt x="209" y="237"/>
                </a:cubicBezTo>
                <a:cubicBezTo>
                  <a:pt x="209" y="237"/>
                  <a:pt x="209" y="238"/>
                  <a:pt x="209" y="238"/>
                </a:cubicBezTo>
                <a:moveTo>
                  <a:pt x="270" y="174"/>
                </a:moveTo>
                <a:cubicBezTo>
                  <a:pt x="267" y="177"/>
                  <a:pt x="262" y="183"/>
                  <a:pt x="256" y="189"/>
                </a:cubicBezTo>
                <a:cubicBezTo>
                  <a:pt x="245" y="200"/>
                  <a:pt x="230" y="216"/>
                  <a:pt x="220" y="225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37" y="124"/>
                  <a:pt x="154" y="108"/>
                  <a:pt x="164" y="97"/>
                </a:cubicBezTo>
                <a:cubicBezTo>
                  <a:pt x="171" y="92"/>
                  <a:pt x="176" y="87"/>
                  <a:pt x="179" y="83"/>
                </a:cubicBezTo>
                <a:cubicBezTo>
                  <a:pt x="222" y="40"/>
                  <a:pt x="306" y="16"/>
                  <a:pt x="337" y="16"/>
                </a:cubicBezTo>
                <a:cubicBezTo>
                  <a:pt x="337" y="42"/>
                  <a:pt x="315" y="129"/>
                  <a:pt x="270" y="174"/>
                </a:cubicBezTo>
                <a:moveTo>
                  <a:pt x="62" y="197"/>
                </a:moveTo>
                <a:cubicBezTo>
                  <a:pt x="0" y="353"/>
                  <a:pt x="0" y="353"/>
                  <a:pt x="0" y="353"/>
                </a:cubicBezTo>
                <a:cubicBezTo>
                  <a:pt x="156" y="291"/>
                  <a:pt x="156" y="291"/>
                  <a:pt x="156" y="291"/>
                </a:cubicBezTo>
                <a:cubicBezTo>
                  <a:pt x="153" y="291"/>
                  <a:pt x="150" y="291"/>
                  <a:pt x="148" y="291"/>
                </a:cubicBezTo>
                <a:cubicBezTo>
                  <a:pt x="100" y="291"/>
                  <a:pt x="57" y="245"/>
                  <a:pt x="62" y="197"/>
                </a:cubicBezTo>
                <a:moveTo>
                  <a:pt x="29" y="324"/>
                </a:moveTo>
                <a:cubicBezTo>
                  <a:pt x="58" y="252"/>
                  <a:pt x="58" y="252"/>
                  <a:pt x="58" y="252"/>
                </a:cubicBezTo>
                <a:cubicBezTo>
                  <a:pt x="62" y="259"/>
                  <a:pt x="67" y="266"/>
                  <a:pt x="72" y="272"/>
                </a:cubicBezTo>
                <a:cubicBezTo>
                  <a:pt x="81" y="282"/>
                  <a:pt x="91" y="290"/>
                  <a:pt x="101" y="295"/>
                </a:cubicBezTo>
                <a:lnTo>
                  <a:pt x="29" y="324"/>
                </a:lnTo>
                <a:close/>
                <a:moveTo>
                  <a:pt x="168" y="128"/>
                </a:moveTo>
                <a:cubicBezTo>
                  <a:pt x="164" y="128"/>
                  <a:pt x="160" y="132"/>
                  <a:pt x="160" y="136"/>
                </a:cubicBezTo>
                <a:cubicBezTo>
                  <a:pt x="160" y="141"/>
                  <a:pt x="164" y="145"/>
                  <a:pt x="168" y="145"/>
                </a:cubicBezTo>
                <a:cubicBezTo>
                  <a:pt x="173" y="145"/>
                  <a:pt x="176" y="141"/>
                  <a:pt x="176" y="136"/>
                </a:cubicBezTo>
                <a:cubicBezTo>
                  <a:pt x="176" y="132"/>
                  <a:pt x="173" y="128"/>
                  <a:pt x="168" y="128"/>
                </a:cubicBezTo>
                <a:moveTo>
                  <a:pt x="217" y="193"/>
                </a:moveTo>
                <a:cubicBezTo>
                  <a:pt x="221" y="193"/>
                  <a:pt x="225" y="189"/>
                  <a:pt x="225" y="185"/>
                </a:cubicBezTo>
                <a:cubicBezTo>
                  <a:pt x="225" y="180"/>
                  <a:pt x="221" y="177"/>
                  <a:pt x="217" y="177"/>
                </a:cubicBezTo>
                <a:cubicBezTo>
                  <a:pt x="212" y="177"/>
                  <a:pt x="209" y="180"/>
                  <a:pt x="209" y="185"/>
                </a:cubicBezTo>
                <a:cubicBezTo>
                  <a:pt x="209" y="189"/>
                  <a:pt x="212" y="193"/>
                  <a:pt x="217" y="193"/>
                </a:cubicBezTo>
                <a:moveTo>
                  <a:pt x="265" y="112"/>
                </a:moveTo>
                <a:cubicBezTo>
                  <a:pt x="278" y="112"/>
                  <a:pt x="289" y="102"/>
                  <a:pt x="289" y="88"/>
                </a:cubicBezTo>
                <a:cubicBezTo>
                  <a:pt x="289" y="75"/>
                  <a:pt x="278" y="64"/>
                  <a:pt x="265" y="64"/>
                </a:cubicBezTo>
                <a:cubicBezTo>
                  <a:pt x="251" y="64"/>
                  <a:pt x="241" y="75"/>
                  <a:pt x="241" y="88"/>
                </a:cubicBezTo>
                <a:cubicBezTo>
                  <a:pt x="241" y="102"/>
                  <a:pt x="251" y="112"/>
                  <a:pt x="265" y="112"/>
                </a:cubicBezTo>
                <a:moveTo>
                  <a:pt x="265" y="80"/>
                </a:moveTo>
                <a:cubicBezTo>
                  <a:pt x="269" y="80"/>
                  <a:pt x="273" y="84"/>
                  <a:pt x="273" y="88"/>
                </a:cubicBezTo>
                <a:cubicBezTo>
                  <a:pt x="273" y="93"/>
                  <a:pt x="269" y="96"/>
                  <a:pt x="265" y="96"/>
                </a:cubicBezTo>
                <a:cubicBezTo>
                  <a:pt x="260" y="96"/>
                  <a:pt x="257" y="93"/>
                  <a:pt x="257" y="88"/>
                </a:cubicBezTo>
                <a:cubicBezTo>
                  <a:pt x="257" y="84"/>
                  <a:pt x="260" y="80"/>
                  <a:pt x="265" y="80"/>
                </a:cubicBezTo>
                <a:moveTo>
                  <a:pt x="193" y="169"/>
                </a:moveTo>
                <a:cubicBezTo>
                  <a:pt x="197" y="169"/>
                  <a:pt x="201" y="165"/>
                  <a:pt x="201" y="161"/>
                </a:cubicBezTo>
                <a:cubicBezTo>
                  <a:pt x="201" y="156"/>
                  <a:pt x="197" y="153"/>
                  <a:pt x="193" y="153"/>
                </a:cubicBezTo>
                <a:cubicBezTo>
                  <a:pt x="188" y="153"/>
                  <a:pt x="185" y="156"/>
                  <a:pt x="185" y="161"/>
                </a:cubicBezTo>
                <a:cubicBezTo>
                  <a:pt x="185" y="165"/>
                  <a:pt x="188" y="169"/>
                  <a:pt x="193" y="16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8387834-A648-2989-A782-51E1B5E3C169}"/>
              </a:ext>
            </a:extLst>
          </p:cNvPr>
          <p:cNvSpPr txBox="1"/>
          <p:nvPr/>
        </p:nvSpPr>
        <p:spPr>
          <a:xfrm>
            <a:off x="6485563" y="4537071"/>
            <a:ext cx="552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toàn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eIDAS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173816B-CF93-030E-B400-B4B41649D933}"/>
              </a:ext>
            </a:extLst>
          </p:cNvPr>
          <p:cNvCxnSpPr>
            <a:cxnSpLocks/>
          </p:cNvCxnSpPr>
          <p:nvPr/>
        </p:nvCxnSpPr>
        <p:spPr>
          <a:xfrm flipV="1">
            <a:off x="6583337" y="4829901"/>
            <a:ext cx="4066961" cy="107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68058" y="5530573"/>
            <a:ext cx="526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130/2018/NĐ-CP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16/2019/TT-BTTTT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870"/>
          <a:stretch/>
        </p:blipFill>
        <p:spPr>
          <a:xfrm>
            <a:off x="2218279" y="793924"/>
            <a:ext cx="1318177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DD95E55-063F-42AF-9466-9A62CD09CBA6}"/>
              </a:ext>
            </a:extLst>
          </p:cNvPr>
          <p:cNvSpPr txBox="1"/>
          <p:nvPr/>
        </p:nvSpPr>
        <p:spPr>
          <a:xfrm>
            <a:off x="0" y="32394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</a:p>
        </p:txBody>
      </p:sp>
      <p:sp>
        <p:nvSpPr>
          <p:cNvPr id="55" name="object 5">
            <a:extLst>
              <a:ext uri="{FF2B5EF4-FFF2-40B4-BE49-F238E27FC236}">
                <a16:creationId xmlns:a16="http://schemas.microsoft.com/office/drawing/2014/main" xmlns="" id="{04120B79-7090-491F-8E52-C674D6DF5919}"/>
              </a:ext>
            </a:extLst>
          </p:cNvPr>
          <p:cNvSpPr txBox="1"/>
          <p:nvPr/>
        </p:nvSpPr>
        <p:spPr>
          <a:xfrm>
            <a:off x="6173387" y="1574859"/>
            <a:ext cx="5768464" cy="698653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4478">
              <a:tabLst>
                <a:tab pos="222504" algn="l"/>
              </a:tabLst>
            </a:pPr>
            <a:endParaRPr lang="en-US">
              <a:solidFill>
                <a:srgbClr val="354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78">
              <a:tabLst>
                <a:tab pos="222504" algn="l"/>
              </a:tabLst>
            </a:pPr>
            <a:endParaRPr lang="en-US">
              <a:solidFill>
                <a:srgbClr val="354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47F40B-9CEB-4183-AEAA-2824052FFC95}"/>
              </a:ext>
            </a:extLst>
          </p:cNvPr>
          <p:cNvSpPr/>
          <p:nvPr/>
        </p:nvSpPr>
        <p:spPr>
          <a:xfrm>
            <a:off x="250148" y="609600"/>
            <a:ext cx="6684051" cy="339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Viettel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chứng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(CTS)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đấu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lô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nhắn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dung:</a:t>
            </a:r>
            <a:endParaRPr lang="vi-VN" sz="16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28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Viettel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đã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tiếp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nhận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đơn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hàng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dịch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vụ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Mysign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Quý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khách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vui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lòng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truy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cập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link …………,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nhập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mã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đơn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hàng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……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mã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xác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nhận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……..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để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hoàn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thiện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hồ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sơ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sử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dụng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dịch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vụ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 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Đơn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hàng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sẽ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bị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hủy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sau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7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ngày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nếu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không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đầy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đủ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hồ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sơ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"</a:t>
            </a:r>
            <a:endParaRPr lang="vi-VN" sz="16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"/>
            </a:pP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Thầy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nhấn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link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hàng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endParaRPr lang="vi-VN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"/>
            <a:ext cx="2802790" cy="60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41D268-38B2-4BCA-A89E-DE2AFA57C05C}"/>
              </a:ext>
            </a:extLst>
          </p:cNvPr>
          <p:cNvSpPr txBox="1"/>
          <p:nvPr/>
        </p:nvSpPr>
        <p:spPr>
          <a:xfrm>
            <a:off x="76200" y="457200"/>
            <a:ext cx="10287000" cy="40011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76611E22-BC8B-47F5-9D25-E78B00F40F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9115" y="1870608"/>
            <a:ext cx="5029200" cy="22847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9AB8F0-D608-466D-8F9A-68E56BAC691E}"/>
              </a:ext>
            </a:extLst>
          </p:cNvPr>
          <p:cNvSpPr/>
          <p:nvPr/>
        </p:nvSpPr>
        <p:spPr>
          <a:xfrm>
            <a:off x="228600" y="781503"/>
            <a:ext cx="5681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i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CHPlay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/Appstore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Mysign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2BD38F-4967-4AE3-B8DF-57409DC7A90F}"/>
              </a:ext>
            </a:extLst>
          </p:cNvPr>
          <p:cNvSpPr/>
          <p:nvPr/>
        </p:nvSpPr>
        <p:spPr>
          <a:xfrm>
            <a:off x="7162800" y="780934"/>
            <a:ext cx="568119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i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 ký tài khoản </a:t>
            </a:r>
            <a:endParaRPr lang="vi-VN" sz="1600" b="1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Chọn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 hoạt dịch vụ</a:t>
            </a:r>
            <a:endParaRPr lang="vi-VN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22AF03A-63F4-422B-B78C-F294FF96BF6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53200" y="2260258"/>
            <a:ext cx="2238375" cy="379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6B1BCC5-9676-4A9F-A573-6B8974A374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48800" y="2209800"/>
            <a:ext cx="2389505" cy="3790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D998D4-8E4A-4F95-82C7-969BB2867EE7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Oval 1"/>
          <p:cNvSpPr/>
          <p:nvPr/>
        </p:nvSpPr>
        <p:spPr>
          <a:xfrm>
            <a:off x="7162800" y="4648200"/>
            <a:ext cx="1066800" cy="228600"/>
          </a:xfrm>
          <a:prstGeom prst="ellipse">
            <a:avLst/>
          </a:prstGeom>
          <a:noFill/>
          <a:ln>
            <a:solidFill>
              <a:srgbClr val="0AB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448800" y="4636477"/>
            <a:ext cx="1981200" cy="381000"/>
          </a:xfrm>
          <a:prstGeom prst="ellipse">
            <a:avLst/>
          </a:prstGeom>
          <a:noFill/>
          <a:ln>
            <a:solidFill>
              <a:srgbClr val="0AB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8915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i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 đơn hàng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 xác thực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gửi qua VTSHOP </a:t>
            </a:r>
            <a:endParaRPr lang="vi-VN" sz="16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Chọn 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Tiếp tục</a:t>
            </a:r>
            <a:endParaRPr lang="vi-VN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63B3AB-DB91-4B90-8590-E768888E6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41167" y="1488788"/>
            <a:ext cx="2333625" cy="554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3000"/>
            <a:ext cx="2802790" cy="60689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67000" y="5257800"/>
            <a:ext cx="838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90800" y="5486400"/>
            <a:ext cx="7620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" idx="6"/>
          </p:cNvCxnSpPr>
          <p:nvPr/>
        </p:nvCxnSpPr>
        <p:spPr>
          <a:xfrm flipV="1">
            <a:off x="3505200" y="2895600"/>
            <a:ext cx="2743200" cy="2476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6"/>
          </p:cNvCxnSpPr>
          <p:nvPr/>
        </p:nvCxnSpPr>
        <p:spPr>
          <a:xfrm flipV="1">
            <a:off x="3352800" y="3276600"/>
            <a:ext cx="3564790" cy="228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0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799" y="588438"/>
            <a:ext cx="7107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err="1"/>
              <a:t>Bước</a:t>
            </a:r>
            <a:r>
              <a:rPr lang="en-US" b="1" i="1" u="sng" dirty="0"/>
              <a:t> </a:t>
            </a:r>
            <a:r>
              <a:rPr lang="vi-VN" b="1" i="1" u="sng" dirty="0"/>
              <a:t>4</a:t>
            </a:r>
            <a:r>
              <a:rPr lang="en-US" dirty="0"/>
              <a:t>: </a:t>
            </a:r>
            <a:r>
              <a:rPr lang="vi-VN" dirty="0"/>
              <a:t>Màn hình hiển thị thông tin đơn hàng, thông tin giấy tờ</a:t>
            </a:r>
          </a:p>
          <a:p>
            <a:r>
              <a:rPr lang="vi-VN" dirty="0"/>
              <a:t>=&gt;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vi-VN" dirty="0"/>
              <a:t> </a:t>
            </a:r>
            <a:r>
              <a:rPr lang="vi-VN" dirty="0"/>
              <a:t>tiến hành </a:t>
            </a:r>
            <a:r>
              <a:rPr lang="vi-VN" b="1" dirty="0"/>
              <a:t>chụp ảnh giấy tờ và chân dung </a:t>
            </a:r>
            <a:r>
              <a:rPr lang="vi-VN" dirty="0"/>
              <a:t>theo hướng dẫn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D77CAA-B700-41BE-B00E-363A212DAE0A}"/>
              </a:ext>
            </a:extLst>
          </p:cNvPr>
          <p:cNvPicPr/>
          <p:nvPr/>
        </p:nvPicPr>
        <p:blipFill>
          <a:blip r:embed="rId2"/>
          <a:srcRect t="656" b="16870"/>
          <a:stretch>
            <a:fillRect/>
          </a:stretch>
        </p:blipFill>
        <p:spPr>
          <a:xfrm>
            <a:off x="304800" y="2479794"/>
            <a:ext cx="2371725" cy="346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509A35-8C7B-499F-B879-96D8D69B61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44436" y="698575"/>
            <a:ext cx="2333625" cy="557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62A1DF-F1B8-4D7C-9B1C-982821C8B464}"/>
              </a:ext>
            </a:extLst>
          </p:cNvPr>
          <p:cNvPicPr/>
          <p:nvPr/>
        </p:nvPicPr>
        <p:blipFill>
          <a:blip r:embed="rId4"/>
          <a:srcRect t="29450" b="14284"/>
          <a:stretch>
            <a:fillRect/>
          </a:stretch>
        </p:blipFill>
        <p:spPr>
          <a:xfrm>
            <a:off x="2691765" y="2586162"/>
            <a:ext cx="2343150" cy="335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EA0DAA-8D30-44B9-BA2A-26F65E9E46AC}"/>
              </a:ext>
            </a:extLst>
          </p:cNvPr>
          <p:cNvPicPr/>
          <p:nvPr/>
        </p:nvPicPr>
        <p:blipFill>
          <a:blip r:embed="rId5"/>
          <a:srcRect t="57878"/>
          <a:stretch>
            <a:fillRect/>
          </a:stretch>
        </p:blipFill>
        <p:spPr>
          <a:xfrm>
            <a:off x="5050155" y="2586162"/>
            <a:ext cx="2362200" cy="3357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0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65347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err="1"/>
              <a:t>Bước</a:t>
            </a:r>
            <a:r>
              <a:rPr lang="en-US" b="1" i="1" u="sng" dirty="0"/>
              <a:t> </a:t>
            </a:r>
            <a:r>
              <a:rPr lang="vi-VN" b="1" i="1" u="sng" dirty="0"/>
              <a:t>5</a:t>
            </a:r>
            <a:r>
              <a:rPr lang="en-US" b="1" i="1" u="sng" dirty="0"/>
              <a:t>:</a:t>
            </a:r>
            <a:r>
              <a:rPr lang="en-US" dirty="0"/>
              <a:t>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vi-VN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ekyc thành công, thông tin khách hàng (ngày cấp, SĐT, Email) phía trên có quyền sửa nếu bị sai</a:t>
            </a:r>
          </a:p>
          <a:p>
            <a:r>
              <a:rPr lang="vi-VN" dirty="0">
                <a:latin typeface="Arial (Body)"/>
              </a:rPr>
              <a:t>=&gt; Chọn </a:t>
            </a:r>
            <a:r>
              <a:rPr lang="vi-VN" b="1" dirty="0">
                <a:latin typeface="Arial (Body)"/>
              </a:rPr>
              <a:t>Tiếp tục </a:t>
            </a:r>
            <a:r>
              <a:rPr lang="vi-VN" dirty="0">
                <a:latin typeface="Arial (Body)"/>
              </a:rPr>
              <a:t>để chuyển tới bước tiếp theo</a:t>
            </a:r>
          </a:p>
          <a:p>
            <a:r>
              <a:rPr lang="vi-VN" dirty="0">
                <a:latin typeface="Arial (Body)"/>
              </a:rPr>
              <a:t>=&gt;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en-US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chọn </a:t>
            </a:r>
            <a:r>
              <a:rPr lang="vi-VN" b="1" dirty="0">
                <a:latin typeface="Arial (Body)"/>
              </a:rPr>
              <a:t>Video call </a:t>
            </a:r>
            <a:r>
              <a:rPr lang="vi-VN" dirty="0">
                <a:latin typeface="Arial (Body)"/>
              </a:rPr>
              <a:t>để thực hiện xác thực thông tin đơn hàng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13395F-8928-40D4-87C1-74CEE40B6B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39000" y="582576"/>
            <a:ext cx="2433955" cy="52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38D25B-671D-4A53-B3BB-E8DACE2EBF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47576" y="582576"/>
            <a:ext cx="2242820" cy="4855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9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u="sng" dirty="0" err="1"/>
              <a:t>Bước</a:t>
            </a:r>
            <a:r>
              <a:rPr lang="en-US" b="1" i="1" u="sng" dirty="0"/>
              <a:t> 6</a:t>
            </a:r>
            <a:r>
              <a:rPr lang="en-US" dirty="0"/>
              <a:t> :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en-US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chọn </a:t>
            </a:r>
            <a:r>
              <a:rPr lang="en-US" dirty="0">
                <a:latin typeface="Arial (Body)"/>
              </a:rPr>
              <a:t>“</a:t>
            </a:r>
            <a:r>
              <a:rPr lang="vi-VN" b="1" dirty="0">
                <a:latin typeface="Arial (Body)"/>
              </a:rPr>
              <a:t>Video call</a:t>
            </a:r>
            <a:r>
              <a:rPr lang="en-US" dirty="0">
                <a:latin typeface="Arial (Body)"/>
              </a:rPr>
              <a:t>”</a:t>
            </a:r>
            <a:r>
              <a:rPr lang="vi-VN" dirty="0">
                <a:latin typeface="Arial (Body)"/>
              </a:rPr>
              <a:t> để thực hiện xác thực thông tin đơn hàng</a:t>
            </a:r>
            <a:r>
              <a:rPr lang="en-US" dirty="0">
                <a:latin typeface="Arial (Body)"/>
              </a:rPr>
              <a:t>.</a:t>
            </a:r>
            <a:endParaRPr lang="vi-VN" dirty="0">
              <a:latin typeface="Arial (Body)"/>
            </a:endParaRPr>
          </a:p>
          <a:p>
            <a:r>
              <a:rPr lang="vi-VN" dirty="0">
                <a:latin typeface="Arial (Body)"/>
              </a:rPr>
              <a:t>Sau khi </a:t>
            </a:r>
            <a:r>
              <a:rPr lang="en-US" dirty="0" err="1" smtClean="0">
                <a:latin typeface="Arial (Body)"/>
              </a:rPr>
              <a:t>điện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thoại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viên</a:t>
            </a:r>
            <a:r>
              <a:rPr lang="vi-VN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thông báo hoàn thành xác thực, cuộc gọi kết thúc</a:t>
            </a:r>
          </a:p>
          <a:p>
            <a:r>
              <a:rPr lang="vi-VN" dirty="0">
                <a:latin typeface="Arial (Body)"/>
              </a:rPr>
              <a:t>=&gt; </a:t>
            </a:r>
            <a:r>
              <a:rPr lang="en-US" dirty="0" err="1" smtClean="0">
                <a:latin typeface="Arial (Body)"/>
              </a:rPr>
              <a:t>Thầy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Cô</a:t>
            </a:r>
            <a:r>
              <a:rPr lang="vi-VN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chọn </a:t>
            </a:r>
            <a:r>
              <a:rPr lang="en-US" dirty="0">
                <a:latin typeface="Arial (Body)"/>
              </a:rPr>
              <a:t>“</a:t>
            </a:r>
            <a:r>
              <a:rPr lang="vi-VN" b="1" dirty="0">
                <a:latin typeface="Arial (Body)"/>
              </a:rPr>
              <a:t>Tiếp tục</a:t>
            </a:r>
            <a:r>
              <a:rPr lang="en-US" dirty="0">
                <a:latin typeface="Arial (Body)"/>
              </a:rPr>
              <a:t>”</a:t>
            </a:r>
            <a:r>
              <a:rPr lang="vi-VN" dirty="0">
                <a:latin typeface="Arial (Body)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6FC786-E9C4-4D22-BC7A-90C48A79D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73218" y="588438"/>
            <a:ext cx="2457450" cy="569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2A56DD-33EC-4DAC-B534-9C08F28783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22927" y="588438"/>
            <a:ext cx="2628265" cy="5690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8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3E0A8D2-BBDF-FF36-1D16-063FCFAB2C2E}"/>
              </a:ext>
            </a:extLst>
          </p:cNvPr>
          <p:cNvSpPr txBox="1"/>
          <p:nvPr/>
        </p:nvSpPr>
        <p:spPr>
          <a:xfrm>
            <a:off x="32382" y="1392762"/>
            <a:ext cx="11658600" cy="48768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8600" lvl="0" indent="-228600">
              <a:lnSpc>
                <a:spcPct val="150000"/>
              </a:lnSpc>
              <a:spcBef>
                <a:spcPts val="0"/>
              </a:spcBef>
              <a:buClr>
                <a:srgbClr val="ED1B2F"/>
              </a:buClr>
              <a:buSzPct val="70000"/>
              <a:buFontTx/>
              <a:buChar char="►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AEFB8-177F-4B7D-A4EC-E78FFBA21F34}"/>
              </a:ext>
            </a:extLst>
          </p:cNvPr>
          <p:cNvSpPr/>
          <p:nvPr/>
        </p:nvSpPr>
        <p:spPr>
          <a:xfrm>
            <a:off x="71511" y="20985"/>
            <a:ext cx="6061275" cy="41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KÍCH HOẠT CHỨNG THƯ SỐ MYSIGN</a:t>
            </a:r>
            <a:endParaRPr lang="vi-V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9F203-0DE0-4DC5-8D53-E7443CBDABB3}"/>
              </a:ext>
            </a:extLst>
          </p:cNvPr>
          <p:cNvSpPr/>
          <p:nvPr/>
        </p:nvSpPr>
        <p:spPr>
          <a:xfrm>
            <a:off x="304800" y="588438"/>
            <a:ext cx="655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u="sng" dirty="0" err="1"/>
              <a:t>Bước</a:t>
            </a:r>
            <a:r>
              <a:rPr lang="en-US" sz="1600" b="1" i="1" u="sng" dirty="0"/>
              <a:t> 7</a:t>
            </a:r>
            <a:r>
              <a:rPr lang="en-US" sz="1600" dirty="0"/>
              <a:t> : </a:t>
            </a:r>
            <a:r>
              <a:rPr lang="vi-VN" sz="1600" dirty="0">
                <a:latin typeface="Arial (Body)"/>
              </a:rPr>
              <a:t>Màn hình hiển thị thông tin đơn hàng, thông tin khách hàng (sau khi chỉnh sửa nếu </a:t>
            </a:r>
            <a:r>
              <a:rPr lang="en-US" sz="1600" dirty="0" err="1">
                <a:latin typeface="Arial (Body)"/>
              </a:rPr>
              <a:t>có</a:t>
            </a:r>
            <a:r>
              <a:rPr lang="en-US" sz="1600" dirty="0">
                <a:latin typeface="Arial (Body)"/>
              </a:rPr>
              <a:t> </a:t>
            </a:r>
            <a:r>
              <a:rPr lang="en-US" sz="1600" dirty="0" err="1">
                <a:latin typeface="Arial (Body)"/>
              </a:rPr>
              <a:t>thông</a:t>
            </a:r>
            <a:r>
              <a:rPr lang="en-US" sz="1600" dirty="0">
                <a:latin typeface="Arial (Body)"/>
              </a:rPr>
              <a:t> tin </a:t>
            </a:r>
            <a:r>
              <a:rPr lang="en-US" sz="1600" dirty="0" err="1">
                <a:latin typeface="Arial (Body)"/>
              </a:rPr>
              <a:t>sau</a:t>
            </a:r>
            <a:r>
              <a:rPr lang="vi-VN" sz="1600" dirty="0">
                <a:latin typeface="Arial (Body)"/>
              </a:rPr>
              <a:t>), cùng với Hợp đồng cung cấp dịch vụ và các điều khoản đi kèm </a:t>
            </a:r>
            <a:r>
              <a:rPr lang="en-US" sz="1600" dirty="0" err="1" smtClean="0">
                <a:latin typeface="Arial (Body)"/>
              </a:rPr>
              <a:t>Thầy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Cô</a:t>
            </a:r>
            <a:r>
              <a:rPr lang="vi-VN" sz="1600" dirty="0" smtClean="0">
                <a:latin typeface="Arial (Body)"/>
              </a:rPr>
              <a:t> </a:t>
            </a:r>
            <a:r>
              <a:rPr lang="vi-VN" sz="1600" dirty="0">
                <a:latin typeface="Arial (Body)"/>
              </a:rPr>
              <a:t>có thể xem Hợp đồng cung cấp dịch vụ bằng cách chọn vào chữ “Xem”</a:t>
            </a:r>
            <a:r>
              <a:rPr lang="en-US" sz="1600" dirty="0">
                <a:latin typeface="Arial (Body)"/>
              </a:rPr>
              <a:t>.</a:t>
            </a:r>
          </a:p>
          <a:p>
            <a:pPr algn="just"/>
            <a:r>
              <a:rPr lang="vi-VN" sz="1600" dirty="0">
                <a:latin typeface="Arial (Body)"/>
              </a:rPr>
              <a:t>KH kiểm tra lại các thông tin có trong hợp đồng</a:t>
            </a:r>
          </a:p>
          <a:p>
            <a:pPr algn="just"/>
            <a:r>
              <a:rPr lang="vi-VN" sz="1600" dirty="0"/>
              <a:t>=&gt; </a:t>
            </a:r>
            <a:r>
              <a:rPr lang="vi-VN" sz="1600" b="1" dirty="0"/>
              <a:t>Nhấn X để thoát</a:t>
            </a:r>
            <a:r>
              <a:rPr lang="en-US" sz="1600" dirty="0"/>
              <a:t>.</a:t>
            </a:r>
            <a:endParaRPr lang="vi-VN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D989C8-0363-46A8-8FC0-95271FCE3F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10400" y="618255"/>
            <a:ext cx="2294255" cy="50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C1D2FB-9C9E-4570-8C46-F3525FDE2A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34498" y="618255"/>
            <a:ext cx="2326640" cy="503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8DEA9F-91A6-445F-80E9-B8105EFED3C5}"/>
              </a:ext>
            </a:extLst>
          </p:cNvPr>
          <p:cNvPicPr/>
          <p:nvPr/>
        </p:nvPicPr>
        <p:blipFill>
          <a:blip r:embed="rId4"/>
          <a:srcRect t="5791" b="36599"/>
          <a:stretch>
            <a:fillRect/>
          </a:stretch>
        </p:blipFill>
        <p:spPr>
          <a:xfrm>
            <a:off x="838200" y="2158098"/>
            <a:ext cx="3379763" cy="39380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3886200" y="2244790"/>
            <a:ext cx="228600" cy="2698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Viettel 2021 [by 9Slide]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000E"/>
      </a:accent1>
      <a:accent2>
        <a:srgbClr val="C3142A"/>
      </a:accent2>
      <a:accent3>
        <a:srgbClr val="090001"/>
      </a:accent3>
      <a:accent4>
        <a:srgbClr val="44494D"/>
      </a:accent4>
      <a:accent5>
        <a:srgbClr val="B5B4B4"/>
      </a:accent5>
      <a:accent6>
        <a:srgbClr val="F2F2F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20410</TotalTime>
  <Words>993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Open Sans</vt:lpstr>
      <vt:lpstr>Calibri</vt:lpstr>
      <vt:lpstr>Sarabun</vt:lpstr>
      <vt:lpstr>Wingdings</vt:lpstr>
      <vt:lpstr>Times New Roman</vt:lpstr>
      <vt:lpstr>Calibri (Body)</vt:lpstr>
      <vt:lpstr>Open Sans Light</vt:lpstr>
      <vt:lpstr>Arial</vt:lpstr>
      <vt:lpstr>Tahoma</vt:lpstr>
      <vt:lpstr>Calibri Light</vt:lpstr>
      <vt:lpstr>Arial (Body)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dell PC</dc:creator>
  <dc:description>9Slide.vn</dc:description>
  <cp:lastModifiedBy>trang178_hpg</cp:lastModifiedBy>
  <cp:revision>2529</cp:revision>
  <dcterms:created xsi:type="dcterms:W3CDTF">2020-12-31T05:03:19Z</dcterms:created>
  <dcterms:modified xsi:type="dcterms:W3CDTF">2023-09-26T04:29:02Z</dcterms:modified>
  <cp:category>9Slide.vn</cp:category>
</cp:coreProperties>
</file>