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Lst>
  <p:sldSz cx="12192000" cy="6858000"/>
  <p:notesSz cx="6858000" cy="914400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9" d="100"/>
          <a:sy n="79" d="100"/>
        </p:scale>
        <p:origin x="54" y="6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b="0" i="0" u="none"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7.xml"/><Relationship Id="rId6" Type="http://schemas.openxmlformats.org/officeDocument/2006/relationships/image" Target="../media/image21.jfif"/><Relationship Id="rId5" Type="http://schemas.openxmlformats.org/officeDocument/2006/relationships/image" Target="../media/image20.jfif"/><Relationship Id="rId4" Type="http://schemas.openxmlformats.org/officeDocument/2006/relationships/image" Target="../media/image19.jfif"/></Relationships>
</file>

<file path=ppt/slides/_rels/slide1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7.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image" Target="../media/image6.jf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fif"/><Relationship Id="rId2" Type="http://schemas.openxmlformats.org/officeDocument/2006/relationships/image" Target="../media/image9.jfif"/><Relationship Id="rId1" Type="http://schemas.openxmlformats.org/officeDocument/2006/relationships/slideLayout" Target="../slideLayouts/slideLayout2.xml"/><Relationship Id="rId4" Type="http://schemas.openxmlformats.org/officeDocument/2006/relationships/image" Target="../media/image11.jfif"/></Relationships>
</file>

<file path=ppt/slides/_rels/slide7.xml.rels><?xml version="1.0" encoding="UTF-8" standalone="yes"?>
<Relationships xmlns="http://schemas.openxmlformats.org/package/2006/relationships"><Relationship Id="rId3" Type="http://schemas.openxmlformats.org/officeDocument/2006/relationships/image" Target="../media/image13.jfif"/><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4.jfif"/></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05568" y="3829051"/>
            <a:ext cx="8915399" cy="2262781"/>
          </a:xfrm>
        </p:spPr>
        <p:txBody>
          <a:bodyPr/>
          <a:lstStyle/>
          <a:p>
            <a:endParaRPr lang="vi-VN" dirty="0"/>
          </a:p>
        </p:txBody>
      </p:sp>
      <p:sp>
        <p:nvSpPr>
          <p:cNvPr id="3" name="Subtitle 2"/>
          <p:cNvSpPr>
            <a:spLocks noGrp="1"/>
          </p:cNvSpPr>
          <p:nvPr>
            <p:ph type="subTitle" idx="1"/>
          </p:nvPr>
        </p:nvSpPr>
        <p:spPr>
          <a:xfrm>
            <a:off x="2119744" y="714472"/>
            <a:ext cx="7704862" cy="592162"/>
          </a:xfrm>
        </p:spPr>
        <p:txBody>
          <a:bodyPr>
            <a:normAutofit/>
          </a:bodyPr>
          <a:lstStyle/>
          <a:p>
            <a:pPr algn="ctr"/>
            <a:r>
              <a:rPr lang="vi-VN" sz="3000" b="1" dirty="0" smtClean="0">
                <a:solidFill>
                  <a:srgbClr val="FF0000"/>
                </a:solidFill>
                <a:latin typeface="Times New Roman" panose="02020603050405020304" pitchFamily="18" charset="0"/>
                <a:cs typeface="Times New Roman" panose="02020603050405020304" pitchFamily="18" charset="0"/>
              </a:rPr>
              <a:t>TRƯỜNG MẦM NON VIỆT TIẾN</a:t>
            </a:r>
            <a:endParaRPr lang="vi-VN" sz="3000" b="1" dirty="0">
              <a:solidFill>
                <a:srgbClr val="FF0000"/>
              </a:solidFill>
              <a:latin typeface="Times New Roman" panose="02020603050405020304" pitchFamily="18" charset="0"/>
              <a:cs typeface="Times New Roman" panose="02020603050405020304" pitchFamily="18" charset="0"/>
            </a:endParaRPr>
          </a:p>
        </p:txBody>
      </p:sp>
      <p:pic>
        <p:nvPicPr>
          <p:cNvPr id="1026" name="Picture 2" descr="Hình động đẹp cho Powerpoint  (25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334750" y="0"/>
            <a:ext cx="857250" cy="23336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959429" y="3184071"/>
            <a:ext cx="7772399" cy="369332"/>
          </a:xfrm>
          <a:prstGeom prst="rect">
            <a:avLst/>
          </a:prstGeom>
          <a:noFill/>
        </p:spPr>
        <p:txBody>
          <a:bodyPr wrap="square" rtlCol="0">
            <a:spAutoFit/>
          </a:bodyPr>
          <a:lstStyle/>
          <a:p>
            <a:endParaRPr lang="vi-VN" dirty="0"/>
          </a:p>
        </p:txBody>
      </p:sp>
      <p:sp>
        <p:nvSpPr>
          <p:cNvPr id="5" name="TextBox 4"/>
          <p:cNvSpPr txBox="1"/>
          <p:nvPr/>
        </p:nvSpPr>
        <p:spPr>
          <a:xfrm>
            <a:off x="1959429" y="2713672"/>
            <a:ext cx="8025492" cy="2246769"/>
          </a:xfrm>
          <a:prstGeom prst="rect">
            <a:avLst/>
          </a:prstGeom>
          <a:noFill/>
        </p:spPr>
        <p:txBody>
          <a:bodyPr wrap="square" rtlCol="0">
            <a:spAutoFit/>
          </a:bodyPr>
          <a:lstStyle/>
          <a:p>
            <a:pPr algn="ctr"/>
            <a:r>
              <a:rPr lang="vi-VN"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LĨNH VỰC PHÁT TRIỂN NHẬN THỨC </a:t>
            </a:r>
          </a:p>
          <a:p>
            <a:pPr algn="ctr"/>
            <a:endParaRPr lang="vi-VN"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vi-VN" sz="2800" b="1" dirty="0" smtClean="0">
                <a:solidFill>
                  <a:srgbClr val="002060"/>
                </a:solidFill>
                <a:latin typeface="Times New Roman" panose="02020603050405020304" pitchFamily="18" charset="0"/>
                <a:cs typeface="Times New Roman" panose="02020603050405020304" pitchFamily="18" charset="0"/>
              </a:rPr>
              <a:t>Đề tài: Dạy trẻ phân biệt ngày và đêm</a:t>
            </a:r>
          </a:p>
          <a:p>
            <a:pPr algn="ctr"/>
            <a:r>
              <a:rPr lang="vi-VN" sz="2800" b="1" dirty="0" smtClean="0">
                <a:solidFill>
                  <a:srgbClr val="002060"/>
                </a:solidFill>
                <a:latin typeface="Times New Roman" panose="02020603050405020304" pitchFamily="18" charset="0"/>
                <a:cs typeface="Times New Roman" panose="02020603050405020304" pitchFamily="18" charset="0"/>
              </a:rPr>
              <a:t>Lứa tuổi: Mẫu </a:t>
            </a:r>
            <a:r>
              <a:rPr lang="vi-VN" sz="2800" b="1" smtClean="0">
                <a:solidFill>
                  <a:srgbClr val="002060"/>
                </a:solidFill>
                <a:latin typeface="Times New Roman" panose="02020603050405020304" pitchFamily="18" charset="0"/>
                <a:cs typeface="Times New Roman" panose="02020603050405020304" pitchFamily="18" charset="0"/>
              </a:rPr>
              <a:t>giáo </a:t>
            </a:r>
            <a:r>
              <a:rPr lang="vi-VN" sz="2800" b="1" smtClean="0">
                <a:solidFill>
                  <a:srgbClr val="002060"/>
                </a:solidFill>
                <a:latin typeface="Times New Roman" panose="02020603050405020304" pitchFamily="18" charset="0"/>
                <a:cs typeface="Times New Roman" panose="02020603050405020304" pitchFamily="18" charset="0"/>
              </a:rPr>
              <a:t>lớn (5-6 tuổi)</a:t>
            </a:r>
            <a:endParaRPr lang="vi-VN" sz="2800" b="1" dirty="0" smtClean="0">
              <a:solidFill>
                <a:srgbClr val="002060"/>
              </a:solidFill>
              <a:latin typeface="Times New Roman" panose="02020603050405020304" pitchFamily="18" charset="0"/>
              <a:cs typeface="Times New Roman" panose="02020603050405020304" pitchFamily="18" charset="0"/>
            </a:endParaRPr>
          </a:p>
          <a:p>
            <a:pPr algn="ctr"/>
            <a:r>
              <a:rPr lang="vi-VN" sz="2800" b="1" dirty="0" smtClean="0">
                <a:solidFill>
                  <a:srgbClr val="002060"/>
                </a:solidFill>
                <a:latin typeface="Times New Roman" panose="02020603050405020304" pitchFamily="18" charset="0"/>
                <a:cs typeface="Times New Roman" panose="02020603050405020304" pitchFamily="18" charset="0"/>
              </a:rPr>
              <a:t>Giáo viên: Vũ Thị Thu</a:t>
            </a:r>
            <a:endParaRPr lang="vi-VN" sz="2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3359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1247" y="481692"/>
            <a:ext cx="3637258" cy="242332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2858" y="228490"/>
            <a:ext cx="3910692" cy="267652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1322" y="2968398"/>
            <a:ext cx="4825093" cy="180975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14650" y="4982256"/>
            <a:ext cx="2628900" cy="1743075"/>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37022" y="4982255"/>
            <a:ext cx="2619375" cy="1743075"/>
          </a:xfrm>
          <a:prstGeom prst="rect">
            <a:avLst/>
          </a:prstGeom>
        </p:spPr>
      </p:pic>
    </p:spTree>
    <p:extLst>
      <p:ext uri="{BB962C8B-B14F-4D97-AF65-F5344CB8AC3E}">
        <p14:creationId xmlns:p14="http://schemas.microsoft.com/office/powerpoint/2010/main" val="1823749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Cartoon Fantasy Scenery Wallpapers #19 | Fondo de pantalla d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272588" y="2502998"/>
            <a:ext cx="6640541" cy="1600438"/>
          </a:xfrm>
          <a:prstGeom prst="rect">
            <a:avLst/>
          </a:prstGeom>
          <a:noFill/>
        </p:spPr>
        <p:txBody>
          <a:bodyPr wrap="square" rtlCol="0">
            <a:spAutoFit/>
          </a:bodyPr>
          <a:lstStyle/>
          <a:p>
            <a:pPr algn="just"/>
            <a:r>
              <a:rPr lang="vi-VN" sz="4000" b="1" dirty="0" smtClean="0">
                <a:latin typeface="Times New Roman" panose="02020603050405020304" pitchFamily="18" charset="0"/>
                <a:cs typeface="Times New Roman" panose="02020603050405020304" pitchFamily="18" charset="0"/>
              </a:rPr>
              <a:t>Kết thúc:</a:t>
            </a: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H</a:t>
            </a:r>
            <a:r>
              <a:rPr lang="vi-VN" sz="4000" b="1" dirty="0" smtClean="0">
                <a:latin typeface="Times New Roman" panose="02020603050405020304" pitchFamily="18" charset="0"/>
                <a:cs typeface="Times New Roman" panose="02020603050405020304" pitchFamily="18" charset="0"/>
              </a:rPr>
              <a:t>át </a:t>
            </a:r>
            <a:r>
              <a:rPr lang="vi-VN" sz="4000" b="1" dirty="0">
                <a:latin typeface="Times New Roman" panose="02020603050405020304" pitchFamily="18" charset="0"/>
                <a:cs typeface="Times New Roman" panose="02020603050405020304" pitchFamily="18" charset="0"/>
              </a:rPr>
              <a:t>bài “Tập </a:t>
            </a:r>
            <a:r>
              <a:rPr lang="vi-VN" sz="4000" b="1" dirty="0" smtClean="0">
                <a:latin typeface="Times New Roman" panose="02020603050405020304" pitchFamily="18" charset="0"/>
                <a:cs typeface="Times New Roman" panose="02020603050405020304" pitchFamily="18" charset="0"/>
              </a:rPr>
              <a:t>thể </a:t>
            </a:r>
            <a:r>
              <a:rPr lang="vi-VN" sz="4000" b="1" dirty="0">
                <a:latin typeface="Times New Roman" panose="02020603050405020304" pitchFamily="18" charset="0"/>
                <a:cs typeface="Times New Roman" panose="02020603050405020304" pitchFamily="18" charset="0"/>
              </a:rPr>
              <a:t>dục buổi sáng”</a:t>
            </a:r>
          </a:p>
          <a:p>
            <a:pPr algn="just"/>
            <a:r>
              <a:rPr lang="vi-VN" b="1" dirty="0" smtClean="0"/>
              <a:t>  </a:t>
            </a:r>
            <a:endParaRPr lang="vi-VN" b="1" dirty="0"/>
          </a:p>
        </p:txBody>
      </p:sp>
    </p:spTree>
    <p:extLst>
      <p:ext uri="{BB962C8B-B14F-4D97-AF65-F5344CB8AC3E}">
        <p14:creationId xmlns:p14="http://schemas.microsoft.com/office/powerpoint/2010/main" val="3497555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inh-nen-dong-dep-cho-powerpoint-2.jpg (1000×7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71437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7999" y="2551837"/>
            <a:ext cx="7834993" cy="1200329"/>
          </a:xfrm>
          <a:prstGeom prst="rect">
            <a:avLst/>
          </a:prstGeom>
        </p:spPr>
        <p:txBody>
          <a:bodyPr wrap="square">
            <a:spAutoFit/>
          </a:bodyPr>
          <a:lstStyle/>
          <a:p>
            <a:pPr fontAlgn="base"/>
            <a:r>
              <a:rPr lang="vi-VN" b="1" dirty="0">
                <a:latin typeface="Times New Roman" panose="02020603050405020304" pitchFamily="18" charset="0"/>
                <a:cs typeface="Times New Roman" panose="02020603050405020304" pitchFamily="18" charset="0"/>
              </a:rPr>
              <a:t>I</a:t>
            </a:r>
            <a:r>
              <a:rPr lang="vi-VN" b="1" dirty="0" smtClean="0">
                <a:latin typeface="Times New Roman" panose="02020603050405020304" pitchFamily="18" charset="0"/>
                <a:cs typeface="Times New Roman" panose="02020603050405020304" pitchFamily="18" charset="0"/>
              </a:rPr>
              <a:t>. Mục </a:t>
            </a:r>
            <a:r>
              <a:rPr lang="vi-VN" b="1" dirty="0">
                <a:latin typeface="Times New Roman" panose="02020603050405020304" pitchFamily="18" charset="0"/>
                <a:cs typeface="Times New Roman" panose="02020603050405020304" pitchFamily="18" charset="0"/>
              </a:rPr>
              <a:t>đích, yêu cầu</a:t>
            </a:r>
            <a:endParaRPr lang="vi-VN" dirty="0">
              <a:latin typeface="Times New Roman" panose="02020603050405020304" pitchFamily="18" charset="0"/>
              <a:cs typeface="Times New Roman" panose="02020603050405020304" pitchFamily="18" charset="0"/>
            </a:endParaRPr>
          </a:p>
          <a:p>
            <a:pPr fontAlgn="base">
              <a:buFont typeface="+mj-lt"/>
              <a:buAutoNum type="arabicPeriod"/>
            </a:pPr>
            <a:r>
              <a:rPr lang="vi-VN" b="1" i="1" dirty="0" smtClean="0">
                <a:latin typeface="Times New Roman" panose="02020603050405020304" pitchFamily="18" charset="0"/>
                <a:cs typeface="Times New Roman" panose="02020603050405020304" pitchFamily="18" charset="0"/>
              </a:rPr>
              <a:t> Kiến </a:t>
            </a:r>
            <a:r>
              <a:rPr lang="vi-VN" b="1" i="1" dirty="0">
                <a:latin typeface="Times New Roman" panose="02020603050405020304" pitchFamily="18" charset="0"/>
                <a:cs typeface="Times New Roman" panose="02020603050405020304" pitchFamily="18" charset="0"/>
              </a:rPr>
              <a:t>thức</a:t>
            </a:r>
            <a:endParaRPr lang="vi-VN" dirty="0">
              <a:latin typeface="Times New Roman" panose="02020603050405020304" pitchFamily="18" charset="0"/>
              <a:cs typeface="Times New Roman" panose="02020603050405020304" pitchFamily="18" charset="0"/>
            </a:endParaRPr>
          </a:p>
          <a:p>
            <a:pPr fontAlgn="base"/>
            <a:r>
              <a:rPr lang="vi-VN" dirty="0">
                <a:latin typeface="Times New Roman" panose="02020603050405020304" pitchFamily="18" charset="0"/>
                <a:cs typeface="Times New Roman" panose="02020603050405020304" pitchFamily="18" charset="0"/>
              </a:rPr>
              <a:t>– Trẻ phân biệt được sự thay đổi của bầu trời vào ban ngày và ban đêm</a:t>
            </a:r>
          </a:p>
          <a:p>
            <a:pPr fontAlgn="base"/>
            <a:r>
              <a:rPr lang="vi-VN" dirty="0">
                <a:latin typeface="Times New Roman" panose="02020603050405020304" pitchFamily="18" charset="0"/>
                <a:cs typeface="Times New Roman" panose="02020603050405020304" pitchFamily="18" charset="0"/>
              </a:rPr>
              <a:t>– Trẻ biết được các hoạt động của con người vào ban ngày và ban đêm</a:t>
            </a:r>
            <a:endParaRPr lang="vi-VN" b="0" i="0" dirty="0">
              <a:effectLst/>
              <a:latin typeface="Times New Roman" panose="02020603050405020304" pitchFamily="18" charset="0"/>
              <a:cs typeface="Times New Roman" panose="02020603050405020304" pitchFamily="18" charset="0"/>
            </a:endParaRPr>
          </a:p>
        </p:txBody>
      </p:sp>
      <p:sp>
        <p:nvSpPr>
          <p:cNvPr id="3" name="Rectangle 2"/>
          <p:cNvSpPr/>
          <p:nvPr/>
        </p:nvSpPr>
        <p:spPr>
          <a:xfrm>
            <a:off x="3047999" y="3881735"/>
            <a:ext cx="6234794" cy="1477328"/>
          </a:xfrm>
          <a:prstGeom prst="rect">
            <a:avLst/>
          </a:prstGeom>
        </p:spPr>
        <p:txBody>
          <a:bodyPr wrap="square">
            <a:spAutoFit/>
          </a:bodyPr>
          <a:lstStyle/>
          <a:p>
            <a:pPr fontAlgn="base"/>
            <a:r>
              <a:rPr lang="vi-VN" b="1" i="1" dirty="0" smtClean="0">
                <a:latin typeface="Times New Roman" panose="02020603050405020304" pitchFamily="18" charset="0"/>
                <a:cs typeface="Times New Roman" panose="02020603050405020304" pitchFamily="18" charset="0"/>
              </a:rPr>
              <a:t>2 . Kỹ </a:t>
            </a:r>
            <a:r>
              <a:rPr lang="vi-VN" b="1" i="1" dirty="0">
                <a:latin typeface="Times New Roman" panose="02020603050405020304" pitchFamily="18" charset="0"/>
                <a:cs typeface="Times New Roman" panose="02020603050405020304" pitchFamily="18" charset="0"/>
              </a:rPr>
              <a:t>năng</a:t>
            </a:r>
            <a:endParaRPr lang="vi-VN" b="1" dirty="0">
              <a:latin typeface="Times New Roman" panose="02020603050405020304" pitchFamily="18" charset="0"/>
              <a:cs typeface="Times New Roman" panose="02020603050405020304" pitchFamily="18" charset="0"/>
            </a:endParaRPr>
          </a:p>
          <a:p>
            <a:pPr fontAlgn="base"/>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Rèn cho trẻ kỹ năng nhận biết phân biệt các đặc điểm ngày và </a:t>
            </a:r>
            <a:r>
              <a:rPr lang="vi-VN" dirty="0" smtClean="0">
                <a:latin typeface="Times New Roman" panose="02020603050405020304" pitchFamily="18" charset="0"/>
                <a:cs typeface="Times New Roman" panose="02020603050405020304" pitchFamily="18" charset="0"/>
              </a:rPr>
              <a:t>đêm </a:t>
            </a:r>
          </a:p>
          <a:p>
            <a:pPr fontAlgn="base"/>
            <a:r>
              <a:rPr lang="vi-VN"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 Rèn </a:t>
            </a:r>
            <a:r>
              <a:rPr lang="vi-VN" dirty="0">
                <a:latin typeface="Times New Roman" panose="02020603050405020304" pitchFamily="18" charset="0"/>
                <a:cs typeface="Times New Roman" panose="02020603050405020304" pitchFamily="18" charset="0"/>
              </a:rPr>
              <a:t>kỹ năng quan sát, chú ý, phát triển ngôn ngử và phát triển tư duy cho trẻ</a:t>
            </a:r>
            <a:endParaRPr lang="vi-VN" i="0" dirty="0">
              <a:effectLst/>
              <a:latin typeface="Times New Roman" panose="02020603050405020304" pitchFamily="18" charset="0"/>
              <a:cs typeface="Times New Roman" panose="02020603050405020304" pitchFamily="18" charset="0"/>
            </a:endParaRPr>
          </a:p>
        </p:txBody>
      </p:sp>
      <p:sp>
        <p:nvSpPr>
          <p:cNvPr id="4" name="Rectangle 3"/>
          <p:cNvSpPr/>
          <p:nvPr/>
        </p:nvSpPr>
        <p:spPr>
          <a:xfrm>
            <a:off x="3158067" y="5579907"/>
            <a:ext cx="6328833" cy="646331"/>
          </a:xfrm>
          <a:prstGeom prst="rect">
            <a:avLst/>
          </a:prstGeom>
        </p:spPr>
        <p:txBody>
          <a:bodyPr wrap="square">
            <a:spAutoFit/>
          </a:bodyPr>
          <a:lstStyle/>
          <a:p>
            <a:pPr fontAlgn="base"/>
            <a:r>
              <a:rPr lang="vi-VN" b="1" i="1" dirty="0" smtClean="0">
                <a:latin typeface="Times New Roman" panose="02020603050405020304" pitchFamily="18" charset="0"/>
                <a:cs typeface="Times New Roman" panose="02020603050405020304" pitchFamily="18" charset="0"/>
              </a:rPr>
              <a:t>3. Thái </a:t>
            </a:r>
            <a:r>
              <a:rPr lang="vi-VN" b="1" i="1" dirty="0">
                <a:latin typeface="Times New Roman" panose="02020603050405020304" pitchFamily="18" charset="0"/>
                <a:cs typeface="Times New Roman" panose="02020603050405020304" pitchFamily="18" charset="0"/>
              </a:rPr>
              <a:t>độ</a:t>
            </a:r>
            <a:endParaRPr lang="vi-VN" dirty="0">
              <a:latin typeface="Times New Roman" panose="02020603050405020304" pitchFamily="18" charset="0"/>
              <a:cs typeface="Times New Roman" panose="02020603050405020304" pitchFamily="18" charset="0"/>
            </a:endParaRPr>
          </a:p>
          <a:p>
            <a:pPr fontAlgn="base"/>
            <a:r>
              <a:rPr lang="vi-VN" dirty="0">
                <a:latin typeface="Times New Roman" panose="02020603050405020304" pitchFamily="18" charset="0"/>
                <a:cs typeface="Times New Roman" panose="02020603050405020304" pitchFamily="18" charset="0"/>
              </a:rPr>
              <a:t>– Giáo dục trẻ biết sinh hoạt theo nề nếp của ngày và đêm</a:t>
            </a:r>
            <a:endParaRPr lang="vi-VN"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099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8557" y="938892"/>
            <a:ext cx="8719458" cy="2492990"/>
          </a:xfrm>
          <a:prstGeom prst="rect">
            <a:avLst/>
          </a:prstGeom>
          <a:noFill/>
        </p:spPr>
        <p:txBody>
          <a:bodyPr wrap="square" rtlCol="0">
            <a:spAutoFit/>
          </a:bodyPr>
          <a:lstStyle/>
          <a:p>
            <a:r>
              <a:rPr lang="vi-VN" sz="3600" dirty="0" smtClean="0">
                <a:latin typeface="Times New Roman" panose="02020603050405020304" pitchFamily="18" charset="0"/>
                <a:cs typeface="Times New Roman" panose="02020603050405020304" pitchFamily="18" charset="0"/>
              </a:rPr>
              <a:t>Câu đố:</a:t>
            </a:r>
          </a:p>
          <a:p>
            <a:r>
              <a:rPr lang="vi-VN" sz="2000" dirty="0" smtClean="0">
                <a:latin typeface="Times New Roman" panose="02020603050405020304" pitchFamily="18" charset="0"/>
                <a:cs typeface="Times New Roman" panose="02020603050405020304" pitchFamily="18" charset="0"/>
              </a:rPr>
              <a:t>“Khi </a:t>
            </a:r>
            <a:r>
              <a:rPr lang="vi-VN" sz="2000" dirty="0">
                <a:latin typeface="Times New Roman" panose="02020603050405020304" pitchFamily="18" charset="0"/>
                <a:cs typeface="Times New Roman" panose="02020603050405020304" pitchFamily="18" charset="0"/>
              </a:rPr>
              <a:t>tròn, khi khuyết</a:t>
            </a:r>
            <a:br>
              <a:rPr lang="vi-VN" sz="2000" dirty="0">
                <a:latin typeface="Times New Roman" panose="02020603050405020304" pitchFamily="18" charset="0"/>
                <a:cs typeface="Times New Roman" panose="02020603050405020304" pitchFamily="18" charset="0"/>
              </a:rPr>
            </a:br>
            <a:r>
              <a:rPr lang="vi-VN" sz="2000" dirty="0">
                <a:latin typeface="Times New Roman" panose="02020603050405020304" pitchFamily="18" charset="0"/>
                <a:cs typeface="Times New Roman" panose="02020603050405020304" pitchFamily="18" charset="0"/>
              </a:rPr>
              <a:t>Lúc tỏ, lúc mờ</a:t>
            </a:r>
            <a:br>
              <a:rPr lang="vi-VN" sz="2000" dirty="0">
                <a:latin typeface="Times New Roman" panose="02020603050405020304" pitchFamily="18" charset="0"/>
                <a:cs typeface="Times New Roman" panose="02020603050405020304" pitchFamily="18" charset="0"/>
              </a:rPr>
            </a:br>
            <a:r>
              <a:rPr lang="vi-VN" sz="2000" dirty="0">
                <a:latin typeface="Times New Roman" panose="02020603050405020304" pitchFamily="18" charset="0"/>
                <a:cs typeface="Times New Roman" panose="02020603050405020304" pitchFamily="18" charset="0"/>
              </a:rPr>
              <a:t>Có chú cuội nhỏ</a:t>
            </a:r>
            <a:br>
              <a:rPr lang="vi-VN" sz="2000" dirty="0">
                <a:latin typeface="Times New Roman" panose="02020603050405020304" pitchFamily="18" charset="0"/>
                <a:cs typeface="Times New Roman" panose="02020603050405020304" pitchFamily="18" charset="0"/>
              </a:rPr>
            </a:br>
            <a:r>
              <a:rPr lang="vi-VN" sz="2000" dirty="0">
                <a:latin typeface="Times New Roman" panose="02020603050405020304" pitchFamily="18" charset="0"/>
                <a:cs typeface="Times New Roman" panose="02020603050405020304" pitchFamily="18" charset="0"/>
              </a:rPr>
              <a:t>Ngồi gốc cây </a:t>
            </a:r>
            <a:r>
              <a:rPr lang="vi-VN" sz="2000" dirty="0" smtClean="0">
                <a:latin typeface="Times New Roman" panose="02020603050405020304" pitchFamily="18" charset="0"/>
                <a:cs typeface="Times New Roman" panose="02020603050405020304" pitchFamily="18" charset="0"/>
              </a:rPr>
              <a:t>đa”</a:t>
            </a:r>
          </a:p>
          <a:p>
            <a:pPr marL="342900" indent="-342900">
              <a:buFont typeface="Symbol" panose="05050102010706020507" pitchFamily="18" charset="2"/>
              <a:buChar char="Þ"/>
            </a:pPr>
            <a:r>
              <a:rPr lang="vi-VN" sz="2000" dirty="0" smtClean="0">
                <a:latin typeface="Times New Roman" panose="02020603050405020304" pitchFamily="18" charset="0"/>
                <a:cs typeface="Times New Roman" panose="02020603050405020304" pitchFamily="18" charset="0"/>
              </a:rPr>
              <a:t>Đó là mặt trăng </a:t>
            </a:r>
          </a:p>
          <a:p>
            <a:pPr marL="342900" indent="-342900">
              <a:buFont typeface="Symbol" panose="05050102010706020507" pitchFamily="18" charset="2"/>
              <a:buChar char="Þ"/>
            </a:pPr>
            <a:r>
              <a:rPr lang="vi-VN" sz="2000" dirty="0" smtClean="0">
                <a:latin typeface="Times New Roman" panose="02020603050405020304" pitchFamily="18" charset="0"/>
                <a:cs typeface="Times New Roman" panose="02020603050405020304" pitchFamily="18" charset="0"/>
              </a:rPr>
              <a:t>Mặt trăng xuất hiện khi nào?</a:t>
            </a:r>
            <a:endParaRPr lang="vi-VN" sz="2000" dirty="0">
              <a:latin typeface="Times New Roman" panose="02020603050405020304" pitchFamily="18" charset="0"/>
              <a:cs typeface="Times New Roman" panose="02020603050405020304" pitchFamily="18" charset="0"/>
            </a:endParaRPr>
          </a:p>
        </p:txBody>
      </p:sp>
      <p:pic>
        <p:nvPicPr>
          <p:cNvPr id="2050" name="Picture 2" descr="Ảnh động đẹp (1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18132" y="0"/>
            <a:ext cx="7620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Ảnh động đẹp (85)"/>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1408682" y="4086224"/>
            <a:ext cx="647700" cy="277177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Ảnh động trang trí (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290411" y="5472112"/>
            <a:ext cx="3162300" cy="866776"/>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Ảnh động trang trí (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780768" y="5472112"/>
            <a:ext cx="3162300" cy="8667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90411" y="4086224"/>
            <a:ext cx="10451900" cy="954107"/>
          </a:xfrm>
          <a:prstGeom prst="rect">
            <a:avLst/>
          </a:prstGeom>
          <a:noFill/>
        </p:spPr>
        <p:txBody>
          <a:bodyPr wrap="none" rtlCol="0">
            <a:spAutoFit/>
          </a:bodyPr>
          <a:lstStyle/>
          <a:p>
            <a:endParaRPr lang="vi-VN" sz="2800" dirty="0" smtClean="0">
              <a:latin typeface="Times New Roman" panose="02020603050405020304" pitchFamily="18" charset="0"/>
              <a:cs typeface="Times New Roman" panose="02020603050405020304" pitchFamily="18" charset="0"/>
            </a:endParaRPr>
          </a:p>
          <a:p>
            <a:r>
              <a:rPr lang="vi-VN" sz="2800" dirty="0" smtClean="0">
                <a:latin typeface="Times New Roman" panose="02020603050405020304" pitchFamily="18" charset="0"/>
                <a:cs typeface="Times New Roman" panose="02020603050405020304" pitchFamily="18" charset="0"/>
              </a:rPr>
              <a:t>=&gt; Hôm nay cô sẽ hướng dẫn các bạn nhận biết, phân biệt ngày và đêm.</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131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descr="Bộ ảnh đêm trông như chụp ban ngày"/>
          <p:cNvSpPr>
            <a:spLocks noChangeAspect="1" noChangeArrowheads="1"/>
          </p:cNvSpPr>
          <p:nvPr/>
        </p:nvSpPr>
        <p:spPr bwMode="auto">
          <a:xfrm>
            <a:off x="1078139" y="1545544"/>
            <a:ext cx="440418"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5" name="AutoShape 8" descr="Bộ ảnh đêm trông như chụp ban ngà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975" y="1943100"/>
            <a:ext cx="5782582" cy="369842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3777" y="2851376"/>
            <a:ext cx="5538107" cy="4080102"/>
          </a:xfrm>
          <a:prstGeom prst="rect">
            <a:avLst/>
          </a:prstGeom>
        </p:spPr>
      </p:pic>
      <p:sp>
        <p:nvSpPr>
          <p:cNvPr id="9" name="TextBox 8"/>
          <p:cNvSpPr txBox="1"/>
          <p:nvPr/>
        </p:nvSpPr>
        <p:spPr>
          <a:xfrm>
            <a:off x="1877785" y="405388"/>
            <a:ext cx="9593036" cy="1015663"/>
          </a:xfrm>
          <a:prstGeom prst="rect">
            <a:avLst/>
          </a:prstGeom>
          <a:noFill/>
        </p:spPr>
        <p:txBody>
          <a:bodyPr wrap="square" rtlCol="0">
            <a:spAutoFit/>
          </a:bodyPr>
          <a:lstStyle/>
          <a:p>
            <a:r>
              <a:rPr lang="vi-VN" sz="2000" b="1" dirty="0" smtClean="0">
                <a:latin typeface="Times New Roman" panose="02020603050405020304" pitchFamily="18" charset="0"/>
                <a:cs typeface="Times New Roman" panose="02020603050405020304" pitchFamily="18" charset="0"/>
              </a:rPr>
              <a:t>Làm sao để biết được ban ngày và ban đêm?</a:t>
            </a:r>
          </a:p>
          <a:p>
            <a:r>
              <a:rPr lang="vi-VN" sz="2000" b="1" dirty="0" smtClean="0">
                <a:latin typeface="Times New Roman" panose="02020603050405020304" pitchFamily="18" charset="0"/>
                <a:cs typeface="Times New Roman" panose="02020603050405020304" pitchFamily="18" charset="0"/>
              </a:rPr>
              <a:t>Vào ban ngày thì bầu trời như thế nào?</a:t>
            </a:r>
          </a:p>
          <a:p>
            <a:r>
              <a:rPr lang="vi-VN" sz="2000" b="1" dirty="0" smtClean="0">
                <a:latin typeface="Times New Roman" panose="02020603050405020304" pitchFamily="18" charset="0"/>
                <a:cs typeface="Times New Roman" panose="02020603050405020304" pitchFamily="18" charset="0"/>
              </a:rPr>
              <a:t>Còn đêm thì bầu trời như thế nào?</a:t>
            </a:r>
          </a:p>
        </p:txBody>
      </p:sp>
    </p:spTree>
    <p:extLst>
      <p:ext uri="{BB962C8B-B14F-4D97-AF65-F5344CB8AC3E}">
        <p14:creationId xmlns:p14="http://schemas.microsoft.com/office/powerpoint/2010/main" val="611733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47157" y="563335"/>
            <a:ext cx="5870122" cy="954107"/>
          </a:xfrm>
          <a:prstGeom prst="rect">
            <a:avLst/>
          </a:prstGeom>
          <a:noFill/>
        </p:spPr>
        <p:txBody>
          <a:bodyPr wrap="square" rtlCol="0">
            <a:spAutoFit/>
          </a:bodyPr>
          <a:lstStyle/>
          <a:p>
            <a:r>
              <a:rPr lang="vi-VN" sz="2800" dirty="0" smtClean="0">
                <a:latin typeface="Times New Roman" panose="02020603050405020304" pitchFamily="18" charset="0"/>
                <a:cs typeface="Times New Roman" panose="02020603050405020304" pitchFamily="18" charset="0"/>
              </a:rPr>
              <a:t>Vậy ngày và đêm khác nhau như thế nào?</a:t>
            </a:r>
            <a:endParaRPr lang="vi-VN" sz="28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1794" y="1543050"/>
            <a:ext cx="7535636" cy="5200649"/>
          </a:xfrm>
          <a:prstGeom prst="rect">
            <a:avLst/>
          </a:prstGeom>
        </p:spPr>
      </p:pic>
      <p:sp>
        <p:nvSpPr>
          <p:cNvPr id="5" name="Oval 4"/>
          <p:cNvSpPr/>
          <p:nvPr/>
        </p:nvSpPr>
        <p:spPr>
          <a:xfrm>
            <a:off x="8817430" y="1232807"/>
            <a:ext cx="3184070" cy="46209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=&gt; Đúng vậy vào ban ngày thì trời sáng bầu trời trong xanh có ông mặt trời chiếu sáng. Còn ban đêm thì trời tối trên bầu trời có mặt trăng và các vì sao.</a:t>
            </a:r>
            <a:endParaRPr lang="vi-VN" dirty="0"/>
          </a:p>
        </p:txBody>
      </p:sp>
    </p:spTree>
    <p:extLst>
      <p:ext uri="{BB962C8B-B14F-4D97-AF65-F5344CB8AC3E}">
        <p14:creationId xmlns:p14="http://schemas.microsoft.com/office/powerpoint/2010/main" val="980676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6610" y="376911"/>
            <a:ext cx="7964906" cy="1065897"/>
          </a:xfrm>
        </p:spPr>
        <p:txBody>
          <a:bodyPr>
            <a:normAutofit/>
          </a:bodyPr>
          <a:lstStyle/>
          <a:p>
            <a:pPr algn="just"/>
            <a:r>
              <a:rPr lang="vi-VN" sz="2800" b="1" dirty="0" smtClean="0">
                <a:latin typeface="Times New Roman" panose="02020603050405020304" pitchFamily="18" charset="0"/>
                <a:cs typeface="Times New Roman" panose="02020603050405020304" pitchFamily="18" charset="0"/>
              </a:rPr>
              <a:t>Ngoài cách quan sát trên để phân biệt ngày đêm thì theo các con còn cách nào khác không?</a:t>
            </a:r>
            <a:endParaRPr lang="vi-VN"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0811" y="2003197"/>
            <a:ext cx="8526252" cy="511403"/>
          </a:xfrm>
        </p:spPr>
        <p:txBody>
          <a:bodyPr>
            <a:normAutofit/>
          </a:bodyPr>
          <a:lstStyle/>
          <a:p>
            <a:r>
              <a:rPr lang="vi-VN" sz="2400" b="1" dirty="0" smtClean="0">
                <a:latin typeface="Times New Roman" panose="02020603050405020304" pitchFamily="18" charset="0"/>
                <a:cs typeface="Times New Roman" panose="02020603050405020304" pitchFamily="18" charset="0"/>
              </a:rPr>
              <a:t>    Vậy ai cho cô biết vào ban ngày thì các con thường làm gì?</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3062" y="3069771"/>
            <a:ext cx="3827009" cy="213087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6312" y="5200650"/>
            <a:ext cx="2857500" cy="16002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43812" y="3069771"/>
            <a:ext cx="3712709" cy="2357437"/>
          </a:xfrm>
          <a:prstGeom prst="rect">
            <a:avLst/>
          </a:prstGeom>
        </p:spPr>
      </p:pic>
    </p:spTree>
    <p:extLst>
      <p:ext uri="{BB962C8B-B14F-4D97-AF65-F5344CB8AC3E}">
        <p14:creationId xmlns:p14="http://schemas.microsoft.com/office/powerpoint/2010/main" val="1498524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5636674" cy="591079"/>
          </a:xfrm>
        </p:spPr>
        <p:txBody>
          <a:bodyPr>
            <a:normAutofit fontScale="90000"/>
          </a:bodyPr>
          <a:lstStyle/>
          <a:p>
            <a:r>
              <a:rPr lang="vi-VN" dirty="0">
                <a:latin typeface="Times New Roman" panose="02020603050405020304" pitchFamily="18" charset="0"/>
                <a:cs typeface="Times New Roman" panose="02020603050405020304" pitchFamily="18" charset="0"/>
              </a:rPr>
              <a:t>Còn ban đêm thì các con làm gì?</a:t>
            </a:r>
            <a:br>
              <a:rPr lang="vi-VN" dirty="0">
                <a:latin typeface="Times New Roman" panose="02020603050405020304" pitchFamily="18" charset="0"/>
                <a:cs typeface="Times New Roman" panose="02020603050405020304" pitchFamily="18" charset="0"/>
              </a:rPr>
            </a:br>
            <a:endParaRPr lang="vi-VN"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5273" y="1443503"/>
            <a:ext cx="5701584" cy="377825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6067" y="3952373"/>
            <a:ext cx="5127171" cy="272687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0850" y="1550667"/>
            <a:ext cx="2857500" cy="1600200"/>
          </a:xfrm>
          <a:prstGeom prst="rect">
            <a:avLst/>
          </a:prstGeom>
        </p:spPr>
      </p:pic>
    </p:spTree>
    <p:extLst>
      <p:ext uri="{BB962C8B-B14F-4D97-AF65-F5344CB8AC3E}">
        <p14:creationId xmlns:p14="http://schemas.microsoft.com/office/powerpoint/2010/main" val="1671475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pic>
        <p:nvPicPr>
          <p:cNvPr id="6146" name="Picture 2" descr="Tải mẫu bìa khung viền hình nền Slide đẹp Word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32757" y="1445080"/>
            <a:ext cx="8311243" cy="2062103"/>
          </a:xfrm>
          <a:prstGeom prst="rect">
            <a:avLst/>
          </a:prstGeom>
        </p:spPr>
        <p:txBody>
          <a:bodyPr wrap="square">
            <a:spAutoFit/>
          </a:bodyPr>
          <a:lstStyle/>
          <a:p>
            <a:pPr algn="just"/>
            <a:r>
              <a:rPr lang="vi-VN" sz="3200" dirty="0">
                <a:latin typeface="Times New Roman" panose="02020603050405020304" pitchFamily="18" charset="0"/>
                <a:cs typeface="Times New Roman" panose="02020603050405020304" pitchFamily="18" charset="0"/>
              </a:rPr>
              <a:t>=&gt; Vào ban ngày hay tối cũng có những hoạt động đặc trưng như:ban ngày đó là thời gian chúng ta đi học,vui chơi còn tối là thười gian để chúng ta nghỉ ngơi và có giấc ngủ ngon.</a:t>
            </a:r>
          </a:p>
        </p:txBody>
      </p:sp>
      <p:sp>
        <p:nvSpPr>
          <p:cNvPr id="4" name="TextBox 3"/>
          <p:cNvSpPr txBox="1"/>
          <p:nvPr/>
        </p:nvSpPr>
        <p:spPr>
          <a:xfrm flipH="1">
            <a:off x="965198" y="3750734"/>
            <a:ext cx="8058485" cy="1569660"/>
          </a:xfrm>
          <a:prstGeom prst="rect">
            <a:avLst/>
          </a:prstGeom>
          <a:noFill/>
        </p:spPr>
        <p:txBody>
          <a:bodyPr wrap="square" rtlCol="0">
            <a:spAutoFit/>
          </a:bodyPr>
          <a:lstStyle/>
          <a:p>
            <a:pPr algn="just"/>
            <a:r>
              <a:rPr lang="vi-VN" sz="3200" dirty="0" smtClean="0">
                <a:latin typeface="Times New Roman" panose="02020603050405020304" pitchFamily="18" charset="0"/>
                <a:cs typeface="Times New Roman" panose="02020603050405020304" pitchFamily="18" charset="0"/>
              </a:rPr>
              <a:t>=&gt;Vào buổi tối các con nên đi ngủ đúng giờ để có cơ thể khỏe mạnh sẵn sàng cho ban ngày học tập và chơi đùa nhé!</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4922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Âm tiế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573110" y="1185540"/>
            <a:ext cx="7045779" cy="2062103"/>
          </a:xfrm>
          <a:prstGeom prst="rect">
            <a:avLst/>
          </a:prstGeom>
          <a:noFill/>
        </p:spPr>
        <p:txBody>
          <a:bodyPr wrap="square" rtlCol="0">
            <a:spAutoFit/>
          </a:bodyPr>
          <a:lstStyle/>
          <a:p>
            <a:r>
              <a:rPr lang="vi-VN" sz="3200" b="1" dirty="0" smtClean="0">
                <a:solidFill>
                  <a:srgbClr val="7030A0"/>
                </a:solidFill>
                <a:latin typeface="Times New Roman" panose="02020603050405020304" pitchFamily="18" charset="0"/>
                <a:cs typeface="Times New Roman" panose="02020603050405020304" pitchFamily="18" charset="0"/>
              </a:rPr>
              <a:t>Trò chơi: Ai nhanh trí</a:t>
            </a:r>
          </a:p>
          <a:p>
            <a:r>
              <a:rPr lang="vi-VN" sz="3200" b="1" dirty="0" smtClean="0">
                <a:solidFill>
                  <a:srgbClr val="FF0000"/>
                </a:solidFill>
                <a:latin typeface="Times New Roman" panose="02020603050405020304" pitchFamily="18" charset="0"/>
                <a:cs typeface="Times New Roman" panose="02020603050405020304" pitchFamily="18" charset="0"/>
              </a:rPr>
              <a:t>Cách chơi như sau các con hãy kể tên một số hoạt động được làm cả vào ban ngày và tối.</a:t>
            </a:r>
            <a:endParaRPr lang="vi-VN"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629535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41&quot;&gt;&lt;property id=&quot;20148&quot; value=&quot;5&quot;/&gt;&lt;property id=&quot;20300&quot; value=&quot;Slide 2&quot;/&gt;&lt;property id=&quot;20307&quot; value=&quot;257&quot;/&gt;&lt;/object&gt;&lt;object type=&quot;3&quot; unique_id=&quot;10042&quot;&gt;&lt;property id=&quot;20148&quot; value=&quot;5&quot;/&gt;&lt;property id=&quot;20300&quot; value=&quot;Slide 3&quot;/&gt;&lt;property id=&quot;20307&quot; value=&quot;258&quot;/&gt;&lt;/object&gt;&lt;object type=&quot;3&quot; unique_id=&quot;10043&quot;&gt;&lt;property id=&quot;20148&quot; value=&quot;5&quot;/&gt;&lt;property id=&quot;20300&quot; value=&quot;Slide 4&quot;/&gt;&lt;property id=&quot;20307&quot; value=&quot;259&quot;/&gt;&lt;/object&gt;&lt;object type=&quot;3&quot; unique_id=&quot;10044&quot;&gt;&lt;property id=&quot;20148&quot; value=&quot;5&quot;/&gt;&lt;property id=&quot;20300&quot; value=&quot;Slide 5&quot;/&gt;&lt;property id=&quot;20307&quot; value=&quot;260&quot;/&gt;&lt;/object&gt;&lt;object type=&quot;3&quot; unique_id=&quot;10045&quot;&gt;&lt;property id=&quot;20148&quot; value=&quot;5&quot;/&gt;&lt;property id=&quot;20300&quot; value=&quot;Slide 6 - &amp;quot;Ngoài cách quan sát trên để phân biệt ngày đêm thì theo các con còn cách nào khác không?&amp;quot;&quot;/&gt;&lt;property id=&quot;20307&quot; value=&quot;261&quot;/&gt;&lt;/object&gt;&lt;object type=&quot;3&quot; unique_id=&quot;10046&quot;&gt;&lt;property id=&quot;20148&quot; value=&quot;5&quot;/&gt;&lt;property id=&quot;20300&quot; value=&quot;Slide 7 - &amp;quot;Còn ban đêm thì các con làm gì? &amp;quot;&quot;/&gt;&lt;property id=&quot;20307&quot; value=&quot;262&quot;/&gt;&lt;/object&gt;&lt;object type=&quot;3&quot; unique_id=&quot;10047&quot;&gt;&lt;property id=&quot;20148&quot; value=&quot;5&quot;/&gt;&lt;property id=&quot;20300&quot; value=&quot;Slide 8&quot;/&gt;&lt;property id=&quot;20307&quot; value=&quot;264&quot;/&gt;&lt;/object&gt;&lt;object type=&quot;3&quot; unique_id=&quot;10048&quot;&gt;&lt;property id=&quot;20148&quot; value=&quot;5&quot;/&gt;&lt;property id=&quot;20300&quot; value=&quot;Slide 9&quot;/&gt;&lt;property id=&quot;20307&quot; value=&quot;265&quot;/&gt;&lt;/object&gt;&lt;object type=&quot;3&quot; unique_id=&quot;10049&quot;&gt;&lt;property id=&quot;20148&quot; value=&quot;5&quot;/&gt;&lt;property id=&quot;20300&quot; value=&quot;Slide 10&quot;/&gt;&lt;property id=&quot;20307&quot; value=&quot;266&quot;/&gt;&lt;/object&gt;&lt;object type=&quot;3&quot; unique_id=&quot;10098&quot;&gt;&lt;property id=&quot;20148&quot; value=&quot;5&quot;/&gt;&lt;property id=&quot;20300&quot; value=&quot;Slide 11&quot;/&gt;&lt;property id=&quot;20307&quot; value=&quot;267&quot;/&gt;&lt;/object&gt;&lt;/object&gt;&lt;/object&gt;&lt;/database&gt;"/>
  <p:tag name="SECTOMILLISECCONVERTED" val="1"/>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360</TotalTime>
  <Words>378</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Century Gothic</vt:lpstr>
      <vt:lpstr>Symbol</vt:lpstr>
      <vt:lpstr>Tahoma</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Ngoài cách quan sát trên để phân biệt ngày đêm thì theo các con còn cách nào khác không?</vt:lpstr>
      <vt:lpstr>Còn ban đêm thì các con làm gì?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MyPC</cp:lastModifiedBy>
  <cp:revision>21</cp:revision>
  <dcterms:created xsi:type="dcterms:W3CDTF">2020-04-11T14:49:34Z</dcterms:created>
  <dcterms:modified xsi:type="dcterms:W3CDTF">2023-04-12T07:01:24Z</dcterms:modified>
</cp:coreProperties>
</file>