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4" r:id="rId2"/>
    <p:sldId id="475" r:id="rId3"/>
    <p:sldId id="505" r:id="rId4"/>
    <p:sldId id="476" r:id="rId5"/>
    <p:sldId id="488" r:id="rId6"/>
    <p:sldId id="477" r:id="rId7"/>
    <p:sldId id="497" r:id="rId8"/>
    <p:sldId id="499" r:id="rId9"/>
    <p:sldId id="502" r:id="rId10"/>
    <p:sldId id="501" r:id="rId11"/>
    <p:sldId id="493" r:id="rId12"/>
    <p:sldId id="376" r:id="rId13"/>
    <p:sldId id="478" r:id="rId14"/>
    <p:sldId id="479" r:id="rId15"/>
    <p:sldId id="481" r:id="rId16"/>
    <p:sldId id="484" r:id="rId17"/>
    <p:sldId id="480" r:id="rId18"/>
    <p:sldId id="485" r:id="rId19"/>
    <p:sldId id="486" r:id="rId20"/>
    <p:sldId id="371" r:id="rId21"/>
    <p:sldId id="494" r:id="rId22"/>
    <p:sldId id="370" r:id="rId23"/>
    <p:sldId id="335" r:id="rId24"/>
    <p:sldId id="338" r:id="rId25"/>
    <p:sldId id="483" r:id="rId26"/>
    <p:sldId id="344" r:id="rId27"/>
    <p:sldId id="372" r:id="rId28"/>
    <p:sldId id="345" r:id="rId29"/>
    <p:sldId id="495" r:id="rId30"/>
    <p:sldId id="363" r:id="rId31"/>
    <p:sldId id="364" r:id="rId32"/>
    <p:sldId id="365" r:id="rId33"/>
    <p:sldId id="366" r:id="rId34"/>
    <p:sldId id="373" r:id="rId35"/>
    <p:sldId id="367" r:id="rId36"/>
    <p:sldId id="503" r:id="rId37"/>
    <p:sldId id="504" r:id="rId38"/>
    <p:sldId id="379" r:id="rId39"/>
    <p:sldId id="38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00"/>
    <a:srgbClr val="0000FF"/>
    <a:srgbClr val="AFFFAF"/>
    <a:srgbClr val="BEF8D5"/>
    <a:srgbClr val="FFD5FF"/>
    <a:srgbClr val="66FFCC"/>
    <a:srgbClr val="C3E1F9"/>
    <a:srgbClr val="E1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0542-2325-80F4-9E3E-04C367967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0781A-DCD1-AD9D-CD6F-3AEC9BF1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FF608-83EF-B386-6B7C-66FA89401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BFF9A-7D1D-FBF6-EC4C-CF0683E9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F181A-1373-A0CD-2D4B-6D63235A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58C3-A370-3A2B-2142-C871005F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F9F12-79EF-3272-5E3C-96D15A268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1E23A-8E67-B6CF-AA65-2501C97D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9F141-F4A5-6514-0801-C08F548B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21DA3-9243-EA07-4C2E-1A820FCE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FDEFD-A47F-6AA5-ED16-374B6BEEA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39677-37CF-B4AA-A50D-1AFC72588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3C9E-4BEA-6E68-4661-BCBC98B3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B7BDD-7083-450C-476B-8FE22A96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6E204-6E36-9C57-0B1C-EC68F2A2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9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376C-39CC-2EA3-CC10-9C9FBAF3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5825E-15C1-9FE4-C096-60EF3DE2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20FFA-6D26-72FE-FF65-CAF4A0F4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E2384-C2D7-4192-2945-A4DE1520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FFA2D-27FC-C6CF-E67D-74EB6762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4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D8E9E-1651-0DDC-182E-7E07370E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25FBC-BC17-B69A-EC61-FA110E47B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D2A57-ED11-EDCC-8BFA-E8DC26C0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99241-A32C-F703-1EE8-B7707F1E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A0F9B-763B-67F6-6E48-18FFE76A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59BE-7112-52F4-099D-995A5C5B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4D17-CE2B-DAFE-50A9-3A3D319ED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DE40E-DCA4-D54D-D3C6-4A426B413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D87E2-F2DE-BF7F-90EF-D760988D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F6E6D-98BF-C7D9-41F7-F7EFBA04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3E3FC-25B7-F8CE-92FC-4F1FC71E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9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3686-5687-F09F-40F1-C4233BCF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636E0-3B6F-3645-8B87-15911C9E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4A315-F8D3-8DBE-65B2-7F8834BD8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93C50-91E2-99FA-8A5F-ABCD5FDE6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EF9FB-3494-DB6F-08E5-D932B28E5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469AC-8CE4-02D4-5725-CA1A38A5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88DFA-F1FD-4851-B16F-FAE124E2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D7C9C-6E35-2577-B622-FDD84D49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16E1-E22B-26E9-421A-55F8CA66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4BC0FA-0E9B-5C9E-86FA-63FFA666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0300E-CF45-DE96-4AEB-65D3EB58A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7AF0B-55C0-072D-D516-C00636A5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7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27BB0-760E-4AD0-3F28-764DF32C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3099D-EB95-0B46-51D2-8B0A6001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5041C-68F0-461A-67C8-C15395CB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9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5E6B-E2BB-9BD2-3660-59EE69E6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FEEB-2627-4EC5-5EA2-E6FFB36F3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BC3DD-46E0-7F43-7F9A-50A8896D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195C0-59E9-1C4F-408E-DFC45D9F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A9408-1FD5-854D-1904-79E35E59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B7869-2898-9146-BF3C-15CC2279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3C24-F3DA-54CC-D5C8-A67AF376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F2D7-E785-5A05-24AC-ECFBBA7AC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0FF5F-83C3-F725-DB7E-B8CF1F9D8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3AE52-160E-1335-7FC1-E9D06178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F6D54-CA35-1712-96B4-27C77803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900E5-EA6C-D0F8-28B7-3751D45C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4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AA88A-8434-9973-D5E3-A0F36040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FAE67-849E-BB84-E068-E2F4674AC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F099E-C754-E156-E676-0C1500125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D43F-C26B-4B46-92C9-D8893008BC4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98B3A-178D-B31F-9EA9-A1B7979AC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67E46-414D-944D-E1F1-44C721E3D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8503-7337-4C4D-83A8-1A9E2228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2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9.jpeg"/><Relationship Id="rId7" Type="http://schemas.openxmlformats.org/officeDocument/2006/relationships/image" Target="../media/image61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2.gif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63.jpeg"/><Relationship Id="rId7" Type="http://schemas.openxmlformats.org/officeDocument/2006/relationships/image" Target="../media/image6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gif"/><Relationship Id="rId5" Type="http://schemas.openxmlformats.org/officeDocument/2006/relationships/image" Target="../media/image12.gif"/><Relationship Id="rId4" Type="http://schemas.openxmlformats.org/officeDocument/2006/relationships/image" Target="../media/image59.jpeg"/><Relationship Id="rId9" Type="http://schemas.openxmlformats.org/officeDocument/2006/relationships/image" Target="../media/image6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1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66.jpeg"/><Relationship Id="rId4" Type="http://schemas.openxmlformats.org/officeDocument/2006/relationships/image" Target="../media/image1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1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gif"/><Relationship Id="rId5" Type="http://schemas.openxmlformats.org/officeDocument/2006/relationships/image" Target="../media/image61.gif"/><Relationship Id="rId4" Type="http://schemas.openxmlformats.org/officeDocument/2006/relationships/image" Target="../media/image1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B8">
            <a:extLst>
              <a:ext uri="{FF2B5EF4-FFF2-40B4-BE49-F238E27FC236}">
                <a16:creationId xmlns:a16="http://schemas.microsoft.com/office/drawing/2014/main" id="{49D3EA50-DABC-66EC-8F14-C8872B0BB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0"/>
            <a:ext cx="12205982" cy="680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BAR_EL~1">
            <a:extLst>
              <a:ext uri="{FF2B5EF4-FFF2-40B4-BE49-F238E27FC236}">
                <a16:creationId xmlns:a16="http://schemas.microsoft.com/office/drawing/2014/main" id="{8465245F-B1E2-E169-99C0-1D8F6E85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81500" y="1068360"/>
            <a:ext cx="360045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roses_swaying_back_an_a_hb">
            <a:extLst>
              <a:ext uri="{FF2B5EF4-FFF2-40B4-BE49-F238E27FC236}">
                <a16:creationId xmlns:a16="http://schemas.microsoft.com/office/drawing/2014/main" id="{0175E43E-CAD6-24FE-FAEF-6B17D50606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82" y="3240538"/>
            <a:ext cx="3487341" cy="265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8456F-9824-7470-59FF-1C1538365417}"/>
              </a:ext>
            </a:extLst>
          </p:cNvPr>
          <p:cNvSpPr txBox="1"/>
          <p:nvPr/>
        </p:nvSpPr>
        <p:spPr>
          <a:xfrm>
            <a:off x="665017" y="2547943"/>
            <a:ext cx="10861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PHÒNG BỆNH VIÊM GAN A</a:t>
            </a:r>
            <a:endParaRPr lang="en-US" sz="60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326" name="Text Box 9">
            <a:extLst>
              <a:ext uri="{FF2B5EF4-FFF2-40B4-BE49-F238E27FC236}">
                <a16:creationId xmlns:a16="http://schemas.microsoft.com/office/drawing/2014/main" id="{D4FDD2E9-72E5-540E-B04F-61142CC7A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419" y="5668344"/>
            <a:ext cx="508635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latin typeface="HP001 4 hàng"/>
                <a:cs typeface="Arial" panose="020B0604020202020204" pitchFamily="34" charset="0"/>
              </a:rPr>
              <a:t>GV .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VNI-Allegie"/>
                <a:cs typeface="Arial" panose="020B0604020202020204" pitchFamily="34" charset="0"/>
              </a:rPr>
              <a:t>Vũ</a:t>
            </a:r>
            <a:r>
              <a:rPr lang="en-US" altLang="en-US" sz="4400" b="1" dirty="0" smtClean="0">
                <a:solidFill>
                  <a:srgbClr val="0070C0"/>
                </a:solidFill>
                <a:latin typeface="VNI-Allegie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VNI-Allegie"/>
                <a:cs typeface="Arial" panose="020B0604020202020204" pitchFamily="34" charset="0"/>
              </a:rPr>
              <a:t>Thị</a:t>
            </a:r>
            <a:r>
              <a:rPr lang="en-US" altLang="en-US" sz="4400" b="1" dirty="0" smtClean="0">
                <a:solidFill>
                  <a:srgbClr val="0070C0"/>
                </a:solidFill>
                <a:latin typeface="VNI-Allegie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0070C0"/>
                </a:solidFill>
                <a:latin typeface="VNI-Allegie"/>
                <a:cs typeface="Arial" panose="020B0604020202020204" pitchFamily="34" charset="0"/>
              </a:rPr>
              <a:t>Hiền</a:t>
            </a:r>
            <a:r>
              <a:rPr lang="vi-VN" altLang="en-US" sz="4400" b="1" dirty="0" smtClean="0">
                <a:solidFill>
                  <a:srgbClr val="0070C0"/>
                </a:solidFill>
                <a:latin typeface="VNI-Allegie"/>
                <a:cs typeface="Arial" panose="020B0604020202020204" pitchFamily="34" charset="0"/>
              </a:rPr>
              <a:t> </a:t>
            </a:r>
            <a:endParaRPr lang="en-US" altLang="en-US" sz="3600" b="1" dirty="0">
              <a:solidFill>
                <a:srgbClr val="0070C0"/>
              </a:solidFill>
              <a:latin typeface="HP001 4 hàng"/>
              <a:cs typeface="Arial" panose="020B0604020202020204" pitchFamily="34" charset="0"/>
            </a:endParaRPr>
          </a:p>
        </p:txBody>
      </p:sp>
      <p:sp>
        <p:nvSpPr>
          <p:cNvPr id="13324" name="Text Box 9">
            <a:extLst>
              <a:ext uri="{FF2B5EF4-FFF2-40B4-BE49-F238E27FC236}">
                <a16:creationId xmlns:a16="http://schemas.microsoft.com/office/drawing/2014/main" id="{4308AF42-B49B-E47E-0A00-E4F7BF70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23" y="1845784"/>
            <a:ext cx="34877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5400" b="1" dirty="0">
                <a:latin typeface="HP001 4 hàng" pitchFamily="34" charset="0"/>
              </a:rPr>
              <a:t>Khoa học </a:t>
            </a:r>
            <a:endParaRPr lang="en-US" altLang="en-US" sz="5400" b="1" dirty="0">
              <a:latin typeface="HP001 4 hàng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D3E09A-E8BD-DA01-DBD3-A7117296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58" descr="addemoticons172[1]">
            <a:extLst>
              <a:ext uri="{FF2B5EF4-FFF2-40B4-BE49-F238E27FC236}">
                <a16:creationId xmlns:a16="http://schemas.microsoft.com/office/drawing/2014/main" id="{1F80249B-87B7-84CA-0BEA-69D691846E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4097" y="1100175"/>
            <a:ext cx="2104795" cy="13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8" descr="addemoticons172[1]">
            <a:extLst>
              <a:ext uri="{FF2B5EF4-FFF2-40B4-BE49-F238E27FC236}">
                <a16:creationId xmlns:a16="http://schemas.microsoft.com/office/drawing/2014/main" id="{BF87E738-BA80-EC24-0B40-704125B6C1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40" y="983624"/>
            <a:ext cx="2107861" cy="13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5901F-CF49-AB0A-C122-84A6407F199E}"/>
              </a:ext>
            </a:extLst>
          </p:cNvPr>
          <p:cNvSpPr txBox="1"/>
          <p:nvPr/>
        </p:nvSpPr>
        <p:spPr>
          <a:xfrm>
            <a:off x="1075597" y="4107725"/>
            <a:ext cx="55607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</a:rPr>
              <a:t> </a:t>
            </a:r>
            <a:r>
              <a:rPr lang="vi-VN" sz="3000" b="1" dirty="0">
                <a:solidFill>
                  <a:srgbClr val="FFFF00"/>
                </a:solidFill>
              </a:rPr>
              <a:t>Bệnh viêm gan A lây truyền qua đường nào</a:t>
            </a:r>
            <a:r>
              <a:rPr lang="en-US" sz="3000" b="1" dirty="0">
                <a:solidFill>
                  <a:srgbClr val="FFFF00"/>
                </a:solidFill>
              </a:rPr>
              <a:t> ? </a:t>
            </a:r>
            <a:r>
              <a:rPr lang="vi-VN" sz="3000" b="1" dirty="0">
                <a:solidFill>
                  <a:srgbClr val="FFFF00"/>
                </a:solidFill>
              </a:rPr>
              <a:t> 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74BB0016-B63C-C4E3-5547-16C0F03B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735" y="3511790"/>
            <a:ext cx="2474502" cy="2123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lây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B4FABAEE-AB90-A923-5479-370FBEDC0F43}"/>
              </a:ext>
            </a:extLst>
          </p:cNvPr>
          <p:cNvSpPr/>
          <p:nvPr/>
        </p:nvSpPr>
        <p:spPr>
          <a:xfrm rot="17909479">
            <a:off x="1420526" y="3173693"/>
            <a:ext cx="2078438" cy="4469301"/>
          </a:xfrm>
          <a:prstGeom prst="curvedRightArrow">
            <a:avLst>
              <a:gd name="adj1" fmla="val 25000"/>
              <a:gd name="adj2" fmla="val 50000"/>
              <a:gd name="adj3" fmla="val 88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8">
            <a:extLst>
              <a:ext uri="{FF2B5EF4-FFF2-40B4-BE49-F238E27FC236}">
                <a16:creationId xmlns:a16="http://schemas.microsoft.com/office/drawing/2014/main" id="{3F8C1A10-D395-0A92-F3C4-B59DD8C41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71">
            <a:extLst>
              <a:ext uri="{FF2B5EF4-FFF2-40B4-BE49-F238E27FC236}">
                <a16:creationId xmlns:a16="http://schemas.microsoft.com/office/drawing/2014/main" id="{ACA5BD34-D692-8F32-E034-4AAC7C95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55" y="1198520"/>
            <a:ext cx="4838826" cy="46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7F2651B4-7612-DECA-4436-EDE791DF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506" y="4201503"/>
            <a:ext cx="4691495" cy="1569660"/>
          </a:xfrm>
          <a:prstGeom prst="rect">
            <a:avLst/>
          </a:prstGeom>
          <a:solidFill>
            <a:srgbClr val="E1FFFF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viêm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gan</a:t>
            </a:r>
            <a:r>
              <a:rPr lang="en-US" altLang="en-US" sz="3200" b="1" dirty="0">
                <a:latin typeface="Times New Roman" panose="02020603050405020304" pitchFamily="18" charset="0"/>
              </a:rPr>
              <a:t> A do vi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rút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viêm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gan</a:t>
            </a:r>
            <a:r>
              <a:rPr lang="en-US" altLang="en-US" sz="3200" b="1" dirty="0">
                <a:latin typeface="Times New Roman" panose="02020603050405020304" pitchFamily="18" charset="0"/>
              </a:rPr>
              <a:t> A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gây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69F2125B-DDD1-320D-F5B1-E07CEB84C487}"/>
              </a:ext>
            </a:extLst>
          </p:cNvPr>
          <p:cNvSpPr/>
          <p:nvPr/>
        </p:nvSpPr>
        <p:spPr>
          <a:xfrm>
            <a:off x="1447800" y="1302834"/>
            <a:ext cx="4294909" cy="2380665"/>
          </a:xfrm>
          <a:prstGeom prst="curvedRightArrow">
            <a:avLst>
              <a:gd name="adj1" fmla="val 10965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69E9B-1109-3DE3-4C49-7D67F03F75FA}"/>
              </a:ext>
            </a:extLst>
          </p:cNvPr>
          <p:cNvSpPr txBox="1"/>
          <p:nvPr/>
        </p:nvSpPr>
        <p:spPr>
          <a:xfrm>
            <a:off x="498764" y="1884725"/>
            <a:ext cx="61929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/>
              <a:t>Tác nhân gây ra bệnh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314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60">
            <a:extLst>
              <a:ext uri="{FF2B5EF4-FFF2-40B4-BE49-F238E27FC236}">
                <a16:creationId xmlns:a16="http://schemas.microsoft.com/office/drawing/2014/main" id="{F3569361-C9B5-E648-02E7-148558BE2A83}"/>
              </a:ext>
            </a:extLst>
          </p:cNvPr>
          <p:cNvSpPr>
            <a:spLocks/>
          </p:cNvSpPr>
          <p:nvPr/>
        </p:nvSpPr>
        <p:spPr bwMode="auto">
          <a:xfrm>
            <a:off x="4699000" y="5410200"/>
            <a:ext cx="762000" cy="76200"/>
          </a:xfrm>
          <a:custGeom>
            <a:avLst/>
            <a:gdLst>
              <a:gd name="T0" fmla="*/ 0 w 1200"/>
              <a:gd name="T1" fmla="*/ 2147483647 h 152"/>
              <a:gd name="T2" fmla="*/ 2147483647 w 1200"/>
              <a:gd name="T3" fmla="*/ 2147483647 h 152"/>
              <a:gd name="T4" fmla="*/ 2147483647 w 1200"/>
              <a:gd name="T5" fmla="*/ 2147483647 h 152"/>
              <a:gd name="T6" fmla="*/ 2147483647 w 1200"/>
              <a:gd name="T7" fmla="*/ 2147483647 h 152"/>
              <a:gd name="T8" fmla="*/ 2147483647 w 1200"/>
              <a:gd name="T9" fmla="*/ 2147483647 h 152"/>
              <a:gd name="T10" fmla="*/ 2147483647 w 1200"/>
              <a:gd name="T11" fmla="*/ 0 h 152"/>
              <a:gd name="T12" fmla="*/ 2147483647 w 1200"/>
              <a:gd name="T13" fmla="*/ 2147483647 h 152"/>
              <a:gd name="T14" fmla="*/ 2147483647 w 1200"/>
              <a:gd name="T15" fmla="*/ 2147483647 h 1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00"/>
              <a:gd name="T25" fmla="*/ 0 h 152"/>
              <a:gd name="T26" fmla="*/ 1200 w 1200"/>
              <a:gd name="T27" fmla="*/ 152 h 1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00" h="152">
                <a:moveTo>
                  <a:pt x="0" y="144"/>
                </a:moveTo>
                <a:cubicBezTo>
                  <a:pt x="44" y="96"/>
                  <a:pt x="88" y="48"/>
                  <a:pt x="144" y="48"/>
                </a:cubicBezTo>
                <a:cubicBezTo>
                  <a:pt x="200" y="48"/>
                  <a:pt x="272" y="144"/>
                  <a:pt x="336" y="144"/>
                </a:cubicBezTo>
                <a:cubicBezTo>
                  <a:pt x="400" y="144"/>
                  <a:pt x="464" y="48"/>
                  <a:pt x="528" y="48"/>
                </a:cubicBezTo>
                <a:cubicBezTo>
                  <a:pt x="592" y="48"/>
                  <a:pt x="656" y="152"/>
                  <a:pt x="720" y="144"/>
                </a:cubicBezTo>
                <a:cubicBezTo>
                  <a:pt x="784" y="136"/>
                  <a:pt x="848" y="0"/>
                  <a:pt x="912" y="0"/>
                </a:cubicBezTo>
                <a:cubicBezTo>
                  <a:pt x="976" y="0"/>
                  <a:pt x="1056" y="136"/>
                  <a:pt x="1104" y="144"/>
                </a:cubicBezTo>
                <a:cubicBezTo>
                  <a:pt x="1152" y="152"/>
                  <a:pt x="1184" y="64"/>
                  <a:pt x="1200" y="48"/>
                </a:cubicBezTo>
              </a:path>
            </a:pathLst>
          </a:custGeom>
          <a:noFill/>
          <a:ln w="28575" cmpd="sng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Freeform 61">
            <a:extLst>
              <a:ext uri="{FF2B5EF4-FFF2-40B4-BE49-F238E27FC236}">
                <a16:creationId xmlns:a16="http://schemas.microsoft.com/office/drawing/2014/main" id="{591E173F-AE61-C148-1089-F75D9D8F49CA}"/>
              </a:ext>
            </a:extLst>
          </p:cNvPr>
          <p:cNvSpPr>
            <a:spLocks/>
          </p:cNvSpPr>
          <p:nvPr/>
        </p:nvSpPr>
        <p:spPr bwMode="auto">
          <a:xfrm>
            <a:off x="4699000" y="5486400"/>
            <a:ext cx="762000" cy="76200"/>
          </a:xfrm>
          <a:custGeom>
            <a:avLst/>
            <a:gdLst>
              <a:gd name="T0" fmla="*/ 0 w 1200"/>
              <a:gd name="T1" fmla="*/ 2147483647 h 152"/>
              <a:gd name="T2" fmla="*/ 2147483647 w 1200"/>
              <a:gd name="T3" fmla="*/ 2147483647 h 152"/>
              <a:gd name="T4" fmla="*/ 2147483647 w 1200"/>
              <a:gd name="T5" fmla="*/ 2147483647 h 152"/>
              <a:gd name="T6" fmla="*/ 2147483647 w 1200"/>
              <a:gd name="T7" fmla="*/ 2147483647 h 152"/>
              <a:gd name="T8" fmla="*/ 2147483647 w 1200"/>
              <a:gd name="T9" fmla="*/ 2147483647 h 152"/>
              <a:gd name="T10" fmla="*/ 2147483647 w 1200"/>
              <a:gd name="T11" fmla="*/ 0 h 152"/>
              <a:gd name="T12" fmla="*/ 2147483647 w 1200"/>
              <a:gd name="T13" fmla="*/ 2147483647 h 152"/>
              <a:gd name="T14" fmla="*/ 2147483647 w 1200"/>
              <a:gd name="T15" fmla="*/ 2147483647 h 1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00"/>
              <a:gd name="T25" fmla="*/ 0 h 152"/>
              <a:gd name="T26" fmla="*/ 1200 w 1200"/>
              <a:gd name="T27" fmla="*/ 152 h 1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00" h="152">
                <a:moveTo>
                  <a:pt x="0" y="144"/>
                </a:moveTo>
                <a:cubicBezTo>
                  <a:pt x="44" y="96"/>
                  <a:pt x="88" y="48"/>
                  <a:pt x="144" y="48"/>
                </a:cubicBezTo>
                <a:cubicBezTo>
                  <a:pt x="200" y="48"/>
                  <a:pt x="272" y="144"/>
                  <a:pt x="336" y="144"/>
                </a:cubicBezTo>
                <a:cubicBezTo>
                  <a:pt x="400" y="144"/>
                  <a:pt x="464" y="48"/>
                  <a:pt x="528" y="48"/>
                </a:cubicBezTo>
                <a:cubicBezTo>
                  <a:pt x="592" y="48"/>
                  <a:pt x="656" y="152"/>
                  <a:pt x="720" y="144"/>
                </a:cubicBezTo>
                <a:cubicBezTo>
                  <a:pt x="784" y="136"/>
                  <a:pt x="848" y="0"/>
                  <a:pt x="912" y="0"/>
                </a:cubicBezTo>
                <a:cubicBezTo>
                  <a:pt x="976" y="0"/>
                  <a:pt x="1056" y="136"/>
                  <a:pt x="1104" y="144"/>
                </a:cubicBezTo>
                <a:cubicBezTo>
                  <a:pt x="1152" y="152"/>
                  <a:pt x="1184" y="64"/>
                  <a:pt x="1200" y="48"/>
                </a:cubicBezTo>
              </a:path>
            </a:pathLst>
          </a:custGeom>
          <a:noFill/>
          <a:ln w="28575" cmpd="sng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Oval 5" descr="untitled">
            <a:extLst>
              <a:ext uri="{FF2B5EF4-FFF2-40B4-BE49-F238E27FC236}">
                <a16:creationId xmlns:a16="http://schemas.microsoft.com/office/drawing/2014/main" id="{A46B6C36-3450-5B66-B428-7A880D971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5016"/>
            <a:ext cx="2046362" cy="16764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rgbClr val="FF0000"/>
            </a:solidFill>
            <a:round/>
            <a:headEnd/>
            <a:tailEnd/>
          </a:ln>
          <a:effectLst>
            <a:prstShdw prst="shdw17" dist="17961" dir="13500000">
              <a:srgbClr val="990000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2" name="Group 37">
            <a:extLst>
              <a:ext uri="{FF2B5EF4-FFF2-40B4-BE49-F238E27FC236}">
                <a16:creationId xmlns:a16="http://schemas.microsoft.com/office/drawing/2014/main" id="{B57CD470-3D86-4F0F-B1B8-9AFF3AA2EEF6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990600"/>
            <a:ext cx="1143000" cy="5334000"/>
            <a:chOff x="1104" y="600"/>
            <a:chExt cx="288" cy="3360"/>
          </a:xfrm>
        </p:grpSpPr>
        <p:sp>
          <p:nvSpPr>
            <p:cNvPr id="24616" name="Line 6">
              <a:extLst>
                <a:ext uri="{FF2B5EF4-FFF2-40B4-BE49-F238E27FC236}">
                  <a16:creationId xmlns:a16="http://schemas.microsoft.com/office/drawing/2014/main" id="{C6461D0E-B7A7-7331-1D02-90311A4FC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328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7">
              <a:extLst>
                <a:ext uri="{FF2B5EF4-FFF2-40B4-BE49-F238E27FC236}">
                  <a16:creationId xmlns:a16="http://schemas.microsoft.com/office/drawing/2014/main" id="{3AFDDC0F-8424-8BCF-CC72-75871A9D82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600"/>
              <a:ext cx="0" cy="33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3" name="Group 13">
            <a:extLst>
              <a:ext uri="{FF2B5EF4-FFF2-40B4-BE49-F238E27FC236}">
                <a16:creationId xmlns:a16="http://schemas.microsoft.com/office/drawing/2014/main" id="{804B51FD-3AA6-FD47-0AD3-C50CE27A810B}"/>
              </a:ext>
            </a:extLst>
          </p:cNvPr>
          <p:cNvGrpSpPr>
            <a:grpSpLocks/>
          </p:cNvGrpSpPr>
          <p:nvPr/>
        </p:nvGrpSpPr>
        <p:grpSpPr bwMode="auto">
          <a:xfrm>
            <a:off x="4546600" y="685800"/>
            <a:ext cx="3276600" cy="762000"/>
            <a:chOff x="1392" y="192"/>
            <a:chExt cx="2304" cy="384"/>
          </a:xfrm>
        </p:grpSpPr>
        <p:sp>
          <p:nvSpPr>
            <p:cNvPr id="24614" name="Line 8">
              <a:extLst>
                <a:ext uri="{FF2B5EF4-FFF2-40B4-BE49-F238E27FC236}">
                  <a16:creationId xmlns:a16="http://schemas.microsoft.com/office/drawing/2014/main" id="{35FB9A81-2C6E-E8CD-28F0-763651FB3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84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15435FBE-A83E-EE5D-7369-8DA4B99AE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2"/>
              <a:ext cx="1728" cy="384"/>
            </a:xfrm>
            <a:prstGeom prst="ellipse">
              <a:avLst/>
            </a:prstGeom>
            <a:solidFill>
              <a:srgbClr val="E1FFFF"/>
            </a:solidFill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2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dính</a:t>
              </a:r>
              <a:r>
                <a:rPr lang="en-US" sz="22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2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2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endParaRPr lang="en-US" sz="2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584" name="Group 14">
            <a:extLst>
              <a:ext uri="{FF2B5EF4-FFF2-40B4-BE49-F238E27FC236}">
                <a16:creationId xmlns:a16="http://schemas.microsoft.com/office/drawing/2014/main" id="{5FAEF331-43EC-BA99-F299-3E00D3EE50C6}"/>
              </a:ext>
            </a:extLst>
          </p:cNvPr>
          <p:cNvGrpSpPr>
            <a:grpSpLocks/>
          </p:cNvGrpSpPr>
          <p:nvPr/>
        </p:nvGrpSpPr>
        <p:grpSpPr bwMode="auto">
          <a:xfrm>
            <a:off x="4546600" y="2133600"/>
            <a:ext cx="3276600" cy="762000"/>
            <a:chOff x="1392" y="192"/>
            <a:chExt cx="2304" cy="384"/>
          </a:xfrm>
        </p:grpSpPr>
        <p:sp>
          <p:nvSpPr>
            <p:cNvPr id="24612" name="Line 15">
              <a:extLst>
                <a:ext uri="{FF2B5EF4-FFF2-40B4-BE49-F238E27FC236}">
                  <a16:creationId xmlns:a16="http://schemas.microsoft.com/office/drawing/2014/main" id="{3843183C-DFA0-0029-C698-E51EB5D1D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84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75A46727-6FBD-23AD-BDDD-0E3774C61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2"/>
              <a:ext cx="1728" cy="384"/>
            </a:xfrm>
            <a:prstGeom prst="ellipse">
              <a:avLst/>
            </a:prstGeom>
            <a:solidFill>
              <a:srgbClr val="E1FFFF"/>
            </a:solidFill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dính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endPara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585" name="Group 17">
            <a:extLst>
              <a:ext uri="{FF2B5EF4-FFF2-40B4-BE49-F238E27FC236}">
                <a16:creationId xmlns:a16="http://schemas.microsoft.com/office/drawing/2014/main" id="{F31A2257-F033-0A8C-0763-E76160E9BBC1}"/>
              </a:ext>
            </a:extLst>
          </p:cNvPr>
          <p:cNvGrpSpPr>
            <a:grpSpLocks/>
          </p:cNvGrpSpPr>
          <p:nvPr/>
        </p:nvGrpSpPr>
        <p:grpSpPr bwMode="auto">
          <a:xfrm>
            <a:off x="4546600" y="3352800"/>
            <a:ext cx="3276600" cy="762000"/>
            <a:chOff x="1392" y="192"/>
            <a:chExt cx="2304" cy="384"/>
          </a:xfrm>
        </p:grpSpPr>
        <p:sp>
          <p:nvSpPr>
            <p:cNvPr id="24610" name="Line 18">
              <a:extLst>
                <a:ext uri="{FF2B5EF4-FFF2-40B4-BE49-F238E27FC236}">
                  <a16:creationId xmlns:a16="http://schemas.microsoft.com/office/drawing/2014/main" id="{851FFC1C-E482-33FF-B676-501065788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84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32FC7A6-FA92-18D4-3A35-5175873B9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2"/>
              <a:ext cx="1728" cy="384"/>
            </a:xfrm>
            <a:prstGeom prst="ellipse">
              <a:avLst/>
            </a:prstGeom>
            <a:solidFill>
              <a:srgbClr val="E1FFFF"/>
            </a:solidFill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nhiễm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endPara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586" name="Group 20">
            <a:extLst>
              <a:ext uri="{FF2B5EF4-FFF2-40B4-BE49-F238E27FC236}">
                <a16:creationId xmlns:a16="http://schemas.microsoft.com/office/drawing/2014/main" id="{87C5991C-A06A-18B9-855E-9D2BF6649B45}"/>
              </a:ext>
            </a:extLst>
          </p:cNvPr>
          <p:cNvGrpSpPr>
            <a:grpSpLocks/>
          </p:cNvGrpSpPr>
          <p:nvPr/>
        </p:nvGrpSpPr>
        <p:grpSpPr bwMode="auto">
          <a:xfrm>
            <a:off x="4546600" y="4571603"/>
            <a:ext cx="3276600" cy="914797"/>
            <a:chOff x="1392" y="115"/>
            <a:chExt cx="2304" cy="461"/>
          </a:xfrm>
        </p:grpSpPr>
        <p:sp>
          <p:nvSpPr>
            <p:cNvPr id="24608" name="Line 21">
              <a:extLst>
                <a:ext uri="{FF2B5EF4-FFF2-40B4-BE49-F238E27FC236}">
                  <a16:creationId xmlns:a16="http://schemas.microsoft.com/office/drawing/2014/main" id="{CD11995E-D0CD-5C8B-FAE0-A326CFCDD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84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DE1179B-56CF-DA08-B4A5-A2E5102CC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15"/>
              <a:ext cx="1728" cy="461"/>
            </a:xfrm>
            <a:prstGeom prst="ellipse">
              <a:avLst/>
            </a:prstGeom>
            <a:solidFill>
              <a:srgbClr val="E1FFFF"/>
            </a:solidFill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endPara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587" name="Group 26">
            <a:extLst>
              <a:ext uri="{FF2B5EF4-FFF2-40B4-BE49-F238E27FC236}">
                <a16:creationId xmlns:a16="http://schemas.microsoft.com/office/drawing/2014/main" id="{171C1C44-E0CC-F067-4D6A-21830D70B856}"/>
              </a:ext>
            </a:extLst>
          </p:cNvPr>
          <p:cNvGrpSpPr>
            <a:grpSpLocks/>
          </p:cNvGrpSpPr>
          <p:nvPr/>
        </p:nvGrpSpPr>
        <p:grpSpPr bwMode="auto">
          <a:xfrm>
            <a:off x="4546600" y="5867400"/>
            <a:ext cx="3276600" cy="762000"/>
            <a:chOff x="1392" y="192"/>
            <a:chExt cx="2304" cy="384"/>
          </a:xfrm>
        </p:grpSpPr>
        <p:sp>
          <p:nvSpPr>
            <p:cNvPr id="24606" name="Line 27">
              <a:extLst>
                <a:ext uri="{FF2B5EF4-FFF2-40B4-BE49-F238E27FC236}">
                  <a16:creationId xmlns:a16="http://schemas.microsoft.com/office/drawing/2014/main" id="{6898354D-1A79-DA86-0F59-C04FFC69A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84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6E821B3F-6F13-9470-E8C5-8EE567A76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2"/>
              <a:ext cx="1728" cy="384"/>
            </a:xfrm>
            <a:prstGeom prst="ellipse">
              <a:avLst/>
            </a:prstGeom>
            <a:solidFill>
              <a:srgbClr val="E1FFFF"/>
            </a:solidFill>
            <a:ln w="3810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lây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súc</a:t>
              </a:r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Oval 30" descr="untitled2">
            <a:extLst>
              <a:ext uri="{FF2B5EF4-FFF2-40B4-BE49-F238E27FC236}">
                <a16:creationId xmlns:a16="http://schemas.microsoft.com/office/drawing/2014/main" id="{092DE231-3334-4779-52CE-1E7E2F14C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4767" y="3352800"/>
            <a:ext cx="1919433" cy="16764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>
            <a:solidFill>
              <a:schemeClr val="hlink"/>
            </a:solidFill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9" name="Line 31">
            <a:extLst>
              <a:ext uri="{FF2B5EF4-FFF2-40B4-BE49-F238E27FC236}">
                <a16:creationId xmlns:a16="http://schemas.microsoft.com/office/drawing/2014/main" id="{13245337-B01E-1300-A190-8ECE27386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45400" y="4495800"/>
            <a:ext cx="1168399" cy="13887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32">
            <a:extLst>
              <a:ext uri="{FF2B5EF4-FFF2-40B4-BE49-F238E27FC236}">
                <a16:creationId xmlns:a16="http://schemas.microsoft.com/office/drawing/2014/main" id="{220FA93C-125F-F227-5527-B0A37B0B4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2743200"/>
            <a:ext cx="685800" cy="381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33">
            <a:extLst>
              <a:ext uri="{FF2B5EF4-FFF2-40B4-BE49-F238E27FC236}">
                <a16:creationId xmlns:a16="http://schemas.microsoft.com/office/drawing/2014/main" id="{BF65FA7C-0B28-1A0F-90DC-028614B03E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3200" y="3733800"/>
            <a:ext cx="6096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34">
            <a:extLst>
              <a:ext uri="{FF2B5EF4-FFF2-40B4-BE49-F238E27FC236}">
                <a16:creationId xmlns:a16="http://schemas.microsoft.com/office/drawing/2014/main" id="{46196942-6913-FD37-4147-AF5BA9AE1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3200" y="4191001"/>
            <a:ext cx="762000" cy="684213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35">
            <a:extLst>
              <a:ext uri="{FF2B5EF4-FFF2-40B4-BE49-F238E27FC236}">
                <a16:creationId xmlns:a16="http://schemas.microsoft.com/office/drawing/2014/main" id="{845A2499-E4B3-8F88-DD2D-654E9F954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1320800"/>
            <a:ext cx="914400" cy="1422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AutoShape 43">
            <a:extLst>
              <a:ext uri="{FF2B5EF4-FFF2-40B4-BE49-F238E27FC236}">
                <a16:creationId xmlns:a16="http://schemas.microsoft.com/office/drawing/2014/main" id="{843D501F-C7FF-9705-6801-443ED007D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774" y="2901986"/>
            <a:ext cx="1912505" cy="1511228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990000"/>
              </a:gs>
              <a:gs pos="100000">
                <a:srgbClr val="470000"/>
              </a:gs>
            </a:gsLst>
            <a:lin ang="5400000" scaled="1"/>
          </a:gra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6" name="Picture 50" descr="1asp090">
            <a:extLst>
              <a:ext uri="{FF2B5EF4-FFF2-40B4-BE49-F238E27FC236}">
                <a16:creationId xmlns:a16="http://schemas.microsoft.com/office/drawing/2014/main" id="{55A984CF-A714-5587-49D2-4C5158A430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054100"/>
            <a:ext cx="476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51" descr="Ca loi">
            <a:extLst>
              <a:ext uri="{FF2B5EF4-FFF2-40B4-BE49-F238E27FC236}">
                <a16:creationId xmlns:a16="http://schemas.microsoft.com/office/drawing/2014/main" id="{D15A164B-097A-FA4D-528C-9B5A3F9DD3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51054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53" descr="vit bay">
            <a:extLst>
              <a:ext uri="{FF2B5EF4-FFF2-40B4-BE49-F238E27FC236}">
                <a16:creationId xmlns:a16="http://schemas.microsoft.com/office/drawing/2014/main" id="{68381D89-A2C0-19D1-6FF3-2BC67908AA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6324601"/>
            <a:ext cx="400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54" descr="untitled2">
            <a:extLst>
              <a:ext uri="{FF2B5EF4-FFF2-40B4-BE49-F238E27FC236}">
                <a16:creationId xmlns:a16="http://schemas.microsoft.com/office/drawing/2014/main" id="{6816F4AC-18AF-70B9-E28F-8F5B9C6F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797300"/>
            <a:ext cx="5334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56" descr="untitled3">
            <a:extLst>
              <a:ext uri="{FF2B5EF4-FFF2-40B4-BE49-F238E27FC236}">
                <a16:creationId xmlns:a16="http://schemas.microsoft.com/office/drawing/2014/main" id="{9690AEA5-FB5B-216B-CBB8-AA0E5C51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5019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1" name="Freeform 57">
            <a:extLst>
              <a:ext uri="{FF2B5EF4-FFF2-40B4-BE49-F238E27FC236}">
                <a16:creationId xmlns:a16="http://schemas.microsoft.com/office/drawing/2014/main" id="{39DB5BDE-C4CF-26E5-2A23-804D62F0BFD4}"/>
              </a:ext>
            </a:extLst>
          </p:cNvPr>
          <p:cNvSpPr>
            <a:spLocks/>
          </p:cNvSpPr>
          <p:nvPr/>
        </p:nvSpPr>
        <p:spPr bwMode="auto">
          <a:xfrm>
            <a:off x="4699000" y="4191000"/>
            <a:ext cx="762000" cy="76200"/>
          </a:xfrm>
          <a:custGeom>
            <a:avLst/>
            <a:gdLst>
              <a:gd name="T0" fmla="*/ 0 w 1200"/>
              <a:gd name="T1" fmla="*/ 2147483647 h 152"/>
              <a:gd name="T2" fmla="*/ 2147483647 w 1200"/>
              <a:gd name="T3" fmla="*/ 2147483647 h 152"/>
              <a:gd name="T4" fmla="*/ 2147483647 w 1200"/>
              <a:gd name="T5" fmla="*/ 2147483647 h 152"/>
              <a:gd name="T6" fmla="*/ 2147483647 w 1200"/>
              <a:gd name="T7" fmla="*/ 2147483647 h 152"/>
              <a:gd name="T8" fmla="*/ 2147483647 w 1200"/>
              <a:gd name="T9" fmla="*/ 2147483647 h 152"/>
              <a:gd name="T10" fmla="*/ 2147483647 w 1200"/>
              <a:gd name="T11" fmla="*/ 0 h 152"/>
              <a:gd name="T12" fmla="*/ 2147483647 w 1200"/>
              <a:gd name="T13" fmla="*/ 2147483647 h 152"/>
              <a:gd name="T14" fmla="*/ 2147483647 w 1200"/>
              <a:gd name="T15" fmla="*/ 2147483647 h 1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00"/>
              <a:gd name="T25" fmla="*/ 0 h 152"/>
              <a:gd name="T26" fmla="*/ 1200 w 1200"/>
              <a:gd name="T27" fmla="*/ 152 h 1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00" h="152">
                <a:moveTo>
                  <a:pt x="0" y="144"/>
                </a:moveTo>
                <a:cubicBezTo>
                  <a:pt x="44" y="96"/>
                  <a:pt x="88" y="48"/>
                  <a:pt x="144" y="48"/>
                </a:cubicBezTo>
                <a:cubicBezTo>
                  <a:pt x="200" y="48"/>
                  <a:pt x="272" y="144"/>
                  <a:pt x="336" y="144"/>
                </a:cubicBezTo>
                <a:cubicBezTo>
                  <a:pt x="400" y="144"/>
                  <a:pt x="464" y="48"/>
                  <a:pt x="528" y="48"/>
                </a:cubicBezTo>
                <a:cubicBezTo>
                  <a:pt x="592" y="48"/>
                  <a:pt x="656" y="152"/>
                  <a:pt x="720" y="144"/>
                </a:cubicBezTo>
                <a:cubicBezTo>
                  <a:pt x="784" y="136"/>
                  <a:pt x="848" y="0"/>
                  <a:pt x="912" y="0"/>
                </a:cubicBezTo>
                <a:cubicBezTo>
                  <a:pt x="976" y="0"/>
                  <a:pt x="1056" y="136"/>
                  <a:pt x="1104" y="144"/>
                </a:cubicBezTo>
                <a:cubicBezTo>
                  <a:pt x="1152" y="152"/>
                  <a:pt x="1184" y="64"/>
                  <a:pt x="1200" y="48"/>
                </a:cubicBezTo>
              </a:path>
            </a:pathLst>
          </a:custGeom>
          <a:noFill/>
          <a:ln w="28575" cmpd="sng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Freeform 59">
            <a:extLst>
              <a:ext uri="{FF2B5EF4-FFF2-40B4-BE49-F238E27FC236}">
                <a16:creationId xmlns:a16="http://schemas.microsoft.com/office/drawing/2014/main" id="{9911C663-3970-4FD7-7590-AC17FAA008EB}"/>
              </a:ext>
            </a:extLst>
          </p:cNvPr>
          <p:cNvSpPr>
            <a:spLocks/>
          </p:cNvSpPr>
          <p:nvPr/>
        </p:nvSpPr>
        <p:spPr bwMode="auto">
          <a:xfrm>
            <a:off x="4699000" y="4267200"/>
            <a:ext cx="762000" cy="76200"/>
          </a:xfrm>
          <a:custGeom>
            <a:avLst/>
            <a:gdLst>
              <a:gd name="T0" fmla="*/ 0 w 1200"/>
              <a:gd name="T1" fmla="*/ 2147483647 h 152"/>
              <a:gd name="T2" fmla="*/ 2147483647 w 1200"/>
              <a:gd name="T3" fmla="*/ 2147483647 h 152"/>
              <a:gd name="T4" fmla="*/ 2147483647 w 1200"/>
              <a:gd name="T5" fmla="*/ 2147483647 h 152"/>
              <a:gd name="T6" fmla="*/ 2147483647 w 1200"/>
              <a:gd name="T7" fmla="*/ 2147483647 h 152"/>
              <a:gd name="T8" fmla="*/ 2147483647 w 1200"/>
              <a:gd name="T9" fmla="*/ 2147483647 h 152"/>
              <a:gd name="T10" fmla="*/ 2147483647 w 1200"/>
              <a:gd name="T11" fmla="*/ 0 h 152"/>
              <a:gd name="T12" fmla="*/ 2147483647 w 1200"/>
              <a:gd name="T13" fmla="*/ 2147483647 h 152"/>
              <a:gd name="T14" fmla="*/ 2147483647 w 1200"/>
              <a:gd name="T15" fmla="*/ 2147483647 h 1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00"/>
              <a:gd name="T25" fmla="*/ 0 h 152"/>
              <a:gd name="T26" fmla="*/ 1200 w 1200"/>
              <a:gd name="T27" fmla="*/ 152 h 1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00" h="152">
                <a:moveTo>
                  <a:pt x="0" y="144"/>
                </a:moveTo>
                <a:cubicBezTo>
                  <a:pt x="44" y="96"/>
                  <a:pt x="88" y="48"/>
                  <a:pt x="144" y="48"/>
                </a:cubicBezTo>
                <a:cubicBezTo>
                  <a:pt x="200" y="48"/>
                  <a:pt x="272" y="144"/>
                  <a:pt x="336" y="144"/>
                </a:cubicBezTo>
                <a:cubicBezTo>
                  <a:pt x="400" y="144"/>
                  <a:pt x="464" y="48"/>
                  <a:pt x="528" y="48"/>
                </a:cubicBezTo>
                <a:cubicBezTo>
                  <a:pt x="592" y="48"/>
                  <a:pt x="656" y="152"/>
                  <a:pt x="720" y="144"/>
                </a:cubicBezTo>
                <a:cubicBezTo>
                  <a:pt x="784" y="136"/>
                  <a:pt x="848" y="0"/>
                  <a:pt x="912" y="0"/>
                </a:cubicBezTo>
                <a:cubicBezTo>
                  <a:pt x="976" y="0"/>
                  <a:pt x="1056" y="136"/>
                  <a:pt x="1104" y="144"/>
                </a:cubicBezTo>
                <a:cubicBezTo>
                  <a:pt x="1152" y="152"/>
                  <a:pt x="1184" y="64"/>
                  <a:pt x="1200" y="48"/>
                </a:cubicBezTo>
              </a:path>
            </a:pathLst>
          </a:custGeom>
          <a:noFill/>
          <a:ln w="28575" cmpd="sng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TextBox 7">
            <a:extLst>
              <a:ext uri="{FF2B5EF4-FFF2-40B4-BE49-F238E27FC236}">
                <a16:creationId xmlns:a16="http://schemas.microsoft.com/office/drawing/2014/main" id="{24B1F2A9-0E32-15D7-F11D-8EA059BA5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2178481"/>
            <a:ext cx="172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05" name="TextBox 40">
            <a:extLst>
              <a:ext uri="{FF2B5EF4-FFF2-40B4-BE49-F238E27FC236}">
                <a16:creationId xmlns:a16="http://schemas.microsoft.com/office/drawing/2014/main" id="{3E94136F-C674-38E8-4D27-14F18EA3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014" y="5503206"/>
            <a:ext cx="165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98">
            <a:extLst>
              <a:ext uri="{FF2B5EF4-FFF2-40B4-BE49-F238E27FC236}">
                <a16:creationId xmlns:a16="http://schemas.microsoft.com/office/drawing/2014/main" id="{7AAFB7EA-8065-D561-0574-444547F22899}"/>
              </a:ext>
            </a:extLst>
          </p:cNvPr>
          <p:cNvSpPr/>
          <p:nvPr/>
        </p:nvSpPr>
        <p:spPr>
          <a:xfrm>
            <a:off x="560657" y="68202"/>
            <a:ext cx="10183543" cy="566798"/>
          </a:xfrm>
          <a:prstGeom prst="roundRect">
            <a:avLst>
              <a:gd name="adj" fmla="val 197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</a:rPr>
              <a:t>CON ĐƯỜNG LÂY TRUYỀN BỆNH VIÊM GAN A </a:t>
            </a:r>
          </a:p>
        </p:txBody>
      </p:sp>
      <p:sp>
        <p:nvSpPr>
          <p:cNvPr id="5" name="Arrow: Circular 4">
            <a:extLst>
              <a:ext uri="{FF2B5EF4-FFF2-40B4-BE49-F238E27FC236}">
                <a16:creationId xmlns:a16="http://schemas.microsoft.com/office/drawing/2014/main" id="{569E1506-68C7-5784-06EE-E926A121DE8B}"/>
              </a:ext>
            </a:extLst>
          </p:cNvPr>
          <p:cNvSpPr/>
          <p:nvPr/>
        </p:nvSpPr>
        <p:spPr>
          <a:xfrm>
            <a:off x="8663130" y="1698262"/>
            <a:ext cx="2344305" cy="2052638"/>
          </a:xfrm>
          <a:prstGeom prst="circularArrow">
            <a:avLst>
              <a:gd name="adj1" fmla="val 12500"/>
              <a:gd name="adj2" fmla="val 2742992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Lây qua đường tiêu hóa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Oval 40" descr="untitled2a">
            <a:extLst>
              <a:ext uri="{FF2B5EF4-FFF2-40B4-BE49-F238E27FC236}">
                <a16:creationId xmlns:a16="http://schemas.microsoft.com/office/drawing/2014/main" id="{A545662E-C9D5-4FEB-FB8C-69306AA17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3799" y="3288507"/>
            <a:ext cx="1962150" cy="1795462"/>
          </a:xfrm>
          <a:prstGeom prst="ellipse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76200">
            <a:solidFill>
              <a:schemeClr val="hlink"/>
            </a:solidFill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589" grpId="0" animBg="1"/>
      <p:bldP spid="24590" grpId="0" animBg="1"/>
      <p:bldP spid="24591" grpId="0" animBg="1"/>
      <p:bldP spid="24592" grpId="0" animBg="1"/>
      <p:bldP spid="24593" grpId="0" animBg="1"/>
      <p:bldP spid="24594" grpId="0" animBg="1"/>
      <p:bldP spid="24605" grpId="0"/>
      <p:bldP spid="24605" grpId="1"/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2" name="Picture 4" descr="B8">
            <a:extLst>
              <a:ext uri="{FF2B5EF4-FFF2-40B4-BE49-F238E27FC236}">
                <a16:creationId xmlns:a16="http://schemas.microsoft.com/office/drawing/2014/main" id="{23A9AC5A-E21F-810B-6088-A4FAB50AD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5" r="1" b="12385"/>
          <a:stretch/>
        </p:blipFill>
        <p:spPr bwMode="auto">
          <a:xfrm>
            <a:off x="122716" y="168812"/>
            <a:ext cx="11938653" cy="656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lu%20lut[1]">
            <a:extLst>
              <a:ext uri="{FF2B5EF4-FFF2-40B4-BE49-F238E27FC236}">
                <a16:creationId xmlns:a16="http://schemas.microsoft.com/office/drawing/2014/main" id="{9BF4E2DA-3212-DC20-0A89-F2D1DF27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8" y="168811"/>
            <a:ext cx="10383983" cy="580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2A437F2F-FE40-E005-4C02-2E8F28CD7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20" y="5917868"/>
            <a:ext cx="875036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5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8">
            <a:extLst>
              <a:ext uri="{FF2B5EF4-FFF2-40B4-BE49-F238E27FC236}">
                <a16:creationId xmlns:a16="http://schemas.microsoft.com/office/drawing/2014/main" id="{821B36A1-CA9C-3501-C82E-BADC84496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r="5080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3" name="Picture 10" descr="cuoc-chien-thit-thoi-rau-ban-nguoi-tieu-dung-luon-thua-d52009[1]">
            <a:extLst>
              <a:ext uri="{FF2B5EF4-FFF2-40B4-BE49-F238E27FC236}">
                <a16:creationId xmlns:a16="http://schemas.microsoft.com/office/drawing/2014/main" id="{B608E43C-F87D-481B-8235-C64C0678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25" y="918585"/>
            <a:ext cx="7239206" cy="50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C8ABC9F8-6BD4-B7DD-BD03-0AE3841F3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80" y="1905505"/>
            <a:ext cx="3399347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52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B8">
            <a:extLst>
              <a:ext uri="{FF2B5EF4-FFF2-40B4-BE49-F238E27FC236}">
                <a16:creationId xmlns:a16="http://schemas.microsoft.com/office/drawing/2014/main" id="{D25E5D1A-913F-E047-1C6E-EBA090B0F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2" b="16011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13" descr="1306805120-Rau-muong-ban-2[1]">
            <a:extLst>
              <a:ext uri="{FF2B5EF4-FFF2-40B4-BE49-F238E27FC236}">
                <a16:creationId xmlns:a16="http://schemas.microsoft.com/office/drawing/2014/main" id="{C370D974-5FFB-4A1D-5943-E0E8C0EC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1" y="3089564"/>
            <a:ext cx="6046395" cy="373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1335854273">
            <a:extLst>
              <a:ext uri="{FF2B5EF4-FFF2-40B4-BE49-F238E27FC236}">
                <a16:creationId xmlns:a16="http://schemas.microsoft.com/office/drawing/2014/main" id="{5809C0F6-1153-C938-68F7-E98A5295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80"/>
            <a:ext cx="6046394" cy="401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47E3ED68-3CC7-FC5B-3D10-232FBDAB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55" y="4470642"/>
            <a:ext cx="5388849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4" descr="36_1_38">
            <a:extLst>
              <a:ext uri="{FF2B5EF4-FFF2-40B4-BE49-F238E27FC236}">
                <a16:creationId xmlns:a16="http://schemas.microsoft.com/office/drawing/2014/main" id="{7CA2772F-CD16-F28F-9CF3-BFC468D3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54" y="539469"/>
            <a:ext cx="2105891" cy="187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7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h3.googleusercontent.com/-YudgmwCIYzY/WOuZcVL95fI/AAAAAAAAApw/JpyBNUubteg/s0/58eb996f776f5.jpg">
            <a:extLst>
              <a:ext uri="{FF2B5EF4-FFF2-40B4-BE49-F238E27FC236}">
                <a16:creationId xmlns:a16="http://schemas.microsoft.com/office/drawing/2014/main" id="{75A11FDE-183F-7B94-5A8C-DAD98CCD6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1" y="0"/>
            <a:ext cx="9115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ch-ta[1]">
            <a:extLst>
              <a:ext uri="{FF2B5EF4-FFF2-40B4-BE49-F238E27FC236}">
                <a16:creationId xmlns:a16="http://schemas.microsoft.com/office/drawing/2014/main" id="{6F5F59DB-BA3F-D4D5-2178-391A33C5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6" y="0"/>
            <a:ext cx="8423543" cy="607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FB96B671-66E4-6E8E-7AF7-A8C9130ED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436" y="6202362"/>
            <a:ext cx="842356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9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B8">
            <a:extLst>
              <a:ext uri="{FF2B5EF4-FFF2-40B4-BE49-F238E27FC236}">
                <a16:creationId xmlns:a16="http://schemas.microsoft.com/office/drawing/2014/main" id="{3DBF565F-54E9-E18B-D599-7DD0A7BC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293985" y="-1295031"/>
            <a:ext cx="5144066" cy="1001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98">
            <a:extLst>
              <a:ext uri="{FF2B5EF4-FFF2-40B4-BE49-F238E27FC236}">
                <a16:creationId xmlns:a16="http://schemas.microsoft.com/office/drawing/2014/main" id="{7BBEF014-858A-ECDA-3D2D-AB01BB331854}"/>
              </a:ext>
            </a:extLst>
          </p:cNvPr>
          <p:cNvSpPr/>
          <p:nvPr/>
        </p:nvSpPr>
        <p:spPr>
          <a:xfrm>
            <a:off x="1480586" y="-37706"/>
            <a:ext cx="8610600" cy="1447800"/>
          </a:xfrm>
          <a:prstGeom prst="roundRect">
            <a:avLst>
              <a:gd name="adj" fmla="val 1979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TÁC NHÂN GÂY BỆNH </a:t>
            </a:r>
            <a:endParaRPr lang="vi-VN" sz="2800" b="1" dirty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VÀ CON ĐƯỜNG LÂY TRUYỀN BỆNH VIÊM GAN A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90BA03-08AE-81EF-3CFB-2BA493D64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403" y="2070571"/>
            <a:ext cx="6402142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buFont typeface="Arial" charset="0"/>
              <a:buChar char="•"/>
              <a:defRPr/>
            </a:pPr>
            <a:r>
              <a:rPr lang="en-US" sz="3200" dirty="0" err="1">
                <a:latin typeface="Times New Roman" pitchFamily="18" charset="0"/>
              </a:rPr>
              <a:t>Bệnh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viêm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gan</a:t>
            </a:r>
            <a:r>
              <a:rPr lang="en-US" sz="3200" dirty="0">
                <a:latin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</a:rPr>
              <a:t>lây</a:t>
            </a:r>
            <a:r>
              <a:rPr lang="en-US" sz="3200" dirty="0">
                <a:latin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3200" dirty="0" err="1">
                <a:latin typeface="Times New Roman" pitchFamily="18" charset="0"/>
              </a:rPr>
              <a:t>Bệnh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viêm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gan</a:t>
            </a:r>
            <a:r>
              <a:rPr lang="en-US" sz="3200" dirty="0">
                <a:latin typeface="Times New Roman" pitchFamily="18" charset="0"/>
              </a:rPr>
              <a:t> A do vi </a:t>
            </a:r>
            <a:r>
              <a:rPr lang="en-US" sz="3200" dirty="0" err="1">
                <a:latin typeface="Times New Roman" pitchFamily="18" charset="0"/>
              </a:rPr>
              <a:t>rút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viêm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gan</a:t>
            </a:r>
            <a:r>
              <a:rPr lang="en-US" sz="3200" dirty="0">
                <a:latin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</a:rPr>
              <a:t>gây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ra.</a:t>
            </a:r>
            <a:endParaRPr lang="en-US" sz="3200" dirty="0">
              <a:latin typeface="Times New Roman" pitchFamily="18" charset="0"/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en-US" sz="3200" dirty="0" err="1">
                <a:latin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bệnh</a:t>
            </a:r>
            <a:r>
              <a:rPr lang="en-US" sz="3200" dirty="0">
                <a:latin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</a:rPr>
              <a:t>sốt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chán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</a:rPr>
              <a:t>,…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2E019-81DB-EFF4-2127-E99ECBE67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728" y="1502585"/>
            <a:ext cx="1914958" cy="18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https://lh3.googleusercontent.com/-YudgmwCIYzY/WOuZcVL95fI/AAAAAAAAApw/JpyBNUubteg/s0/58eb996f776f5.jpg">
            <a:extLst>
              <a:ext uri="{FF2B5EF4-FFF2-40B4-BE49-F238E27FC236}">
                <a16:creationId xmlns:a16="http://schemas.microsoft.com/office/drawing/2014/main" id="{141E5D82-8875-A91B-DA09-05F8CF878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7"/>
          <a:stretch/>
        </p:blipFill>
        <p:spPr bwMode="auto">
          <a:xfrm>
            <a:off x="5326839" y="1474410"/>
            <a:ext cx="6384437" cy="43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inh">
            <a:extLst>
              <a:ext uri="{FF2B5EF4-FFF2-40B4-BE49-F238E27FC236}">
                <a16:creationId xmlns:a16="http://schemas.microsoft.com/office/drawing/2014/main" id="{E7AB3A86-0E4A-13FE-8750-AA94A17E0A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1" y="711481"/>
            <a:ext cx="4825515" cy="37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Dau hoi">
            <a:extLst>
              <a:ext uri="{FF2B5EF4-FFF2-40B4-BE49-F238E27FC236}">
                <a16:creationId xmlns:a16="http://schemas.microsoft.com/office/drawing/2014/main" id="{7E47A3E6-E6BE-B196-44FA-EFFDAF2A0F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66" y="3466210"/>
            <a:ext cx="3066726" cy="30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3BECDF-127A-834D-13B7-B85DE0886266}"/>
              </a:ext>
            </a:extLst>
          </p:cNvPr>
          <p:cNvSpPr txBox="1"/>
          <p:nvPr/>
        </p:nvSpPr>
        <p:spPr>
          <a:xfrm>
            <a:off x="802445" y="1357006"/>
            <a:ext cx="3474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72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NGUY HIỂM</a:t>
            </a:r>
            <a:endParaRPr lang="en-US" sz="72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5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https://lh3.googleusercontent.com/-YudgmwCIYzY/WOuZcVL95fI/AAAAAAAAApw/JpyBNUubteg/s0/58eb996f776f5.jpg">
            <a:extLst>
              <a:ext uri="{FF2B5EF4-FFF2-40B4-BE49-F238E27FC236}">
                <a16:creationId xmlns:a16="http://schemas.microsoft.com/office/drawing/2014/main" id="{83ACEA1F-B53C-24B8-0AA0-F9B47C9D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778240" cy="59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>
            <a:extLst>
              <a:ext uri="{FF2B5EF4-FFF2-40B4-BE49-F238E27FC236}">
                <a16:creationId xmlns:a16="http://schemas.microsoft.com/office/drawing/2014/main" id="{6BC43CD9-DDAF-06F7-4D58-FF73FB30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279" y="2186582"/>
            <a:ext cx="10127673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alt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339DEFF0-C0EE-2042-11BD-D2CB4A4F7341}"/>
              </a:ext>
            </a:extLst>
          </p:cNvPr>
          <p:cNvSpPr/>
          <p:nvPr/>
        </p:nvSpPr>
        <p:spPr>
          <a:xfrm rot="5400000">
            <a:off x="4830249" y="3088652"/>
            <a:ext cx="2528454" cy="275206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B8">
            <a:extLst>
              <a:ext uri="{FF2B5EF4-FFF2-40B4-BE49-F238E27FC236}">
                <a16:creationId xmlns:a16="http://schemas.microsoft.com/office/drawing/2014/main" id="{8552D7C6-EE73-D564-7CDE-6749E6A8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84" y="669580"/>
            <a:ext cx="8308262" cy="55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B61401D-C6BD-1B89-67FA-E1822FA9D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41">
            <a:off x="2674163" y="1160313"/>
            <a:ext cx="432270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FA70C-F71E-F0D5-61A0-8B51088B77AA}"/>
              </a:ext>
            </a:extLst>
          </p:cNvPr>
          <p:cNvSpPr txBox="1"/>
          <p:nvPr/>
        </p:nvSpPr>
        <p:spPr>
          <a:xfrm>
            <a:off x="772599" y="2827051"/>
            <a:ext cx="7883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72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KHỞI ĐỘNG</a:t>
            </a:r>
            <a:endParaRPr lang="en-US" sz="72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00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1">
            <a:extLst>
              <a:ext uri="{FF2B5EF4-FFF2-40B4-BE49-F238E27FC236}">
                <a16:creationId xmlns:a16="http://schemas.microsoft.com/office/drawing/2014/main" id="{78469C5A-1BDE-AB90-08F3-000C6E4C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1"/>
            <a:ext cx="41148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h2">
            <a:extLst>
              <a:ext uri="{FF2B5EF4-FFF2-40B4-BE49-F238E27FC236}">
                <a16:creationId xmlns:a16="http://schemas.microsoft.com/office/drawing/2014/main" id="{AF87C1B8-946F-70E9-7FAA-0F71F4BD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295401"/>
            <a:ext cx="39528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3">
            <a:extLst>
              <a:ext uri="{FF2B5EF4-FFF2-40B4-BE49-F238E27FC236}">
                <a16:creationId xmlns:a16="http://schemas.microsoft.com/office/drawing/2014/main" id="{783C63D0-E58D-6840-9B46-BC95E2F6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1"/>
            <a:ext cx="40386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h4">
            <a:extLst>
              <a:ext uri="{FF2B5EF4-FFF2-40B4-BE49-F238E27FC236}">
                <a16:creationId xmlns:a16="http://schemas.microsoft.com/office/drawing/2014/main" id="{F5960087-22BE-9B64-05C8-258DCA81E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369093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Oval 6">
            <a:extLst>
              <a:ext uri="{FF2B5EF4-FFF2-40B4-BE49-F238E27FC236}">
                <a16:creationId xmlns:a16="http://schemas.microsoft.com/office/drawing/2014/main" id="{2F497B84-AD47-A316-FB9E-E7C826212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3763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F5D4E2ED-527E-0510-310E-EE21809C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31445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4" name="Oval 8">
            <a:extLst>
              <a:ext uri="{FF2B5EF4-FFF2-40B4-BE49-F238E27FC236}">
                <a16:creationId xmlns:a16="http://schemas.microsoft.com/office/drawing/2014/main" id="{1AF46C81-B1A2-C08A-47A5-ADA970A5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8" y="42672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6796F89D-4BB9-0EB0-0A20-A1E6AF8F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128838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06" name="Oval 10">
            <a:extLst>
              <a:ext uri="{FF2B5EF4-FFF2-40B4-BE49-F238E27FC236}">
                <a16:creationId xmlns:a16="http://schemas.microsoft.com/office/drawing/2014/main" id="{2CB519DF-539E-C387-DB80-EC248DDE2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4478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Oval 11">
            <a:extLst>
              <a:ext uri="{FF2B5EF4-FFF2-40B4-BE49-F238E27FC236}">
                <a16:creationId xmlns:a16="http://schemas.microsoft.com/office/drawing/2014/main" id="{FA933A4C-E394-714F-E96C-107EAE36C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22275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08" name="Rectangle 13">
            <a:extLst>
              <a:ext uri="{FF2B5EF4-FFF2-40B4-BE49-F238E27FC236}">
                <a16:creationId xmlns:a16="http://schemas.microsoft.com/office/drawing/2014/main" id="{3AEB27FB-A8B7-BCA5-7353-C82EFFB59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37636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4465" name="AutoShape 17">
            <a:extLst>
              <a:ext uri="{FF2B5EF4-FFF2-40B4-BE49-F238E27FC236}">
                <a16:creationId xmlns:a16="http://schemas.microsoft.com/office/drawing/2014/main" id="{69744A3A-ABA2-F297-99D1-DB92547E8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445" y="4763"/>
            <a:ext cx="7248093" cy="1295400"/>
          </a:xfrm>
          <a:prstGeom prst="horizontalScroll">
            <a:avLst>
              <a:gd name="adj" fmla="val 12500"/>
            </a:avLst>
          </a:prstGeom>
          <a:noFill/>
          <a:ln w="28575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just">
              <a:buFontTx/>
              <a:buAutoNum type="arabicPeriod"/>
              <a:defRPr/>
            </a:pP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Họ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8152F482-3760-8CD9-DF08-D8F53A63F655}"/>
              </a:ext>
            </a:extLst>
          </p:cNvPr>
          <p:cNvSpPr/>
          <p:nvPr/>
        </p:nvSpPr>
        <p:spPr>
          <a:xfrm>
            <a:off x="0" y="33194"/>
            <a:ext cx="2514600" cy="1825914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NHÓM 2</a:t>
            </a:r>
            <a:endParaRPr lang="en-US" sz="3200" b="1" dirty="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856B7F8-DB7A-4412-2465-6F0E8AB74442}"/>
              </a:ext>
            </a:extLst>
          </p:cNvPr>
          <p:cNvSpPr/>
          <p:nvPr/>
        </p:nvSpPr>
        <p:spPr>
          <a:xfrm>
            <a:off x="9863138" y="-49428"/>
            <a:ext cx="2328862" cy="1560945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SGK/33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A96ED225-EB5E-3436-E673-547931740197}"/>
              </a:ext>
            </a:extLst>
          </p:cNvPr>
          <p:cNvSpPr/>
          <p:nvPr/>
        </p:nvSpPr>
        <p:spPr>
          <a:xfrm rot="16200000">
            <a:off x="3695698" y="3445451"/>
            <a:ext cx="5043055" cy="1071563"/>
          </a:xfrm>
          <a:prstGeom prst="star4">
            <a:avLst>
              <a:gd name="adj" fmla="val 7328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1">
            <a:extLst>
              <a:ext uri="{FF2B5EF4-FFF2-40B4-BE49-F238E27FC236}">
                <a16:creationId xmlns:a16="http://schemas.microsoft.com/office/drawing/2014/main" id="{78469C5A-1BDE-AB90-08F3-000C6E4C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1"/>
            <a:ext cx="41148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h2">
            <a:extLst>
              <a:ext uri="{FF2B5EF4-FFF2-40B4-BE49-F238E27FC236}">
                <a16:creationId xmlns:a16="http://schemas.microsoft.com/office/drawing/2014/main" id="{AF87C1B8-946F-70E9-7FAA-0F71F4BD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1310028"/>
            <a:ext cx="39528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3">
            <a:extLst>
              <a:ext uri="{FF2B5EF4-FFF2-40B4-BE49-F238E27FC236}">
                <a16:creationId xmlns:a16="http://schemas.microsoft.com/office/drawing/2014/main" id="{783C63D0-E58D-6840-9B46-BC95E2F6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1"/>
            <a:ext cx="40386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h4">
            <a:extLst>
              <a:ext uri="{FF2B5EF4-FFF2-40B4-BE49-F238E27FC236}">
                <a16:creationId xmlns:a16="http://schemas.microsoft.com/office/drawing/2014/main" id="{F5960087-22BE-9B64-05C8-258DCA81E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369093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Oval 6">
            <a:extLst>
              <a:ext uri="{FF2B5EF4-FFF2-40B4-BE49-F238E27FC236}">
                <a16:creationId xmlns:a16="http://schemas.microsoft.com/office/drawing/2014/main" id="{2F497B84-AD47-A316-FB9E-E7C826212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3763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F5D4E2ED-527E-0510-310E-EE21809C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31445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4" name="Oval 8">
            <a:extLst>
              <a:ext uri="{FF2B5EF4-FFF2-40B4-BE49-F238E27FC236}">
                <a16:creationId xmlns:a16="http://schemas.microsoft.com/office/drawing/2014/main" id="{1AF46C81-B1A2-C08A-47A5-ADA970A5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4538" y="42672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6796F89D-4BB9-0EB0-0A20-A1E6AF8F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128838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06" name="Oval 10">
            <a:extLst>
              <a:ext uri="{FF2B5EF4-FFF2-40B4-BE49-F238E27FC236}">
                <a16:creationId xmlns:a16="http://schemas.microsoft.com/office/drawing/2014/main" id="{2CB519DF-539E-C387-DB80-EC248DDE2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4478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7" name="Oval 11">
            <a:extLst>
              <a:ext uri="{FF2B5EF4-FFF2-40B4-BE49-F238E27FC236}">
                <a16:creationId xmlns:a16="http://schemas.microsoft.com/office/drawing/2014/main" id="{FA933A4C-E394-714F-E96C-107EAE36C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22275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08" name="Rectangle 13">
            <a:extLst>
              <a:ext uri="{FF2B5EF4-FFF2-40B4-BE49-F238E27FC236}">
                <a16:creationId xmlns:a16="http://schemas.microsoft.com/office/drawing/2014/main" id="{3AEB27FB-A8B7-BCA5-7353-C82EFFB59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37636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4465" name="AutoShape 17">
            <a:extLst>
              <a:ext uri="{FF2B5EF4-FFF2-40B4-BE49-F238E27FC236}">
                <a16:creationId xmlns:a16="http://schemas.microsoft.com/office/drawing/2014/main" id="{69744A3A-ABA2-F297-99D1-DB92547E8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445" y="4763"/>
            <a:ext cx="7248093" cy="1295400"/>
          </a:xfrm>
          <a:prstGeom prst="horizontalScroll">
            <a:avLst>
              <a:gd name="adj" fmla="val 12500"/>
            </a:avLst>
          </a:prstGeom>
          <a:noFill/>
          <a:ln w="28575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just">
              <a:buFontTx/>
              <a:buAutoNum type="arabicPeriod"/>
              <a:defRPr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Họ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B27B2F4-025C-6EE5-07BF-F9D52E831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9" y="1694766"/>
            <a:ext cx="1879888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...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nguội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...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37AF3A9-A0AA-EC7D-732D-03C225AA4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0776" y="1747190"/>
            <a:ext cx="1897062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latin typeface="Times New Roman" panose="02020603050405020304" pitchFamily="18" charset="0"/>
              </a:rPr>
              <a:t>...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</a:t>
            </a:r>
            <a:r>
              <a:rPr lang="vi-VN" altLang="en-US" sz="2800" b="1" dirty="0">
                <a:latin typeface="Times New Roman" panose="02020603050405020304" pitchFamily="18" charset="0"/>
              </a:rPr>
              <a:t>...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6234CA9-84E0-15A2-4E41-C15F42744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12" y="4388415"/>
            <a:ext cx="1666009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latin typeface="Times New Roman" panose="02020603050405020304" pitchFamily="18" charset="0"/>
              </a:rPr>
              <a:t>...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rửa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latin typeface="Times New Roman" panose="02020603050405020304" pitchFamily="18" charset="0"/>
              </a:rPr>
              <a:t>...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46F6E10-1FF6-A1CA-5ABF-87D51603F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4405891"/>
            <a:ext cx="1882488" cy="22467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800" dirty="0">
                <a:latin typeface="Times New Roman" panose="02020603050405020304" pitchFamily="18" charset="0"/>
              </a:rPr>
              <a:t>...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rửa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tay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xà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CC00"/>
                </a:solidFill>
                <a:latin typeface="Times New Roman" panose="02020603050405020304" pitchFamily="18" charset="0"/>
              </a:rPr>
              <a:t>...</a:t>
            </a:r>
            <a:endParaRPr lang="en-US" altLang="en-US" sz="2800" dirty="0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3FC2733A-11F7-0FF6-524F-4B7F1F775C82}"/>
              </a:ext>
            </a:extLst>
          </p:cNvPr>
          <p:cNvSpPr/>
          <p:nvPr/>
        </p:nvSpPr>
        <p:spPr>
          <a:xfrm>
            <a:off x="9863138" y="-49428"/>
            <a:ext cx="2328862" cy="1560945"/>
          </a:xfrm>
          <a:prstGeom prst="leftArrow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SGK/33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7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1">
            <a:extLst>
              <a:ext uri="{FF2B5EF4-FFF2-40B4-BE49-F238E27FC236}">
                <a16:creationId xmlns:a16="http://schemas.microsoft.com/office/drawing/2014/main" id="{9D5A623A-BF15-9B0A-6179-A930E29D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45" y="228601"/>
            <a:ext cx="3557155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 descr="h2">
            <a:extLst>
              <a:ext uri="{FF2B5EF4-FFF2-40B4-BE49-F238E27FC236}">
                <a16:creationId xmlns:a16="http://schemas.microsoft.com/office/drawing/2014/main" id="{8C36BADA-C85B-BC4E-779E-A01802427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1" y="228601"/>
            <a:ext cx="3728604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 descr="h3">
            <a:extLst>
              <a:ext uri="{FF2B5EF4-FFF2-40B4-BE49-F238E27FC236}">
                <a16:creationId xmlns:a16="http://schemas.microsoft.com/office/drawing/2014/main" id="{9822CA89-8767-4FE4-2280-3CD86E18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45" y="3048001"/>
            <a:ext cx="348095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h4">
            <a:extLst>
              <a:ext uri="{FF2B5EF4-FFF2-40B4-BE49-F238E27FC236}">
                <a16:creationId xmlns:a16="http://schemas.microsoft.com/office/drawing/2014/main" id="{2D67EEC4-F856-1087-848F-E7FA2BC8C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3766706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Oval 6">
            <a:extLst>
              <a:ext uri="{FF2B5EF4-FFF2-40B4-BE49-F238E27FC236}">
                <a16:creationId xmlns:a16="http://schemas.microsoft.com/office/drawing/2014/main" id="{D2913D5F-48B8-6DAF-20F1-84284829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572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823" name="Oval 8">
            <a:extLst>
              <a:ext uri="{FF2B5EF4-FFF2-40B4-BE49-F238E27FC236}">
                <a16:creationId xmlns:a16="http://schemas.microsoft.com/office/drawing/2014/main" id="{BBBD25B7-5485-6384-5642-6E0FDCEC5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8963" y="31623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824" name="Oval 10">
            <a:extLst>
              <a:ext uri="{FF2B5EF4-FFF2-40B4-BE49-F238E27FC236}">
                <a16:creationId xmlns:a16="http://schemas.microsoft.com/office/drawing/2014/main" id="{FDC30C1F-2463-67CB-97A9-9139AD700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188" y="4572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825" name="Oval 11">
            <a:extLst>
              <a:ext uri="{FF2B5EF4-FFF2-40B4-BE49-F238E27FC236}">
                <a16:creationId xmlns:a16="http://schemas.microsoft.com/office/drawing/2014/main" id="{07BA3FA0-7785-F510-0197-189182A97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1623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0610" name="AutoShape 18">
            <a:extLst>
              <a:ext uri="{FF2B5EF4-FFF2-40B4-BE49-F238E27FC236}">
                <a16:creationId xmlns:a16="http://schemas.microsoft.com/office/drawing/2014/main" id="{377F1A2D-686D-E55D-BA59-F7F8EDDC5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245" y="2000829"/>
            <a:ext cx="9781309" cy="2378291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A?</a:t>
            </a:r>
          </a:p>
          <a:p>
            <a:pPr algn="ctr" eaLnBrk="1" hangingPunct="1">
              <a:defRPr/>
            </a:pP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611" name="AutoShape 19">
            <a:extLst>
              <a:ext uri="{FF2B5EF4-FFF2-40B4-BE49-F238E27FC236}">
                <a16:creationId xmlns:a16="http://schemas.microsoft.com/office/drawing/2014/main" id="{D69C9771-D50C-438E-7C93-BB1E9532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63" y="5755698"/>
            <a:ext cx="11762509" cy="1066800"/>
          </a:xfrm>
          <a:prstGeom prst="horizontalScroll">
            <a:avLst>
              <a:gd name="adj" fmla="val 12500"/>
            </a:avLst>
          </a:prstGeom>
          <a:noFill/>
          <a:ln w="28575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 gan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0" grpId="0" animBg="1"/>
      <p:bldP spid="110610" grpId="1" animBg="1"/>
      <p:bldP spid="110610" grpId="2" animBg="1"/>
      <p:bldP spid="110610" grpId="3" animBg="1"/>
      <p:bldP spid="1106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E594ED2E-B438-21CF-5C4E-C1BB7686D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5" y="6295158"/>
            <a:ext cx="11873345" cy="457200"/>
          </a:xfrm>
          <a:prstGeom prst="rect">
            <a:avLst/>
          </a:prstGeom>
          <a:solidFill>
            <a:srgbClr val="66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Mua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400" b="1" dirty="0">
                <a:latin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sạch</a:t>
            </a:r>
            <a:r>
              <a:rPr lang="en-US" altLang="en-US" sz="2400" b="1" dirty="0">
                <a:latin typeface="Times New Roman" panose="02020603050405020304" pitchFamily="18" charset="0"/>
              </a:rPr>
              <a:t>”,</a:t>
            </a:r>
            <a:r>
              <a:rPr lang="vi-VN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đảm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400" b="1" dirty="0">
                <a:latin typeface="Times New Roman" panose="02020603050405020304" pitchFamily="18" charset="0"/>
              </a:rPr>
              <a:t> “an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toàn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vệ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phẩm</a:t>
            </a:r>
            <a:r>
              <a:rPr lang="en-US" altLang="en-US" sz="2400" b="1" dirty="0">
                <a:latin typeface="Times New Roman" panose="02020603050405020304" pitchFamily="18" charset="0"/>
              </a:rPr>
              <a:t>”</a:t>
            </a:r>
          </a:p>
        </p:txBody>
      </p:sp>
      <p:pic>
        <p:nvPicPr>
          <p:cNvPr id="35843" name="Picture 3" descr="sieu%20thi%20thuc%20pham%201[1]">
            <a:extLst>
              <a:ext uri="{FF2B5EF4-FFF2-40B4-BE49-F238E27FC236}">
                <a16:creationId xmlns:a16="http://schemas.microsoft.com/office/drawing/2014/main" id="{5B8E7E0F-E738-7E0B-9C88-59848717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16" y="3147579"/>
            <a:ext cx="4699096" cy="30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imagesCAHFA59B">
            <a:extLst>
              <a:ext uri="{FF2B5EF4-FFF2-40B4-BE49-F238E27FC236}">
                <a16:creationId xmlns:a16="http://schemas.microsoft.com/office/drawing/2014/main" id="{BA1C4A60-4B25-3441-1C9D-355BC7074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518" y="-1"/>
            <a:ext cx="4973782" cy="306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23082010191416[1]">
            <a:extLst>
              <a:ext uri="{FF2B5EF4-FFF2-40B4-BE49-F238E27FC236}">
                <a16:creationId xmlns:a16="http://schemas.microsoft.com/office/drawing/2014/main" id="{1C1BFA2F-FB79-44D9-3410-9E045670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0"/>
            <a:ext cx="5335155" cy="306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Sach%20copy1339728620_340x250[1]">
            <a:extLst>
              <a:ext uri="{FF2B5EF4-FFF2-40B4-BE49-F238E27FC236}">
                <a16:creationId xmlns:a16="http://schemas.microsoft.com/office/drawing/2014/main" id="{FC9B6C73-3432-9C8D-597A-EA60B692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147578"/>
            <a:ext cx="5126183" cy="307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>
            <a:extLst>
              <a:ext uri="{FF2B5EF4-FFF2-40B4-BE49-F238E27FC236}">
                <a16:creationId xmlns:a16="http://schemas.microsoft.com/office/drawing/2014/main" id="{F9035F60-88D6-E4B6-4E43-FDE7ECF1B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867" name="Picture 3" descr="phong-ve-sinh[1]">
            <a:extLst>
              <a:ext uri="{FF2B5EF4-FFF2-40B4-BE49-F238E27FC236}">
                <a16:creationId xmlns:a16="http://schemas.microsoft.com/office/drawing/2014/main" id="{B621061E-75DB-9BED-7C5B-C8EB27F62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6" y="200891"/>
            <a:ext cx="4824844" cy="491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thongtinsaigon-924[1]">
            <a:extLst>
              <a:ext uri="{FF2B5EF4-FFF2-40B4-BE49-F238E27FC236}">
                <a16:creationId xmlns:a16="http://schemas.microsoft.com/office/drawing/2014/main" id="{BC736DDE-AF22-5856-432C-5F634DB1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3" y="105785"/>
            <a:ext cx="5250871" cy="50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AD1185D2-B403-920D-7CA1-0795EEBFA6BD}"/>
              </a:ext>
            </a:extLst>
          </p:cNvPr>
          <p:cNvSpPr/>
          <p:nvPr/>
        </p:nvSpPr>
        <p:spPr>
          <a:xfrm>
            <a:off x="7160310" y="4918651"/>
            <a:ext cx="5250871" cy="2119745"/>
          </a:xfrm>
          <a:prstGeom prst="hear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Luôn giữ vệ sinh bồn cầu sạch sẽ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BA294D8-15AD-CB97-4DD3-320F6070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5395695"/>
            <a:ext cx="28194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định</a:t>
            </a: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5" name="Picture 21" descr="happy10">
            <a:extLst>
              <a:ext uri="{FF2B5EF4-FFF2-40B4-BE49-F238E27FC236}">
                <a16:creationId xmlns:a16="http://schemas.microsoft.com/office/drawing/2014/main" id="{D2D26D91-4D0A-F67F-133A-4306376FDF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0" y="5114059"/>
            <a:ext cx="175132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36_3_9">
            <a:extLst>
              <a:ext uri="{FF2B5EF4-FFF2-40B4-BE49-F238E27FC236}">
                <a16:creationId xmlns:a16="http://schemas.microsoft.com/office/drawing/2014/main" id="{992705E7-9CBE-1F03-F354-0791104A78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30" y="5245067"/>
            <a:ext cx="1455495" cy="1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un14[1]">
            <a:extLst>
              <a:ext uri="{FF2B5EF4-FFF2-40B4-BE49-F238E27FC236}">
                <a16:creationId xmlns:a16="http://schemas.microsoft.com/office/drawing/2014/main" id="{5FBEA32B-58EB-8803-71B2-A87AC66BCE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56" y="235909"/>
            <a:ext cx="2211061" cy="188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4F4ED0D-805F-06AB-CEF0-3AF08CD33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912" y="3984908"/>
            <a:ext cx="5401995" cy="163725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1" kern="1200" dirty="0" err="1">
                <a:latin typeface="+mj-lt"/>
                <a:ea typeface="+mj-ea"/>
                <a:cs typeface="+mj-cs"/>
              </a:rPr>
              <a:t>Tiêm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phòng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vắc-xin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viêm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latin typeface="+mj-lt"/>
                <a:ea typeface="+mj-ea"/>
                <a:cs typeface="+mj-cs"/>
              </a:rPr>
              <a:t>gan</a:t>
            </a:r>
            <a:r>
              <a:rPr lang="en-US" sz="4800" b="1" kern="1200" dirty="0">
                <a:latin typeface="+mj-lt"/>
                <a:ea typeface="+mj-ea"/>
                <a:cs typeface="+mj-cs"/>
              </a:rPr>
              <a:t> A</a:t>
            </a:r>
          </a:p>
        </p:txBody>
      </p:sp>
      <p:pic>
        <p:nvPicPr>
          <p:cNvPr id="2" name="Picture 1" descr="https://lh3.googleusercontent.com/-YudgmwCIYzY/WOuZcVL95fI/AAAAAAAAApw/JpyBNUubteg/s0/58eb996f776f5.jpg">
            <a:extLst>
              <a:ext uri="{FF2B5EF4-FFF2-40B4-BE49-F238E27FC236}">
                <a16:creationId xmlns:a16="http://schemas.microsoft.com/office/drawing/2014/main" id="{2F977573-CF16-C1C9-D5CC-BA1CB2307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3" b="2"/>
          <a:stretch/>
        </p:blipFill>
        <p:spPr bwMode="auto">
          <a:xfrm flipH="1"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images792732_viem_gan[1]">
            <a:extLst>
              <a:ext uri="{FF2B5EF4-FFF2-40B4-BE49-F238E27FC236}">
                <a16:creationId xmlns:a16="http://schemas.microsoft.com/office/drawing/2014/main" id="{919CC7E2-677D-206F-D5BC-D6518BC98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" r="3" b="3"/>
          <a:stretch/>
        </p:blipFill>
        <p:spPr bwMode="auto">
          <a:xfrm>
            <a:off x="6069163" y="26075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6" name="Freeform: Shape 35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bigemo_harabe_net-100">
            <a:extLst>
              <a:ext uri="{FF2B5EF4-FFF2-40B4-BE49-F238E27FC236}">
                <a16:creationId xmlns:a16="http://schemas.microsoft.com/office/drawing/2014/main" id="{E9427DCF-D5CA-4FE4-FA71-1CE4405C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8337"/>
            <a:ext cx="2977769" cy="26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727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>
            <a:extLst>
              <a:ext uri="{FF2B5EF4-FFF2-40B4-BE49-F238E27FC236}">
                <a16:creationId xmlns:a16="http://schemas.microsoft.com/office/drawing/2014/main" id="{514269BA-0DF4-9E71-A185-117F428FE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26" y="5971309"/>
            <a:ext cx="6705600" cy="579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bệnh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nghỉ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ngơi</a:t>
            </a:r>
            <a:r>
              <a:rPr lang="en-US" sz="26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23561" name="Picture 9" descr="Sao Viet 'cuong' mot khoe anh nam vien hinh anh 7">
            <a:extLst>
              <a:ext uri="{FF2B5EF4-FFF2-40B4-BE49-F238E27FC236}">
                <a16:creationId xmlns:a16="http://schemas.microsoft.com/office/drawing/2014/main" id="{A9890A6A-11BE-86DB-1E4D-70863F15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717964"/>
            <a:ext cx="7391400" cy="42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36_1_46">
            <a:extLst>
              <a:ext uri="{FF2B5EF4-FFF2-40B4-BE49-F238E27FC236}">
                <a16:creationId xmlns:a16="http://schemas.microsoft.com/office/drawing/2014/main" id="{4C5CA1D5-564D-8005-A5DB-B2445B81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76200"/>
            <a:ext cx="1887321" cy="18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3">
            <a:extLst>
              <a:ext uri="{FF2B5EF4-FFF2-40B4-BE49-F238E27FC236}">
                <a16:creationId xmlns:a16="http://schemas.microsoft.com/office/drawing/2014/main" id="{BEE3DEA7-BB09-74A2-5136-CD90FB124250}"/>
              </a:ext>
            </a:extLst>
          </p:cNvPr>
          <p:cNvSpPr/>
          <p:nvPr/>
        </p:nvSpPr>
        <p:spPr>
          <a:xfrm>
            <a:off x="2147455" y="76200"/>
            <a:ext cx="7933171" cy="1433945"/>
          </a:xfrm>
          <a:prstGeom prst="cloudCallout">
            <a:avLst>
              <a:gd name="adj1" fmla="val -5375"/>
              <a:gd name="adj2" fmla="val 98402"/>
            </a:avLst>
          </a:prstGeom>
          <a:solidFill>
            <a:srgbClr val="66FF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180973_wine">
            <a:extLst>
              <a:ext uri="{FF2B5EF4-FFF2-40B4-BE49-F238E27FC236}">
                <a16:creationId xmlns:a16="http://schemas.microsoft.com/office/drawing/2014/main" id="{6A0AE933-009B-07D8-0148-D69FDFA9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72745EF6-C8CB-D4B5-6409-A701F7D1E420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143000"/>
            <a:ext cx="6324600" cy="4648200"/>
            <a:chOff x="864" y="720"/>
            <a:chExt cx="3984" cy="2928"/>
          </a:xfrm>
        </p:grpSpPr>
        <p:sp>
          <p:nvSpPr>
            <p:cNvPr id="39943" name="Line 6">
              <a:extLst>
                <a:ext uri="{FF2B5EF4-FFF2-40B4-BE49-F238E27FC236}">
                  <a16:creationId xmlns:a16="http://schemas.microsoft.com/office/drawing/2014/main" id="{15F75423-CBAA-0796-EB85-0BC08C0EA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816"/>
              <a:ext cx="3936" cy="283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7">
              <a:extLst>
                <a:ext uri="{FF2B5EF4-FFF2-40B4-BE49-F238E27FC236}">
                  <a16:creationId xmlns:a16="http://schemas.microsoft.com/office/drawing/2014/main" id="{21DE4CC1-ABC7-D5B5-EA1C-FCEE8D6CC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720"/>
              <a:ext cx="3984" cy="26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28" name="Rectangle 8">
            <a:extLst>
              <a:ext uri="{FF2B5EF4-FFF2-40B4-BE49-F238E27FC236}">
                <a16:creationId xmlns:a16="http://schemas.microsoft.com/office/drawing/2014/main" id="{0A8444B1-309A-7427-AFB0-DE640D010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939" y="6048376"/>
            <a:ext cx="37179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36_1_46">
            <a:extLst>
              <a:ext uri="{FF2B5EF4-FFF2-40B4-BE49-F238E27FC236}">
                <a16:creationId xmlns:a16="http://schemas.microsoft.com/office/drawing/2014/main" id="{2B73E45C-DE35-EE47-3A3A-B39067F29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76200"/>
            <a:ext cx="1887321" cy="18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D6298B10-06B9-EC28-258B-E3E99067498C}"/>
              </a:ext>
            </a:extLst>
          </p:cNvPr>
          <p:cNvSpPr/>
          <p:nvPr/>
        </p:nvSpPr>
        <p:spPr>
          <a:xfrm>
            <a:off x="5791201" y="0"/>
            <a:ext cx="7933171" cy="1433945"/>
          </a:xfrm>
          <a:prstGeom prst="cloudCallout">
            <a:avLst>
              <a:gd name="adj1" fmla="val -5375"/>
              <a:gd name="adj2" fmla="val 98402"/>
            </a:avLst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an-du-chat[1]">
            <a:extLst>
              <a:ext uri="{FF2B5EF4-FFF2-40B4-BE49-F238E27FC236}">
                <a16:creationId xmlns:a16="http://schemas.microsoft.com/office/drawing/2014/main" id="{0502BE86-D200-5C8F-49F4-5A8FB68E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6" y="105656"/>
            <a:ext cx="441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3" descr="12_11_1331763146_6_1331713653-benhthieumau-suckhoe">
            <a:extLst>
              <a:ext uri="{FF2B5EF4-FFF2-40B4-BE49-F238E27FC236}">
                <a16:creationId xmlns:a16="http://schemas.microsoft.com/office/drawing/2014/main" id="{9549BD1E-16DF-9630-A47C-6E808E06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1" y="239433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 descr="c2[1]">
            <a:extLst>
              <a:ext uri="{FF2B5EF4-FFF2-40B4-BE49-F238E27FC236}">
                <a16:creationId xmlns:a16="http://schemas.microsoft.com/office/drawing/2014/main" id="{C79E1B12-C73B-20AC-2268-0D8E70B8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104"/>
            <a:ext cx="2233406" cy="167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486-344-mot-so-mon-ngon-duoc-che-bien-tu-thit-be-a1f4[1]">
            <a:extLst>
              <a:ext uri="{FF2B5EF4-FFF2-40B4-BE49-F238E27FC236}">
                <a16:creationId xmlns:a16="http://schemas.microsoft.com/office/drawing/2014/main" id="{25D5E2EA-4D68-025C-05D8-B82C7031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2" y="5181104"/>
            <a:ext cx="2272635" cy="167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AutoShape 8">
            <a:extLst>
              <a:ext uri="{FF2B5EF4-FFF2-40B4-BE49-F238E27FC236}">
                <a16:creationId xmlns:a16="http://schemas.microsoft.com/office/drawing/2014/main" id="{E594BCE0-39D5-3977-D0EB-A8202E249B7E}"/>
              </a:ext>
            </a:extLst>
          </p:cNvPr>
          <p:cNvSpPr>
            <a:spLocks noChangeArrowheads="1"/>
          </p:cNvSpPr>
          <p:nvPr/>
        </p:nvSpPr>
        <p:spPr bwMode="auto">
          <a:xfrm rot="1724914">
            <a:off x="9794508" y="3369297"/>
            <a:ext cx="840000" cy="3829766"/>
          </a:xfrm>
          <a:prstGeom prst="curvedLeftArrow">
            <a:avLst>
              <a:gd name="adj1" fmla="val 120000"/>
              <a:gd name="adj2" fmla="val 240000"/>
              <a:gd name="adj3" fmla="val 33333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29FAEE90-62D1-037F-F763-89543D0373C3}"/>
              </a:ext>
            </a:extLst>
          </p:cNvPr>
          <p:cNvSpPr>
            <a:spLocks noChangeArrowheads="1"/>
          </p:cNvSpPr>
          <p:nvPr/>
        </p:nvSpPr>
        <p:spPr bwMode="auto">
          <a:xfrm rot="19613448">
            <a:off x="1743449" y="3369656"/>
            <a:ext cx="881918" cy="3868583"/>
          </a:xfrm>
          <a:prstGeom prst="curvedRightArrow">
            <a:avLst>
              <a:gd name="adj1" fmla="val 122448"/>
              <a:gd name="adj2" fmla="val 244895"/>
              <a:gd name="adj3" fmla="val 33333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" name="Picture 17" descr="BELLS1">
            <a:extLst>
              <a:ext uri="{FF2B5EF4-FFF2-40B4-BE49-F238E27FC236}">
                <a16:creationId xmlns:a16="http://schemas.microsoft.com/office/drawing/2014/main" id="{66409724-E2E6-717C-8E70-2316A73473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59" y="1872456"/>
            <a:ext cx="2450314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32917410-B8DA-A256-289C-F4B06F6C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156361"/>
            <a:ext cx="6019800" cy="885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600" b="1" dirty="0" err="1">
                <a:latin typeface="Times New Roman" pitchFamily="18" charset="0"/>
              </a:rPr>
              <a:t>Người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bệnh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cần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ăn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thức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ăn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lỏng</a:t>
            </a:r>
            <a:r>
              <a:rPr lang="en-US" sz="2600" b="1" dirty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600" b="1" dirty="0" err="1">
                <a:latin typeface="Times New Roman" pitchFamily="18" charset="0"/>
              </a:rPr>
              <a:t>nhiều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chất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đạm</a:t>
            </a:r>
            <a:r>
              <a:rPr lang="en-US" sz="2600" b="1" dirty="0">
                <a:latin typeface="Times New Roman" pitchFamily="18" charset="0"/>
              </a:rPr>
              <a:t>, vi-ta-min; </a:t>
            </a:r>
            <a:r>
              <a:rPr lang="en-US" sz="2600" b="1" dirty="0" err="1">
                <a:latin typeface="Times New Roman" pitchFamily="18" charset="0"/>
              </a:rPr>
              <a:t>không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ăn</a:t>
            </a:r>
            <a:r>
              <a:rPr lang="en-US" sz="2600" b="1" dirty="0">
                <a:latin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</a:rPr>
              <a:t>mỡ</a:t>
            </a:r>
            <a:r>
              <a:rPr lang="en-US" sz="2600" b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hinh">
            <a:extLst>
              <a:ext uri="{FF2B5EF4-FFF2-40B4-BE49-F238E27FC236}">
                <a16:creationId xmlns:a16="http://schemas.microsoft.com/office/drawing/2014/main" id="{A0DF98F5-DFE6-10BF-B5E7-5FEB55F29F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4461163" cy="29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004389E-E05D-C3D4-8044-C97309DB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696" y="3021277"/>
            <a:ext cx="9060479" cy="3657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viêm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gan</a:t>
            </a:r>
            <a:r>
              <a:rPr lang="en-US" altLang="en-US" sz="3200" dirty="0">
                <a:latin typeface="Times New Roman" panose="02020603050405020304" pitchFamily="18" charset="0"/>
              </a:rPr>
              <a:t> 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lây</a:t>
            </a:r>
            <a:r>
              <a:rPr lang="en-US" altLang="en-US" sz="3200" dirty="0">
                <a:latin typeface="Times New Roman" panose="02020603050405020304" pitchFamily="18" charset="0"/>
              </a:rPr>
              <a:t> qua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tiêu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hóa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  <a:r>
              <a:rPr lang="vi-VN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Times New Roman" panose="02020603050405020304" pitchFamily="18" charset="0"/>
              </a:rPr>
              <a:t>ăn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chín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uống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sôi</a:t>
            </a:r>
            <a:r>
              <a:rPr lang="en-US" altLang="en-US" sz="3200" dirty="0">
                <a:latin typeface="Times New Roman" panose="02020603050405020304" pitchFamily="18" charset="0"/>
              </a:rPr>
              <a:t>”,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rửa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sạch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tay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ăn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  <a:endParaRPr lang="vi-VN" altLang="en-US" sz="3200" dirty="0">
              <a:latin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viêm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gan</a:t>
            </a:r>
            <a:r>
              <a:rPr lang="en-US" altLang="en-US" sz="3200" dirty="0">
                <a:latin typeface="Times New Roman" panose="02020603050405020304" pitchFamily="18" charset="0"/>
              </a:rPr>
              <a:t> A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chưa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  <a:r>
              <a:rPr lang="en-US" altLang="en-US" dirty="0"/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bệnh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nghỉ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ngơi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ăn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ăn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lỏng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chứa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đạm</a:t>
            </a:r>
            <a:r>
              <a:rPr lang="en-US" altLang="en-US" sz="3200" dirty="0">
                <a:latin typeface="Times New Roman" panose="02020603050405020304" pitchFamily="18" charset="0"/>
              </a:rPr>
              <a:t>, vi-ta-min;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ăn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mỡ</a:t>
            </a:r>
            <a:r>
              <a:rPr lang="en-US" altLang="en-US" sz="3200" dirty="0">
                <a:latin typeface="Times New Roman" panose="02020603050405020304" pitchFamily="18" charset="0"/>
              </a:rPr>
              <a:t>;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uống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rượu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B8">
            <a:extLst>
              <a:ext uri="{FF2B5EF4-FFF2-40B4-BE49-F238E27FC236}">
                <a16:creationId xmlns:a16="http://schemas.microsoft.com/office/drawing/2014/main" id="{ADF5C42E-97F3-9015-C2A3-D0A64D99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321989" y="-2661074"/>
            <a:ext cx="1641845" cy="736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9A5E8-E0D5-F7C0-585E-314CEEAE2ACE}"/>
              </a:ext>
            </a:extLst>
          </p:cNvPr>
          <p:cNvSpPr txBox="1"/>
          <p:nvPr/>
        </p:nvSpPr>
        <p:spPr>
          <a:xfrm>
            <a:off x="385617" y="918266"/>
            <a:ext cx="3946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54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SGK/33</a:t>
            </a:r>
            <a:endParaRPr lang="en-US" sz="54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372C87-ABC9-7899-15A0-8E0F6A1799BA}"/>
              </a:ext>
            </a:extLst>
          </p:cNvPr>
          <p:cNvSpPr txBox="1"/>
          <p:nvPr/>
        </p:nvSpPr>
        <p:spPr>
          <a:xfrm>
            <a:off x="4713934" y="643467"/>
            <a:ext cx="669003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PHÒNG BỆNH VIÊM GAN A</a:t>
            </a:r>
            <a:endParaRPr lang="en-US" sz="36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1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59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62" name="Freeform: Shape 1061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598213"/>
            <a:ext cx="5396070" cy="5259788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66" name="Freeform: Shape 1065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07380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68" name="Freeform: Shape 1067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30" name="Picture 6" descr="Giải Bài 14: Đọc mở rộng: Chủ đề Giữ gìn vệ sinh môi trường SGK Tiếng Việt  2 tập 2 Kết nối tri thức với cuộc sống | Tiếng Việt 2 - Kết nối tri thức">
            <a:extLst>
              <a:ext uri="{FF2B5EF4-FFF2-40B4-BE49-F238E27FC236}">
                <a16:creationId xmlns:a16="http://schemas.microsoft.com/office/drawing/2014/main" id="{25E4076B-7C01-84B7-D601-5FEB43EE1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652" y="243128"/>
            <a:ext cx="7208898" cy="4294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đề tài: Giữ gìn vệ sinh môi trường nơi em sống/How to Draw  environmental Protection - YouTube">
            <a:extLst>
              <a:ext uri="{FF2B5EF4-FFF2-40B4-BE49-F238E27FC236}">
                <a16:creationId xmlns:a16="http://schemas.microsoft.com/office/drawing/2014/main" id="{9021147C-9A6B-FB6C-3BC0-CAC2A0CF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r="11126"/>
          <a:stretch/>
        </p:blipFill>
        <p:spPr bwMode="auto">
          <a:xfrm>
            <a:off x="6096000" y="2390286"/>
            <a:ext cx="6119625" cy="4439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B052CC-87E4-FE68-2021-BDFDC7311B11}"/>
              </a:ext>
            </a:extLst>
          </p:cNvPr>
          <p:cNvSpPr/>
          <p:nvPr/>
        </p:nvSpPr>
        <p:spPr>
          <a:xfrm>
            <a:off x="6069046" y="-1743"/>
            <a:ext cx="6127652" cy="3429000"/>
          </a:xfrm>
          <a:prstGeom prst="rect">
            <a:avLst/>
          </a:prstGeom>
          <a:solidFill>
            <a:srgbClr val="BEF8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Hãy kể tên </a:t>
            </a:r>
          </a:p>
          <a:p>
            <a:pPr algn="ctr"/>
            <a:r>
              <a:rPr lang="vi-VN" sz="3200" dirty="0">
                <a:solidFill>
                  <a:schemeClr val="tx1"/>
                </a:solidFill>
              </a:rPr>
              <a:t>một số bệnh lây truyền </a:t>
            </a:r>
          </a:p>
          <a:p>
            <a:pPr algn="ctr"/>
            <a:r>
              <a:rPr lang="vi-VN" sz="3200" dirty="0">
                <a:solidFill>
                  <a:schemeClr val="tx1"/>
                </a:solidFill>
              </a:rPr>
              <a:t>do muỗi đốt mà em biết.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9B1E18-24BA-5A30-C6C3-30FDF044CBD3}"/>
              </a:ext>
            </a:extLst>
          </p:cNvPr>
          <p:cNvSpPr/>
          <p:nvPr/>
        </p:nvSpPr>
        <p:spPr>
          <a:xfrm>
            <a:off x="-31867" y="-4728"/>
            <a:ext cx="6088340" cy="3429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Nêu cách phòng bệnh lây truyền </a:t>
            </a:r>
          </a:p>
          <a:p>
            <a:pPr algn="ctr"/>
            <a:r>
              <a:rPr lang="vi-VN" sz="3200" dirty="0"/>
              <a:t>do muỗi đốt. 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CCB0FC-4051-A75E-379C-B843DB6AE2EF}"/>
              </a:ext>
            </a:extLst>
          </p:cNvPr>
          <p:cNvSpPr/>
          <p:nvPr/>
        </p:nvSpPr>
        <p:spPr>
          <a:xfrm>
            <a:off x="-7875" y="3424272"/>
            <a:ext cx="12192000" cy="34198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chemeClr val="tx1"/>
                </a:solidFill>
              </a:rPr>
              <a:t>Tác nhân gây ra bệnh viêm não là gì ? </a:t>
            </a:r>
          </a:p>
          <a:p>
            <a:pPr algn="ctr"/>
            <a:r>
              <a:rPr lang="vi-VN" sz="4000" dirty="0">
                <a:solidFill>
                  <a:srgbClr val="0000FF"/>
                </a:solidFill>
              </a:rPr>
              <a:t>a/ Một loại kí sinh trùng </a:t>
            </a:r>
          </a:p>
          <a:p>
            <a:pPr algn="ctr"/>
            <a:r>
              <a:rPr lang="vi-VN" sz="4000" dirty="0">
                <a:solidFill>
                  <a:srgbClr val="0000FF"/>
                </a:solidFill>
              </a:rPr>
              <a:t>b/ Vi khuẩn </a:t>
            </a:r>
          </a:p>
          <a:p>
            <a:pPr algn="ctr"/>
            <a:r>
              <a:rPr lang="vi-VN" sz="4000" dirty="0">
                <a:solidFill>
                  <a:srgbClr val="0000FF"/>
                </a:solidFill>
              </a:rPr>
              <a:t>c/ Vi rút 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35959C-CA30-3F56-4C7D-6DD4BD5BE530}"/>
              </a:ext>
            </a:extLst>
          </p:cNvPr>
          <p:cNvSpPr/>
          <p:nvPr/>
        </p:nvSpPr>
        <p:spPr>
          <a:xfrm>
            <a:off x="-72532" y="3423029"/>
            <a:ext cx="12327683" cy="3429000"/>
          </a:xfrm>
          <a:prstGeom prst="rect">
            <a:avLst/>
          </a:prstGeom>
          <a:solidFill>
            <a:srgbClr val="FFD5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</a:rPr>
              <a:t>Em hãy đọc câu hỏi</a:t>
            </a:r>
          </a:p>
          <a:p>
            <a:pPr algn="ctr"/>
            <a:r>
              <a:rPr lang="vi-VN" sz="4400" dirty="0">
                <a:solidFill>
                  <a:schemeClr val="tx1"/>
                </a:solidFill>
              </a:rPr>
              <a:t>và cùng cả lớp thực hiện trên bảng con.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3" name="Picture 5" descr="4ccb6ef5_6094f147_4a3afeac_28a0fbdf_01e0a1ea591007feaa8cdc9832154e61_web">
            <a:extLst>
              <a:ext uri="{FF2B5EF4-FFF2-40B4-BE49-F238E27FC236}">
                <a16:creationId xmlns:a16="http://schemas.microsoft.com/office/drawing/2014/main" id="{37242099-063F-5FC3-E035-3FF2B38F07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87" y="-109436"/>
            <a:ext cx="6323162" cy="367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dauphin26_5a">
            <a:extLst>
              <a:ext uri="{FF2B5EF4-FFF2-40B4-BE49-F238E27FC236}">
                <a16:creationId xmlns:a16="http://schemas.microsoft.com/office/drawing/2014/main" id="{9835418F-ACF5-E1CC-2172-4A78C38B54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73" y="-125956"/>
            <a:ext cx="6214428" cy="367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001a76cf_medium">
            <a:extLst>
              <a:ext uri="{FF2B5EF4-FFF2-40B4-BE49-F238E27FC236}">
                <a16:creationId xmlns:a16="http://schemas.microsoft.com/office/drawing/2014/main" id="{B3BAA4B4-5908-252C-E2CB-0C15F2B474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87" y="3528980"/>
            <a:ext cx="124901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6B829C-8748-DE65-ACC3-4433140BA779}"/>
              </a:ext>
            </a:extLst>
          </p:cNvPr>
          <p:cNvSpPr/>
          <p:nvPr/>
        </p:nvSpPr>
        <p:spPr>
          <a:xfrm>
            <a:off x="3884474" y="5660033"/>
            <a:ext cx="4398078" cy="808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>c/ Vi rút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6" grpId="0" animBg="1"/>
      <p:bldP spid="1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ga me">
            <a:extLst>
              <a:ext uri="{FF2B5EF4-FFF2-40B4-BE49-F238E27FC236}">
                <a16:creationId xmlns:a16="http://schemas.microsoft.com/office/drawing/2014/main" id="{1CD0195C-1D6B-53BE-7E30-26BCD8BD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66" y="565338"/>
            <a:ext cx="5425786" cy="50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Text Box 2">
            <a:extLst>
              <a:ext uri="{FF2B5EF4-FFF2-40B4-BE49-F238E27FC236}">
                <a16:creationId xmlns:a16="http://schemas.microsoft.com/office/drawing/2014/main" id="{7F20114F-9D80-A6DE-4781-6CE2BFE6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1260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8613" name="Picture 5" descr="ga con">
            <a:extLst>
              <a:ext uri="{FF2B5EF4-FFF2-40B4-BE49-F238E27FC236}">
                <a16:creationId xmlns:a16="http://schemas.microsoft.com/office/drawing/2014/main" id="{5C7B3816-6828-16BE-10C2-03D67A14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64" y="48387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9" descr="ga con">
            <a:extLst>
              <a:ext uri="{FF2B5EF4-FFF2-40B4-BE49-F238E27FC236}">
                <a16:creationId xmlns:a16="http://schemas.microsoft.com/office/drawing/2014/main" id="{D5E58B26-1283-2628-2A1F-8A05A482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2" y="4744243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" descr="ga con">
            <a:extLst>
              <a:ext uri="{FF2B5EF4-FFF2-40B4-BE49-F238E27FC236}">
                <a16:creationId xmlns:a16="http://schemas.microsoft.com/office/drawing/2014/main" id="{DD4C07A6-ADBC-A8C8-4F90-8CB22582F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4724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ga con">
            <a:extLst>
              <a:ext uri="{FF2B5EF4-FFF2-40B4-BE49-F238E27FC236}">
                <a16:creationId xmlns:a16="http://schemas.microsoft.com/office/drawing/2014/main" id="{AE057F65-011F-AF8F-E4CD-A0EC2E4A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38" y="5957455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 descr="ga con">
            <a:extLst>
              <a:ext uri="{FF2B5EF4-FFF2-40B4-BE49-F238E27FC236}">
                <a16:creationId xmlns:a16="http://schemas.microsoft.com/office/drawing/2014/main" id="{3627704B-FFD3-0661-FF44-DD02B0A77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7531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3" descr="ga con">
            <a:extLst>
              <a:ext uri="{FF2B5EF4-FFF2-40B4-BE49-F238E27FC236}">
                <a16:creationId xmlns:a16="http://schemas.microsoft.com/office/drawing/2014/main" id="{2AC6F105-C62C-4BAB-0470-098B665F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58674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8" descr="addemoticons172[1]">
            <a:extLst>
              <a:ext uri="{FF2B5EF4-FFF2-40B4-BE49-F238E27FC236}">
                <a16:creationId xmlns:a16="http://schemas.microsoft.com/office/drawing/2014/main" id="{559430C9-7F35-9CC2-DBDE-0D88B2305A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64" y="5360481"/>
            <a:ext cx="3048000" cy="17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8" descr="addemoticons172[1]">
            <a:extLst>
              <a:ext uri="{FF2B5EF4-FFF2-40B4-BE49-F238E27FC236}">
                <a16:creationId xmlns:a16="http://schemas.microsoft.com/office/drawing/2014/main" id="{0BFDE0AD-3C78-851A-A64A-FFB2B37A01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128" y="5658643"/>
            <a:ext cx="304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BFBFF72F-67A9-36F7-EAE2-72B945202383}"/>
              </a:ext>
            </a:extLst>
          </p:cNvPr>
          <p:cNvSpPr txBox="1">
            <a:spLocks noChangeArrowheads="1"/>
          </p:cNvSpPr>
          <p:nvPr/>
        </p:nvSpPr>
        <p:spPr bwMode="auto">
          <a:xfrm rot="21303613">
            <a:off x="328912" y="636934"/>
            <a:ext cx="5929745" cy="103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en-US" sz="5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GÀ MẸ TÌM CON</a:t>
            </a:r>
          </a:p>
        </p:txBody>
      </p:sp>
      <p:pic>
        <p:nvPicPr>
          <p:cNvPr id="5" name="Picture 6" descr="roses_swaying_back_an_a_hb">
            <a:extLst>
              <a:ext uri="{FF2B5EF4-FFF2-40B4-BE49-F238E27FC236}">
                <a16:creationId xmlns:a16="http://schemas.microsoft.com/office/drawing/2014/main" id="{007CD59F-355F-36D4-9F48-DF916F0319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511" y="4328767"/>
            <a:ext cx="3487341" cy="265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j0318055">
            <a:extLst>
              <a:ext uri="{FF2B5EF4-FFF2-40B4-BE49-F238E27FC236}">
                <a16:creationId xmlns:a16="http://schemas.microsoft.com/office/drawing/2014/main" id="{527C9E2F-F21B-31BC-6319-9315FA2CE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865664" y="4497345"/>
            <a:ext cx="6794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026E1E60-33EB-00DD-1358-DE6DA681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42" y="4825473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j0318055">
            <a:extLst>
              <a:ext uri="{FF2B5EF4-FFF2-40B4-BE49-F238E27FC236}">
                <a16:creationId xmlns:a16="http://schemas.microsoft.com/office/drawing/2014/main" id="{6B8522BE-78DE-75F7-0216-BD6354EC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7412272" y="5644277"/>
            <a:ext cx="6794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>
            <a:extLst>
              <a:ext uri="{FF2B5EF4-FFF2-40B4-BE49-F238E27FC236}">
                <a16:creationId xmlns:a16="http://schemas.microsoft.com/office/drawing/2014/main" id="{9578BC2B-8BDE-4933-90D4-5D15357F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04" y="5652655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j0318055">
            <a:extLst>
              <a:ext uri="{FF2B5EF4-FFF2-40B4-BE49-F238E27FC236}">
                <a16:creationId xmlns:a16="http://schemas.microsoft.com/office/drawing/2014/main" id="{A1D1A675-6D82-5574-756D-C922A380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9766881" y="5351718"/>
            <a:ext cx="6794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1">
            <a:extLst>
              <a:ext uri="{FF2B5EF4-FFF2-40B4-BE49-F238E27FC236}">
                <a16:creationId xmlns:a16="http://schemas.microsoft.com/office/drawing/2014/main" id="{8907D36C-B23A-EABE-840D-3F5EAF5D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65" y="552589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0.00903 C -0.04774 0.01065 -0.04236 0.02569 -0.03872 0.01921 C -0.03507 0.01273 -0.02917 -0.03125 -0.02743 -0.03009 C -0.0257 -0.02894 -0.02795 0.01505 -0.02813 0.02685 " pathEditMode="relative" rAng="0" ptsTypes="aaaa">
                                      <p:cBhvr>
                                        <p:cTn id="19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113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4.07407E-6 L -3.54167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35" name="Picture 19" descr="ga me">
            <a:extLst>
              <a:ext uri="{FF2B5EF4-FFF2-40B4-BE49-F238E27FC236}">
                <a16:creationId xmlns:a16="http://schemas.microsoft.com/office/drawing/2014/main" id="{3B18C1C2-BFF8-6577-4F2E-7ED4478D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0" y="290080"/>
            <a:ext cx="2912753" cy="27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ga con">
            <a:extLst>
              <a:ext uri="{FF2B5EF4-FFF2-40B4-BE49-F238E27FC236}">
                <a16:creationId xmlns:a16="http://schemas.microsoft.com/office/drawing/2014/main" id="{0AE6584A-EA10-76C1-8D04-7B46C587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085" y="1651865"/>
            <a:ext cx="1193187" cy="9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0" descr="ga con">
            <a:extLst>
              <a:ext uri="{FF2B5EF4-FFF2-40B4-BE49-F238E27FC236}">
                <a16:creationId xmlns:a16="http://schemas.microsoft.com/office/drawing/2014/main" id="{8A16FFF4-1D3F-4FE3-B821-87A56E47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9968"/>
            <a:ext cx="1193187" cy="9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1" descr="ga con">
            <a:extLst>
              <a:ext uri="{FF2B5EF4-FFF2-40B4-BE49-F238E27FC236}">
                <a16:creationId xmlns:a16="http://schemas.microsoft.com/office/drawing/2014/main" id="{2877BB74-F63B-7C50-A476-852E5A451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013" y="4269385"/>
            <a:ext cx="1193187" cy="9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30" name="Text Box 14">
            <a:extLst>
              <a:ext uri="{FF2B5EF4-FFF2-40B4-BE49-F238E27FC236}">
                <a16:creationId xmlns:a16="http://schemas.microsoft.com/office/drawing/2014/main" id="{6A51EA49-EDF8-8A86-F98E-38D24FFC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850" y="314218"/>
            <a:ext cx="7703127" cy="7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Bệnh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viêm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A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lây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qua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7231" name="Text Box 15">
            <a:extLst>
              <a:ext uri="{FF2B5EF4-FFF2-40B4-BE49-F238E27FC236}">
                <a16:creationId xmlns:a16="http://schemas.microsoft.com/office/drawing/2014/main" id="{606EEC9A-A12D-95BA-6D61-04C6C861A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975031"/>
            <a:ext cx="5715000" cy="7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a.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hô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hấp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7232" name="Text Box 16">
            <a:extLst>
              <a:ext uri="{FF2B5EF4-FFF2-40B4-BE49-F238E27FC236}">
                <a16:creationId xmlns:a16="http://schemas.microsoft.com/office/drawing/2014/main" id="{7C0B4BCB-80D3-B115-622E-BD4467323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550" y="3345376"/>
            <a:ext cx="5715000" cy="7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b.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máu</a:t>
            </a:r>
            <a:r>
              <a:rPr lang="en-US" alt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7233" name="Text Box 17">
            <a:extLst>
              <a:ext uri="{FF2B5EF4-FFF2-40B4-BE49-F238E27FC236}">
                <a16:creationId xmlns:a16="http://schemas.microsoft.com/office/drawing/2014/main" id="{8EF49763-0C60-56B6-83DC-92D7D4F6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590153"/>
            <a:ext cx="5715000" cy="76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c. đường tiêu hoá.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28D419-869E-85A2-9CBB-39C6AD0BCF7E}"/>
              </a:ext>
            </a:extLst>
          </p:cNvPr>
          <p:cNvSpPr/>
          <p:nvPr/>
        </p:nvSpPr>
        <p:spPr>
          <a:xfrm>
            <a:off x="2796505" y="64979"/>
            <a:ext cx="1586345" cy="12112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58" descr="addemoticons172[1]">
            <a:extLst>
              <a:ext uri="{FF2B5EF4-FFF2-40B4-BE49-F238E27FC236}">
                <a16:creationId xmlns:a16="http://schemas.microsoft.com/office/drawing/2014/main" id="{71A6837B-CB85-F85B-6697-210E271F5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2" y="5356710"/>
            <a:ext cx="2189018" cy="174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th_86d984f5">
            <a:extLst>
              <a:ext uri="{FF2B5EF4-FFF2-40B4-BE49-F238E27FC236}">
                <a16:creationId xmlns:a16="http://schemas.microsoft.com/office/drawing/2014/main" id="{43AFFAE3-245A-7E26-31D1-87FBF72470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3976" flipV="1">
            <a:off x="10001265" y="529400"/>
            <a:ext cx="2183993" cy="12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j0318055">
            <a:extLst>
              <a:ext uri="{FF2B5EF4-FFF2-40B4-BE49-F238E27FC236}">
                <a16:creationId xmlns:a16="http://schemas.microsoft.com/office/drawing/2014/main" id="{6F322C11-BB0A-4BA3-9CCF-761B546A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-98954" y="5517066"/>
            <a:ext cx="6794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1">
            <a:extLst>
              <a:ext uri="{FF2B5EF4-FFF2-40B4-BE49-F238E27FC236}">
                <a16:creationId xmlns:a16="http://schemas.microsoft.com/office/drawing/2014/main" id="{72469154-EBBE-5D4D-7DEA-057ABC816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24" y="5845194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g00373_">
            <a:extLst>
              <a:ext uri="{FF2B5EF4-FFF2-40B4-BE49-F238E27FC236}">
                <a16:creationId xmlns:a16="http://schemas.microsoft.com/office/drawing/2014/main" id="{FE6C461F-14D2-333E-0425-CDF134AB5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679784"/>
            <a:ext cx="12001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C 0.11354 0.0382 0.228 0.07662 0.21159 0.13079 C 0.19558 0.18449 -0.0651 0.2544 -0.097 0.32384 C -0.1289 0.39352 -0.00364 0.50116 0.02097 0.54815 " pathEditMode="relative" rAng="20640000" ptsTypes="AAAA">
                                      <p:cBhvr>
                                        <p:cTn id="23" dur="20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0" grpId="0"/>
      <p:bldP spid="137231" grpId="0"/>
      <p:bldP spid="137232" grpId="0"/>
      <p:bldP spid="137233" grpId="0"/>
      <p:bldP spid="13723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35" name="Picture 19" descr="ga me">
            <a:extLst>
              <a:ext uri="{FF2B5EF4-FFF2-40B4-BE49-F238E27FC236}">
                <a16:creationId xmlns:a16="http://schemas.microsoft.com/office/drawing/2014/main" id="{AB265FC5-E676-FF10-39C2-6A81C691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3" y="1"/>
            <a:ext cx="2697999" cy="25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5" descr="ga con">
            <a:extLst>
              <a:ext uri="{FF2B5EF4-FFF2-40B4-BE49-F238E27FC236}">
                <a16:creationId xmlns:a16="http://schemas.microsoft.com/office/drawing/2014/main" id="{59CFF043-2EA5-CB43-1F80-CF0D1D8F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83" y="1454728"/>
            <a:ext cx="1172808" cy="9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0" descr="ga con">
            <a:extLst>
              <a:ext uri="{FF2B5EF4-FFF2-40B4-BE49-F238E27FC236}">
                <a16:creationId xmlns:a16="http://schemas.microsoft.com/office/drawing/2014/main" id="{F13817E7-8972-1885-2BED-43333F3C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65" y="3003907"/>
            <a:ext cx="1172808" cy="9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1" descr="ga con">
            <a:extLst>
              <a:ext uri="{FF2B5EF4-FFF2-40B4-BE49-F238E27FC236}">
                <a16:creationId xmlns:a16="http://schemas.microsoft.com/office/drawing/2014/main" id="{AB0EBF00-78A3-6E2C-FA15-57A67C381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33" y="4272189"/>
            <a:ext cx="1172808" cy="9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30" name="Text Box 14">
            <a:extLst>
              <a:ext uri="{FF2B5EF4-FFF2-40B4-BE49-F238E27FC236}">
                <a16:creationId xmlns:a16="http://schemas.microsoft.com/office/drawing/2014/main" id="{C48B1908-1FC8-0DD7-1759-7536994BF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383" y="64549"/>
            <a:ext cx="6739549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bệnh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viêm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gan</a:t>
            </a:r>
            <a:r>
              <a:rPr lang="en-US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A :</a:t>
            </a:r>
          </a:p>
        </p:txBody>
      </p:sp>
      <p:sp>
        <p:nvSpPr>
          <p:cNvPr id="137231" name="Text Box 15">
            <a:extLst>
              <a:ext uri="{FF2B5EF4-FFF2-40B4-BE49-F238E27FC236}">
                <a16:creationId xmlns:a16="http://schemas.microsoft.com/office/drawing/2014/main" id="{94E6DE1A-5C01-2435-E6D8-2D00E725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647" y="1891052"/>
            <a:ext cx="6504709" cy="6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a. Nước da xám, mắt quầng thâm</a:t>
            </a:r>
          </a:p>
        </p:txBody>
      </p:sp>
      <p:sp>
        <p:nvSpPr>
          <p:cNvPr id="137232" name="Text Box 16">
            <a:extLst>
              <a:ext uri="{FF2B5EF4-FFF2-40B4-BE49-F238E27FC236}">
                <a16:creationId xmlns:a16="http://schemas.microsoft.com/office/drawing/2014/main" id="{E79D021F-CE83-C950-020D-7E55C030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4395" y="3492484"/>
            <a:ext cx="6504709" cy="6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Sốt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nhẹ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sổ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mũi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7233" name="Text Box 17">
            <a:extLst>
              <a:ext uri="{FF2B5EF4-FFF2-40B4-BE49-F238E27FC236}">
                <a16:creationId xmlns:a16="http://schemas.microsoft.com/office/drawing/2014/main" id="{82898ECF-ABA3-C2C0-C60A-CDE855790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050" y="4741007"/>
            <a:ext cx="6504709" cy="12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Sốt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nhẹ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vùng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bụng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chán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C2C2BB-7739-A207-13C8-AAA57FEDE0DD}"/>
              </a:ext>
            </a:extLst>
          </p:cNvPr>
          <p:cNvSpPr/>
          <p:nvPr/>
        </p:nvSpPr>
        <p:spPr>
          <a:xfrm>
            <a:off x="3138055" y="89148"/>
            <a:ext cx="900545" cy="666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2" name="Picture 58" descr="addemoticons172[1]">
            <a:extLst>
              <a:ext uri="{FF2B5EF4-FFF2-40B4-BE49-F238E27FC236}">
                <a16:creationId xmlns:a16="http://schemas.microsoft.com/office/drawing/2014/main" id="{A407BAED-0AA2-1C7F-9498-C146CD7DA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83" y="5678642"/>
            <a:ext cx="304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j0318055">
            <a:extLst>
              <a:ext uri="{FF2B5EF4-FFF2-40B4-BE49-F238E27FC236}">
                <a16:creationId xmlns:a16="http://schemas.microsoft.com/office/drawing/2014/main" id="{029C5025-837E-3007-CFC5-93ECAB19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3795">
            <a:off x="3363938" y="5514531"/>
            <a:ext cx="6794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1">
            <a:extLst>
              <a:ext uri="{FF2B5EF4-FFF2-40B4-BE49-F238E27FC236}">
                <a16:creationId xmlns:a16="http://schemas.microsoft.com/office/drawing/2014/main" id="{9F23A751-601E-CD83-DDC0-30300F54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16" y="5842659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C 0.14115 -0.02709 0.28321 -0.05417 0.27006 0.01759 C 0.25821 0.08588 -0.0431 0.3169 -0.07265 0.4125 C -0.10013 0.50671 0.06289 0.55162 0.09857 0.59004 " pathEditMode="relative" rAng="19800000" ptsTypes="AAAA">
                                      <p:cBhvr>
                                        <p:cTn id="23" dur="20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0" grpId="0"/>
      <p:bldP spid="137231" grpId="0"/>
      <p:bldP spid="137232" grpId="0"/>
      <p:bldP spid="137233" grpId="0"/>
      <p:bldP spid="13723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ga me">
            <a:extLst>
              <a:ext uri="{FF2B5EF4-FFF2-40B4-BE49-F238E27FC236}">
                <a16:creationId xmlns:a16="http://schemas.microsoft.com/office/drawing/2014/main" id="{7E735428-1BFC-9B6B-CCE0-F2235BD2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9" y="0"/>
            <a:ext cx="2399261" cy="224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 descr="ga con">
            <a:extLst>
              <a:ext uri="{FF2B5EF4-FFF2-40B4-BE49-F238E27FC236}">
                <a16:creationId xmlns:a16="http://schemas.microsoft.com/office/drawing/2014/main" id="{4EABC464-06C5-2358-C1C3-7680CE0D8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46" y="1989498"/>
            <a:ext cx="759056" cy="60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ga con">
            <a:extLst>
              <a:ext uri="{FF2B5EF4-FFF2-40B4-BE49-F238E27FC236}">
                <a16:creationId xmlns:a16="http://schemas.microsoft.com/office/drawing/2014/main" id="{3B1B3BD0-0204-57DE-B815-9DB96F53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95" y="3412485"/>
            <a:ext cx="774515" cy="6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ga con">
            <a:extLst>
              <a:ext uri="{FF2B5EF4-FFF2-40B4-BE49-F238E27FC236}">
                <a16:creationId xmlns:a16="http://schemas.microsoft.com/office/drawing/2014/main" id="{2B3A7479-2CD0-855B-F741-F5A42F5A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43" y="4764559"/>
            <a:ext cx="850440" cy="6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1" name="Text Box 7">
            <a:extLst>
              <a:ext uri="{FF2B5EF4-FFF2-40B4-BE49-F238E27FC236}">
                <a16:creationId xmlns:a16="http://schemas.microsoft.com/office/drawing/2014/main" id="{56CE2BC6-AE89-312E-A10B-00A3943C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9936" y="822740"/>
            <a:ext cx="68961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Vi-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rút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thải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qua:</a:t>
            </a:r>
          </a:p>
        </p:txBody>
      </p:sp>
      <p:sp>
        <p:nvSpPr>
          <p:cNvPr id="139272" name="Text Box 8">
            <a:extLst>
              <a:ext uri="{FF2B5EF4-FFF2-40B4-BE49-F238E27FC236}">
                <a16:creationId xmlns:a16="http://schemas.microsoft.com/office/drawing/2014/main" id="{4D664302-5C7A-7E27-A320-6C9FB2C6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2" y="2043658"/>
            <a:ext cx="57150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bọt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9273" name="Text Box 9">
            <a:extLst>
              <a:ext uri="{FF2B5EF4-FFF2-40B4-BE49-F238E27FC236}">
                <a16:creationId xmlns:a16="http://schemas.microsoft.com/office/drawing/2014/main" id="{7E10D46B-BC47-EC71-08BB-2EA5D4D28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670" y="3500879"/>
            <a:ext cx="5715000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9274" name="Text Box 10">
            <a:extLst>
              <a:ext uri="{FF2B5EF4-FFF2-40B4-BE49-F238E27FC236}">
                <a16:creationId xmlns:a16="http://schemas.microsoft.com/office/drawing/2014/main" id="{7855FD31-A1FD-1C1E-ED01-32D85D85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233" y="4905577"/>
            <a:ext cx="5714991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Mồ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hôi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9AEC49-1BB4-CFEC-CBF0-5641510D56BE}"/>
              </a:ext>
            </a:extLst>
          </p:cNvPr>
          <p:cNvSpPr/>
          <p:nvPr/>
        </p:nvSpPr>
        <p:spPr>
          <a:xfrm>
            <a:off x="3280063" y="822740"/>
            <a:ext cx="1059873" cy="692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58" descr="addemoticons172[1]">
            <a:extLst>
              <a:ext uri="{FF2B5EF4-FFF2-40B4-BE49-F238E27FC236}">
                <a16:creationId xmlns:a16="http://schemas.microsoft.com/office/drawing/2014/main" id="{C47FA211-789C-593B-E8FF-9048DE5330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83" y="5631893"/>
            <a:ext cx="304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lh3.googleusercontent.com/-YudgmwCIYzY/WOuZcVL95fI/AAAAAAAAApw/JpyBNUubteg/s0/58eb996f776f5.jpg">
            <a:extLst>
              <a:ext uri="{FF2B5EF4-FFF2-40B4-BE49-F238E27FC236}">
                <a16:creationId xmlns:a16="http://schemas.microsoft.com/office/drawing/2014/main" id="{51265FB9-C509-35B1-6D83-C0D74C14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553019" y="4336473"/>
            <a:ext cx="1638979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 descr="j0318055">
            <a:extLst>
              <a:ext uri="{FF2B5EF4-FFF2-40B4-BE49-F238E27FC236}">
                <a16:creationId xmlns:a16="http://schemas.microsoft.com/office/drawing/2014/main" id="{3D3B48AE-B7DA-3393-F568-CB78F15D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4345583" y="5665875"/>
            <a:ext cx="6794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1">
            <a:extLst>
              <a:ext uri="{FF2B5EF4-FFF2-40B4-BE49-F238E27FC236}">
                <a16:creationId xmlns:a16="http://schemas.microsoft.com/office/drawing/2014/main" id="{2FA838FA-19DC-3779-5DF3-EB98821D0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46" y="573046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C 0.06745 -0.0257 0.31758 -0.25232 0.40638 -0.15186 C 0.49532 -0.05139 0.6086 0.49259 0.53191 0.60208 C 0.45534 0.71088 0.06849 0.52569 -0.05312 0.50578 " pathEditMode="relative" rAng="21120000" ptsTypes="AAAA">
                                      <p:cBhvr>
                                        <p:cTn id="23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/>
      <p:bldP spid="139272" grpId="0"/>
      <p:bldP spid="139273" grpId="0"/>
      <p:bldP spid="139273" grpId="1"/>
      <p:bldP spid="1392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35" name="Picture 19" descr="ga me">
            <a:extLst>
              <a:ext uri="{FF2B5EF4-FFF2-40B4-BE49-F238E27FC236}">
                <a16:creationId xmlns:a16="http://schemas.microsoft.com/office/drawing/2014/main" id="{38614119-FF45-22FA-1440-349A6199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169306"/>
            <a:ext cx="2954474" cy="276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 descr="ga con">
            <a:extLst>
              <a:ext uri="{FF2B5EF4-FFF2-40B4-BE49-F238E27FC236}">
                <a16:creationId xmlns:a16="http://schemas.microsoft.com/office/drawing/2014/main" id="{B2878182-57E9-8C6D-F799-C1E3645E4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2422247"/>
            <a:ext cx="865908" cy="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0" descr="ga con">
            <a:extLst>
              <a:ext uri="{FF2B5EF4-FFF2-40B4-BE49-F238E27FC236}">
                <a16:creationId xmlns:a16="http://schemas.microsoft.com/office/drawing/2014/main" id="{18CE9E69-4236-8147-FED8-803F4DFD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7" y="3679731"/>
            <a:ext cx="865908" cy="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1" descr="ga con">
            <a:extLst>
              <a:ext uri="{FF2B5EF4-FFF2-40B4-BE49-F238E27FC236}">
                <a16:creationId xmlns:a16="http://schemas.microsoft.com/office/drawing/2014/main" id="{EEBC5B4F-F812-D7DD-5A60-41BDA5D5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92" y="5044525"/>
            <a:ext cx="865908" cy="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30" name="Text Box 14">
            <a:extLst>
              <a:ext uri="{FF2B5EF4-FFF2-40B4-BE49-F238E27FC236}">
                <a16:creationId xmlns:a16="http://schemas.microsoft.com/office/drawing/2014/main" id="{218519DA-9800-7ABB-F1DC-CB83F07DE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9" y="887980"/>
            <a:ext cx="8028709" cy="12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Món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:</a:t>
            </a:r>
          </a:p>
        </p:txBody>
      </p:sp>
      <p:sp>
        <p:nvSpPr>
          <p:cNvPr id="137231" name="Text Box 15">
            <a:extLst>
              <a:ext uri="{FF2B5EF4-FFF2-40B4-BE49-F238E27FC236}">
                <a16:creationId xmlns:a16="http://schemas.microsoft.com/office/drawing/2014/main" id="{8F9C9C13-A713-8F67-FD04-63655EFA4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4527" y="2582095"/>
            <a:ext cx="5715000" cy="6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Thịt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luộc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32" name="Text Box 16">
            <a:extLst>
              <a:ext uri="{FF2B5EF4-FFF2-40B4-BE49-F238E27FC236}">
                <a16:creationId xmlns:a16="http://schemas.microsoft.com/office/drawing/2014/main" id="{FF541D17-528E-9709-109D-8EA5B062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255" y="3837057"/>
            <a:ext cx="5715000" cy="6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rán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33" name="Text Box 17">
            <a:extLst>
              <a:ext uri="{FF2B5EF4-FFF2-40B4-BE49-F238E27FC236}">
                <a16:creationId xmlns:a16="http://schemas.microsoft.com/office/drawing/2014/main" id="{08333A1C-B997-7CA5-6E11-E5A0FD8B3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20674"/>
            <a:ext cx="5715000" cy="6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D402FC-7843-439F-D693-93F8180E20F9}"/>
              </a:ext>
            </a:extLst>
          </p:cNvPr>
          <p:cNvSpPr/>
          <p:nvPr/>
        </p:nvSpPr>
        <p:spPr>
          <a:xfrm>
            <a:off x="2698164" y="883845"/>
            <a:ext cx="1111835" cy="666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" name="Picture 58" descr="addemoticons172[1]">
            <a:extLst>
              <a:ext uri="{FF2B5EF4-FFF2-40B4-BE49-F238E27FC236}">
                <a16:creationId xmlns:a16="http://schemas.microsoft.com/office/drawing/2014/main" id="{597AC917-4333-07B7-F214-4B410ECB09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8" y="5736800"/>
            <a:ext cx="304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j0318055">
            <a:extLst>
              <a:ext uri="{FF2B5EF4-FFF2-40B4-BE49-F238E27FC236}">
                <a16:creationId xmlns:a16="http://schemas.microsoft.com/office/drawing/2014/main" id="{BA98BBFD-A41C-986F-4FFA-4351DED9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-98954" y="5517066"/>
            <a:ext cx="6794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1">
            <a:extLst>
              <a:ext uri="{FF2B5EF4-FFF2-40B4-BE49-F238E27FC236}">
                <a16:creationId xmlns:a16="http://schemas.microsoft.com/office/drawing/2014/main" id="{0EC92172-0CAD-39AE-CB16-ACEE3FC4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24" y="5845194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25 0.03403 C 0.34089 0.12569 0.52617 0.21852 0.48307 0.26203 C 0.44076 0.30578 -0.02565 0.2456 -0.09948 0.29653 C -0.17266 0.34722 0.01172 0.51157 0.04089 0.56782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0" grpId="0"/>
      <p:bldP spid="137231" grpId="0"/>
      <p:bldP spid="137232" grpId="0"/>
      <p:bldP spid="137233" grpId="0"/>
      <p:bldP spid="13723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ga con">
            <a:extLst>
              <a:ext uri="{FF2B5EF4-FFF2-40B4-BE49-F238E27FC236}">
                <a16:creationId xmlns:a16="http://schemas.microsoft.com/office/drawing/2014/main" id="{5D90C417-BE74-E7CC-F470-FA688DF57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51" y="1491138"/>
            <a:ext cx="822249" cy="65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ga con">
            <a:extLst>
              <a:ext uri="{FF2B5EF4-FFF2-40B4-BE49-F238E27FC236}">
                <a16:creationId xmlns:a16="http://schemas.microsoft.com/office/drawing/2014/main" id="{FE0423CB-3A6F-F82C-4DD2-FCFE6FE50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3" y="2576486"/>
            <a:ext cx="822249" cy="65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ga con">
            <a:extLst>
              <a:ext uri="{FF2B5EF4-FFF2-40B4-BE49-F238E27FC236}">
                <a16:creationId xmlns:a16="http://schemas.microsoft.com/office/drawing/2014/main" id="{E1C38956-990F-0348-C47F-D07BF623A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51" y="3878409"/>
            <a:ext cx="822249" cy="6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ga con">
            <a:extLst>
              <a:ext uri="{FF2B5EF4-FFF2-40B4-BE49-F238E27FC236}">
                <a16:creationId xmlns:a16="http://schemas.microsoft.com/office/drawing/2014/main" id="{E11F3630-37F6-1E02-9AE8-EA3ABFEB5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83" y="5685092"/>
            <a:ext cx="739231" cy="5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5" name="Text Box 7">
            <a:extLst>
              <a:ext uri="{FF2B5EF4-FFF2-40B4-BE49-F238E27FC236}">
                <a16:creationId xmlns:a16="http://schemas.microsoft.com/office/drawing/2014/main" id="{1EE90FBE-47D3-191C-78CF-FD30781D0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647" y="595593"/>
            <a:ext cx="9148515" cy="6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0296" name="Text Box 8">
            <a:extLst>
              <a:ext uri="{FF2B5EF4-FFF2-40B4-BE49-F238E27FC236}">
                <a16:creationId xmlns:a16="http://schemas.microsoft.com/office/drawing/2014/main" id="{46DC6D80-92A6-E5EB-5D71-21D02A90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890" y="1642672"/>
            <a:ext cx="5715000" cy="6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 dirty="0">
                <a:latin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Nghỉ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ngơi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0297" name="Text Box 9">
            <a:extLst>
              <a:ext uri="{FF2B5EF4-FFF2-40B4-BE49-F238E27FC236}">
                <a16:creationId xmlns:a16="http://schemas.microsoft.com/office/drawing/2014/main" id="{8317E884-0918-77D2-2D6F-087F1356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562" y="2316651"/>
            <a:ext cx="6324600" cy="12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 dirty="0">
                <a:latin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lỏng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chứa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đạm</a:t>
            </a:r>
            <a:r>
              <a:rPr lang="en-US" altLang="en-US" sz="3200" b="1" dirty="0">
                <a:latin typeface="Times New Roman" panose="02020603050405020304" pitchFamily="18" charset="0"/>
              </a:rPr>
              <a:t>, vitamin.</a:t>
            </a:r>
          </a:p>
        </p:txBody>
      </p:sp>
      <p:sp>
        <p:nvSpPr>
          <p:cNvPr id="140298" name="Text Box 10">
            <a:extLst>
              <a:ext uri="{FF2B5EF4-FFF2-40B4-BE49-F238E27FC236}">
                <a16:creationId xmlns:a16="http://schemas.microsoft.com/office/drawing/2014/main" id="{C5B4371D-ACCB-65BF-5BF3-4773772D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874" y="3937066"/>
            <a:ext cx="6705600" cy="6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 dirty="0">
                <a:latin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ăn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mỡ</a:t>
            </a:r>
            <a:r>
              <a:rPr lang="en-US" altLang="en-US" sz="3200" b="1" dirty="0"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uống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rượu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0299" name="Text Box 11">
            <a:extLst>
              <a:ext uri="{FF2B5EF4-FFF2-40B4-BE49-F238E27FC236}">
                <a16:creationId xmlns:a16="http://schemas.microsoft.com/office/drawing/2014/main" id="{F98C346C-1467-8AAB-09DD-9BC88748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5739226"/>
            <a:ext cx="5715000" cy="6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20000"/>
              </a:spcAft>
              <a:defRPr/>
            </a:pPr>
            <a:r>
              <a:rPr lang="en-US" altLang="en-US" sz="3200" b="1" dirty="0">
                <a:latin typeface="Times New Roman" panose="02020603050405020304" pitchFamily="18" charset="0"/>
              </a:rPr>
              <a:t>d.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Tất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0300" name="Picture 12" descr="ga me">
            <a:extLst>
              <a:ext uri="{FF2B5EF4-FFF2-40B4-BE49-F238E27FC236}">
                <a16:creationId xmlns:a16="http://schemas.microsoft.com/office/drawing/2014/main" id="{A83E21D0-D529-033B-D4A8-B32147B6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20"/>
            <a:ext cx="2403764" cy="22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EE6FA8B-F1B6-6F44-FC6C-9E6956665E18}"/>
              </a:ext>
            </a:extLst>
          </p:cNvPr>
          <p:cNvSpPr/>
          <p:nvPr/>
        </p:nvSpPr>
        <p:spPr>
          <a:xfrm>
            <a:off x="2040285" y="591188"/>
            <a:ext cx="942109" cy="6683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" name="Picture 58" descr="addemoticons172[1]">
            <a:extLst>
              <a:ext uri="{FF2B5EF4-FFF2-40B4-BE49-F238E27FC236}">
                <a16:creationId xmlns:a16="http://schemas.microsoft.com/office/drawing/2014/main" id="{224FC852-FBF8-4422-E8F9-84AF6EBDEF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81" y="5788837"/>
            <a:ext cx="304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j0318055">
            <a:extLst>
              <a:ext uri="{FF2B5EF4-FFF2-40B4-BE49-F238E27FC236}">
                <a16:creationId xmlns:a16="http://schemas.microsoft.com/office/drawing/2014/main" id="{1041B91F-7B67-0108-6723-7D34CD12C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585">
            <a:off x="1927169" y="5799262"/>
            <a:ext cx="6794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1">
            <a:extLst>
              <a:ext uri="{FF2B5EF4-FFF2-40B4-BE49-F238E27FC236}">
                <a16:creationId xmlns:a16="http://schemas.microsoft.com/office/drawing/2014/main" id="{43BF782F-4812-4DA3-C858-C71328FC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56" y="5484037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51 0.1 C 0.26432 0.13194 0.84635 0.25833 0.81484 0.29328 C 0.7832 0.32847 0.09765 0.24745 -0.03568 0.30925 C -0.16862 0.37106 0.00286 0.58981 0.01276 0.66342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/>
      <p:bldP spid="140296" grpId="0"/>
      <p:bldP spid="140297" grpId="0"/>
      <p:bldP spid="140298" grpId="0"/>
      <p:bldP spid="140299" grpId="0"/>
      <p:bldP spid="14029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hinh">
            <a:extLst>
              <a:ext uri="{FF2B5EF4-FFF2-40B4-BE49-F238E27FC236}">
                <a16:creationId xmlns:a16="http://schemas.microsoft.com/office/drawing/2014/main" id="{8E3363D3-053F-2E64-1EEA-45F152520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4967"/>
            <a:ext cx="12064181" cy="60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Picture1">
            <a:extLst>
              <a:ext uri="{FF2B5EF4-FFF2-40B4-BE49-F238E27FC236}">
                <a16:creationId xmlns:a16="http://schemas.microsoft.com/office/drawing/2014/main" id="{13A5CF71-0B27-891A-73B9-A15D37E6E6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73" y="36795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1A5B16-9AC5-037E-039E-547478380909}"/>
              </a:ext>
            </a:extLst>
          </p:cNvPr>
          <p:cNvSpPr txBox="1"/>
          <p:nvPr/>
        </p:nvSpPr>
        <p:spPr>
          <a:xfrm>
            <a:off x="2516624" y="1562857"/>
            <a:ext cx="7883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DẶN DÒ </a:t>
            </a:r>
          </a:p>
        </p:txBody>
      </p:sp>
    </p:spTree>
    <p:extLst>
      <p:ext uri="{BB962C8B-B14F-4D97-AF65-F5344CB8AC3E}">
        <p14:creationId xmlns:p14="http://schemas.microsoft.com/office/powerpoint/2010/main" val="30261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747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DDD87CFC-DB14-BAD7-AEE5-4B306773B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013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>
              <a:solidFill>
                <a:srgbClr val="FFCC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281" name="Rectangle 9">
            <a:extLst>
              <a:ext uri="{FF2B5EF4-FFF2-40B4-BE49-F238E27FC236}">
                <a16:creationId xmlns:a16="http://schemas.microsoft.com/office/drawing/2014/main" id="{5F408142-7BB2-9529-9C5A-AF2EDE0B1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527" y="2832100"/>
            <a:ext cx="9434946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283" name="Rectangle 11">
            <a:extLst>
              <a:ext uri="{FF2B5EF4-FFF2-40B4-BE49-F238E27FC236}">
                <a16:creationId xmlns:a16="http://schemas.microsoft.com/office/drawing/2014/main" id="{77B41208-AD7F-DE1C-67BA-46680D3D9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25901"/>
            <a:ext cx="8153400" cy="2270125"/>
          </a:xfrm>
          <a:prstGeom prst="rect">
            <a:avLst/>
          </a:prstGeom>
          <a:solidFill>
            <a:srgbClr val="E1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4" name="Picture 12" descr="j0429827">
            <a:extLst>
              <a:ext uri="{FF2B5EF4-FFF2-40B4-BE49-F238E27FC236}">
                <a16:creationId xmlns:a16="http://schemas.microsoft.com/office/drawing/2014/main" id="{0564AE5E-5B3D-D577-4EFB-BB66DF2F5E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19401" y="2514600"/>
            <a:ext cx="21828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64DC53E-AB94-E241-37EB-0CBCE80C1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545" y="982663"/>
            <a:ext cx="9531928" cy="95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F2673-6E3B-7800-396B-E66634AE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193" y="2078763"/>
            <a:ext cx="8558213" cy="584775"/>
          </a:xfrm>
          <a:prstGeom prst="rect">
            <a:avLst/>
          </a:prstGeom>
          <a:solidFill>
            <a:srgbClr val="FFD5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Bệnh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rét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xuất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huyết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não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5CF64D-5436-6C45-B313-C9A99FEB0BEB}"/>
              </a:ext>
            </a:extLst>
          </p:cNvPr>
          <p:cNvSpPr txBox="1"/>
          <p:nvPr/>
        </p:nvSpPr>
        <p:spPr>
          <a:xfrm>
            <a:off x="2133600" y="224559"/>
            <a:ext cx="78832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KHỞI ĐỘNG</a:t>
            </a:r>
            <a:endParaRPr lang="en-US" sz="60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  <p:bldP spid="54283" grpId="0" animBg="1"/>
      <p:bldP spid="9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0E6D93BB-E96F-72E2-21C7-CC4D98FC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67000"/>
            <a:ext cx="8305800" cy="3657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2D2D8A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3200">
                <a:solidFill>
                  <a:srgbClr val="2D2D8A"/>
                </a:solidFill>
                <a:latin typeface="Times New Roman" panose="02020603050405020304" pitchFamily="18" charset="0"/>
              </a:rPr>
              <a:t> Bệnh viêm gan A lây qua đường tiêu hóa.Muốn phòng bệnh cần “ăn chín, uống sôi”, rửa sạch tay trước khi ăn và sau khi đi đại tiện.</a:t>
            </a:r>
            <a:br>
              <a:rPr lang="en-US" altLang="en-US" sz="3200">
                <a:solidFill>
                  <a:srgbClr val="2D2D8A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2D2D8A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3200">
                <a:solidFill>
                  <a:srgbClr val="2D2D8A"/>
                </a:solidFill>
                <a:latin typeface="Times New Roman" panose="02020603050405020304" pitchFamily="18" charset="0"/>
              </a:rPr>
              <a:t> Bệnh viêm gan A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chưa có thuốc đặc trị.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sz="3200">
                <a:solidFill>
                  <a:srgbClr val="2D2D8A"/>
                </a:solidFill>
                <a:latin typeface="Times New Roman" panose="02020603050405020304" pitchFamily="18" charset="0"/>
              </a:rPr>
              <a:t>Người  bệnh cần nghỉ ngơi, ăn thức ăn lỏng chứa nhiều chất đạm, vi-ta-min;  không ăn mỡ; không uống rượu.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B72CA1C5-67E6-B05F-9079-E20C13D35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87325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50180" name="Text Box 6">
            <a:extLst>
              <a:ext uri="{FF2B5EF4-FFF2-40B4-BE49-F238E27FC236}">
                <a16:creationId xmlns:a16="http://schemas.microsoft.com/office/drawing/2014/main" id="{4A154C00-BFA7-3580-9591-BBDD1D401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382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Thứ hai ngày 24 tháng 10 năm 2022</a:t>
            </a:r>
          </a:p>
        </p:txBody>
      </p:sp>
      <p:sp>
        <p:nvSpPr>
          <p:cNvPr id="50181" name="Text Box 7">
            <a:extLst>
              <a:ext uri="{FF2B5EF4-FFF2-40B4-BE49-F238E27FC236}">
                <a16:creationId xmlns:a16="http://schemas.microsoft.com/office/drawing/2014/main" id="{3AAA2445-5784-FBDE-484A-8CC87ED13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9601"/>
            <a:ext cx="46482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50182" name="Text Box 8">
            <a:extLst>
              <a:ext uri="{FF2B5EF4-FFF2-40B4-BE49-F238E27FC236}">
                <a16:creationId xmlns:a16="http://schemas.microsoft.com/office/drawing/2014/main" id="{2514E211-F673-3D1D-A79B-080965B37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66800"/>
            <a:ext cx="5638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PHÒNG BỆNH VIÊM GAN A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nimBg="1"/>
      <p:bldP spid="266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B8">
            <a:extLst>
              <a:ext uri="{FF2B5EF4-FFF2-40B4-BE49-F238E27FC236}">
                <a16:creationId xmlns:a16="http://schemas.microsoft.com/office/drawing/2014/main" id="{C8785EA3-4613-E890-91EE-B562C04B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110" y="774176"/>
            <a:ext cx="9397930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BFD050-2397-3AB9-418D-D6D1C82674BA}"/>
              </a:ext>
            </a:extLst>
          </p:cNvPr>
          <p:cNvSpPr txBox="1"/>
          <p:nvPr/>
        </p:nvSpPr>
        <p:spPr>
          <a:xfrm>
            <a:off x="537663" y="2176662"/>
            <a:ext cx="10861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PHÒNG BỆNH VIÊM GAN A</a:t>
            </a:r>
            <a:endParaRPr lang="en-US" sz="48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AD9F1CE-F2C1-65AC-A9A7-1852C8DF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43" y="1299319"/>
            <a:ext cx="3487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4400" b="1" u="sng" dirty="0">
                <a:latin typeface="HP001 4 hàng" pitchFamily="34" charset="0"/>
              </a:rPr>
              <a:t>Khoa học </a:t>
            </a:r>
            <a:endParaRPr lang="en-US" altLang="en-US" sz="4400" b="1" u="sng" dirty="0">
              <a:latin typeface="HP001 4 hàng" pitchFamily="34" charset="0"/>
            </a:endParaRPr>
          </a:p>
        </p:txBody>
      </p:sp>
      <p:pic>
        <p:nvPicPr>
          <p:cNvPr id="12" name="Picture 11" descr="partly_sunny_sx">
            <a:extLst>
              <a:ext uri="{FF2B5EF4-FFF2-40B4-BE49-F238E27FC236}">
                <a16:creationId xmlns:a16="http://schemas.microsoft.com/office/drawing/2014/main" id="{C8EE8C83-39DB-DAEC-007D-B601D96F4C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448" y="-79665"/>
            <a:ext cx="1371600" cy="113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473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B8">
            <a:extLst>
              <a:ext uri="{FF2B5EF4-FFF2-40B4-BE49-F238E27FC236}">
                <a16:creationId xmlns:a16="http://schemas.microsoft.com/office/drawing/2014/main" id="{AF57ACF0-0EFE-889C-2CF5-E2925CBAD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588" y="1489660"/>
            <a:ext cx="9888597" cy="436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3" descr="1">
            <a:extLst>
              <a:ext uri="{FF2B5EF4-FFF2-40B4-BE49-F238E27FC236}">
                <a16:creationId xmlns:a16="http://schemas.microsoft.com/office/drawing/2014/main" id="{F0529660-783A-152B-A1DF-CBBFE737B0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2" y="2266015"/>
            <a:ext cx="2957040" cy="459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2A67B8-4959-4B8B-78D6-F624040CB95A}"/>
              </a:ext>
            </a:extLst>
          </p:cNvPr>
          <p:cNvSpPr txBox="1"/>
          <p:nvPr/>
        </p:nvSpPr>
        <p:spPr>
          <a:xfrm>
            <a:off x="734293" y="2614824"/>
            <a:ext cx="10861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kern="10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BỆNH VIÊM GAN A LÀ GÌ ? </a:t>
            </a:r>
            <a:endParaRPr lang="en-US" sz="4800" b="1" kern="10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6" name="Picture 6" descr="roses_swaying_back_an_a_hb">
            <a:extLst>
              <a:ext uri="{FF2B5EF4-FFF2-40B4-BE49-F238E27FC236}">
                <a16:creationId xmlns:a16="http://schemas.microsoft.com/office/drawing/2014/main" id="{28A4B410-23BC-83F5-B027-29DF5E0B2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91" y="5501373"/>
            <a:ext cx="1842655" cy="140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8D3CE7E-65AC-ED71-A334-B24AC9DE1AF9}"/>
              </a:ext>
            </a:extLst>
          </p:cNvPr>
          <p:cNvSpPr/>
          <p:nvPr/>
        </p:nvSpPr>
        <p:spPr>
          <a:xfrm>
            <a:off x="4209965" y="3794630"/>
            <a:ext cx="3048000" cy="94912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Nhóm 5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B8">
            <a:extLst>
              <a:ext uri="{FF2B5EF4-FFF2-40B4-BE49-F238E27FC236}">
                <a16:creationId xmlns:a16="http://schemas.microsoft.com/office/drawing/2014/main" id="{3F8C1A10-D395-0A92-F3C4-B59DD8C41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36" y="28323"/>
            <a:ext cx="10213367" cy="678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>
            <a:extLst>
              <a:ext uri="{FF2B5EF4-FFF2-40B4-BE49-F238E27FC236}">
                <a16:creationId xmlns:a16="http://schemas.microsoft.com/office/drawing/2014/main" id="{29996532-9064-0895-CCB7-948B38CE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19" y="700363"/>
            <a:ext cx="853903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9244BC-996A-F0CB-5E55-3AE9A5AF2C03}"/>
              </a:ext>
            </a:extLst>
          </p:cNvPr>
          <p:cNvSpPr/>
          <p:nvPr/>
        </p:nvSpPr>
        <p:spPr>
          <a:xfrm>
            <a:off x="9849610" y="3133955"/>
            <a:ext cx="2142194" cy="22527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Nhóm 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CE2CF0-914D-3818-4064-D9F7B28FDD0A}"/>
              </a:ext>
            </a:extLst>
          </p:cNvPr>
          <p:cNvSpPr txBox="1"/>
          <p:nvPr/>
        </p:nvSpPr>
        <p:spPr>
          <a:xfrm>
            <a:off x="890719" y="2830242"/>
            <a:ext cx="8724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9900"/>
                </a:solidFill>
              </a:rPr>
              <a:t>1. </a:t>
            </a:r>
            <a:r>
              <a:rPr lang="en-US" sz="3200" b="1" dirty="0" err="1">
                <a:solidFill>
                  <a:srgbClr val="009900"/>
                </a:solidFill>
              </a:rPr>
              <a:t>Nêu</a:t>
            </a:r>
            <a:r>
              <a:rPr lang="en-US" sz="3200" b="1" dirty="0">
                <a:solidFill>
                  <a:srgbClr val="009900"/>
                </a:solidFill>
              </a:rPr>
              <a:t> m</a:t>
            </a:r>
            <a:r>
              <a:rPr lang="vi-VN" sz="3200" b="1" dirty="0">
                <a:solidFill>
                  <a:srgbClr val="009900"/>
                </a:solidFill>
              </a:rPr>
              <a:t>ột số dấu hiệu của bệnh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viêm</a:t>
            </a:r>
            <a:r>
              <a:rPr lang="en-US" sz="3200" b="1" dirty="0">
                <a:solidFill>
                  <a:srgbClr val="009900"/>
                </a:solidFill>
              </a:rPr>
              <a:t> </a:t>
            </a:r>
            <a:r>
              <a:rPr lang="en-US" sz="3200" b="1" dirty="0" err="1">
                <a:solidFill>
                  <a:srgbClr val="009900"/>
                </a:solidFill>
              </a:rPr>
              <a:t>gan</a:t>
            </a:r>
            <a:r>
              <a:rPr lang="en-US" sz="3200" b="1" dirty="0">
                <a:solidFill>
                  <a:srgbClr val="009900"/>
                </a:solidFill>
              </a:rPr>
              <a:t> A ?</a:t>
            </a:r>
            <a:r>
              <a:rPr lang="vi-VN" sz="3200" b="1" dirty="0">
                <a:solidFill>
                  <a:srgbClr val="009900"/>
                </a:solidFill>
              </a:rPr>
              <a:t> 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74373-3A88-9264-DC28-1A759A109868}"/>
              </a:ext>
            </a:extLst>
          </p:cNvPr>
          <p:cNvSpPr txBox="1"/>
          <p:nvPr/>
        </p:nvSpPr>
        <p:spPr>
          <a:xfrm>
            <a:off x="1435802" y="3677140"/>
            <a:ext cx="7634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</a:rPr>
              <a:t>2. T</a:t>
            </a:r>
            <a:r>
              <a:rPr lang="vi-VN" sz="3200" b="1" dirty="0">
                <a:solidFill>
                  <a:srgbClr val="0000FF"/>
                </a:solidFill>
              </a:rPr>
              <a:t>ác nhân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gây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ra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bệnh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viêm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gan</a:t>
            </a:r>
            <a:r>
              <a:rPr lang="en-US" sz="3200" b="1" dirty="0">
                <a:solidFill>
                  <a:srgbClr val="0000FF"/>
                </a:solidFill>
              </a:rPr>
              <a:t> A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gì</a:t>
            </a:r>
            <a:r>
              <a:rPr lang="en-US" sz="3200" b="1" dirty="0">
                <a:solidFill>
                  <a:srgbClr val="0000FF"/>
                </a:solidFill>
              </a:rPr>
              <a:t> ? </a:t>
            </a:r>
            <a:r>
              <a:rPr lang="vi-VN" sz="3200" b="1" dirty="0">
                <a:solidFill>
                  <a:srgbClr val="0000FF"/>
                </a:solidFill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91F828-7ECB-8626-6C6F-A411CD85E9AC}"/>
              </a:ext>
            </a:extLst>
          </p:cNvPr>
          <p:cNvSpPr txBox="1"/>
          <p:nvPr/>
        </p:nvSpPr>
        <p:spPr>
          <a:xfrm>
            <a:off x="2050351" y="4559568"/>
            <a:ext cx="65533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vi-VN" sz="3200" b="1" dirty="0">
                <a:solidFill>
                  <a:srgbClr val="C00000"/>
                </a:solidFill>
              </a:rPr>
              <a:t>Bệnh viêm gan A lây truyền qua đường nào</a:t>
            </a:r>
            <a:r>
              <a:rPr lang="en-US" sz="3200" b="1" dirty="0">
                <a:solidFill>
                  <a:srgbClr val="C00000"/>
                </a:solidFill>
              </a:rPr>
              <a:t> ? </a:t>
            </a:r>
            <a:r>
              <a:rPr lang="vi-VN" sz="3200" b="1" dirty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9" name="Picture 58" descr="addemoticons172[1]">
            <a:extLst>
              <a:ext uri="{FF2B5EF4-FFF2-40B4-BE49-F238E27FC236}">
                <a16:creationId xmlns:a16="http://schemas.microsoft.com/office/drawing/2014/main" id="{584904AA-634C-5706-6793-81B2A5BF94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52" y="5274117"/>
            <a:ext cx="3048000" cy="17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8" descr="addemoticons172[1]">
            <a:extLst>
              <a:ext uri="{FF2B5EF4-FFF2-40B4-BE49-F238E27FC236}">
                <a16:creationId xmlns:a16="http://schemas.microsoft.com/office/drawing/2014/main" id="{4B5D2CED-B7DF-3CCD-4451-7DEFCE364A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337" y="5614026"/>
            <a:ext cx="30480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80711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82FF83-8A85-4400-814A-617C38FDF8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03868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9414" y="232757"/>
            <a:ext cx="3765762" cy="62594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B8">
            <a:extLst>
              <a:ext uri="{FF2B5EF4-FFF2-40B4-BE49-F238E27FC236}">
                <a16:creationId xmlns:a16="http://schemas.microsoft.com/office/drawing/2014/main" id="{CFE0391A-7A81-0AD7-290A-5C2332296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5269" y="365759"/>
            <a:ext cx="3400069" cy="452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8" descr="addemoticons172[1]">
            <a:extLst>
              <a:ext uri="{FF2B5EF4-FFF2-40B4-BE49-F238E27FC236}">
                <a16:creationId xmlns:a16="http://schemas.microsoft.com/office/drawing/2014/main" id="{3CA3E60E-325E-3B4E-5122-51419A8C3B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8197" y="3877328"/>
            <a:ext cx="2942339" cy="23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h01-1">
            <a:extLst>
              <a:ext uri="{FF2B5EF4-FFF2-40B4-BE49-F238E27FC236}">
                <a16:creationId xmlns:a16="http://schemas.microsoft.com/office/drawing/2014/main" id="{C68932FB-FF31-C0A8-F70C-A367A3A7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4" y="144193"/>
            <a:ext cx="6373091" cy="669631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98">
            <a:extLst>
              <a:ext uri="{FF2B5EF4-FFF2-40B4-BE49-F238E27FC236}">
                <a16:creationId xmlns:a16="http://schemas.microsoft.com/office/drawing/2014/main" id="{A6C236CF-72D2-FB9B-7EDA-026D16E977C1}"/>
              </a:ext>
            </a:extLst>
          </p:cNvPr>
          <p:cNvSpPr/>
          <p:nvPr/>
        </p:nvSpPr>
        <p:spPr>
          <a:xfrm>
            <a:off x="911463" y="232757"/>
            <a:ext cx="6248465" cy="2787525"/>
          </a:xfrm>
          <a:prstGeom prst="roundRect">
            <a:avLst>
              <a:gd name="adj" fmla="val 19792"/>
            </a:avLst>
          </a:prstGeom>
          <a:solidFill>
            <a:srgbClr val="AFFFA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TÁC NHÂN GÂY BỆNH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VÀ CON ĐƯỜNG LÂY TRUYỀN BỆNH VIÊM GAN A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1925EC7-4D6D-34D6-AF32-FBF3E67E0260}"/>
              </a:ext>
            </a:extLst>
          </p:cNvPr>
          <p:cNvSpPr/>
          <p:nvPr/>
        </p:nvSpPr>
        <p:spPr>
          <a:xfrm>
            <a:off x="5472771" y="3492348"/>
            <a:ext cx="1632071" cy="110760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FF"/>
                </a:solidFill>
              </a:rPr>
              <a:t>???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3B848-F9EE-4456-8D73-C25390B654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67865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1D5AFED5-EFBA-4DCE-A2F2-3B1B73601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352" y="188432"/>
            <a:ext cx="2745268" cy="274526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B06BF2F-5822-4F90-BF7D-7FDA65761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352" y="188432"/>
            <a:ext cx="2745268" cy="274526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BE702A-233C-4424-B0B6-5435E4A34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6059" y="107752"/>
            <a:ext cx="2745268" cy="274526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689860-A291-4B0F-AB65-421F8C20E2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7541" y="2762219"/>
            <a:ext cx="3938846" cy="3938846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2BEF57-041E-4DE3-B65C-CBE71211B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7541" y="2762219"/>
            <a:ext cx="3938846" cy="3938846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6039" y="303887"/>
            <a:ext cx="3055711" cy="305571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5E0BF71-78CD-4FD9-BB54-48CD141589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6039" y="303887"/>
            <a:ext cx="3055711" cy="305571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2143" y="214083"/>
            <a:ext cx="3055711" cy="305571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51763" y="565659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87045360-A428-4E4B-989C-E4EF4D920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9223" y="2630229"/>
            <a:ext cx="3938846" cy="393884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98">
            <a:extLst>
              <a:ext uri="{FF2B5EF4-FFF2-40B4-BE49-F238E27FC236}">
                <a16:creationId xmlns:a16="http://schemas.microsoft.com/office/drawing/2014/main" id="{E3058850-01CF-AC02-7420-A3855C21C689}"/>
              </a:ext>
            </a:extLst>
          </p:cNvPr>
          <p:cNvSpPr/>
          <p:nvPr/>
        </p:nvSpPr>
        <p:spPr>
          <a:xfrm>
            <a:off x="171790" y="124273"/>
            <a:ext cx="4280839" cy="1616721"/>
          </a:xfrm>
          <a:prstGeom prst="roundRect">
            <a:avLst>
              <a:gd name="adj" fmla="val 19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TÁC NHÂN GÂY BỆNH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VÀ CON ĐƯỜNG LÂY TRUYỀN BỆNH VIÊM GAN A </a:t>
            </a:r>
          </a:p>
        </p:txBody>
      </p:sp>
      <p:pic>
        <p:nvPicPr>
          <p:cNvPr id="15" name="Picture 58" descr="addemoticons172[1]">
            <a:extLst>
              <a:ext uri="{FF2B5EF4-FFF2-40B4-BE49-F238E27FC236}">
                <a16:creationId xmlns:a16="http://schemas.microsoft.com/office/drawing/2014/main" id="{A620816D-1AAE-C52B-103C-19A64D99CC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4097" y="1100175"/>
            <a:ext cx="2104795" cy="13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8" descr="addemoticons172[1]">
            <a:extLst>
              <a:ext uri="{FF2B5EF4-FFF2-40B4-BE49-F238E27FC236}">
                <a16:creationId xmlns:a16="http://schemas.microsoft.com/office/drawing/2014/main" id="{BF2550B2-D80A-2630-3FEF-A361F859A6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40" y="983624"/>
            <a:ext cx="2107861" cy="13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2B9D9E-AC45-F222-0097-9BDAFC15842A}"/>
              </a:ext>
            </a:extLst>
          </p:cNvPr>
          <p:cNvSpPr txBox="1"/>
          <p:nvPr/>
        </p:nvSpPr>
        <p:spPr>
          <a:xfrm>
            <a:off x="680712" y="4355611"/>
            <a:ext cx="5192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9900"/>
                </a:solidFill>
              </a:rPr>
              <a:t> </a:t>
            </a:r>
            <a:r>
              <a:rPr lang="vi-VN" sz="3600" b="1" dirty="0">
                <a:solidFill>
                  <a:srgbClr val="66FFCC"/>
                </a:solidFill>
              </a:rPr>
              <a:t>Nêu một số dấu hiệu của bệnh viêm gan A ?  </a:t>
            </a:r>
            <a:endParaRPr lang="en-US" sz="3200" b="1" dirty="0">
              <a:solidFill>
                <a:srgbClr val="66FFC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E93A6-A88B-0A41-AA8D-F52D2BA619B1}"/>
              </a:ext>
            </a:extLst>
          </p:cNvPr>
          <p:cNvSpPr txBox="1"/>
          <p:nvPr/>
        </p:nvSpPr>
        <p:spPr>
          <a:xfrm>
            <a:off x="7804298" y="3237587"/>
            <a:ext cx="29144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200" dirty="0">
                <a:solidFill>
                  <a:srgbClr val="FFFF00"/>
                </a:solidFill>
                <a:latin typeface="+mn-lt"/>
              </a:rPr>
              <a:t>-Sốt nhẹ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FFFF00"/>
                </a:solidFill>
              </a:rPr>
              <a:t>- </a:t>
            </a:r>
            <a:r>
              <a:rPr lang="en-US" altLang="en-US" sz="3200" dirty="0" err="1">
                <a:solidFill>
                  <a:srgbClr val="FFFF00"/>
                </a:solidFill>
              </a:rPr>
              <a:t>Đau</a:t>
            </a:r>
            <a:r>
              <a:rPr lang="en-US" altLang="en-US" sz="3200" dirty="0">
                <a:solidFill>
                  <a:srgbClr val="FFFF00"/>
                </a:solidFill>
              </a:rPr>
              <a:t> ở </a:t>
            </a:r>
            <a:r>
              <a:rPr lang="en-US" altLang="en-US" sz="3200" dirty="0" err="1">
                <a:solidFill>
                  <a:srgbClr val="FFFF00"/>
                </a:solidFill>
              </a:rPr>
              <a:t>vùng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bụng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bên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</a:rPr>
              <a:t>phải</a:t>
            </a:r>
            <a:endParaRPr lang="vi-VN" altLang="en-US" sz="32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vi-VN" altLang="en-US" sz="3200" dirty="0">
                <a:solidFill>
                  <a:srgbClr val="FFFF00"/>
                </a:solidFill>
                <a:latin typeface="+mn-lt"/>
              </a:rPr>
              <a:t>-Chán ăn</a:t>
            </a:r>
            <a:endParaRPr lang="en-US" altLang="en-US" sz="32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99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FE7AED-0D27-658D-7C54-ACFD2122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7736" cy="6975987"/>
          </a:xfrm>
          <a:prstGeom prst="rect">
            <a:avLst/>
          </a:prstGeom>
        </p:spPr>
      </p:pic>
      <p:pic>
        <p:nvPicPr>
          <p:cNvPr id="4" name="Picture 58" descr="addemoticons172[1]">
            <a:extLst>
              <a:ext uri="{FF2B5EF4-FFF2-40B4-BE49-F238E27FC236}">
                <a16:creationId xmlns:a16="http://schemas.microsoft.com/office/drawing/2014/main" id="{4EC15557-A549-2FBF-3B94-790034906F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4097" y="1100175"/>
            <a:ext cx="2104795" cy="13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8" descr="addemoticons172[1]">
            <a:extLst>
              <a:ext uri="{FF2B5EF4-FFF2-40B4-BE49-F238E27FC236}">
                <a16:creationId xmlns:a16="http://schemas.microsoft.com/office/drawing/2014/main" id="{A1F9A54C-0F1B-D009-C864-A79BE4339D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40" y="983624"/>
            <a:ext cx="2107861" cy="13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226D2-DFE7-1DF1-8BD0-ABA2E84359F0}"/>
              </a:ext>
            </a:extLst>
          </p:cNvPr>
          <p:cNvSpPr txBox="1"/>
          <p:nvPr/>
        </p:nvSpPr>
        <p:spPr>
          <a:xfrm>
            <a:off x="481648" y="4197040"/>
            <a:ext cx="5933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E1FFFF"/>
                </a:solidFill>
              </a:rPr>
              <a:t>T</a:t>
            </a:r>
            <a:r>
              <a:rPr lang="vi-VN" sz="4000" b="1" dirty="0">
                <a:solidFill>
                  <a:srgbClr val="E1FFFF"/>
                </a:solidFill>
              </a:rPr>
              <a:t>ác nhân</a:t>
            </a:r>
            <a:r>
              <a:rPr lang="en-US" sz="4000" b="1" dirty="0">
                <a:solidFill>
                  <a:srgbClr val="E1FFFF"/>
                </a:solidFill>
              </a:rPr>
              <a:t> </a:t>
            </a:r>
            <a:r>
              <a:rPr lang="en-US" sz="4000" b="1" dirty="0" err="1">
                <a:solidFill>
                  <a:srgbClr val="E1FFFF"/>
                </a:solidFill>
              </a:rPr>
              <a:t>gây</a:t>
            </a:r>
            <a:r>
              <a:rPr lang="en-US" sz="4000" b="1" dirty="0">
                <a:solidFill>
                  <a:srgbClr val="E1FFFF"/>
                </a:solidFill>
              </a:rPr>
              <a:t> </a:t>
            </a:r>
            <a:r>
              <a:rPr lang="en-US" sz="4000" b="1" dirty="0" err="1">
                <a:solidFill>
                  <a:srgbClr val="E1FFFF"/>
                </a:solidFill>
              </a:rPr>
              <a:t>ra</a:t>
            </a:r>
            <a:r>
              <a:rPr lang="en-US" sz="4000" b="1" dirty="0">
                <a:solidFill>
                  <a:srgbClr val="E1FFFF"/>
                </a:solidFill>
              </a:rPr>
              <a:t> </a:t>
            </a:r>
            <a:r>
              <a:rPr lang="en-US" sz="4000" b="1" dirty="0" err="1">
                <a:solidFill>
                  <a:srgbClr val="E1FFFF"/>
                </a:solidFill>
              </a:rPr>
              <a:t>bệnh</a:t>
            </a:r>
            <a:r>
              <a:rPr lang="en-US" sz="4000" b="1" dirty="0">
                <a:solidFill>
                  <a:srgbClr val="E1FFFF"/>
                </a:solidFill>
              </a:rPr>
              <a:t> </a:t>
            </a:r>
            <a:r>
              <a:rPr lang="en-US" sz="4000" b="1" dirty="0" err="1">
                <a:solidFill>
                  <a:srgbClr val="E1FFFF"/>
                </a:solidFill>
              </a:rPr>
              <a:t>viêm</a:t>
            </a:r>
            <a:r>
              <a:rPr lang="en-US" sz="4000" b="1" dirty="0">
                <a:solidFill>
                  <a:srgbClr val="E1FFFF"/>
                </a:solidFill>
              </a:rPr>
              <a:t> </a:t>
            </a:r>
            <a:r>
              <a:rPr lang="en-US" sz="4000" b="1" dirty="0" err="1">
                <a:solidFill>
                  <a:srgbClr val="E1FFFF"/>
                </a:solidFill>
              </a:rPr>
              <a:t>gan</a:t>
            </a:r>
            <a:r>
              <a:rPr lang="en-US" sz="4000" b="1" dirty="0">
                <a:solidFill>
                  <a:srgbClr val="E1FFFF"/>
                </a:solidFill>
              </a:rPr>
              <a:t> A </a:t>
            </a:r>
            <a:r>
              <a:rPr lang="en-US" sz="4000" b="1" dirty="0" err="1">
                <a:solidFill>
                  <a:srgbClr val="E1FFFF"/>
                </a:solidFill>
              </a:rPr>
              <a:t>là</a:t>
            </a:r>
            <a:r>
              <a:rPr lang="en-US" sz="4000" b="1" dirty="0">
                <a:solidFill>
                  <a:srgbClr val="E1FFFF"/>
                </a:solidFill>
              </a:rPr>
              <a:t> </a:t>
            </a:r>
            <a:r>
              <a:rPr lang="en-US" sz="4000" b="1" dirty="0" err="1">
                <a:solidFill>
                  <a:srgbClr val="E1FFFF"/>
                </a:solidFill>
              </a:rPr>
              <a:t>gì</a:t>
            </a:r>
            <a:r>
              <a:rPr lang="en-US" sz="4000" b="1" dirty="0">
                <a:solidFill>
                  <a:srgbClr val="E1FFFF"/>
                </a:solidFill>
              </a:rPr>
              <a:t> ? </a:t>
            </a:r>
            <a:r>
              <a:rPr lang="vi-VN" sz="4000" b="1" dirty="0">
                <a:solidFill>
                  <a:srgbClr val="E1FFFF"/>
                </a:solidFill>
              </a:rPr>
              <a:t> </a:t>
            </a:r>
            <a:endParaRPr lang="en-US" sz="3200" b="1" dirty="0">
              <a:solidFill>
                <a:srgbClr val="E1FFFF"/>
              </a:solidFill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3E8E3E7D-9FAC-B06C-D9ED-03982C668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892" y="3566052"/>
            <a:ext cx="30500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+mn-lt"/>
              </a:rPr>
              <a:t>Vi </a:t>
            </a:r>
            <a:r>
              <a:rPr lang="en-US" altLang="en-US" sz="4800" b="1" dirty="0" err="1">
                <a:solidFill>
                  <a:srgbClr val="FF0000"/>
                </a:solidFill>
                <a:latin typeface="+mn-lt"/>
              </a:rPr>
              <a:t>rút</a:t>
            </a:r>
            <a:r>
              <a:rPr lang="en-US" alt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+mn-lt"/>
              </a:rPr>
              <a:t>viêm</a:t>
            </a:r>
            <a:r>
              <a:rPr lang="en-US" alt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+mn-lt"/>
              </a:rPr>
              <a:t>gan</a:t>
            </a:r>
            <a:r>
              <a:rPr lang="en-US" altLang="en-US" sz="4800" b="1" dirty="0">
                <a:solidFill>
                  <a:srgbClr val="FF0000"/>
                </a:solidFill>
                <a:latin typeface="+mn-lt"/>
              </a:rPr>
              <a:t> A </a:t>
            </a:r>
            <a:r>
              <a:rPr lang="en-US" altLang="en-US" sz="4800" b="1" dirty="0" err="1">
                <a:solidFill>
                  <a:srgbClr val="FF0000"/>
                </a:solidFill>
                <a:latin typeface="+mn-lt"/>
              </a:rPr>
              <a:t>gây</a:t>
            </a:r>
            <a:r>
              <a:rPr lang="en-US" alt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+mn-lt"/>
              </a:rPr>
              <a:t>ra</a:t>
            </a:r>
            <a:endParaRPr lang="en-US" alt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565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1039</Words>
  <Application>Microsoft Office PowerPoint</Application>
  <PresentationFormat>Widescreen</PresentationFormat>
  <Paragraphs>144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HP001 4 hàng</vt:lpstr>
      <vt:lpstr>Meiryo</vt:lpstr>
      <vt:lpstr>Times New Roman</vt:lpstr>
      <vt:lpstr>VNI-Allegie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 Hu</dc:creator>
  <cp:lastModifiedBy>STD</cp:lastModifiedBy>
  <cp:revision>67</cp:revision>
  <dcterms:created xsi:type="dcterms:W3CDTF">2023-10-14T08:46:09Z</dcterms:created>
  <dcterms:modified xsi:type="dcterms:W3CDTF">2023-10-22T08:31:45Z</dcterms:modified>
</cp:coreProperties>
</file>