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87" r:id="rId3"/>
  </p:sldMasterIdLst>
  <p:notesMasterIdLst>
    <p:notesMasterId r:id="rId16"/>
  </p:notesMasterIdLst>
  <p:sldIdLst>
    <p:sldId id="284" r:id="rId4"/>
    <p:sldId id="321" r:id="rId5"/>
    <p:sldId id="257" r:id="rId6"/>
    <p:sldId id="258" r:id="rId7"/>
    <p:sldId id="259" r:id="rId8"/>
    <p:sldId id="322" r:id="rId9"/>
    <p:sldId id="265" r:id="rId10"/>
    <p:sldId id="279" r:id="rId11"/>
    <p:sldId id="280" r:id="rId12"/>
    <p:sldId id="281" r:id="rId13"/>
    <p:sldId id="282" r:id="rId14"/>
    <p:sldId id="29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 varScale="1">
        <p:scale>
          <a:sx n="96" d="100"/>
          <a:sy n="96" d="100"/>
        </p:scale>
        <p:origin x="2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30/10/2023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30/10/2023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30/10/2023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30/10/2023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30/10/2023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30/10/2023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30/10/2023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30/10/2023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30/10/2023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30/10/2023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30/10/2023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323-2A5C-42FB-892F-74069FCA80C7}" type="datetimeFigureOut">
              <a:rPr lang="en-US" smtClean="0"/>
              <a:t>30/10/2023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D8E0-B6DC-4E2D-B722-BEDB42CE8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323-2A5C-42FB-892F-74069FCA80C7}" type="datetimeFigureOut">
              <a:rPr lang="en-US" smtClean="0"/>
              <a:t>30/10/2023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D8E0-B6DC-4E2D-B722-BEDB42CE8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323-2A5C-42FB-892F-74069FCA80C7}" type="datetimeFigureOut">
              <a:rPr lang="en-US" smtClean="0"/>
              <a:t>30/10/2023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D8E0-B6DC-4E2D-B722-BEDB42CE8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323-2A5C-42FB-892F-74069FCA80C7}" type="datetimeFigureOut">
              <a:rPr lang="en-US" smtClean="0"/>
              <a:t>30/10/2023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D8E0-B6DC-4E2D-B722-BEDB42CE8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323-2A5C-42FB-892F-74069FCA80C7}" type="datetimeFigureOut">
              <a:rPr lang="en-US" smtClean="0"/>
              <a:t>30/10/2023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D8E0-B6DC-4E2D-B722-BEDB42CE8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323-2A5C-42FB-892F-74069FCA80C7}" type="datetimeFigureOut">
              <a:rPr lang="en-US" smtClean="0"/>
              <a:t>30/10/2023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D8E0-B6DC-4E2D-B722-BEDB42CE8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323-2A5C-42FB-892F-74069FCA80C7}" type="datetimeFigureOut">
              <a:rPr lang="en-US" smtClean="0"/>
              <a:t>30/10/2023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D8E0-B6DC-4E2D-B722-BEDB42CE8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323-2A5C-42FB-892F-74069FCA80C7}" type="datetimeFigureOut">
              <a:rPr lang="en-US" smtClean="0"/>
              <a:t>30/10/2023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D8E0-B6DC-4E2D-B722-BEDB42CE8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323-2A5C-42FB-892F-74069FCA80C7}" type="datetimeFigureOut">
              <a:rPr lang="en-US" smtClean="0"/>
              <a:t>30/10/2023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D8E0-B6DC-4E2D-B722-BEDB42CE8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323-2A5C-42FB-892F-74069FCA80C7}" type="datetimeFigureOut">
              <a:rPr lang="en-US" smtClean="0"/>
              <a:t>30/10/2023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D8E0-B6DC-4E2D-B722-BEDB42CE8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323-2A5C-42FB-892F-74069FCA80C7}" type="datetimeFigureOut">
              <a:rPr lang="en-US" smtClean="0"/>
              <a:t>30/10/2023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D8E0-B6DC-4E2D-B722-BEDB42CE8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30/10/2023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30/10/2023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84323-2A5C-42FB-892F-74069FCA80C7}" type="datetimeFigureOut">
              <a:rPr lang="en-US" smtClean="0"/>
              <a:t>30/10/2023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ED8E0-B6DC-4E2D-B722-BEDB42CE87D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5.gif"/><Relationship Id="rId12" Type="http://schemas.openxmlformats.org/officeDocument/2006/relationships/image" Target="../media/image10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gif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microsoft.com/office/2007/relationships/hdphoto" Target="../media/hdphoto3.wdp"/><Relationship Id="rId3" Type="http://schemas.openxmlformats.org/officeDocument/2006/relationships/audio" Target="../media/audio2.wav"/><Relationship Id="rId7" Type="http://schemas.openxmlformats.org/officeDocument/2006/relationships/image" Target="../media/image15.gif"/><Relationship Id="rId12" Type="http://schemas.openxmlformats.org/officeDocument/2006/relationships/image" Target="../media/image19.png"/><Relationship Id="rId17" Type="http://schemas.openxmlformats.org/officeDocument/2006/relationships/image" Target="../media/image22.png"/><Relationship Id="rId2" Type="http://schemas.openxmlformats.org/officeDocument/2006/relationships/audio" Target="../media/audio1.wav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26.xml"/><Relationship Id="rId6" Type="http://schemas.microsoft.com/office/2007/relationships/hdphoto" Target="../media/hdphoto2.wdp"/><Relationship Id="rId11" Type="http://schemas.openxmlformats.org/officeDocument/2006/relationships/image" Target="../media/image18.gif"/><Relationship Id="rId5" Type="http://schemas.openxmlformats.org/officeDocument/2006/relationships/image" Target="../media/image14.jpeg"/><Relationship Id="rId15" Type="http://schemas.openxmlformats.org/officeDocument/2006/relationships/image" Target="../media/image20.gif"/><Relationship Id="rId10" Type="http://schemas.openxmlformats.org/officeDocument/2006/relationships/image" Target="../media/image17.gif"/><Relationship Id="rId4" Type="http://schemas.openxmlformats.org/officeDocument/2006/relationships/audio" Target="../media/audio3.wav"/><Relationship Id="rId9" Type="http://schemas.openxmlformats.org/officeDocument/2006/relationships/image" Target="../media/image16.gif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8.gif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12" Type="http://schemas.openxmlformats.org/officeDocument/2006/relationships/image" Target="../media/image15.gif"/><Relationship Id="rId17" Type="http://schemas.openxmlformats.org/officeDocument/2006/relationships/image" Target="../media/image23.gif"/><Relationship Id="rId2" Type="http://schemas.openxmlformats.org/officeDocument/2006/relationships/audio" Target="../media/audio3.wav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1.jpeg"/><Relationship Id="rId11" Type="http://schemas.openxmlformats.org/officeDocument/2006/relationships/image" Target="../media/image17.gif"/><Relationship Id="rId5" Type="http://schemas.openxmlformats.org/officeDocument/2006/relationships/audio" Target="../media/audio4.wav"/><Relationship Id="rId15" Type="http://schemas.microsoft.com/office/2007/relationships/hdphoto" Target="../media/hdphoto3.wdp"/><Relationship Id="rId10" Type="http://schemas.openxmlformats.org/officeDocument/2006/relationships/image" Target="../media/image16.gif"/><Relationship Id="rId4" Type="http://schemas.openxmlformats.org/officeDocument/2006/relationships/audio" Target="../media/audio2.wav"/><Relationship Id="rId9" Type="http://schemas.openxmlformats.org/officeDocument/2006/relationships/image" Target="../media/image4.gif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18.gif"/><Relationship Id="rId12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5.gif"/><Relationship Id="rId11" Type="http://schemas.openxmlformats.org/officeDocument/2006/relationships/image" Target="../media/image24.gif"/><Relationship Id="rId5" Type="http://schemas.microsoft.com/office/2007/relationships/hdphoto" Target="../media/hdphoto2.wdp"/><Relationship Id="rId15" Type="http://schemas.openxmlformats.org/officeDocument/2006/relationships/image" Target="../media/image25.png"/><Relationship Id="rId10" Type="http://schemas.openxmlformats.org/officeDocument/2006/relationships/image" Target="../media/image17.gif"/><Relationship Id="rId4" Type="http://schemas.openxmlformats.org/officeDocument/2006/relationships/image" Target="../media/image21.jpeg"/><Relationship Id="rId9" Type="http://schemas.openxmlformats.org/officeDocument/2006/relationships/image" Target="../media/image16.gif"/><Relationship Id="rId1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65655"/>
            <a:ext cx="10972800" cy="4060825"/>
          </a:xfrm>
        </p:spPr>
        <p:txBody>
          <a:bodyPr/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</a:t>
            </a: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mừng</a:t>
            </a: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các</a:t>
            </a: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em</a:t>
            </a: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đến</a:t>
            </a: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với</a:t>
            </a: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tiết</a:t>
            </a: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Toán</a:t>
            </a:r>
            <a:endParaRPr lang="en-US" altLang="zh-CN" sz="7200" b="1" noProof="0" dirty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/>
              <a:uLnTx/>
              <a:uFillTx/>
              <a:latin typeface="+mj-lt"/>
              <a:ea typeface="字魂17号-萌趣果冻体"/>
              <a:cs typeface="+mj-lt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480695"/>
            <a:ext cx="10567670" cy="510095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497830" y="4999990"/>
            <a:ext cx="496570" cy="49720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6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926830" y="4999990"/>
            <a:ext cx="719455" cy="49720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80235" y="112395"/>
            <a:ext cx="8796020" cy="43237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3920" y="4592320"/>
            <a:ext cx="8061960" cy="191262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379210" y="5973445"/>
            <a:ext cx="659130" cy="39624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3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748270" y="5973445"/>
            <a:ext cx="659130" cy="39624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5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107805" y="5973445"/>
            <a:ext cx="659130" cy="39624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6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0" y="1417320"/>
            <a:ext cx="3143250" cy="2924175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Đồ vật  nào đựng nhiều nước nhất? đồ vật nào đựng ít nước nhất?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0" y="1417320"/>
            <a:ext cx="3143250" cy="2924175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Can đựng nhiều nước nhất</a:t>
            </a:r>
          </a:p>
          <a:p>
            <a:pPr algn="ctr"/>
            <a:r>
              <a:rPr lang="en-US" sz="2400"/>
              <a:t>Bình đựng ít nước nhất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bldLvl="0" animBg="1"/>
      <p:bldP spid="11" grpId="1" animBg="1"/>
      <p:bldP spid="12" grpId="0" bldLvl="0" animBg="1"/>
      <p:bldP spid="12" grpId="1" animBg="1"/>
      <p:bldP spid="13" grpId="0" animBg="1"/>
      <p:bldP spid="13" grpId="1" animBg="1"/>
      <p:bldP spid="14" grpId="0" bldLvl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8450" y="173355"/>
            <a:ext cx="9225280" cy="5194935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2818765" y="5615940"/>
            <a:ext cx="6421120" cy="1105535"/>
          </a:xfrm>
          <a:prstGeom prst="wedge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Trong</a:t>
            </a:r>
            <a:r>
              <a:rPr lang="en-US" sz="2800" dirty="0"/>
              <a:t> can </a:t>
            </a:r>
            <a:r>
              <a:rPr lang="en-US" sz="2800" dirty="0" err="1"/>
              <a:t>còn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lít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mắm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 algn="ctr"/>
            <a:r>
              <a:rPr lang="en-US" sz="2800" dirty="0"/>
              <a:t>15 - 7 = 8 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)</a:t>
            </a:r>
          </a:p>
          <a:p>
            <a:pPr algn="ctr"/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8 </a:t>
            </a:r>
            <a:r>
              <a:rPr lang="en-US" sz="2800" i="1" dirty="0" smtClean="0">
                <a:latin typeface=".VnCentury Schoolbook" panose="020B7200000000000000" pitchFamily="34" charset="0"/>
              </a:rPr>
              <a:t>l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nước</a:t>
            </a:r>
            <a:r>
              <a:rPr lang="en-US" sz="2800" i="1" smtClean="0"/>
              <a:t> mắm</a:t>
            </a:r>
            <a:endParaRPr lang="en-US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áº¿t quáº£ hÃ¬nh áº£nh cho ná»n Äáº¹p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" y="-1"/>
            <a:ext cx="10972800" cy="687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275" y="111524"/>
            <a:ext cx="3250502" cy="52773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531" y="2841839"/>
            <a:ext cx="1436274" cy="9272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2006601"/>
            <a:ext cx="2447947" cy="22251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038" y="3331646"/>
            <a:ext cx="1783048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418771" y="5417844"/>
            <a:ext cx="1021081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752841" y="5417844"/>
            <a:ext cx="102108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070600" y="5417844"/>
            <a:ext cx="1021081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1484046" y="5417844"/>
            <a:ext cx="1021081" cy="1273201"/>
          </a:xfrm>
          <a:prstGeom prst="rect">
            <a:avLst/>
          </a:prstGeom>
        </p:spPr>
      </p:pic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754399" y="2537038"/>
            <a:ext cx="73152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56"/>
          <a:stretch/>
        </p:blipFill>
        <p:spPr>
          <a:xfrm>
            <a:off x="593652" y="6054443"/>
            <a:ext cx="10988748" cy="8195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640" y="381000"/>
            <a:ext cx="8976360" cy="177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1443774" y="6050480"/>
            <a:ext cx="9529385" cy="823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97280"/>
            <a:r>
              <a:rPr lang="en-US" sz="3840" b="1" dirty="0">
                <a:solidFill>
                  <a:srgbClr val="FFFF00"/>
                </a:solidFill>
                <a:latin typeface="Arial"/>
                <a:cs typeface="Times New Roman" panose="02020603050405020304" pitchFamily="18" charset="0"/>
              </a:rPr>
              <a:t>  </a:t>
            </a:r>
            <a:r>
              <a:rPr lang="en-US" sz="3840" b="1">
                <a:solidFill>
                  <a:srgbClr val="FFFF00"/>
                </a:solidFill>
                <a:latin typeface="Arial"/>
                <a:cs typeface="Times New Roman" panose="02020603050405020304" pitchFamily="18" charset="0"/>
              </a:rPr>
              <a:t>A                B                  </a:t>
            </a:r>
            <a:r>
              <a:rPr lang="en-US" sz="3840" b="1" dirty="0">
                <a:solidFill>
                  <a:srgbClr val="FFFF00"/>
                </a:solidFill>
                <a:latin typeface="Arial"/>
                <a:cs typeface="Times New Roman" panose="02020603050405020304" pitchFamily="18" charset="0"/>
              </a:rPr>
              <a:t>C                 D</a:t>
            </a:r>
          </a:p>
        </p:txBody>
      </p:sp>
    </p:spTree>
    <p:extLst>
      <p:ext uri="{BB962C8B-B14F-4D97-AF65-F5344CB8AC3E}">
        <p14:creationId xmlns:p14="http://schemas.microsoft.com/office/powerpoint/2010/main" val="227680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0"/>
            <a:ext cx="10982267" cy="685800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428807" y="1397002"/>
            <a:ext cx="9372599" cy="4953000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097280"/>
            <a:r>
              <a:rPr lang="en-US" sz="4000" dirty="0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sinh</a:t>
            </a:r>
            <a:r>
              <a:rPr lang="en-US" sz="4000" dirty="0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đáp</a:t>
            </a:r>
            <a:r>
              <a:rPr lang="en-US" sz="4000" dirty="0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án</a:t>
            </a:r>
            <a:r>
              <a:rPr lang="en-US" sz="4000" dirty="0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hãy</a:t>
            </a:r>
            <a:r>
              <a:rPr lang="en-US" sz="4000" dirty="0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bấm</a:t>
            </a:r>
            <a:r>
              <a:rPr lang="en-US" sz="4000" dirty="0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củ</a:t>
            </a:r>
            <a:r>
              <a:rPr lang="en-US" sz="4000" dirty="0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cà</a:t>
            </a:r>
            <a:r>
              <a:rPr lang="en-US" sz="4000" dirty="0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rốt</a:t>
            </a:r>
            <a:r>
              <a:rPr lang="en-US" sz="4000" dirty="0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theo</a:t>
            </a:r>
            <a:r>
              <a:rPr lang="en-US" sz="4000" dirty="0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đáp</a:t>
            </a:r>
            <a:r>
              <a:rPr lang="en-US" sz="4000" dirty="0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án</a:t>
            </a:r>
            <a:r>
              <a:rPr lang="en-US" sz="4000" dirty="0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.</a:t>
            </a:r>
          </a:p>
          <a:p>
            <a:pPr algn="just" defTabSz="1097280"/>
            <a:r>
              <a:rPr lang="en-US" sz="4000" dirty="0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Chú</a:t>
            </a:r>
            <a:r>
              <a:rPr lang="en-US" sz="4000" dirty="0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thỏ</a:t>
            </a:r>
            <a:r>
              <a:rPr lang="en-US" sz="4000" dirty="0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sẽ</a:t>
            </a:r>
            <a:r>
              <a:rPr lang="en-US" sz="4000" dirty="0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tự</a:t>
            </a:r>
            <a:r>
              <a:rPr lang="en-US" sz="4000" dirty="0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đi</a:t>
            </a:r>
            <a:r>
              <a:rPr lang="en-US" sz="4000" dirty="0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nhổ</a:t>
            </a:r>
            <a:r>
              <a:rPr lang="en-US" sz="4000" dirty="0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cà</a:t>
            </a:r>
            <a:r>
              <a:rPr lang="en-US" sz="4000" dirty="0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rốt</a:t>
            </a:r>
            <a:r>
              <a:rPr lang="en-US" sz="4000" dirty="0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sẽ</a:t>
            </a:r>
            <a:r>
              <a:rPr lang="en-US" sz="4000" dirty="0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đáp</a:t>
            </a:r>
            <a:r>
              <a:rPr lang="en-US" sz="4000" dirty="0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án</a:t>
            </a:r>
            <a:r>
              <a:rPr lang="en-US" sz="4000" dirty="0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sai</a:t>
            </a:r>
            <a:r>
              <a:rPr lang="en-US" sz="4000" dirty="0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.</a:t>
            </a:r>
          </a:p>
          <a:p>
            <a:pPr algn="just" defTabSz="1097280"/>
            <a:r>
              <a:rPr lang="en-US" sz="4000" dirty="0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Cuối</a:t>
            </a:r>
            <a:r>
              <a:rPr lang="en-US" sz="4000" dirty="0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cùng</a:t>
            </a:r>
            <a:r>
              <a:rPr lang="en-US" sz="4000" dirty="0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bấm</a:t>
            </a:r>
            <a:r>
              <a:rPr lang="en-US" sz="4000" dirty="0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bác</a:t>
            </a:r>
            <a:r>
              <a:rPr lang="en-US" sz="4000" dirty="0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nông</a:t>
            </a:r>
            <a:r>
              <a:rPr lang="en-US" sz="4000" dirty="0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dân</a:t>
            </a:r>
            <a:r>
              <a:rPr lang="en-US" sz="4000" dirty="0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sẽ</a:t>
            </a:r>
            <a:r>
              <a:rPr lang="en-US" sz="4000" dirty="0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ra</a:t>
            </a:r>
            <a:r>
              <a:rPr lang="en-US" sz="4000" dirty="0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đáp</a:t>
            </a:r>
            <a:r>
              <a:rPr lang="en-US" sz="4000" dirty="0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án</a:t>
            </a:r>
            <a:r>
              <a:rPr lang="en-US" sz="4000" dirty="0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đúng</a:t>
            </a:r>
            <a:r>
              <a:rPr lang="en-US" sz="4000" dirty="0" smtClean="0">
                <a:solidFill>
                  <a:srgbClr val="006600"/>
                </a:solidFill>
                <a:latin typeface="Arial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6600"/>
              </a:solidFill>
              <a:latin typeface="Arial"/>
              <a:cs typeface="Times New Roman" panose="02020603050405020304" pitchFamily="18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771" y="589722"/>
            <a:ext cx="6122670" cy="2137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527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76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65"/>
            <a:ext cx="12192000" cy="68453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096" y="4706196"/>
            <a:ext cx="1499999" cy="133620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550" y="4771724"/>
            <a:ext cx="1499999" cy="1336207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135" y="3383287"/>
            <a:ext cx="1436274" cy="927287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851368" y="4280968"/>
            <a:ext cx="2594992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/>
            <a:endParaRPr lang="en-US" sz="216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89408" y="3519731"/>
            <a:ext cx="2350415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868" y="3751485"/>
            <a:ext cx="1273121" cy="126722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05" y="4489551"/>
            <a:ext cx="1499999" cy="13362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021" y="4733588"/>
            <a:ext cx="1731066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895716" y="5352552"/>
            <a:ext cx="823031" cy="73503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676737" y="5360177"/>
            <a:ext cx="102108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820" y="4835190"/>
            <a:ext cx="127422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591592" y="5429920"/>
            <a:ext cx="102108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7" y="4521522"/>
            <a:ext cx="1897794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1484046" y="5417844"/>
            <a:ext cx="1021081" cy="12732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2725491" y="5418482"/>
            <a:ext cx="823031" cy="73503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609600" y="6172200"/>
            <a:ext cx="10972800" cy="6794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5" name="Rectangle 54"/>
          <p:cNvSpPr/>
          <p:nvPr/>
        </p:nvSpPr>
        <p:spPr>
          <a:xfrm>
            <a:off x="1454027" y="6273802"/>
            <a:ext cx="9504852" cy="524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97280"/>
            <a:r>
              <a:rPr lang="en-US" sz="3360" b="1" dirty="0">
                <a:solidFill>
                  <a:srgbClr val="FFFF00"/>
                </a:solidFill>
                <a:latin typeface="Arial"/>
                <a:cs typeface="Times New Roman" panose="02020603050405020304" pitchFamily="18" charset="0"/>
              </a:rPr>
              <a:t> A                                 B                                C                   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781739" y="493916"/>
            <a:ext cx="6601790" cy="914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97280"/>
            <a:r>
              <a:rPr lang="en-US" sz="3360" b="1" dirty="0">
                <a:solidFill>
                  <a:schemeClr val="tx1"/>
                </a:solidFill>
                <a:latin typeface="Arial"/>
              </a:rPr>
              <a:t>Chai </a:t>
            </a:r>
            <a:r>
              <a:rPr lang="en-US" sz="3360" b="1" dirty="0" err="1">
                <a:solidFill>
                  <a:schemeClr val="tx1"/>
                </a:solidFill>
                <a:latin typeface="Arial"/>
              </a:rPr>
              <a:t>nước</a:t>
            </a:r>
            <a:r>
              <a:rPr lang="en-US" sz="3360" b="1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3360" b="1" dirty="0" err="1">
                <a:solidFill>
                  <a:schemeClr val="tx1"/>
                </a:solidFill>
                <a:latin typeface="Arial"/>
              </a:rPr>
              <a:t>đựng</a:t>
            </a:r>
            <a:r>
              <a:rPr lang="en-US" sz="3360" b="1" dirty="0">
                <a:solidFill>
                  <a:schemeClr val="tx1"/>
                </a:solidFill>
                <a:latin typeface="Arial"/>
              </a:rPr>
              <a:t> …..…</a:t>
            </a:r>
            <a:r>
              <a:rPr lang="en-US" sz="3360" b="1" dirty="0" err="1">
                <a:solidFill>
                  <a:schemeClr val="tx1"/>
                </a:solidFill>
                <a:latin typeface="Arial"/>
              </a:rPr>
              <a:t>xô</a:t>
            </a:r>
            <a:r>
              <a:rPr lang="en-US" sz="3360" b="1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3360" b="1" dirty="0" err="1">
                <a:solidFill>
                  <a:schemeClr val="tx1"/>
                </a:solidFill>
                <a:latin typeface="Arial"/>
              </a:rPr>
              <a:t>nước</a:t>
            </a:r>
            <a:r>
              <a:rPr lang="en-US" sz="3360" b="1" dirty="0">
                <a:solidFill>
                  <a:schemeClr val="tx1"/>
                </a:solidFill>
                <a:latin typeface="Arial"/>
              </a:rPr>
              <a:t>.</a:t>
            </a:r>
          </a:p>
        </p:txBody>
      </p:sp>
      <p:sp>
        <p:nvSpPr>
          <p:cNvPr id="39" name="Bevel 38"/>
          <p:cNvSpPr/>
          <p:nvPr/>
        </p:nvSpPr>
        <p:spPr>
          <a:xfrm>
            <a:off x="1363644" y="2609014"/>
            <a:ext cx="2711950" cy="745472"/>
          </a:xfrm>
          <a:prstGeom prst="bevel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/>
            <a:r>
              <a:rPr lang="en-US" sz="2400" b="1" dirty="0">
                <a:solidFill>
                  <a:schemeClr val="tx1"/>
                </a:solidFill>
                <a:latin typeface="Arial"/>
              </a:rPr>
              <a:t>A. </a:t>
            </a:r>
            <a:r>
              <a:rPr lang="en-US" sz="2400" b="1" dirty="0" err="1">
                <a:solidFill>
                  <a:schemeClr val="tx1"/>
                </a:solidFill>
                <a:latin typeface="Arial"/>
              </a:rPr>
              <a:t>nhiều</a:t>
            </a:r>
            <a:r>
              <a:rPr lang="en-US" sz="2400" b="1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/>
              </a:rPr>
              <a:t>hơn</a:t>
            </a:r>
            <a:endParaRPr lang="en-US" sz="2400" b="1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40" name="Bevel 39"/>
          <p:cNvSpPr/>
          <p:nvPr/>
        </p:nvSpPr>
        <p:spPr>
          <a:xfrm>
            <a:off x="4850478" y="2606669"/>
            <a:ext cx="2711950" cy="745472"/>
          </a:xfrm>
          <a:prstGeom prst="bevel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/>
            <a:r>
              <a:rPr lang="en-US" sz="2400" b="1" dirty="0">
                <a:solidFill>
                  <a:schemeClr val="tx1"/>
                </a:solidFill>
                <a:latin typeface="Arial"/>
              </a:rPr>
              <a:t>B. </a:t>
            </a:r>
            <a:r>
              <a:rPr lang="en-US" sz="2400" b="1" dirty="0" err="1">
                <a:solidFill>
                  <a:schemeClr val="tx1"/>
                </a:solidFill>
                <a:latin typeface="Arial"/>
              </a:rPr>
              <a:t>ít</a:t>
            </a:r>
            <a:r>
              <a:rPr lang="en-US" sz="2400" b="1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/>
              </a:rPr>
              <a:t>hơn</a:t>
            </a:r>
            <a:endParaRPr lang="en-US" sz="2400" b="1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41" name="Bevel 40"/>
          <p:cNvSpPr/>
          <p:nvPr/>
        </p:nvSpPr>
        <p:spPr>
          <a:xfrm>
            <a:off x="8671579" y="2589699"/>
            <a:ext cx="2711950" cy="745472"/>
          </a:xfrm>
          <a:prstGeom prst="bevel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/>
            <a:r>
              <a:rPr lang="en-US" sz="2400" b="1" dirty="0">
                <a:solidFill>
                  <a:schemeClr val="tx1"/>
                </a:solidFill>
                <a:latin typeface="Arial"/>
              </a:rPr>
              <a:t>C. </a:t>
            </a:r>
            <a:r>
              <a:rPr lang="en-US" sz="2400" b="1" dirty="0" err="1">
                <a:solidFill>
                  <a:schemeClr val="tx1"/>
                </a:solidFill>
                <a:latin typeface="Arial"/>
              </a:rPr>
              <a:t>bằng</a:t>
            </a:r>
            <a:r>
              <a:rPr lang="en-US" sz="2400" b="1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/>
              </a:rPr>
              <a:t>nhau</a:t>
            </a:r>
            <a:endParaRPr lang="en-US" sz="2400" b="1" dirty="0">
              <a:solidFill>
                <a:schemeClr val="tx1"/>
              </a:solidFill>
              <a:latin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16F467-163C-49E6-89BB-3B1D58823F5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3921" y="160418"/>
            <a:ext cx="3699892" cy="212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35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96296E-6 L 0.92331 0.2506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159" y="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96296E-6 L 0.58464 0.27847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32" y="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25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250"/>
                            </p:stCondLst>
                            <p:childTnLst>
                              <p:par>
                                <p:cTn id="14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3 L 0.24987 0.26805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73" y="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250"/>
                            </p:stCondLst>
                            <p:childTnLst>
                              <p:par>
                                <p:cTn id="1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500"/>
                            </p:stCondLst>
                            <p:childTnLst>
                              <p:par>
                                <p:cTn id="15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5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9" grpId="0" animBg="1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2"/>
            <a:ext cx="12192000" cy="684530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867" y="3416024"/>
            <a:ext cx="1436274" cy="927287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838502" y="3981875"/>
            <a:ext cx="2594992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/>
            <a:endParaRPr lang="en-US" sz="216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" y="177801"/>
            <a:ext cx="2315401" cy="375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56963" y="2617924"/>
            <a:ext cx="2350415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751" y="2964768"/>
            <a:ext cx="1273121" cy="126722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05" y="4489551"/>
            <a:ext cx="1499999" cy="133620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085" y="4859441"/>
            <a:ext cx="1731066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747" y="5043087"/>
            <a:ext cx="1499999" cy="133620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666401" y="5496339"/>
            <a:ext cx="823031" cy="73503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199074" y="5556288"/>
            <a:ext cx="102108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487" y="4343308"/>
            <a:ext cx="1323023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1484046" y="5417844"/>
            <a:ext cx="1021081" cy="12732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609600" y="6172200"/>
            <a:ext cx="10972800" cy="6794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2" name="Rectangle 31"/>
          <p:cNvSpPr/>
          <p:nvPr/>
        </p:nvSpPr>
        <p:spPr>
          <a:xfrm>
            <a:off x="1528908" y="6273802"/>
            <a:ext cx="9504852" cy="524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97280"/>
            <a:r>
              <a:rPr lang="en-US" sz="3360" b="1" dirty="0">
                <a:solidFill>
                  <a:srgbClr val="FFFF00"/>
                </a:solidFill>
                <a:latin typeface="Arial"/>
                <a:cs typeface="Times New Roman" panose="02020603050405020304" pitchFamily="18" charset="0"/>
              </a:rPr>
              <a:t> A                                              B                                      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421378" y="130813"/>
            <a:ext cx="9282737" cy="914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97280"/>
            <a:r>
              <a:rPr lang="en-US" sz="3360" b="1" dirty="0" err="1">
                <a:solidFill>
                  <a:schemeClr val="tx1"/>
                </a:solidFill>
                <a:latin typeface="Arial"/>
              </a:rPr>
              <a:t>Lít</a:t>
            </a:r>
            <a:r>
              <a:rPr lang="en-US" sz="3360" b="1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3360" b="1" dirty="0" err="1">
                <a:solidFill>
                  <a:schemeClr val="tx1"/>
                </a:solidFill>
                <a:latin typeface="Arial"/>
              </a:rPr>
              <a:t>là</a:t>
            </a:r>
            <a:r>
              <a:rPr lang="en-US" sz="3360" b="1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3360" b="1" dirty="0" err="1">
                <a:solidFill>
                  <a:schemeClr val="tx1"/>
                </a:solidFill>
                <a:latin typeface="Arial"/>
              </a:rPr>
              <a:t>đơn</a:t>
            </a:r>
            <a:r>
              <a:rPr lang="en-US" sz="3360" b="1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3360" b="1" dirty="0" err="1">
                <a:solidFill>
                  <a:schemeClr val="tx1"/>
                </a:solidFill>
                <a:latin typeface="Arial"/>
              </a:rPr>
              <a:t>vị</a:t>
            </a:r>
            <a:r>
              <a:rPr lang="en-US" sz="3360" b="1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3360" b="1" dirty="0" err="1">
                <a:solidFill>
                  <a:schemeClr val="tx1"/>
                </a:solidFill>
                <a:latin typeface="Arial"/>
              </a:rPr>
              <a:t>đo</a:t>
            </a:r>
            <a:r>
              <a:rPr lang="en-US" sz="3360" b="1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3360" b="1" dirty="0" err="1">
                <a:solidFill>
                  <a:schemeClr val="tx1"/>
                </a:solidFill>
                <a:latin typeface="Arial"/>
              </a:rPr>
              <a:t>khối</a:t>
            </a:r>
            <a:r>
              <a:rPr lang="en-US" sz="3360" b="1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3360" b="1" dirty="0" err="1">
                <a:solidFill>
                  <a:schemeClr val="tx1"/>
                </a:solidFill>
                <a:latin typeface="Arial"/>
              </a:rPr>
              <a:t>lượng</a:t>
            </a:r>
            <a:r>
              <a:rPr lang="en-US" sz="3360" b="1" dirty="0">
                <a:solidFill>
                  <a:schemeClr val="tx1"/>
                </a:solidFill>
                <a:latin typeface="Arial"/>
              </a:rPr>
              <a:t>. </a:t>
            </a:r>
            <a:r>
              <a:rPr lang="en-US" sz="3360" b="1" dirty="0" err="1">
                <a:solidFill>
                  <a:schemeClr val="tx1"/>
                </a:solidFill>
                <a:latin typeface="Arial"/>
              </a:rPr>
              <a:t>Đúng</a:t>
            </a:r>
            <a:r>
              <a:rPr lang="en-US" sz="3360" b="1" dirty="0">
                <a:solidFill>
                  <a:schemeClr val="tx1"/>
                </a:solidFill>
                <a:latin typeface="Arial"/>
              </a:rPr>
              <a:t> hay </a:t>
            </a:r>
            <a:r>
              <a:rPr lang="en-US" sz="3360" b="1" dirty="0" err="1">
                <a:solidFill>
                  <a:schemeClr val="tx1"/>
                </a:solidFill>
                <a:latin typeface="Arial"/>
              </a:rPr>
              <a:t>sai</a:t>
            </a:r>
            <a:r>
              <a:rPr lang="en-US" sz="3360" b="1" dirty="0">
                <a:solidFill>
                  <a:schemeClr val="tx1"/>
                </a:solidFill>
                <a:latin typeface="Arial"/>
              </a:rPr>
              <a:t>?</a:t>
            </a:r>
          </a:p>
        </p:txBody>
      </p:sp>
      <p:sp>
        <p:nvSpPr>
          <p:cNvPr id="35" name="Bevel 34"/>
          <p:cNvSpPr/>
          <p:nvPr/>
        </p:nvSpPr>
        <p:spPr>
          <a:xfrm>
            <a:off x="3433492" y="1463894"/>
            <a:ext cx="3144763" cy="745472"/>
          </a:xfrm>
          <a:prstGeom prst="bevel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/>
            <a:r>
              <a:rPr lang="en-US" sz="2400" b="1" dirty="0">
                <a:solidFill>
                  <a:schemeClr val="tx1"/>
                </a:solidFill>
                <a:latin typeface="Arial"/>
              </a:rPr>
              <a:t>A. </a:t>
            </a:r>
            <a:r>
              <a:rPr lang="en-US" sz="2400" b="1" dirty="0" err="1">
                <a:solidFill>
                  <a:schemeClr val="tx1"/>
                </a:solidFill>
                <a:latin typeface="Arial"/>
              </a:rPr>
              <a:t>sai</a:t>
            </a:r>
            <a:endParaRPr lang="en-US" sz="2400" b="1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36" name="Bevel 35"/>
          <p:cNvSpPr/>
          <p:nvPr/>
        </p:nvSpPr>
        <p:spPr>
          <a:xfrm>
            <a:off x="7325105" y="1463894"/>
            <a:ext cx="3144763" cy="745472"/>
          </a:xfrm>
          <a:prstGeom prst="bevel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/>
            <a:r>
              <a:rPr lang="en-US" sz="2400" b="1" dirty="0">
                <a:solidFill>
                  <a:schemeClr val="tx1"/>
                </a:solidFill>
                <a:latin typeface="Arial"/>
              </a:rPr>
              <a:t>B. </a:t>
            </a:r>
            <a:r>
              <a:rPr lang="en-US" sz="2400" b="1" dirty="0" err="1">
                <a:solidFill>
                  <a:schemeClr val="tx1"/>
                </a:solidFill>
                <a:latin typeface="Arial"/>
              </a:rPr>
              <a:t>đúng</a:t>
            </a:r>
            <a:endParaRPr lang="en-US" sz="2400" b="1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984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1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4.44444E-6 L 0.7211 0.4032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55" y="2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4.44444E-6 L 0.33321 0.3002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54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25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50"/>
                            </p:stCondLst>
                            <p:childTnLst>
                              <p:par>
                                <p:cTn id="1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3 L 0.07917 0.32916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5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25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2"/>
            <a:ext cx="12192000" cy="68453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589" y="4891624"/>
            <a:ext cx="1499999" cy="133620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05" y="4489551"/>
            <a:ext cx="1499999" cy="133620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324" y="4666418"/>
            <a:ext cx="1896937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76" y="4507444"/>
            <a:ext cx="1897794" cy="14362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528" y="4721743"/>
            <a:ext cx="1499999" cy="1336207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531" y="3416116"/>
            <a:ext cx="1436274" cy="927287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7731117" y="4349798"/>
            <a:ext cx="2594992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/>
            <a:endParaRPr lang="en-US" sz="216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46767" y="1664511"/>
            <a:ext cx="2350415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593" y="1836630"/>
            <a:ext cx="1273121" cy="126722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102" y="4736320"/>
            <a:ext cx="1287775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34734" y="5340044"/>
            <a:ext cx="102108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273221" y="5364042"/>
            <a:ext cx="102108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1517165" y="5323463"/>
            <a:ext cx="1021081" cy="12732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2725491" y="5418482"/>
            <a:ext cx="823031" cy="7350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877257" y="5254701"/>
            <a:ext cx="823031" cy="73503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609600" y="6172200"/>
            <a:ext cx="10972800" cy="6794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7" name="Rectangle 36"/>
          <p:cNvSpPr/>
          <p:nvPr/>
        </p:nvSpPr>
        <p:spPr>
          <a:xfrm>
            <a:off x="1528908" y="6273802"/>
            <a:ext cx="9504852" cy="524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97280"/>
            <a:r>
              <a:rPr lang="en-US" sz="3360" b="1" dirty="0">
                <a:solidFill>
                  <a:srgbClr val="FFFF00"/>
                </a:solidFill>
                <a:latin typeface="Arial"/>
                <a:cs typeface="Times New Roman" panose="02020603050405020304" pitchFamily="18" charset="0"/>
              </a:rPr>
              <a:t> A                              B                           C                  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644205" y="218268"/>
            <a:ext cx="5556366" cy="138138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97280"/>
            <a:r>
              <a:rPr lang="en-US" sz="3360" b="1" dirty="0" err="1">
                <a:solidFill>
                  <a:schemeClr val="tx1"/>
                </a:solidFill>
                <a:latin typeface="Arial"/>
              </a:rPr>
              <a:t>Xô</a:t>
            </a:r>
            <a:r>
              <a:rPr lang="en-US" sz="3360" b="1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3360" b="1" dirty="0" err="1">
                <a:solidFill>
                  <a:schemeClr val="tx1"/>
                </a:solidFill>
                <a:latin typeface="Arial"/>
              </a:rPr>
              <a:t>đỏ</a:t>
            </a:r>
            <a:r>
              <a:rPr lang="en-US" sz="3360" b="1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3360" b="1" dirty="0" err="1">
                <a:solidFill>
                  <a:schemeClr val="tx1"/>
                </a:solidFill>
                <a:latin typeface="Arial"/>
              </a:rPr>
              <a:t>nhiều</a:t>
            </a:r>
            <a:r>
              <a:rPr lang="en-US" sz="3360" b="1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3360" b="1" dirty="0" err="1">
                <a:solidFill>
                  <a:schemeClr val="tx1"/>
                </a:solidFill>
                <a:latin typeface="Arial"/>
              </a:rPr>
              <a:t>hơn</a:t>
            </a:r>
            <a:r>
              <a:rPr lang="en-US" sz="3360" b="1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3360" b="1" dirty="0" err="1">
                <a:solidFill>
                  <a:schemeClr val="tx1"/>
                </a:solidFill>
                <a:latin typeface="Arial"/>
              </a:rPr>
              <a:t>chậu</a:t>
            </a:r>
            <a:r>
              <a:rPr lang="en-US" sz="3360" b="1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3360" b="1" dirty="0" err="1">
                <a:solidFill>
                  <a:schemeClr val="tx1"/>
                </a:solidFill>
                <a:latin typeface="Arial"/>
              </a:rPr>
              <a:t>xanh</a:t>
            </a:r>
            <a:r>
              <a:rPr lang="en-US" sz="3360" b="1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3360" b="1" dirty="0" err="1">
                <a:solidFill>
                  <a:schemeClr val="tx1"/>
                </a:solidFill>
                <a:latin typeface="Arial"/>
              </a:rPr>
              <a:t>mấy</a:t>
            </a:r>
            <a:r>
              <a:rPr lang="en-US" sz="3360" b="1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3360" b="1" dirty="0" err="1">
                <a:solidFill>
                  <a:schemeClr val="tx1"/>
                </a:solidFill>
                <a:latin typeface="Arial"/>
              </a:rPr>
              <a:t>lít</a:t>
            </a:r>
            <a:r>
              <a:rPr lang="en-US" sz="3360" b="1" dirty="0">
                <a:solidFill>
                  <a:schemeClr val="tx1"/>
                </a:solidFill>
                <a:latin typeface="Arial"/>
              </a:rPr>
              <a:t>?</a:t>
            </a:r>
          </a:p>
        </p:txBody>
      </p:sp>
      <p:sp>
        <p:nvSpPr>
          <p:cNvPr id="40" name="Bevel 39"/>
          <p:cNvSpPr/>
          <p:nvPr/>
        </p:nvSpPr>
        <p:spPr>
          <a:xfrm>
            <a:off x="3564988" y="2194161"/>
            <a:ext cx="2711950" cy="745472"/>
          </a:xfrm>
          <a:prstGeom prst="beve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97280"/>
            <a:r>
              <a:rPr lang="en-US" sz="2400" b="1" dirty="0">
                <a:solidFill>
                  <a:schemeClr val="tx1"/>
                </a:solidFill>
                <a:latin typeface="Arial"/>
              </a:rPr>
              <a:t>A. 1 </a:t>
            </a:r>
            <a:r>
              <a:rPr lang="en-US" sz="2400" b="1" dirty="0" err="1">
                <a:solidFill>
                  <a:schemeClr val="tx1"/>
                </a:solidFill>
                <a:latin typeface="Arial"/>
              </a:rPr>
              <a:t>lít</a:t>
            </a:r>
            <a:endParaRPr lang="en-US" sz="2400" b="1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41" name="Bevel 40"/>
          <p:cNvSpPr/>
          <p:nvPr/>
        </p:nvSpPr>
        <p:spPr>
          <a:xfrm>
            <a:off x="7582988" y="2172668"/>
            <a:ext cx="2711950" cy="745472"/>
          </a:xfrm>
          <a:prstGeom prst="beve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97280"/>
            <a:r>
              <a:rPr lang="en-US" sz="2400" b="1" dirty="0">
                <a:solidFill>
                  <a:schemeClr val="tx1"/>
                </a:solidFill>
                <a:latin typeface="Arial"/>
              </a:rPr>
              <a:t>B. 2 </a:t>
            </a:r>
            <a:r>
              <a:rPr lang="en-US" sz="2400" b="1" dirty="0" err="1">
                <a:solidFill>
                  <a:schemeClr val="tx1"/>
                </a:solidFill>
                <a:latin typeface="Arial"/>
              </a:rPr>
              <a:t>lít</a:t>
            </a:r>
            <a:endParaRPr lang="en-US" sz="2400" b="1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42" name="Bevel 41"/>
          <p:cNvSpPr/>
          <p:nvPr/>
        </p:nvSpPr>
        <p:spPr>
          <a:xfrm>
            <a:off x="5710438" y="3031310"/>
            <a:ext cx="2711950" cy="745472"/>
          </a:xfrm>
          <a:prstGeom prst="beve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97280"/>
            <a:r>
              <a:rPr lang="en-US" sz="2400" b="1" dirty="0">
                <a:solidFill>
                  <a:schemeClr val="tx1"/>
                </a:solidFill>
                <a:latin typeface="Arial"/>
              </a:rPr>
              <a:t>C. 3 </a:t>
            </a:r>
            <a:r>
              <a:rPr lang="en-US" sz="2400" b="1" dirty="0" err="1">
                <a:solidFill>
                  <a:schemeClr val="tx1"/>
                </a:solidFill>
                <a:latin typeface="Arial"/>
              </a:rPr>
              <a:t>lít</a:t>
            </a:r>
            <a:endParaRPr lang="en-US" sz="2400" b="1" dirty="0">
              <a:solidFill>
                <a:schemeClr val="tx1"/>
              </a:solidFill>
              <a:latin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35F232-E5CB-41B7-8BAB-C563936B3DF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7990" y="127602"/>
            <a:ext cx="4366577" cy="189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46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0.85677 0.5719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39" y="2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50"/>
                            </p:stCondLst>
                            <p:childTnLst>
                              <p:par>
                                <p:cTn id="9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0.55274 0.57407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30" y="2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25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250"/>
                            </p:stCondLst>
                            <p:childTnLst>
                              <p:par>
                                <p:cTn id="14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3 L 0.24987 0.56527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73" y="2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250"/>
                            </p:stCondLst>
                            <p:childTnLst>
                              <p:par>
                                <p:cTn id="1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500"/>
                            </p:stCondLst>
                            <p:childTnLst>
                              <p:par>
                                <p:cTn id="15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5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0" grpId="0" animBg="1"/>
      <p:bldP spid="4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60725" y="1739265"/>
            <a:ext cx="7839710" cy="2306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16:</a:t>
            </a:r>
            <a:r>
              <a:rPr kumimoji="0" lang="en-US" sz="72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263140" cy="9982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825" y="1435735"/>
            <a:ext cx="9759950" cy="375221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6450330" y="3106420"/>
            <a:ext cx="14097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= </a:t>
            </a:r>
            <a:r>
              <a:rPr lang="en-US" sz="3600" dirty="0">
                <a:solidFill>
                  <a:srgbClr val="FF0000"/>
                </a:solidFill>
              </a:rPr>
              <a:t>9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6623740" y="3826510"/>
            <a:ext cx="14097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= </a:t>
            </a:r>
            <a:r>
              <a:rPr lang="en-US" sz="3600" dirty="0">
                <a:solidFill>
                  <a:srgbClr val="FF0000"/>
                </a:solidFill>
              </a:rPr>
              <a:t>32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6308725" y="4542790"/>
            <a:ext cx="14097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= </a:t>
            </a:r>
            <a:r>
              <a:rPr lang="en-US" sz="3600" dirty="0">
                <a:solidFill>
                  <a:srgbClr val="FF0000"/>
                </a:solidFill>
              </a:rPr>
              <a:t>13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10619105" y="3106420"/>
            <a:ext cx="11963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= </a:t>
            </a:r>
            <a:r>
              <a:rPr lang="en-US" sz="3600" dirty="0">
                <a:solidFill>
                  <a:srgbClr val="FF0000"/>
                </a:solidFill>
              </a:rPr>
              <a:t>6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10841990" y="3826510"/>
            <a:ext cx="11963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= </a:t>
            </a:r>
            <a:r>
              <a:rPr lang="en-US" sz="3600" dirty="0">
                <a:solidFill>
                  <a:srgbClr val="FF0000"/>
                </a:solidFill>
              </a:rPr>
              <a:t>9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10781030" y="4542790"/>
            <a:ext cx="11963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= </a:t>
            </a:r>
            <a:r>
              <a:rPr lang="en-US" sz="3600" dirty="0">
                <a:solidFill>
                  <a:srgbClr val="FF0000"/>
                </a:solidFill>
              </a:rPr>
              <a:t>9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4" grpId="1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04975" y="375285"/>
            <a:ext cx="9198610" cy="553021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487035" y="2769235"/>
            <a:ext cx="415290" cy="41592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8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632190" y="2769235"/>
            <a:ext cx="587375" cy="41592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746625" y="5406390"/>
            <a:ext cx="547370" cy="41592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bldLvl="0" animBg="1"/>
      <p:bldP spid="9" grpId="1" animBg="1"/>
      <p:bldP spid="11" grpId="0" bldLvl="0" animBg="1"/>
      <p:bldP spid="11" grpId="1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218</Words>
  <Application>Microsoft Office PowerPoint</Application>
  <PresentationFormat>Widescreen</PresentationFormat>
  <Paragraphs>43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宋体</vt:lpstr>
      <vt:lpstr>宋体</vt:lpstr>
      <vt:lpstr>.VnCentury Schoolbook</vt:lpstr>
      <vt:lpstr>Arial</vt:lpstr>
      <vt:lpstr>Calibri</vt:lpstr>
      <vt:lpstr>Calibri Light</vt:lpstr>
      <vt:lpstr>等线</vt:lpstr>
      <vt:lpstr>ITC Avant Garde Std Bk</vt:lpstr>
      <vt:lpstr>Times New Roman</vt:lpstr>
      <vt:lpstr>字魂17号-萌趣果冻体</vt:lpstr>
      <vt:lpstr>2_Office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Admin</cp:lastModifiedBy>
  <cp:revision>14</cp:revision>
  <dcterms:created xsi:type="dcterms:W3CDTF">2021-05-13T04:51:00Z</dcterms:created>
  <dcterms:modified xsi:type="dcterms:W3CDTF">2023-10-30T01:00:44Z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