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319" r:id="rId2"/>
    <p:sldId id="346" r:id="rId3"/>
    <p:sldId id="337" r:id="rId4"/>
    <p:sldId id="268" r:id="rId5"/>
    <p:sldId id="269" r:id="rId6"/>
    <p:sldId id="302" r:id="rId7"/>
    <p:sldId id="397" r:id="rId8"/>
    <p:sldId id="315" r:id="rId9"/>
    <p:sldId id="340" r:id="rId10"/>
    <p:sldId id="259" r:id="rId11"/>
    <p:sldId id="398" r:id="rId12"/>
    <p:sldId id="262" r:id="rId13"/>
    <p:sldId id="263" r:id="rId14"/>
    <p:sldId id="264" r:id="rId15"/>
    <p:sldId id="279" r:id="rId16"/>
    <p:sldId id="266" r:id="rId17"/>
    <p:sldId id="282" r:id="rId18"/>
    <p:sldId id="349" r:id="rId19"/>
    <p:sldId id="291" r:id="rId20"/>
    <p:sldId id="281" r:id="rId21"/>
    <p:sldId id="267" r:id="rId22"/>
    <p:sldId id="322" r:id="rId23"/>
    <p:sldId id="331" r:id="rId24"/>
    <p:sldId id="330" r:id="rId25"/>
    <p:sldId id="329" r:id="rId26"/>
    <p:sldId id="328" r:id="rId27"/>
    <p:sldId id="324" r:id="rId28"/>
    <p:sldId id="325" r:id="rId29"/>
    <p:sldId id="326" r:id="rId30"/>
    <p:sldId id="342" r:id="rId31"/>
    <p:sldId id="343" r:id="rId32"/>
    <p:sldId id="260" r:id="rId33"/>
    <p:sldId id="395" r:id="rId34"/>
    <p:sldId id="396" r:id="rId35"/>
    <p:sldId id="351" r:id="rId36"/>
    <p:sldId id="257" r:id="rId37"/>
    <p:sldId id="353" r:id="rId38"/>
    <p:sldId id="258" r:id="rId3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90136"/>
  </p:normalViewPr>
  <p:slideViewPr>
    <p:cSldViewPr showGuides="1">
      <p:cViewPr varScale="1">
        <p:scale>
          <a:sx n="62" d="100"/>
          <a:sy n="62" d="100"/>
        </p:scale>
        <p:origin x="13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4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38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en-US" sz="1200">
                <a:latin typeface="Arial" panose="020B0604020202020204" pitchFamily="34" charset="0"/>
              </a:rPr>
              <a:t>‹#›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04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en-US" altLang="en-US" dirty="0"/>
          </a:p>
        </p:txBody>
      </p:sp>
      <p:sp>
        <p:nvSpPr>
          <p:cNvPr id="25603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en-US"/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Rectangle 6"/>
          <p:cNvGrpSpPr/>
          <p:nvPr/>
        </p:nvGrpSpPr>
        <p:grpSpPr>
          <a:xfrm>
            <a:off x="0" y="3860800"/>
            <a:ext cx="9144000" cy="2997200"/>
            <a:chOff x="0" y="2432"/>
            <a:chExt cx="5760" cy="1888"/>
          </a:xfrm>
        </p:grpSpPr>
        <p:pic>
          <p:nvPicPr>
            <p:cNvPr id="65549" name="Rectangle 6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2432"/>
              <a:ext cx="5760" cy="18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65539" name="Rectangle 7"/>
          <p:cNvGrpSpPr/>
          <p:nvPr/>
        </p:nvGrpSpPr>
        <p:grpSpPr>
          <a:xfrm>
            <a:off x="0" y="0"/>
            <a:ext cx="9144000" cy="3873500"/>
            <a:chOff x="0" y="0"/>
            <a:chExt cx="5760" cy="2440"/>
          </a:xfrm>
        </p:grpSpPr>
        <p:pic>
          <p:nvPicPr>
            <p:cNvPr id="65547" name="Rectangle 7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5760" cy="24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5541" name="Oval 9"/>
          <p:cNvGrpSpPr/>
          <p:nvPr/>
        </p:nvGrpSpPr>
        <p:grpSpPr>
          <a:xfrm>
            <a:off x="0" y="1600200"/>
            <a:ext cx="9144000" cy="5105400"/>
            <a:chOff x="0" y="1008"/>
            <a:chExt cx="5760" cy="3216"/>
          </a:xfrm>
        </p:grpSpPr>
        <p:pic>
          <p:nvPicPr>
            <p:cNvPr id="65545" name="Oval 9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0" y="1008"/>
              <a:ext cx="5760" cy="321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844" y="1479"/>
              <a:ext cx="4072" cy="2274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65542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142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>
                <a:latin typeface="Calibri" panose="020F0502020204030204" pitchFamily="34" charset="0"/>
              </a:rPr>
              <a:t>‹#›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8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2.jpe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7" Type="http://schemas.openxmlformats.org/officeDocument/2006/relationships/image" Target="../media/image43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20.bin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GIF"/><Relationship Id="rId2" Type="http://schemas.openxmlformats.org/officeDocument/2006/relationships/tags" Target="../tags/tag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GIF"/><Relationship Id="rId5" Type="http://schemas.openxmlformats.org/officeDocument/2006/relationships/image" Target="../media/image45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GIF"/><Relationship Id="rId2" Type="http://schemas.openxmlformats.org/officeDocument/2006/relationships/tags" Target="../tags/tag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GIF"/><Relationship Id="rId5" Type="http://schemas.openxmlformats.org/officeDocument/2006/relationships/image" Target="../media/image47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48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GIF"/><Relationship Id="rId2" Type="http://schemas.openxmlformats.org/officeDocument/2006/relationships/tags" Target="../tags/tag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1.GIF"/><Relationship Id="rId5" Type="http://schemas.openxmlformats.org/officeDocument/2006/relationships/image" Target="../media/image49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5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9.bin"/><Relationship Id="rId5" Type="http://schemas.openxmlformats.org/officeDocument/2006/relationships/oleObject" Target="../embeddings/oleObject28.bin"/><Relationship Id="rId4" Type="http://schemas.openxmlformats.org/officeDocument/2006/relationships/image" Target="../media/image51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1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5.bin"/><Relationship Id="rId5" Type="http://schemas.openxmlformats.org/officeDocument/2006/relationships/oleObject" Target="../embeddings/oleObject34.bin"/><Relationship Id="rId4" Type="http://schemas.openxmlformats.org/officeDocument/2006/relationships/image" Target="../media/image52.wmf"/><Relationship Id="rId9" Type="http://schemas.openxmlformats.org/officeDocument/2006/relationships/image" Target="../media/image53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4.png"/><Relationship Id="rId4" Type="http://schemas.openxmlformats.org/officeDocument/2006/relationships/image" Target="../media/image5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8.wmf"/><Relationship Id="rId18" Type="http://schemas.openxmlformats.org/officeDocument/2006/relationships/oleObject" Target="../embeddings/oleObject13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21.wmf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9.bin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wmf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0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609600" y="2824163"/>
            <a:ext cx="8153400" cy="931862"/>
            <a:chOff x="2832" y="672"/>
            <a:chExt cx="3229" cy="587"/>
          </a:xfrm>
        </p:grpSpPr>
        <p:pic>
          <p:nvPicPr>
            <p:cNvPr id="17419" name="Picture 5" descr="G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2" y="672"/>
              <a:ext cx="3229" cy="5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0" name="Text Box 6"/>
            <p:cNvSpPr txBox="1"/>
            <p:nvPr/>
          </p:nvSpPr>
          <p:spPr>
            <a:xfrm>
              <a:off x="3000" y="744"/>
              <a:ext cx="288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– Tính chất</a:t>
              </a:r>
              <a:endParaRPr lang="en-US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96900" y="1054100"/>
            <a:ext cx="8166100" cy="931863"/>
            <a:chOff x="2832" y="672"/>
            <a:chExt cx="3229" cy="587"/>
          </a:xfrm>
        </p:grpSpPr>
        <p:pic>
          <p:nvPicPr>
            <p:cNvPr id="17417" name="Picture 8" descr="G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2" y="672"/>
              <a:ext cx="3229" cy="5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8" name="Text Box 9"/>
            <p:cNvSpPr txBox="1"/>
            <p:nvPr/>
          </p:nvSpPr>
          <p:spPr>
            <a:xfrm>
              <a:off x="3000" y="744"/>
              <a:ext cx="288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– Khái niệm h</a:t>
              </a:r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 số bậc nhất</a:t>
              </a:r>
              <a:endParaRPr lang="en-US" altLang="en-US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7411" name="AutoShape 13"/>
          <p:cNvSpPr/>
          <p:nvPr/>
        </p:nvSpPr>
        <p:spPr>
          <a:xfrm>
            <a:off x="0" y="38100"/>
            <a:ext cx="9144000" cy="6858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233466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17412" name="Text Box 14"/>
          <p:cNvSpPr txBox="1"/>
          <p:nvPr/>
        </p:nvSpPr>
        <p:spPr>
          <a:xfrm>
            <a:off x="533400" y="0"/>
            <a:ext cx="7924800" cy="1045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400" b="1">
                <a:solidFill>
                  <a:schemeClr val="bg1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HÀM SỐ BẬC NHẤT </a:t>
            </a:r>
          </a:p>
          <a:p>
            <a:pPr eaLnBrk="1" hangingPunct="1"/>
            <a:endParaRPr lang="en-US" altLang="en-US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7413" name="TextBox 7"/>
          <p:cNvSpPr txBox="1"/>
          <p:nvPr/>
        </p:nvSpPr>
        <p:spPr>
          <a:xfrm>
            <a:off x="7483475" y="5967413"/>
            <a:ext cx="18415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  <p:grpSp>
        <p:nvGrpSpPr>
          <p:cNvPr id="31" name="Group 4"/>
          <p:cNvGrpSpPr/>
          <p:nvPr/>
        </p:nvGrpSpPr>
        <p:grpSpPr>
          <a:xfrm>
            <a:off x="609600" y="4695825"/>
            <a:ext cx="8153400" cy="931863"/>
            <a:chOff x="2832" y="672"/>
            <a:chExt cx="3229" cy="587"/>
          </a:xfrm>
        </p:grpSpPr>
        <p:pic>
          <p:nvPicPr>
            <p:cNvPr id="17415" name="Picture 5" descr="G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32" y="672"/>
              <a:ext cx="3229" cy="5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6" name="Text Box 6"/>
            <p:cNvSpPr txBox="1"/>
            <p:nvPr/>
          </p:nvSpPr>
          <p:spPr>
            <a:xfrm>
              <a:off x="3000" y="744"/>
              <a:ext cx="288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– Đồ thị của h</a:t>
              </a:r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 số bật nhất</a:t>
              </a:r>
              <a:endParaRPr lang="en-US" altLang="en-US" sz="36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FAFAFA">
                <a:alpha val="100000"/>
              </a:srgbClr>
            </a:gs>
            <a:gs pos="74001">
              <a:srgbClr val="D7D7D7">
                <a:alpha val="100000"/>
              </a:srgbClr>
            </a:gs>
            <a:gs pos="83000">
              <a:srgbClr val="D7D7D7">
                <a:alpha val="100000"/>
              </a:srgbClr>
            </a:gs>
            <a:gs pos="100000">
              <a:srgbClr val="E4E4E4">
                <a:alpha val="100000"/>
              </a:srgb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TextBox 1"/>
          <p:cNvPicPr/>
          <p:nvPr/>
        </p:nvPicPr>
        <p:blipFill>
          <a:blip r:embed="rId2"/>
          <a:stretch>
            <a:fillRect/>
          </a:stretch>
        </p:blipFill>
        <p:spPr>
          <a:xfrm>
            <a:off x="306132" y="44878"/>
            <a:ext cx="6640768" cy="825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3960" y="643242"/>
            <a:ext cx="835555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kern="1200" cap="none" spc="0" normalizeH="0" baseline="0" noProof="0" dirty="0" err="1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Biểu</a:t>
            </a:r>
            <a:r>
              <a:rPr kumimoji="0" lang="en-US" sz="3000" kern="1200" cap="none" spc="0" normalizeH="0" baseline="0" noProof="0" dirty="0" smtClean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diễn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các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điểm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sau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trên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cùng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mặt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phẳng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tọa</a:t>
            </a:r>
            <a:r>
              <a:rPr kumimoji="0" lang="en-US" sz="30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độ</a:t>
            </a:r>
            <a:endParaRPr kumimoji="0" lang="en-US" sz="3000" kern="1200" cap="none" spc="0" normalizeH="0" baseline="0" noProof="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035820"/>
              </p:ext>
            </p:extLst>
          </p:nvPr>
        </p:nvGraphicFramePr>
        <p:xfrm>
          <a:off x="5064125" y="3181350"/>
          <a:ext cx="2160588" cy="292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0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4632325" y="6035675"/>
            <a:ext cx="3252788" cy="423863"/>
            <a:chOff x="3779912" y="4587974"/>
            <a:chExt cx="3252410" cy="423138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3779912" y="4659290"/>
              <a:ext cx="3239711" cy="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63" name="TextBox 11"/>
            <p:cNvSpPr txBox="1"/>
            <p:nvPr/>
          </p:nvSpPr>
          <p:spPr>
            <a:xfrm>
              <a:off x="442479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2864" name="TextBox 12"/>
            <p:cNvSpPr txBox="1"/>
            <p:nvPr/>
          </p:nvSpPr>
          <p:spPr>
            <a:xfrm>
              <a:off x="4772106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2865" name="TextBox 13"/>
            <p:cNvSpPr txBox="1"/>
            <p:nvPr/>
          </p:nvSpPr>
          <p:spPr>
            <a:xfrm>
              <a:off x="516011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2866" name="TextBox 14"/>
            <p:cNvSpPr txBox="1"/>
            <p:nvPr/>
          </p:nvSpPr>
          <p:spPr>
            <a:xfrm>
              <a:off x="551253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32319" y="4587974"/>
              <a:ext cx="300003" cy="3692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32868" name="TextBox 43"/>
            <p:cNvSpPr txBox="1"/>
            <p:nvPr/>
          </p:nvSpPr>
          <p:spPr>
            <a:xfrm>
              <a:off x="5843889" y="4641314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713288" y="2811463"/>
            <a:ext cx="650875" cy="3665537"/>
            <a:chOff x="3860582" y="1363895"/>
            <a:chExt cx="651460" cy="3665419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4211734" y="1490891"/>
              <a:ext cx="0" cy="345746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52" name="TextBox 15"/>
            <p:cNvSpPr txBox="1"/>
            <p:nvPr/>
          </p:nvSpPr>
          <p:spPr>
            <a:xfrm>
              <a:off x="3906545" y="4083918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2853" name="TextBox 16"/>
            <p:cNvSpPr txBox="1"/>
            <p:nvPr/>
          </p:nvSpPr>
          <p:spPr>
            <a:xfrm>
              <a:off x="3906545" y="3721725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2854" name="TextBox 17"/>
            <p:cNvSpPr txBox="1"/>
            <p:nvPr/>
          </p:nvSpPr>
          <p:spPr>
            <a:xfrm>
              <a:off x="3906545" y="3359531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2855" name="TextBox 18"/>
            <p:cNvSpPr txBox="1"/>
            <p:nvPr/>
          </p:nvSpPr>
          <p:spPr>
            <a:xfrm>
              <a:off x="3906545" y="2997337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32856" name="TextBox 19"/>
            <p:cNvSpPr txBox="1"/>
            <p:nvPr/>
          </p:nvSpPr>
          <p:spPr>
            <a:xfrm>
              <a:off x="3906545" y="2635143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5</a:t>
              </a:r>
            </a:p>
          </p:txBody>
        </p:sp>
        <p:sp>
          <p:nvSpPr>
            <p:cNvPr id="32857" name="TextBox 20"/>
            <p:cNvSpPr txBox="1"/>
            <p:nvPr/>
          </p:nvSpPr>
          <p:spPr>
            <a:xfrm>
              <a:off x="3906545" y="2272949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6</a:t>
              </a:r>
            </a:p>
          </p:txBody>
        </p:sp>
        <p:sp>
          <p:nvSpPr>
            <p:cNvPr id="32858" name="TextBox 21"/>
            <p:cNvSpPr txBox="1"/>
            <p:nvPr/>
          </p:nvSpPr>
          <p:spPr>
            <a:xfrm>
              <a:off x="3906545" y="1910755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7</a:t>
              </a:r>
            </a:p>
          </p:txBody>
        </p:sp>
        <p:sp>
          <p:nvSpPr>
            <p:cNvPr id="32859" name="TextBox 22"/>
            <p:cNvSpPr txBox="1"/>
            <p:nvPr/>
          </p:nvSpPr>
          <p:spPr>
            <a:xfrm>
              <a:off x="3906545" y="1548561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8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11734" y="1363895"/>
              <a:ext cx="300308" cy="369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60582" y="4659439"/>
              <a:ext cx="351152" cy="369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O</a:t>
              </a:r>
            </a:p>
          </p:txBody>
        </p:sp>
      </p:grpSp>
      <p:sp>
        <p:nvSpPr>
          <p:cNvPr id="29" name="Flowchart: Connector 28"/>
          <p:cNvSpPr/>
          <p:nvPr/>
        </p:nvSpPr>
        <p:spPr>
          <a:xfrm>
            <a:off x="5384800" y="5322888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13375" y="5307013"/>
            <a:ext cx="3524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34" name="Flowchart: Connector 33"/>
          <p:cNvSpPr/>
          <p:nvPr/>
        </p:nvSpPr>
        <p:spPr>
          <a:xfrm>
            <a:off x="5753100" y="4597400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24525" y="4579938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36" name="Flowchart: Connector 35"/>
          <p:cNvSpPr/>
          <p:nvPr/>
        </p:nvSpPr>
        <p:spPr>
          <a:xfrm>
            <a:off x="6121400" y="3863975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75375" y="384016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38" name="Flowchart: Connector 37"/>
          <p:cNvSpPr/>
          <p:nvPr/>
        </p:nvSpPr>
        <p:spPr>
          <a:xfrm>
            <a:off x="5380038" y="4959350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076825" y="4595813"/>
            <a:ext cx="4016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A’</a:t>
            </a:r>
          </a:p>
        </p:txBody>
      </p:sp>
      <p:sp>
        <p:nvSpPr>
          <p:cNvPr id="40" name="Flowchart: Connector 39"/>
          <p:cNvSpPr/>
          <p:nvPr/>
        </p:nvSpPr>
        <p:spPr>
          <a:xfrm>
            <a:off x="5737225" y="4225925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364163" y="3948113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B’</a:t>
            </a:r>
          </a:p>
        </p:txBody>
      </p:sp>
      <p:sp>
        <p:nvSpPr>
          <p:cNvPr id="42" name="Flowchart: Connector 41"/>
          <p:cNvSpPr/>
          <p:nvPr/>
        </p:nvSpPr>
        <p:spPr>
          <a:xfrm>
            <a:off x="6113463" y="3498850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797550" y="3208338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C’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5200650" y="3089275"/>
            <a:ext cx="1374775" cy="273685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5076825" y="2995613"/>
            <a:ext cx="1366838" cy="267970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09204" y="3318570"/>
            <a:ext cx="355982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có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nhận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xét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gì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về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hoành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tung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độ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các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cặp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điểm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: A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A’; b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B’; C </a:t>
            </a:r>
            <a:r>
              <a:rPr lang="en-US" sz="2800" dirty="0" err="1" smtClean="0">
                <a:solidFill>
                  <a:srgbClr val="FF0000"/>
                </a:solidFill>
                <a:latin typeface="+mn-lt"/>
              </a:rPr>
              <a:t>và</a:t>
            </a:r>
            <a:r>
              <a:rPr lang="en-US" sz="2800" dirty="0" smtClean="0">
                <a:solidFill>
                  <a:srgbClr val="FF0000"/>
                </a:solidFill>
                <a:latin typeface="+mn-lt"/>
              </a:rPr>
              <a:t> C’</a:t>
            </a:r>
            <a:endParaRPr kumimoji="0" lang="en-US" sz="2800" kern="1200" cap="none" spc="0" normalizeH="0" baseline="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161849"/>
              </p:ext>
            </p:extLst>
          </p:nvPr>
        </p:nvGraphicFramePr>
        <p:xfrm>
          <a:off x="273597" y="1251829"/>
          <a:ext cx="8371266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422">
                  <a:extLst>
                    <a:ext uri="{9D8B030D-6E8A-4147-A177-3AD203B41FA5}">
                      <a16:colId xmlns:a16="http://schemas.microsoft.com/office/drawing/2014/main" val="2133713587"/>
                    </a:ext>
                  </a:extLst>
                </a:gridCol>
                <a:gridCol w="2790422">
                  <a:extLst>
                    <a:ext uri="{9D8B030D-6E8A-4147-A177-3AD203B41FA5}">
                      <a16:colId xmlns:a16="http://schemas.microsoft.com/office/drawing/2014/main" val="446565033"/>
                    </a:ext>
                  </a:extLst>
                </a:gridCol>
                <a:gridCol w="2790422">
                  <a:extLst>
                    <a:ext uri="{9D8B030D-6E8A-4147-A177-3AD203B41FA5}">
                      <a16:colId xmlns:a16="http://schemas.microsoft.com/office/drawing/2014/main" val="3628517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A(1;2)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B(2;4)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C(3;6)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289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A’(1;2+1),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B’(2;4+1)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C’(3;6+1)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75832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 animBg="1"/>
      <p:bldP spid="43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TextBox 1"/>
          <p:cNvPicPr/>
          <p:nvPr/>
        </p:nvPicPr>
        <p:blipFill>
          <a:blip r:embed="rId2"/>
          <a:stretch>
            <a:fillRect/>
          </a:stretch>
        </p:blipFill>
        <p:spPr>
          <a:xfrm>
            <a:off x="306132" y="44878"/>
            <a:ext cx="6640768" cy="825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91976" y="705026"/>
            <a:ext cx="873450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Biểu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diễn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các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điểm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sau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trên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cùng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mặt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phẳng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tọa</a:t>
            </a:r>
            <a:r>
              <a:rPr kumimoji="0" lang="en-US" sz="3200" kern="1200" cap="none" spc="0" normalizeH="0" baseline="0" noProof="0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200" kern="1200" cap="none" spc="0" normalizeH="0" baseline="0" noProof="0" dirty="0" err="1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độ</a:t>
            </a:r>
            <a:endParaRPr kumimoji="0" lang="en-US" sz="3200" kern="1200" cap="none" spc="0" normalizeH="0" baseline="0" noProof="0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747613"/>
              </p:ext>
            </p:extLst>
          </p:nvPr>
        </p:nvGraphicFramePr>
        <p:xfrm>
          <a:off x="6170612" y="2952750"/>
          <a:ext cx="2160588" cy="292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0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20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65" marR="91465" marT="45715" marB="45715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7" name="Group 26"/>
          <p:cNvGrpSpPr/>
          <p:nvPr/>
        </p:nvGrpSpPr>
        <p:grpSpPr>
          <a:xfrm>
            <a:off x="5738812" y="5807075"/>
            <a:ext cx="3252788" cy="423863"/>
            <a:chOff x="3779912" y="4587974"/>
            <a:chExt cx="3252410" cy="423138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3779912" y="4659290"/>
              <a:ext cx="3239711" cy="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63" name="TextBox 11"/>
            <p:cNvSpPr txBox="1"/>
            <p:nvPr/>
          </p:nvSpPr>
          <p:spPr>
            <a:xfrm>
              <a:off x="442479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2864" name="TextBox 12"/>
            <p:cNvSpPr txBox="1"/>
            <p:nvPr/>
          </p:nvSpPr>
          <p:spPr>
            <a:xfrm>
              <a:off x="4772106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2865" name="TextBox 13"/>
            <p:cNvSpPr txBox="1"/>
            <p:nvPr/>
          </p:nvSpPr>
          <p:spPr>
            <a:xfrm>
              <a:off x="516011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2866" name="TextBox 14"/>
            <p:cNvSpPr txBox="1"/>
            <p:nvPr/>
          </p:nvSpPr>
          <p:spPr>
            <a:xfrm>
              <a:off x="5512534" y="4641780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32319" y="4587974"/>
              <a:ext cx="300003" cy="36925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32868" name="TextBox 43"/>
            <p:cNvSpPr txBox="1"/>
            <p:nvPr/>
          </p:nvSpPr>
          <p:spPr>
            <a:xfrm>
              <a:off x="5843889" y="4641314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5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819775" y="2582863"/>
            <a:ext cx="650875" cy="3665537"/>
            <a:chOff x="3860582" y="1363895"/>
            <a:chExt cx="651460" cy="3665419"/>
          </a:xfrm>
        </p:grpSpPr>
        <p:cxnSp>
          <p:nvCxnSpPr>
            <p:cNvPr id="9" name="Straight Arrow Connector 8"/>
            <p:cNvCxnSpPr/>
            <p:nvPr/>
          </p:nvCxnSpPr>
          <p:spPr>
            <a:xfrm flipV="1">
              <a:off x="4211734" y="1490891"/>
              <a:ext cx="0" cy="3457464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852" name="TextBox 15"/>
            <p:cNvSpPr txBox="1"/>
            <p:nvPr/>
          </p:nvSpPr>
          <p:spPr>
            <a:xfrm>
              <a:off x="3906545" y="4083918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2853" name="TextBox 16"/>
            <p:cNvSpPr txBox="1"/>
            <p:nvPr/>
          </p:nvSpPr>
          <p:spPr>
            <a:xfrm>
              <a:off x="3906545" y="3721725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2854" name="TextBox 17"/>
            <p:cNvSpPr txBox="1"/>
            <p:nvPr/>
          </p:nvSpPr>
          <p:spPr>
            <a:xfrm>
              <a:off x="3906545" y="3359531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2855" name="TextBox 18"/>
            <p:cNvSpPr txBox="1"/>
            <p:nvPr/>
          </p:nvSpPr>
          <p:spPr>
            <a:xfrm>
              <a:off x="3906545" y="2997337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32856" name="TextBox 19"/>
            <p:cNvSpPr txBox="1"/>
            <p:nvPr/>
          </p:nvSpPr>
          <p:spPr>
            <a:xfrm>
              <a:off x="3906545" y="2635143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5</a:t>
              </a:r>
            </a:p>
          </p:txBody>
        </p:sp>
        <p:sp>
          <p:nvSpPr>
            <p:cNvPr id="32857" name="TextBox 20"/>
            <p:cNvSpPr txBox="1"/>
            <p:nvPr/>
          </p:nvSpPr>
          <p:spPr>
            <a:xfrm>
              <a:off x="3906545" y="2272949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6</a:t>
              </a:r>
            </a:p>
          </p:txBody>
        </p:sp>
        <p:sp>
          <p:nvSpPr>
            <p:cNvPr id="32858" name="TextBox 21"/>
            <p:cNvSpPr txBox="1"/>
            <p:nvPr/>
          </p:nvSpPr>
          <p:spPr>
            <a:xfrm>
              <a:off x="3906545" y="1910755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7</a:t>
              </a:r>
            </a:p>
          </p:txBody>
        </p:sp>
        <p:sp>
          <p:nvSpPr>
            <p:cNvPr id="32859" name="TextBox 22"/>
            <p:cNvSpPr txBox="1"/>
            <p:nvPr/>
          </p:nvSpPr>
          <p:spPr>
            <a:xfrm>
              <a:off x="3906545" y="1548561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b="1">
                  <a:latin typeface="Calibri" panose="020F0502020204030204" pitchFamily="34" charset="0"/>
                </a:rPr>
                <a:t>8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11734" y="1363895"/>
              <a:ext cx="300308" cy="369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860582" y="4659439"/>
              <a:ext cx="351152" cy="3698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bg2">
                      <a:lumMod val="25000"/>
                    </a:schemeClr>
                  </a:solidFill>
                  <a:latin typeface="+mn-lt"/>
                  <a:ea typeface="+mn-ea"/>
                  <a:cs typeface="+mn-cs"/>
                </a:rPr>
                <a:t>O</a:t>
              </a:r>
            </a:p>
          </p:txBody>
        </p:sp>
      </p:grpSp>
      <p:sp>
        <p:nvSpPr>
          <p:cNvPr id="29" name="Flowchart: Connector 28"/>
          <p:cNvSpPr/>
          <p:nvPr/>
        </p:nvSpPr>
        <p:spPr>
          <a:xfrm>
            <a:off x="6491287" y="5094288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19862" y="5078413"/>
            <a:ext cx="352425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34" name="Flowchart: Connector 33"/>
          <p:cNvSpPr/>
          <p:nvPr/>
        </p:nvSpPr>
        <p:spPr>
          <a:xfrm>
            <a:off x="6859587" y="4368800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31012" y="4351338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B</a:t>
            </a:r>
          </a:p>
        </p:txBody>
      </p:sp>
      <p:sp>
        <p:nvSpPr>
          <p:cNvPr id="36" name="Flowchart: Connector 35"/>
          <p:cNvSpPr/>
          <p:nvPr/>
        </p:nvSpPr>
        <p:spPr>
          <a:xfrm>
            <a:off x="7227887" y="3635375"/>
            <a:ext cx="90488" cy="9048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281862" y="3611563"/>
            <a:ext cx="3381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38" name="Flowchart: Connector 37"/>
          <p:cNvSpPr/>
          <p:nvPr/>
        </p:nvSpPr>
        <p:spPr>
          <a:xfrm>
            <a:off x="6486525" y="4730750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83312" y="4367213"/>
            <a:ext cx="40163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A’</a:t>
            </a:r>
          </a:p>
        </p:txBody>
      </p:sp>
      <p:sp>
        <p:nvSpPr>
          <p:cNvPr id="40" name="Flowchart: Connector 39"/>
          <p:cNvSpPr/>
          <p:nvPr/>
        </p:nvSpPr>
        <p:spPr>
          <a:xfrm>
            <a:off x="6843712" y="3997325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70650" y="3719513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B’</a:t>
            </a:r>
          </a:p>
        </p:txBody>
      </p:sp>
      <p:sp>
        <p:nvSpPr>
          <p:cNvPr id="42" name="Flowchart: Connector 41"/>
          <p:cNvSpPr/>
          <p:nvPr/>
        </p:nvSpPr>
        <p:spPr>
          <a:xfrm>
            <a:off x="7219950" y="3270250"/>
            <a:ext cx="90488" cy="90488"/>
          </a:xfrm>
          <a:prstGeom prst="flowChartConnector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904037" y="2979738"/>
            <a:ext cx="4159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rPr>
              <a:t>C’</a:t>
            </a:r>
          </a:p>
        </p:txBody>
      </p:sp>
      <p:cxnSp>
        <p:nvCxnSpPr>
          <p:cNvPr id="45" name="Straight Connector 44"/>
          <p:cNvCxnSpPr/>
          <p:nvPr/>
        </p:nvCxnSpPr>
        <p:spPr>
          <a:xfrm flipV="1">
            <a:off x="6307137" y="2860675"/>
            <a:ext cx="1374775" cy="273685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6183312" y="2767013"/>
            <a:ext cx="1366838" cy="267970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09203" y="3520857"/>
            <a:ext cx="4941193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kern="1200" cap="none" spc="0" normalizeH="0" baseline="0" noProof="0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+ 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Ba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điểm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A, B, C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cùng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nằm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trên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một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đường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0000FF"/>
                </a:solidFill>
                <a:latin typeface="+mn-lt"/>
                <a:ea typeface="+mn-ea"/>
                <a:cs typeface="+mn-cs"/>
              </a:rPr>
              <a:t>thẳng</a:t>
            </a:r>
            <a:r>
              <a:rPr kumimoji="0" lang="en-US" sz="3000" kern="1200" cap="none" spc="0" normalizeH="0" baseline="0" noProof="0" dirty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smtClean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d’</a:t>
            </a:r>
            <a:endParaRPr kumimoji="0" lang="en-US" sz="3000" kern="1200" cap="none" spc="0" normalizeH="0" baseline="0" noProof="0" dirty="0">
              <a:solidFill>
                <a:srgbClr val="0000FF"/>
              </a:solidFill>
              <a:latin typeface="+mn-lt"/>
              <a:ea typeface="+mn-ea"/>
              <a:cs typeface="+mn-cs"/>
            </a:endParaRP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+ 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Ba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điểm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A’, B’, C’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cũng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thuộc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một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đường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err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thẳng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</a:t>
            </a:r>
            <a:r>
              <a:rPr kumimoji="0" lang="en-US" sz="3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 </a:t>
            </a:r>
            <a:r>
              <a:rPr kumimoji="0" lang="en-US" sz="3000" kern="1200" cap="none" spc="0" normalizeH="0" baseline="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// </a:t>
            </a:r>
            <a:r>
              <a:rPr kumimoji="0" lang="en-US" sz="3000" kern="1200" cap="none" spc="0" normalizeH="0" baseline="0" noProof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d</a:t>
            </a: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000" dirty="0" smtClean="0">
                <a:solidFill>
                  <a:srgbClr val="0000FF"/>
                </a:solidFill>
                <a:latin typeface="+mn-lt"/>
              </a:rPr>
              <a:t>? </a:t>
            </a:r>
            <a:r>
              <a:rPr lang="en-US" sz="3000" dirty="0" err="1" smtClean="0">
                <a:solidFill>
                  <a:srgbClr val="0000FF"/>
                </a:solidFill>
                <a:latin typeface="+mn-lt"/>
              </a:rPr>
              <a:t>Tại</a:t>
            </a:r>
            <a:r>
              <a:rPr lang="en-US" sz="3000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en-US" sz="3000" dirty="0" err="1" smtClean="0">
                <a:solidFill>
                  <a:srgbClr val="0000FF"/>
                </a:solidFill>
                <a:latin typeface="+mn-lt"/>
              </a:rPr>
              <a:t>sao</a:t>
            </a:r>
            <a:r>
              <a:rPr lang="en-US" sz="3000" dirty="0" smtClean="0">
                <a:solidFill>
                  <a:srgbClr val="0000FF"/>
                </a:solidFill>
                <a:latin typeface="+mn-lt"/>
              </a:rPr>
              <a:t> d’//d</a:t>
            </a:r>
            <a:endParaRPr kumimoji="0" lang="en-US" sz="3000" kern="1200" cap="none" spc="0" normalizeH="0" baseline="0" noProof="0" dirty="0">
              <a:solidFill>
                <a:srgbClr val="0000FF"/>
              </a:solidFill>
              <a:latin typeface="+mn-lt"/>
            </a:endParaRPr>
          </a:p>
        </p:txBody>
      </p:sp>
      <p:graphicFrame>
        <p:nvGraphicFramePr>
          <p:cNvPr id="44" name="Table 4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754904"/>
              </p:ext>
            </p:extLst>
          </p:nvPr>
        </p:nvGraphicFramePr>
        <p:xfrm>
          <a:off x="273597" y="1251829"/>
          <a:ext cx="8371266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0422">
                  <a:extLst>
                    <a:ext uri="{9D8B030D-6E8A-4147-A177-3AD203B41FA5}">
                      <a16:colId xmlns:a16="http://schemas.microsoft.com/office/drawing/2014/main" val="2133713587"/>
                    </a:ext>
                  </a:extLst>
                </a:gridCol>
                <a:gridCol w="2790422">
                  <a:extLst>
                    <a:ext uri="{9D8B030D-6E8A-4147-A177-3AD203B41FA5}">
                      <a16:colId xmlns:a16="http://schemas.microsoft.com/office/drawing/2014/main" val="446565033"/>
                    </a:ext>
                  </a:extLst>
                </a:gridCol>
                <a:gridCol w="2790422">
                  <a:extLst>
                    <a:ext uri="{9D8B030D-6E8A-4147-A177-3AD203B41FA5}">
                      <a16:colId xmlns:a16="http://schemas.microsoft.com/office/drawing/2014/main" val="3628517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A(1;2)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B(2;4)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2800" b="0" kern="1200" cap="none" spc="0" normalizeH="0" baseline="0" noProof="0" dirty="0" smtClean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C(3;6)</a:t>
                      </a:r>
                      <a:endParaRPr lang="en-US" sz="28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8289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A’(1;2+1),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B’(2;4+1)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kern="1200" cap="none" spc="0" normalizeH="0" baseline="0" noProof="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C’(3;6+1)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758328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15497" y="2322066"/>
            <a:ext cx="55963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? </a:t>
            </a:r>
            <a:r>
              <a:rPr lang="en-US" sz="3200" dirty="0" err="1" smtClean="0">
                <a:solidFill>
                  <a:srgbClr val="FF0000"/>
                </a:solidFill>
              </a:rPr>
              <a:t>Em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có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nhận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xét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gì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về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vị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trí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</a:rPr>
              <a:t> 3 </a:t>
            </a:r>
            <a:r>
              <a:rPr lang="en-US" sz="3200" dirty="0" err="1" smtClean="0">
                <a:solidFill>
                  <a:srgbClr val="FF0000"/>
                </a:solidFill>
              </a:rPr>
              <a:t>điểm</a:t>
            </a:r>
            <a:r>
              <a:rPr lang="en-US" sz="3200" dirty="0" smtClean="0">
                <a:solidFill>
                  <a:srgbClr val="FF0000"/>
                </a:solidFill>
              </a:rPr>
              <a:t> A,B,C </a:t>
            </a:r>
            <a:r>
              <a:rPr lang="en-US" sz="3200" dirty="0" err="1" smtClean="0">
                <a:solidFill>
                  <a:srgbClr val="FF0000"/>
                </a:solidFill>
              </a:rPr>
              <a:t>và</a:t>
            </a:r>
            <a:r>
              <a:rPr lang="en-US" sz="3200" dirty="0" smtClean="0">
                <a:solidFill>
                  <a:srgbClr val="FF0000"/>
                </a:solidFill>
              </a:rPr>
              <a:t> 3 </a:t>
            </a:r>
            <a:r>
              <a:rPr lang="en-US" sz="3200" dirty="0" err="1" smtClean="0">
                <a:solidFill>
                  <a:srgbClr val="FF0000"/>
                </a:solidFill>
              </a:rPr>
              <a:t>điểm</a:t>
            </a:r>
            <a:r>
              <a:rPr lang="en-US" sz="3200" dirty="0" smtClean="0">
                <a:solidFill>
                  <a:srgbClr val="FF0000"/>
                </a:solidFill>
              </a:rPr>
              <a:t> A’,B’,C’?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15097" y="2428126"/>
            <a:ext cx="301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</a:rPr>
              <a:t>d</a:t>
            </a:r>
            <a:endParaRPr lang="en-US" sz="32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20000" y="2514600"/>
            <a:ext cx="6367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d’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7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/>
          <p:nvPr/>
        </p:nvSpPr>
        <p:spPr>
          <a:xfrm>
            <a:off x="319883" y="-5233"/>
            <a:ext cx="8214518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Tính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giá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trị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tương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ứng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của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hàm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số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y = 2x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và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hàm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số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y =2x + 1</a:t>
            </a:r>
          </a:p>
          <a:p>
            <a:pPr eaLnBrk="1" hangingPunct="1"/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với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giá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trị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x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đã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cho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.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Rồi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điền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giá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trị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tính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được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vào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bảng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Calibri" panose="020F0502020204030204" pitchFamily="34" charset="0"/>
              </a:rPr>
              <a:t>sau</a:t>
            </a:r>
            <a:r>
              <a:rPr lang="en-US" altLang="en-US" sz="2800" dirty="0">
                <a:solidFill>
                  <a:srgbClr val="0000FF"/>
                </a:solidFill>
                <a:latin typeface="Calibri" panose="020F0502020204030204" pitchFamily="34" charset="0"/>
              </a:rPr>
              <a:t>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936517"/>
              </p:ext>
            </p:extLst>
          </p:nvPr>
        </p:nvGraphicFramePr>
        <p:xfrm>
          <a:off x="107426" y="1908325"/>
          <a:ext cx="8731777" cy="1554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641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4978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x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-4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-3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-1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-0,5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0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0,5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1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2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3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y = 2x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y=2x+1</a:t>
                      </a:r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marL="91436" marR="91436" marT="45695" marB="4569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9200" y="2413694"/>
            <a:ext cx="7315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-8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  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-1</a:t>
            </a:r>
            <a:r>
              <a:rPr lang="en-US" sz="3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     </a:t>
            </a:r>
            <a:r>
              <a:rPr kumimoji="0" 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 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kern="1200" cap="none" spc="0" normalizeH="0" baseline="0" noProof="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    </a:t>
            </a:r>
            <a:r>
              <a:rPr kumimoji="0" lang="en-US" sz="3200" b="1" kern="1200" cap="none" spc="0" normalizeH="0" baseline="0" noProof="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4     6   </a:t>
            </a:r>
            <a:endParaRPr kumimoji="0" lang="en-US" sz="3200" b="1" kern="1200" cap="none" spc="0" normalizeH="0" baseline="0" noProof="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854156"/>
            <a:ext cx="71850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	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 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    </a:t>
            </a:r>
            <a:r>
              <a:rPr kumimoji="0" lang="en-US" sz="3200" b="1" kern="1200" cap="none" spc="0" normalizeH="0" baseline="0" noProof="0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kern="1200" cap="none" spc="0" normalizeH="0" baseline="0" noProof="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2124075" y="3663950"/>
            <a:ext cx="5832475" cy="1997075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213" y="4029075"/>
            <a:ext cx="46815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400">
                <a:latin typeface="Calibri" panose="020F0502020204030204" pitchFamily="34" charset="0"/>
              </a:rPr>
              <a:t>Có nhận xét gì về giá trị của hàm số y = 2x + 1 so với hàm số y = 2x với cùng giá trị của x</a:t>
            </a:r>
          </a:p>
        </p:txBody>
      </p:sp>
      <p:sp>
        <p:nvSpPr>
          <p:cNvPr id="8" name="Cloud Callout 7"/>
          <p:cNvSpPr/>
          <p:nvPr/>
        </p:nvSpPr>
        <p:spPr>
          <a:xfrm>
            <a:off x="684213" y="3630613"/>
            <a:ext cx="5832475" cy="1997075"/>
          </a:xfrm>
          <a:prstGeom prst="cloud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3350" y="3959225"/>
            <a:ext cx="46815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Với cùng giá trị của x thì giá trị  hàm số y = 2x + 1 luôn lớn hơn 1 đơn vị so với hàm số y = 2x</a:t>
            </a:r>
          </a:p>
        </p:txBody>
      </p:sp>
      <p:sp>
        <p:nvSpPr>
          <p:cNvPr id="10" name="Cloud Callout 9"/>
          <p:cNvSpPr/>
          <p:nvPr/>
        </p:nvSpPr>
        <p:spPr>
          <a:xfrm>
            <a:off x="2771775" y="3663950"/>
            <a:ext cx="5832475" cy="1997075"/>
          </a:xfrm>
          <a:prstGeom prst="cloudCallout">
            <a:avLst>
              <a:gd name="adj1" fmla="val 41223"/>
              <a:gd name="adj2" fmla="val 5995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19475" y="4029075"/>
            <a:ext cx="468153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Nói cách khác với mọi trị của x thì giá trị  hàm số y = 2x + 1 luôn lớn hơn 1 đơn vị so với hàm số y = 2x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/>
      <p:bldP spid="7" grpId="1"/>
      <p:bldP spid="8" grpId="0" animBg="1"/>
      <p:bldP spid="8" grpId="1" animBg="1"/>
      <p:bldP spid="9" grpId="0"/>
      <p:bldP spid="9" grpId="1"/>
      <p:bldP spid="10" grpId="0" animBg="1"/>
      <p:bldP spid="10" grpId="1" animBg="1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53"/>
          <p:cNvGrpSpPr/>
          <p:nvPr/>
        </p:nvGrpSpPr>
        <p:grpSpPr>
          <a:xfrm>
            <a:off x="4067175" y="1785938"/>
            <a:ext cx="4465638" cy="3794125"/>
            <a:chOff x="4067944" y="928005"/>
            <a:chExt cx="4464496" cy="3794666"/>
          </a:xfrm>
        </p:grpSpPr>
        <p:cxnSp>
          <p:nvCxnSpPr>
            <p:cNvPr id="3" name="Straight Arrow Connector 2"/>
            <p:cNvCxnSpPr/>
            <p:nvPr/>
          </p:nvCxnSpPr>
          <p:spPr>
            <a:xfrm>
              <a:off x="4067944" y="3328647"/>
              <a:ext cx="4464496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Arrow Connector 4"/>
            <p:cNvCxnSpPr/>
            <p:nvPr/>
          </p:nvCxnSpPr>
          <p:spPr>
            <a:xfrm flipV="1">
              <a:off x="6104186" y="928005"/>
              <a:ext cx="0" cy="3794666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5400000">
              <a:off x="6104186" y="4351174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737698" y="3249261"/>
              <a:ext cx="0" cy="1555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5483632" y="3249261"/>
              <a:ext cx="0" cy="1555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762830" y="3249261"/>
              <a:ext cx="0" cy="1555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7373861" y="3249261"/>
              <a:ext cx="0" cy="1555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7984892" y="3249261"/>
              <a:ext cx="0" cy="1555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6104186" y="2755510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6104186" y="1640926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6104186" y="1082046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6104186" y="3792294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6104186" y="2198217"/>
              <a:ext cx="0" cy="15553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839" name="TextBox 20"/>
            <p:cNvSpPr txBox="1"/>
            <p:nvPr/>
          </p:nvSpPr>
          <p:spPr>
            <a:xfrm>
              <a:off x="5247867" y="3446287"/>
              <a:ext cx="37221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-1</a:t>
              </a:r>
            </a:p>
          </p:txBody>
        </p:sp>
        <p:sp>
          <p:nvSpPr>
            <p:cNvPr id="34840" name="TextBox 21"/>
            <p:cNvSpPr txBox="1"/>
            <p:nvPr/>
          </p:nvSpPr>
          <p:spPr>
            <a:xfrm>
              <a:off x="6599103" y="3406155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4841" name="TextBox 22"/>
            <p:cNvSpPr txBox="1"/>
            <p:nvPr/>
          </p:nvSpPr>
          <p:spPr>
            <a:xfrm>
              <a:off x="7210033" y="3419402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4842" name="TextBox 23"/>
            <p:cNvSpPr txBox="1"/>
            <p:nvPr/>
          </p:nvSpPr>
          <p:spPr>
            <a:xfrm>
              <a:off x="7820966" y="3419402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4843" name="TextBox 24"/>
            <p:cNvSpPr txBox="1"/>
            <p:nvPr/>
          </p:nvSpPr>
          <p:spPr>
            <a:xfrm>
              <a:off x="4502250" y="3446287"/>
              <a:ext cx="372218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-2</a:t>
              </a:r>
            </a:p>
          </p:txBody>
        </p:sp>
        <p:sp>
          <p:nvSpPr>
            <p:cNvPr id="34844" name="TextBox 26"/>
            <p:cNvSpPr txBox="1"/>
            <p:nvPr/>
          </p:nvSpPr>
          <p:spPr>
            <a:xfrm>
              <a:off x="5621327" y="2626736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4845" name="TextBox 27"/>
            <p:cNvSpPr txBox="1"/>
            <p:nvPr/>
          </p:nvSpPr>
          <p:spPr>
            <a:xfrm>
              <a:off x="5621327" y="2060493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4846" name="TextBox 28"/>
            <p:cNvSpPr txBox="1"/>
            <p:nvPr/>
          </p:nvSpPr>
          <p:spPr>
            <a:xfrm>
              <a:off x="5621327" y="1494249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4847" name="TextBox 29"/>
            <p:cNvSpPr txBox="1"/>
            <p:nvPr/>
          </p:nvSpPr>
          <p:spPr>
            <a:xfrm>
              <a:off x="5621327" y="928005"/>
              <a:ext cx="30168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4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6181953" y="2275984"/>
              <a:ext cx="580876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>
              <a:stCxn id="34840" idx="0"/>
            </p:cNvCxnSpPr>
            <p:nvPr/>
          </p:nvCxnSpPr>
          <p:spPr>
            <a:xfrm flipV="1">
              <a:off x="6750133" y="2275984"/>
              <a:ext cx="12697" cy="113046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lowchart: Connector 43"/>
            <p:cNvSpPr/>
            <p:nvPr/>
          </p:nvSpPr>
          <p:spPr>
            <a:xfrm>
              <a:off x="6716804" y="2217239"/>
              <a:ext cx="90464" cy="88913"/>
            </a:xfrm>
            <a:prstGeom prst="flowChartConnector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lowchart: Connector 44"/>
            <p:cNvSpPr/>
            <p:nvPr/>
          </p:nvSpPr>
          <p:spPr>
            <a:xfrm>
              <a:off x="6059748" y="2776118"/>
              <a:ext cx="88877" cy="87324"/>
            </a:xfrm>
            <a:prstGeom prst="flowChartConnector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 rot="-3490128">
            <a:off x="7029450" y="2192338"/>
            <a:ext cx="673100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0070C0"/>
                </a:solidFill>
                <a:latin typeface="Calibri" panose="020F0502020204030204" pitchFamily="34" charset="0"/>
              </a:rPr>
              <a:t>y =2x</a:t>
            </a:r>
          </a:p>
        </p:txBody>
      </p:sp>
      <p:sp>
        <p:nvSpPr>
          <p:cNvPr id="48" name="TextBox 47"/>
          <p:cNvSpPr txBox="1"/>
          <p:nvPr/>
        </p:nvSpPr>
        <p:spPr>
          <a:xfrm rot="-3490128">
            <a:off x="6521450" y="1798638"/>
            <a:ext cx="1011238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0070C0"/>
                </a:solidFill>
                <a:latin typeface="Calibri" panose="020F0502020204030204" pitchFamily="34" charset="0"/>
              </a:rPr>
              <a:t>y = 2x +1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65100" y="1192213"/>
            <a:ext cx="4125913" cy="9540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Đồ thị hàm số y = 2x +1 là </a:t>
            </a:r>
          </a:p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một đường thẳng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3188" y="3482975"/>
            <a:ext cx="4237037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Song song với đường thẳng </a:t>
            </a:r>
          </a:p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y = 2x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3663" y="2330450"/>
            <a:ext cx="3829050" cy="9540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Cắt trục tung tại điểm có </a:t>
            </a:r>
          </a:p>
          <a:p>
            <a:pPr eaLnBrk="1" hangingPunct="1"/>
            <a:r>
              <a:rPr lang="en-US" altLang="en-US" sz="2800">
                <a:solidFill>
                  <a:srgbClr val="002060"/>
                </a:solidFill>
                <a:latin typeface="Calibri" panose="020F0502020204030204" pitchFamily="34" charset="0"/>
              </a:rPr>
              <a:t>tung độ bằng 1</a:t>
            </a:r>
          </a:p>
        </p:txBody>
      </p:sp>
      <p:sp>
        <p:nvSpPr>
          <p:cNvPr id="34823" name="TextBox 51"/>
          <p:cNvSpPr txBox="1"/>
          <p:nvPr/>
        </p:nvSpPr>
        <p:spPr>
          <a:xfrm>
            <a:off x="6875463" y="2997200"/>
            <a:ext cx="319087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latin typeface="Calibri" panose="020F0502020204030204" pitchFamily="34" charset="0"/>
              </a:rPr>
              <a:t>A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V="1">
            <a:off x="5135563" y="1474788"/>
            <a:ext cx="2657475" cy="42386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V="1">
            <a:off x="4872038" y="1412875"/>
            <a:ext cx="2655888" cy="423703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/>
          <p:nvPr/>
        </p:nvSpPr>
        <p:spPr>
          <a:xfrm>
            <a:off x="493713" y="1349375"/>
            <a:ext cx="202406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400" b="1">
                <a:solidFill>
                  <a:srgbClr val="FF0000"/>
                </a:solidFill>
                <a:latin typeface="Calibri" panose="020F0502020204030204" pitchFamily="34" charset="0"/>
              </a:rPr>
              <a:t>a. TỔNG QUÁT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713" y="1868488"/>
            <a:ext cx="79375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kern="1200" cap="none" spc="0" normalizeH="0" baseline="0" noProof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Đồ thị hàm số y = ax +b (a</a:t>
            </a:r>
            <a:r>
              <a:rPr kumimoji="0" lang="en-US" sz="2800" b="1" kern="1200" cap="none" spc="0" normalizeH="0" baseline="0" noProof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  <a:sym typeface="Symbol" panose="05050102010706020507"/>
              </a:rPr>
              <a:t>0) là một đường thẳng:</a:t>
            </a:r>
            <a:endParaRPr kumimoji="0" lang="en-US" sz="2800" b="1" kern="1200" cap="none" spc="0" normalizeH="0" baseline="0" noProof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2488" y="2447925"/>
            <a:ext cx="54022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- Cắt trục tung tại điểm có tung độ bằng b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2488" y="2909888"/>
            <a:ext cx="7285038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- Song song với đường thẳng y = ax, nếu b </a:t>
            </a:r>
            <a:r>
              <a:rPr kumimoji="0" lang="en-US" sz="2400" kern="1200" cap="none" spc="0" normalizeH="0" baseline="0" noProof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Symbol" panose="05050102010706020507"/>
              </a:rPr>
              <a:t> 0; trùng với </a:t>
            </a: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  <a:sym typeface="Symbol" panose="05050102010706020507"/>
              </a:rPr>
              <a:t>đường thẳng y = ax, nếu b = 0</a:t>
            </a:r>
            <a:r>
              <a:rPr kumimoji="0" lang="en-US" sz="2400" kern="1200" cap="none" spc="0" normalizeH="0" baseline="0" noProof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0850" y="4038600"/>
            <a:ext cx="7967663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400">
                <a:solidFill>
                  <a:srgbClr val="FF0000"/>
                </a:solidFill>
                <a:latin typeface="Calibri" panose="020F0502020204030204" pitchFamily="34" charset="0"/>
              </a:rPr>
              <a:t>b. Lưu ý:</a:t>
            </a:r>
            <a:r>
              <a:rPr lang="en-US" altLang="en-US" sz="2400">
                <a:latin typeface="Calibri" panose="020F0502020204030204" pitchFamily="34" charset="0"/>
              </a:rPr>
              <a:t>  đồ thị của hàm số </a:t>
            </a:r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y = ax +b (a  0) còn được gọi là </a:t>
            </a:r>
          </a:p>
          <a:p>
            <a:pPr eaLnBrk="1" hangingPunct="1"/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đường thẳng y = ax +b, </a:t>
            </a:r>
            <a:r>
              <a:rPr lang="en-US" altLang="en-US" sz="2400">
                <a:solidFill>
                  <a:srgbClr val="FF0000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a </a:t>
            </a:r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gọi là </a:t>
            </a:r>
            <a:r>
              <a:rPr lang="en-US" altLang="en-US" sz="2400">
                <a:solidFill>
                  <a:srgbClr val="FF0000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hệ số góc</a:t>
            </a:r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, </a:t>
            </a:r>
            <a:r>
              <a:rPr lang="en-US" altLang="en-US" sz="2400">
                <a:solidFill>
                  <a:schemeClr val="accent1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b</a:t>
            </a:r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 gọi là </a:t>
            </a:r>
            <a:r>
              <a:rPr lang="en-US" altLang="en-US" sz="2400">
                <a:solidFill>
                  <a:schemeClr val="accent1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tung độ góc </a:t>
            </a:r>
          </a:p>
          <a:p>
            <a:pPr eaLnBrk="1" hangingPunct="1"/>
            <a:r>
              <a:rPr lang="en-US" altLang="en-US" sz="2400">
                <a:latin typeface="Calibri" panose="020F0502020204030204" pitchFamily="34" charset="0"/>
                <a:sym typeface="Symbol" panose="05050102010706020507" pitchFamily="2" charset="2"/>
              </a:rPr>
              <a:t>của đường thẳng.</a:t>
            </a:r>
            <a:r>
              <a:rPr lang="en-US" altLang="en-US" sz="2400">
                <a:latin typeface="Calibri" panose="020F0502020204030204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0" y="3733800"/>
            <a:ext cx="9144000" cy="230822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-15875" y="889000"/>
            <a:ext cx="91440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VNI-Times" pitchFamily="2" charset="0"/>
                <a:ea typeface="+mn-ea"/>
                <a:cs typeface="+mn-cs"/>
              </a:rPr>
              <a:t>*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VNI-Times" pitchFamily="2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Khi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b = 0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thì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y = ax</a:t>
            </a: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0" y="3114675"/>
            <a:ext cx="91440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* 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Xét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trường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hợp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y = ax + b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với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a ≠ 0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và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b ≠ 0.</a:t>
            </a:r>
          </a:p>
        </p:txBody>
      </p:sp>
      <p:sp>
        <p:nvSpPr>
          <p:cNvPr id="6184" name="Text Box 40"/>
          <p:cNvSpPr txBox="1"/>
          <p:nvPr/>
        </p:nvSpPr>
        <p:spPr>
          <a:xfrm>
            <a:off x="304800" y="3886200"/>
            <a:ext cx="396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 u="sng">
                <a:latin typeface="Times New Roman" panose="02020603050405020304" pitchFamily="18" charset="0"/>
              </a:rPr>
              <a:t>Bước 1</a:t>
            </a:r>
            <a:r>
              <a:rPr lang="en-US" altLang="en-US" sz="2400" b="1">
                <a:latin typeface="Times New Roman" panose="02020603050405020304" pitchFamily="18" charset="0"/>
              </a:rPr>
              <a:t>: Cho x = 0 thì y = b </a:t>
            </a:r>
          </a:p>
        </p:txBody>
      </p:sp>
      <p:sp>
        <p:nvSpPr>
          <p:cNvPr id="6185" name="Text Box 41"/>
          <p:cNvSpPr txBox="1"/>
          <p:nvPr/>
        </p:nvSpPr>
        <p:spPr>
          <a:xfrm>
            <a:off x="4724400" y="38862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</a:rPr>
              <a:t>P(0 ; b) thuộc trục tung Oy</a:t>
            </a:r>
          </a:p>
        </p:txBody>
      </p:sp>
      <p:grpSp>
        <p:nvGrpSpPr>
          <p:cNvPr id="2" name="Group 78"/>
          <p:cNvGrpSpPr/>
          <p:nvPr/>
        </p:nvGrpSpPr>
        <p:grpSpPr>
          <a:xfrm>
            <a:off x="609600" y="4343400"/>
            <a:ext cx="8610600" cy="639763"/>
            <a:chOff x="384" y="2736"/>
            <a:chExt cx="5424" cy="403"/>
          </a:xfrm>
        </p:grpSpPr>
        <p:grpSp>
          <p:nvGrpSpPr>
            <p:cNvPr id="36877" name="Group 65"/>
            <p:cNvGrpSpPr/>
            <p:nvPr/>
          </p:nvGrpSpPr>
          <p:grpSpPr>
            <a:xfrm>
              <a:off x="384" y="2736"/>
              <a:ext cx="2784" cy="403"/>
              <a:chOff x="288" y="1422"/>
              <a:chExt cx="2784" cy="403"/>
            </a:xfrm>
          </p:grpSpPr>
          <p:sp>
            <p:nvSpPr>
              <p:cNvPr id="36879" name="Text Box 43"/>
              <p:cNvSpPr txBox="1"/>
              <p:nvPr/>
            </p:nvSpPr>
            <p:spPr>
              <a:xfrm>
                <a:off x="288" y="1488"/>
                <a:ext cx="27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2400" b="1">
                    <a:latin typeface="Times New Roman" panose="02020603050405020304" pitchFamily="18" charset="0"/>
                  </a:rPr>
                  <a:t>        Cho y = 0 thì  x =   </a:t>
                </a:r>
              </a:p>
            </p:txBody>
          </p:sp>
          <p:grpSp>
            <p:nvGrpSpPr>
              <p:cNvPr id="36880" name="Group 57"/>
              <p:cNvGrpSpPr/>
              <p:nvPr/>
            </p:nvGrpSpPr>
            <p:grpSpPr>
              <a:xfrm>
                <a:off x="2151" y="1422"/>
                <a:ext cx="480" cy="403"/>
                <a:chOff x="3024" y="1872"/>
                <a:chExt cx="480" cy="403"/>
              </a:xfrm>
            </p:grpSpPr>
            <p:grpSp>
              <p:nvGrpSpPr>
                <p:cNvPr id="36881" name="Group 52"/>
                <p:cNvGrpSpPr/>
                <p:nvPr/>
              </p:nvGrpSpPr>
              <p:grpSpPr>
                <a:xfrm>
                  <a:off x="3072" y="1872"/>
                  <a:ext cx="432" cy="403"/>
                  <a:chOff x="349" y="2160"/>
                  <a:chExt cx="432" cy="403"/>
                </a:xfrm>
              </p:grpSpPr>
              <p:sp>
                <p:nvSpPr>
                  <p:cNvPr id="36883" name="Text Box 53"/>
                  <p:cNvSpPr txBox="1"/>
                  <p:nvPr/>
                </p:nvSpPr>
                <p:spPr>
                  <a:xfrm>
                    <a:off x="349" y="2160"/>
                    <a:ext cx="432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2000" b="1">
                        <a:latin typeface="VNI-Times" pitchFamily="2" charset="0"/>
                      </a:rPr>
                      <a:t>b</a:t>
                    </a:r>
                  </a:p>
                </p:txBody>
              </p:sp>
              <p:sp>
                <p:nvSpPr>
                  <p:cNvPr id="36884" name="Text Box 54"/>
                  <p:cNvSpPr txBox="1"/>
                  <p:nvPr/>
                </p:nvSpPr>
                <p:spPr>
                  <a:xfrm>
                    <a:off x="349" y="2313"/>
                    <a:ext cx="288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2000" b="1">
                        <a:latin typeface="VNI-Times" pitchFamily="2" charset="0"/>
                      </a:rPr>
                      <a:t>a</a:t>
                    </a:r>
                  </a:p>
                </p:txBody>
              </p:sp>
              <p:sp>
                <p:nvSpPr>
                  <p:cNvPr id="36885" name="Line 55"/>
                  <p:cNvSpPr/>
                  <p:nvPr/>
                </p:nvSpPr>
                <p:spPr>
                  <a:xfrm>
                    <a:off x="397" y="2387"/>
                    <a:ext cx="96" cy="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36882" name="Line 56"/>
                <p:cNvSpPr/>
                <p:nvPr/>
              </p:nvSpPr>
              <p:spPr>
                <a:xfrm>
                  <a:off x="3024" y="2099"/>
                  <a:ext cx="48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6878" name="Text Box 44"/>
            <p:cNvSpPr txBox="1"/>
            <p:nvPr/>
          </p:nvSpPr>
          <p:spPr>
            <a:xfrm>
              <a:off x="2880" y="2832"/>
              <a:ext cx="29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2400" b="1">
                  <a:latin typeface="Times New Roman" panose="02020603050405020304" pitchFamily="18" charset="0"/>
                </a:rPr>
                <a:t>  Q( -b/a ; 0)</a:t>
              </a:r>
              <a:r>
                <a:rPr lang="en-US" altLang="en-US" sz="2400" b="1">
                  <a:solidFill>
                    <a:srgbClr val="003399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US" sz="2400" b="1">
                  <a:latin typeface="Times New Roman" panose="02020603050405020304" pitchFamily="18" charset="0"/>
                </a:rPr>
                <a:t>thuộc trục hoành Ox</a:t>
              </a:r>
            </a:p>
          </p:txBody>
        </p:sp>
      </p:grpSp>
      <p:sp>
        <p:nvSpPr>
          <p:cNvPr id="6210" name="Text Box 66"/>
          <p:cNvSpPr txBox="1"/>
          <p:nvPr/>
        </p:nvSpPr>
        <p:spPr>
          <a:xfrm>
            <a:off x="304800" y="5105400"/>
            <a:ext cx="78486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 u="sng">
                <a:latin typeface="Times New Roman" panose="02020603050405020304" pitchFamily="18" charset="0"/>
              </a:rPr>
              <a:t>Bước 2</a:t>
            </a:r>
            <a:r>
              <a:rPr lang="en-US" altLang="en-US" sz="2400" b="1">
                <a:latin typeface="Times New Roman" panose="02020603050405020304" pitchFamily="18" charset="0"/>
              </a:rPr>
              <a:t>: Vẽ </a:t>
            </a:r>
            <a:r>
              <a:rPr lang="en-US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đường thẳng đi qua hai điểm  P, Q</a:t>
            </a:r>
            <a:r>
              <a:rPr lang="en-US" altLang="en-US" sz="2400" b="1">
                <a:latin typeface="Times New Roman" panose="02020603050405020304" pitchFamily="18" charset="0"/>
              </a:rPr>
              <a:t> ta được </a:t>
            </a:r>
            <a:r>
              <a:rPr lang="en-US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đồ thị hàm số y = ax + b.</a:t>
            </a:r>
          </a:p>
        </p:txBody>
      </p:sp>
      <p:sp>
        <p:nvSpPr>
          <p:cNvPr id="6211" name="Text Box 67"/>
          <p:cNvSpPr txBox="1"/>
          <p:nvPr/>
        </p:nvSpPr>
        <p:spPr>
          <a:xfrm>
            <a:off x="-15875" y="1466850"/>
            <a:ext cx="8980488" cy="9540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</a:rPr>
              <a:t>    Đồ thị hàm số y = ax là đường thẳng đi qua gốc tọa độ O(0 ; 0) và điểm  A(1 ; a)</a:t>
            </a:r>
          </a:p>
        </p:txBody>
      </p:sp>
      <p:sp>
        <p:nvSpPr>
          <p:cNvPr id="6215" name="Text Box 71"/>
          <p:cNvSpPr txBox="1"/>
          <p:nvPr/>
        </p:nvSpPr>
        <p:spPr>
          <a:xfrm>
            <a:off x="304800" y="228600"/>
            <a:ext cx="8839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25" name="Right Arrow 24"/>
          <p:cNvSpPr/>
          <p:nvPr/>
        </p:nvSpPr>
        <p:spPr>
          <a:xfrm>
            <a:off x="3962400" y="4038600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3962400" y="4572000"/>
            <a:ext cx="7620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27100" y="203200"/>
            <a:ext cx="7094538" cy="571500"/>
          </a:xfrm>
          <a:prstGeom prst="roundRect">
            <a:avLst/>
          </a:prstGeom>
          <a:solidFill>
            <a:srgbClr val="CCFFFF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Cách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vẽ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đồ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thị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hàm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y =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ax+b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6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182" grpId="0" animBg="1"/>
      <p:bldP spid="6183" grpId="0" animBg="1"/>
      <p:bldP spid="6184" grpId="0"/>
      <p:bldP spid="6185" grpId="0"/>
      <p:bldP spid="6210" grpId="0"/>
      <p:bldP spid="6211" grpId="0" animBg="1"/>
      <p:bldP spid="6215" grpId="0"/>
      <p:bldP spid="25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/>
          <p:nvPr/>
        </p:nvSpPr>
        <p:spPr>
          <a:xfrm>
            <a:off x="285750" y="457200"/>
            <a:ext cx="4651017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Vẽ đồ thị hàm số  y = 4 - 2x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873125"/>
            <a:ext cx="3716658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Tập xác định:  </a:t>
            </a:r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</a:t>
            </a:r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x </a:t>
            </a:r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  <a:sym typeface="Symbol" panose="05050102010706020507" pitchFamily="2" charset="2"/>
              </a:rPr>
              <a:t> </a:t>
            </a:r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R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619547"/>
              </p:ext>
            </p:extLst>
          </p:nvPr>
        </p:nvGraphicFramePr>
        <p:xfrm>
          <a:off x="395288" y="2327275"/>
          <a:ext cx="4100511" cy="103624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4226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11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6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682"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x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0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2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82"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y = 4 -2x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4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0</a:t>
                      </a:r>
                    </a:p>
                  </a:txBody>
                  <a:tcPr marL="91456" marR="91456" marT="45700" marB="457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88" y="1290637"/>
            <a:ext cx="2172390" cy="5847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Bảng giá trị: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860925" y="2133600"/>
          <a:ext cx="3240090" cy="2879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0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600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9966"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 sz="1300"/>
                    </a:p>
                  </a:txBody>
                  <a:tcPr marL="91442" marR="91442" marT="45716" marB="45716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29" name="Group 28"/>
          <p:cNvGrpSpPr/>
          <p:nvPr/>
        </p:nvGrpSpPr>
        <p:grpSpPr>
          <a:xfrm>
            <a:off x="4859338" y="1809750"/>
            <a:ext cx="3421062" cy="3213100"/>
            <a:chOff x="4860032" y="952301"/>
            <a:chExt cx="3420731" cy="3214016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4860032" y="3467618"/>
              <a:ext cx="3312791" cy="0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V="1">
              <a:off x="6299755" y="1230193"/>
              <a:ext cx="0" cy="2936124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01" name="TextBox 10"/>
            <p:cNvSpPr txBox="1"/>
            <p:nvPr/>
          </p:nvSpPr>
          <p:spPr>
            <a:xfrm>
              <a:off x="5943979" y="2915117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1</a:t>
              </a:r>
            </a:p>
          </p:txBody>
        </p:sp>
        <p:sp>
          <p:nvSpPr>
            <p:cNvPr id="38002" name="TextBox 11"/>
            <p:cNvSpPr txBox="1"/>
            <p:nvPr/>
          </p:nvSpPr>
          <p:spPr>
            <a:xfrm>
              <a:off x="5943979" y="2546833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2</a:t>
              </a:r>
            </a:p>
          </p:txBody>
        </p:sp>
        <p:sp>
          <p:nvSpPr>
            <p:cNvPr id="38003" name="TextBox 12"/>
            <p:cNvSpPr txBox="1"/>
            <p:nvPr/>
          </p:nvSpPr>
          <p:spPr>
            <a:xfrm>
              <a:off x="5943979" y="2178548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8004" name="TextBox 13"/>
            <p:cNvSpPr txBox="1"/>
            <p:nvPr/>
          </p:nvSpPr>
          <p:spPr>
            <a:xfrm>
              <a:off x="5943979" y="1810263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38005" name="TextBox 14"/>
            <p:cNvSpPr txBox="1"/>
            <p:nvPr/>
          </p:nvSpPr>
          <p:spPr>
            <a:xfrm>
              <a:off x="5943979" y="1441978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5</a:t>
              </a:r>
            </a:p>
          </p:txBody>
        </p:sp>
        <p:sp>
          <p:nvSpPr>
            <p:cNvPr id="38006" name="TextBox 15"/>
            <p:cNvSpPr txBox="1"/>
            <p:nvPr/>
          </p:nvSpPr>
          <p:spPr>
            <a:xfrm>
              <a:off x="6321005" y="3468068"/>
              <a:ext cx="33695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chemeClr val="accent1"/>
                  </a:solidFill>
                  <a:latin typeface="Calibri" panose="020F0502020204030204" pitchFamily="34" charset="0"/>
                </a:rPr>
                <a:t>O</a:t>
              </a:r>
            </a:p>
          </p:txBody>
        </p:sp>
        <p:sp>
          <p:nvSpPr>
            <p:cNvPr id="38007" name="TextBox 16"/>
            <p:cNvSpPr txBox="1"/>
            <p:nvPr/>
          </p:nvSpPr>
          <p:spPr>
            <a:xfrm>
              <a:off x="5943979" y="3651685"/>
              <a:ext cx="37702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-1</a:t>
              </a:r>
            </a:p>
          </p:txBody>
        </p:sp>
        <p:sp>
          <p:nvSpPr>
            <p:cNvPr id="38008" name="TextBox 17"/>
            <p:cNvSpPr txBox="1"/>
            <p:nvPr/>
          </p:nvSpPr>
          <p:spPr>
            <a:xfrm>
              <a:off x="7996711" y="3468068"/>
              <a:ext cx="28405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chemeClr val="accent1"/>
                  </a:solidFill>
                  <a:latin typeface="Calibri" panose="020F0502020204030204" pitchFamily="34" charset="0"/>
                </a:rPr>
                <a:t>x</a:t>
              </a:r>
            </a:p>
          </p:txBody>
        </p:sp>
        <p:sp>
          <p:nvSpPr>
            <p:cNvPr id="38009" name="TextBox 18"/>
            <p:cNvSpPr txBox="1"/>
            <p:nvPr/>
          </p:nvSpPr>
          <p:spPr>
            <a:xfrm>
              <a:off x="5982451" y="952301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chemeClr val="accent1"/>
                  </a:solidFill>
                  <a:latin typeface="Calibri" panose="020F0502020204030204" pitchFamily="34" charset="0"/>
                </a:rPr>
                <a:t>y</a:t>
              </a:r>
            </a:p>
          </p:txBody>
        </p:sp>
        <p:sp>
          <p:nvSpPr>
            <p:cNvPr id="38010" name="TextBox 19"/>
            <p:cNvSpPr txBox="1"/>
            <p:nvPr/>
          </p:nvSpPr>
          <p:spPr>
            <a:xfrm>
              <a:off x="5024101" y="3457550"/>
              <a:ext cx="37702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-3</a:t>
              </a:r>
            </a:p>
          </p:txBody>
        </p:sp>
        <p:sp>
          <p:nvSpPr>
            <p:cNvPr id="38011" name="TextBox 20"/>
            <p:cNvSpPr txBox="1"/>
            <p:nvPr/>
          </p:nvSpPr>
          <p:spPr>
            <a:xfrm>
              <a:off x="5360648" y="3440828"/>
              <a:ext cx="37702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-2</a:t>
              </a:r>
            </a:p>
          </p:txBody>
        </p:sp>
        <p:sp>
          <p:nvSpPr>
            <p:cNvPr id="38012" name="TextBox 21"/>
            <p:cNvSpPr txBox="1"/>
            <p:nvPr/>
          </p:nvSpPr>
          <p:spPr>
            <a:xfrm>
              <a:off x="5725239" y="3434370"/>
              <a:ext cx="377026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-1</a:t>
              </a:r>
            </a:p>
          </p:txBody>
        </p:sp>
        <p:sp>
          <p:nvSpPr>
            <p:cNvPr id="38013" name="TextBox 22"/>
            <p:cNvSpPr txBox="1"/>
            <p:nvPr/>
          </p:nvSpPr>
          <p:spPr>
            <a:xfrm>
              <a:off x="6482331" y="3498562"/>
              <a:ext cx="3577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 1</a:t>
              </a:r>
            </a:p>
          </p:txBody>
        </p:sp>
        <p:sp>
          <p:nvSpPr>
            <p:cNvPr id="38014" name="TextBox 23"/>
            <p:cNvSpPr txBox="1"/>
            <p:nvPr/>
          </p:nvSpPr>
          <p:spPr>
            <a:xfrm>
              <a:off x="6818878" y="3498562"/>
              <a:ext cx="35779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 2</a:t>
              </a:r>
            </a:p>
          </p:txBody>
        </p:sp>
        <p:sp>
          <p:nvSpPr>
            <p:cNvPr id="38015" name="TextBox 24"/>
            <p:cNvSpPr txBox="1"/>
            <p:nvPr/>
          </p:nvSpPr>
          <p:spPr>
            <a:xfrm>
              <a:off x="7224246" y="3498562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3</a:t>
              </a:r>
            </a:p>
          </p:txBody>
        </p:sp>
        <p:sp>
          <p:nvSpPr>
            <p:cNvPr id="38016" name="TextBox 27"/>
            <p:cNvSpPr txBox="1"/>
            <p:nvPr/>
          </p:nvSpPr>
          <p:spPr>
            <a:xfrm>
              <a:off x="7584286" y="3498562"/>
              <a:ext cx="300082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latin typeface="Calibri" panose="020F0502020204030204" pitchFamily="34" charset="0"/>
                </a:rPr>
                <a:t>4</a:t>
              </a:r>
            </a:p>
          </p:txBody>
        </p:sp>
      </p:grpSp>
      <p:sp>
        <p:nvSpPr>
          <p:cNvPr id="30" name="Flowchart: Connector 29"/>
          <p:cNvSpPr/>
          <p:nvPr/>
        </p:nvSpPr>
        <p:spPr>
          <a:xfrm>
            <a:off x="6254750" y="2797175"/>
            <a:ext cx="90488" cy="1095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Flowchart: Connector 30"/>
          <p:cNvSpPr/>
          <p:nvPr/>
        </p:nvSpPr>
        <p:spPr>
          <a:xfrm>
            <a:off x="6978650" y="4270375"/>
            <a:ext cx="90488" cy="109538"/>
          </a:xfrm>
          <a:prstGeom prst="flowChartConnector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795963" y="1858963"/>
            <a:ext cx="1655763" cy="329882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 rot="3715864">
            <a:off x="6373813" y="3376613"/>
            <a:ext cx="10318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7030A0"/>
                </a:solidFill>
                <a:latin typeface="Calibri" panose="020F0502020204030204" pitchFamily="34" charset="0"/>
              </a:rPr>
              <a:t>y = 4 - 2x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30" grpId="0" animBg="1"/>
      <p:bldP spid="31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81"/>
          <p:cNvSpPr txBox="1"/>
          <p:nvPr/>
        </p:nvSpPr>
        <p:spPr>
          <a:xfrm>
            <a:off x="63500" y="895350"/>
            <a:ext cx="9080500" cy="584200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thị sau l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của h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n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o?</a:t>
            </a:r>
            <a:endParaRPr lang="en-US" altLang="en-US" sz="3200" b="1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15789" y="80148"/>
            <a:ext cx="2007939" cy="72008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</a:p>
        </p:txBody>
      </p:sp>
      <p:pic>
        <p:nvPicPr>
          <p:cNvPr id="205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719263"/>
            <a:ext cx="5302250" cy="412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ounded Rectangle 6"/>
          <p:cNvSpPr/>
          <p:nvPr/>
        </p:nvSpPr>
        <p:spPr>
          <a:xfrm>
            <a:off x="260350" y="1831975"/>
            <a:ext cx="3232150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  y  = -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3x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+ 1,5  </a:t>
            </a:r>
          </a:p>
        </p:txBody>
      </p:sp>
      <p:sp>
        <p:nvSpPr>
          <p:cNvPr id="38919" name="AutoShape 7"/>
          <p:cNvSpPr/>
          <p:nvPr/>
        </p:nvSpPr>
        <p:spPr>
          <a:xfrm>
            <a:off x="2286000" y="0"/>
            <a:ext cx="6721475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TRẮC NGHIỆM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60350" y="2492375"/>
            <a:ext cx="3246438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  y  = -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1,5x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+ 3  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60350" y="3176588"/>
            <a:ext cx="3246438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  y  = -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2x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- 3  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260350" y="3860800"/>
            <a:ext cx="3232150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  y  = -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3x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- 1,5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7" grpId="0" animBg="1"/>
      <p:bldP spid="45" grpId="0" animBg="1"/>
      <p:bldP spid="46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81"/>
          <p:cNvSpPr txBox="1"/>
          <p:nvPr/>
        </p:nvSpPr>
        <p:spPr>
          <a:xfrm>
            <a:off x="63500" y="895350"/>
            <a:ext cx="9080500" cy="584200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hệ số a v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của h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có đồ thị sau</a:t>
            </a:r>
            <a:endParaRPr lang="en-US" altLang="en-US" sz="3200" b="1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15789" y="80148"/>
            <a:ext cx="2007939" cy="72008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60350" y="1831975"/>
            <a:ext cx="3232150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  a = 1; b = -2</a:t>
            </a:r>
          </a:p>
        </p:txBody>
      </p:sp>
      <p:sp>
        <p:nvSpPr>
          <p:cNvPr id="39942" name="AutoShape 7"/>
          <p:cNvSpPr/>
          <p:nvPr/>
        </p:nvSpPr>
        <p:spPr>
          <a:xfrm>
            <a:off x="2286000" y="0"/>
            <a:ext cx="4724400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BT TRẮC NGHIỆM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260350" y="2492375"/>
            <a:ext cx="3246438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B.  a = -1; b = 2 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260350" y="3176588"/>
            <a:ext cx="3246438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C.  a = -1; b = -2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260350" y="3860800"/>
            <a:ext cx="3232150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D.  a = 2; b = -2  </a:t>
            </a:r>
          </a:p>
        </p:txBody>
      </p:sp>
      <p:pic>
        <p:nvPicPr>
          <p:cNvPr id="409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831975"/>
            <a:ext cx="5219700" cy="442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7" name="AutoShape 7"/>
          <p:cNvSpPr/>
          <p:nvPr/>
        </p:nvSpPr>
        <p:spPr>
          <a:xfrm>
            <a:off x="2286000" y="0"/>
            <a:ext cx="6721475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TRẮC NGHIỆM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7" grpId="0" animBg="1"/>
      <p:bldP spid="45" grpId="0" animBg="1"/>
      <p:bldP spid="46" grpId="0" animBg="1"/>
      <p:bldP spid="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Picture 7" descr="POINSET2"/>
          <p:cNvSpPr>
            <a:spLocks noChangeAspect="1"/>
          </p:cNvSpPr>
          <p:nvPr/>
        </p:nvSpPr>
        <p:spPr>
          <a:xfrm rot="-5509991" flipH="1">
            <a:off x="58738" y="-20637"/>
            <a:ext cx="998537" cy="1066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 altLang="x-none">
              <a:latin typeface="Calibri" panose="020F0502020204030204" pitchFamily="34" charset="0"/>
            </a:endParaRPr>
          </a:p>
        </p:txBody>
      </p:sp>
      <p:sp>
        <p:nvSpPr>
          <p:cNvPr id="40962" name="Picture 8" descr="POINSET2"/>
          <p:cNvSpPr>
            <a:spLocks noChangeAspect="1"/>
          </p:cNvSpPr>
          <p:nvPr/>
        </p:nvSpPr>
        <p:spPr>
          <a:xfrm rot="5626853">
            <a:off x="8116888" y="-34925"/>
            <a:ext cx="990600" cy="10620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 altLang="x-none">
              <a:latin typeface="Calibri" panose="020F0502020204030204" pitchFamily="34" charset="0"/>
            </a:endParaRPr>
          </a:p>
        </p:txBody>
      </p:sp>
      <p:sp>
        <p:nvSpPr>
          <p:cNvPr id="40963" name="Picture 9" descr="POINSET3"/>
          <p:cNvSpPr>
            <a:spLocks noChangeAspect="1"/>
          </p:cNvSpPr>
          <p:nvPr/>
        </p:nvSpPr>
        <p:spPr>
          <a:xfrm>
            <a:off x="8001000" y="5810250"/>
            <a:ext cx="1143000" cy="1047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 altLang="x-none">
              <a:latin typeface="Calibri" panose="020F0502020204030204" pitchFamily="34" charset="0"/>
            </a:endParaRPr>
          </a:p>
        </p:txBody>
      </p:sp>
      <p:sp>
        <p:nvSpPr>
          <p:cNvPr id="40964" name="Picture 10" descr="POINSET3"/>
          <p:cNvSpPr>
            <a:spLocks noChangeAspect="1"/>
          </p:cNvSpPr>
          <p:nvPr/>
        </p:nvSpPr>
        <p:spPr>
          <a:xfrm flipH="1">
            <a:off x="0" y="5884863"/>
            <a:ext cx="1143000" cy="9731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 altLang="x-none">
              <a:latin typeface="Calibri" panose="020F0502020204030204" pitchFamily="34" charset="0"/>
            </a:endParaRPr>
          </a:p>
        </p:txBody>
      </p:sp>
      <p:sp>
        <p:nvSpPr>
          <p:cNvPr id="40965" name="AutoShape 7"/>
          <p:cNvSpPr/>
          <p:nvPr/>
        </p:nvSpPr>
        <p:spPr>
          <a:xfrm>
            <a:off x="2286000" y="0"/>
            <a:ext cx="4724400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BT TRẮC NGHIỆM</a:t>
            </a:r>
          </a:p>
        </p:txBody>
      </p:sp>
      <p:sp>
        <p:nvSpPr>
          <p:cNvPr id="21" name="Oval 20"/>
          <p:cNvSpPr/>
          <p:nvPr/>
        </p:nvSpPr>
        <p:spPr>
          <a:xfrm>
            <a:off x="115789" y="80148"/>
            <a:ext cx="2007939" cy="72008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3</a:t>
            </a:r>
          </a:p>
        </p:txBody>
      </p:sp>
      <p:sp>
        <p:nvSpPr>
          <p:cNvPr id="22" name="Text Box 81"/>
          <p:cNvSpPr txBox="1"/>
          <p:nvPr/>
        </p:nvSpPr>
        <p:spPr>
          <a:xfrm>
            <a:off x="63500" y="1116013"/>
            <a:ext cx="9080500" cy="584200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 n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sau đây thuộc đồ thị h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- 3x  -  4</a:t>
            </a:r>
            <a:endParaRPr lang="en-US" altLang="en-US" sz="3200" b="1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1081088" y="3500438"/>
          <a:ext cx="1946275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r:id="rId3" imgW="13601700" imgH="8553450" progId="Equation.DSMT4">
                  <p:embed/>
                </p:oleObj>
              </mc:Choice>
              <mc:Fallback>
                <p:oleObj r:id="rId3" imgW="13601700" imgH="8553450" progId="Equation.DSMT4">
                  <p:embed/>
                  <p:pic>
                    <p:nvPicPr>
                      <p:cNvPr id="0" name="Picture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1088" y="3500438"/>
                        <a:ext cx="1946275" cy="1223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1116013" y="2198688"/>
          <a:ext cx="1663700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6" r:id="rId5" imgW="11630025" imgH="4610100" progId="Equation.DSMT4">
                  <p:embed/>
                </p:oleObj>
              </mc:Choice>
              <mc:Fallback>
                <p:oleObj r:id="rId5" imgW="11630025" imgH="4610100" progId="Equation.DSMT4">
                  <p:embed/>
                  <p:pic>
                    <p:nvPicPr>
                      <p:cNvPr id="0" name="Picture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6013" y="2198688"/>
                        <a:ext cx="1663700" cy="6588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5580063" y="1844675"/>
          <a:ext cx="1820862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r:id="rId7" imgW="12725400" imgH="8553450" progId="Equation.DSMT4">
                  <p:embed/>
                </p:oleObj>
              </mc:Choice>
              <mc:Fallback>
                <p:oleObj r:id="rId7" imgW="12725400" imgH="8553450" progId="Equation.DSMT4">
                  <p:embed/>
                  <p:pic>
                    <p:nvPicPr>
                      <p:cNvPr id="0" name="Picture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0063" y="1844675"/>
                        <a:ext cx="1820862" cy="1223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5565775" y="3644900"/>
          <a:ext cx="1976438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8" r:id="rId9" imgW="13820775" imgH="8553450" progId="Equation.DSMT4">
                  <p:embed/>
                </p:oleObj>
              </mc:Choice>
              <mc:Fallback>
                <p:oleObj r:id="rId9" imgW="13820775" imgH="8553450" progId="Equation.DSMT4">
                  <p:embed/>
                  <p:pic>
                    <p:nvPicPr>
                      <p:cNvPr id="0" name="Picture 308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65775" y="3644900"/>
                        <a:ext cx="1976438" cy="1223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460375" y="2924175"/>
            <a:ext cx="1825625" cy="1500188"/>
            <a:chOff x="459827" y="2924944"/>
            <a:chExt cx="1826173" cy="1499074"/>
          </a:xfrm>
        </p:grpSpPr>
        <p:sp>
          <p:nvSpPr>
            <p:cNvPr id="29" name="Smiley Face 28"/>
            <p:cNvSpPr/>
            <p:nvPr/>
          </p:nvSpPr>
          <p:spPr>
            <a:xfrm>
              <a:off x="459827" y="3775212"/>
              <a:ext cx="647894" cy="648806"/>
            </a:xfrm>
            <a:prstGeom prst="smileyFace">
              <a:avLst>
                <a:gd name="adj" fmla="val 465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Cloud Callout 7"/>
            <p:cNvSpPr/>
            <p:nvPr/>
          </p:nvSpPr>
          <p:spPr>
            <a:xfrm>
              <a:off x="683732" y="2924944"/>
              <a:ext cx="1602268" cy="648806"/>
            </a:xfrm>
            <a:prstGeom prst="cloudCallout">
              <a:avLst>
                <a:gd name="adj1" fmla="val -29004"/>
                <a:gd name="adj2" fmla="val 9198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ĐÚNG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0975" name="AutoShape 7"/>
          <p:cNvSpPr/>
          <p:nvPr/>
        </p:nvSpPr>
        <p:spPr>
          <a:xfrm>
            <a:off x="2286000" y="0"/>
            <a:ext cx="6721475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TRẮC NGHIỆM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ctangle 7"/>
          <p:cNvPicPr/>
          <p:nvPr/>
        </p:nvPicPr>
        <p:blipFill>
          <a:blip r:embed="rId2"/>
          <a:stretch>
            <a:fillRect/>
          </a:stretch>
        </p:blipFill>
        <p:spPr>
          <a:xfrm>
            <a:off x="1295400" y="1219200"/>
            <a:ext cx="7569200" cy="97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64"/>
          <p:cNvSpPr txBox="1"/>
          <p:nvPr/>
        </p:nvSpPr>
        <p:spPr>
          <a:xfrm>
            <a:off x="0" y="914400"/>
            <a:ext cx="9026525" cy="584200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các đồ thị sau đồ thị n</a:t>
            </a: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của h</a:t>
            </a: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- x + 2</a:t>
            </a:r>
            <a:endParaRPr lang="en-US" altLang="en-US" sz="320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115789" y="80148"/>
            <a:ext cx="2007939" cy="720080"/>
          </a:xfrm>
          <a:prstGeom prst="ellipse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Câu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4</a:t>
            </a:r>
          </a:p>
        </p:txBody>
      </p:sp>
      <p:sp>
        <p:nvSpPr>
          <p:cNvPr id="41989" name="AutoShape 7"/>
          <p:cNvSpPr/>
          <p:nvPr/>
        </p:nvSpPr>
        <p:spPr>
          <a:xfrm>
            <a:off x="2286000" y="0"/>
            <a:ext cx="4724400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BT TRẮC NGHIỆM</a:t>
            </a:r>
          </a:p>
        </p:txBody>
      </p:sp>
      <p:pic>
        <p:nvPicPr>
          <p:cNvPr id="512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3" y="1773238"/>
            <a:ext cx="4114800" cy="3595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5988" y="1773238"/>
            <a:ext cx="4148137" cy="362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" name="Rounded Rectangle 80"/>
          <p:cNvSpPr/>
          <p:nvPr/>
        </p:nvSpPr>
        <p:spPr>
          <a:xfrm>
            <a:off x="1408113" y="5516563"/>
            <a:ext cx="1431925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</a:t>
            </a:r>
          </a:p>
        </p:txBody>
      </p:sp>
      <p:sp>
        <p:nvSpPr>
          <p:cNvPr id="82" name="Rounded Rectangle 81"/>
          <p:cNvSpPr/>
          <p:nvPr/>
        </p:nvSpPr>
        <p:spPr>
          <a:xfrm>
            <a:off x="5940425" y="5516563"/>
            <a:ext cx="1430338" cy="50482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Hình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</a:t>
            </a:r>
          </a:p>
        </p:txBody>
      </p:sp>
      <p:sp>
        <p:nvSpPr>
          <p:cNvPr id="41994" name="AutoShape 7"/>
          <p:cNvSpPr/>
          <p:nvPr/>
        </p:nvSpPr>
        <p:spPr>
          <a:xfrm>
            <a:off x="2286000" y="0"/>
            <a:ext cx="6721475" cy="9144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BÀI TẬP TRẮC NGHIỆM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81" grpId="0" animBg="1"/>
      <p:bldP spid="8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/>
        </p:nvSpPr>
        <p:spPr>
          <a:xfrm>
            <a:off x="5940425" y="3105150"/>
            <a:ext cx="911225" cy="1041400"/>
          </a:xfrm>
          <a:custGeom>
            <a:avLst/>
            <a:gdLst>
              <a:gd name="connsiteX0" fmla="*/ 0 w 805218"/>
              <a:gd name="connsiteY0" fmla="*/ 3709 h 1040938"/>
              <a:gd name="connsiteX1" fmla="*/ 532263 w 805218"/>
              <a:gd name="connsiteY1" fmla="*/ 126538 h 1040938"/>
              <a:gd name="connsiteX2" fmla="*/ 313899 w 805218"/>
              <a:gd name="connsiteY2" fmla="*/ 836222 h 1040938"/>
              <a:gd name="connsiteX3" fmla="*/ 805218 w 805218"/>
              <a:gd name="connsiteY3" fmla="*/ 1040938 h 104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5218" h="1040938">
                <a:moveTo>
                  <a:pt x="0" y="3709"/>
                </a:moveTo>
                <a:cubicBezTo>
                  <a:pt x="239973" y="-4253"/>
                  <a:pt x="479947" y="-12214"/>
                  <a:pt x="532263" y="126538"/>
                </a:cubicBezTo>
                <a:cubicBezTo>
                  <a:pt x="584579" y="265290"/>
                  <a:pt x="268407" y="683822"/>
                  <a:pt x="313899" y="836222"/>
                </a:cubicBezTo>
                <a:cubicBezTo>
                  <a:pt x="359392" y="988622"/>
                  <a:pt x="582305" y="1014780"/>
                  <a:pt x="805218" y="1040938"/>
                </a:cubicBezTo>
              </a:path>
            </a:pathLst>
          </a:cu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2306638" y="3405188"/>
            <a:ext cx="779463" cy="441325"/>
          </a:xfrm>
          <a:custGeom>
            <a:avLst/>
            <a:gdLst>
              <a:gd name="connsiteX0" fmla="*/ 764274 w 780033"/>
              <a:gd name="connsiteY0" fmla="*/ 436728 h 439931"/>
              <a:gd name="connsiteX1" fmla="*/ 764274 w 780033"/>
              <a:gd name="connsiteY1" fmla="*/ 382137 h 439931"/>
              <a:gd name="connsiteX2" fmla="*/ 600501 w 780033"/>
              <a:gd name="connsiteY2" fmla="*/ 40943 h 439931"/>
              <a:gd name="connsiteX3" fmla="*/ 0 w 780033"/>
              <a:gd name="connsiteY3" fmla="*/ 0 h 439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033" h="439931">
                <a:moveTo>
                  <a:pt x="764274" y="436728"/>
                </a:moveTo>
                <a:cubicBezTo>
                  <a:pt x="777922" y="442414"/>
                  <a:pt x="791570" y="448101"/>
                  <a:pt x="764274" y="382137"/>
                </a:cubicBezTo>
                <a:cubicBezTo>
                  <a:pt x="736978" y="316173"/>
                  <a:pt x="727880" y="104632"/>
                  <a:pt x="600501" y="40943"/>
                </a:cubicBezTo>
                <a:cubicBezTo>
                  <a:pt x="473122" y="-22746"/>
                  <a:pt x="47767" y="45493"/>
                  <a:pt x="0" y="0"/>
                </a:cubicBezTo>
              </a:path>
            </a:pathLst>
          </a:cu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Parallelogram 4"/>
          <p:cNvSpPr>
            <a:spLocks noChangeArrowheads="1"/>
          </p:cNvSpPr>
          <p:nvPr/>
        </p:nvSpPr>
        <p:spPr bwMode="auto">
          <a:xfrm>
            <a:off x="3222625" y="2492375"/>
            <a:ext cx="1514475" cy="866775"/>
          </a:xfrm>
          <a:prstGeom prst="parallelogram">
            <a:avLst>
              <a:gd name="adj" fmla="val 25004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38100" algn="ctr">
            <a:solidFill>
              <a:schemeClr val="accent1"/>
            </a:solidFill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Đ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Parallelogram 5"/>
          <p:cNvSpPr/>
          <p:nvPr/>
        </p:nvSpPr>
        <p:spPr>
          <a:xfrm>
            <a:off x="4643438" y="2492375"/>
            <a:ext cx="1516063" cy="866775"/>
          </a:xfrm>
          <a:prstGeom prst="parallelogram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Parallelogram 6"/>
          <p:cNvSpPr/>
          <p:nvPr/>
        </p:nvSpPr>
        <p:spPr>
          <a:xfrm>
            <a:off x="2995613" y="3470275"/>
            <a:ext cx="1514475" cy="865188"/>
          </a:xfrm>
          <a:prstGeom prst="parallelogram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Symbol" panose="05050102010706020507"/>
              </a:rPr>
              <a:t> 0)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4405313" y="3478213"/>
            <a:ext cx="1514475" cy="866775"/>
          </a:xfrm>
          <a:prstGeom prst="parallelogram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5" name="TextBox 8"/>
          <p:cNvSpPr txBox="1"/>
          <p:nvPr/>
        </p:nvSpPr>
        <p:spPr>
          <a:xfrm>
            <a:off x="3375025" y="2605088"/>
            <a:ext cx="129730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 thị của</a:t>
            </a:r>
          </a:p>
          <a:p>
            <a:pPr eaLnBrk="1" hangingPunct="1"/>
            <a:r>
              <a:rPr lang="en-US" altLang="en-US" sz="2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hàm số</a:t>
            </a:r>
          </a:p>
        </p:txBody>
      </p:sp>
      <p:pic>
        <p:nvPicPr>
          <p:cNvPr id="43016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0613" y="3500438"/>
            <a:ext cx="758825" cy="830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4722813" y="2492375"/>
            <a:ext cx="1385570" cy="8299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Hàm</a:t>
            </a:r>
            <a:r>
              <a:rPr kumimoji="0" lang="en-US" sz="2400" b="1" kern="1200" cap="none" spc="0" normalizeH="0" baseline="0" noProof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kern="1200" cap="none" spc="0" normalizeH="0" baseline="0" noProof="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endParaRPr kumimoji="0" lang="en-US" sz="2400" b="1" kern="1200" cap="none" spc="0" normalizeH="0" baseline="0" noProof="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kern="1200" cap="none" spc="0" normalizeH="0" baseline="0" noProof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kern="1200" cap="none" spc="0" normalizeH="0" baseline="0" noProof="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bậc</a:t>
            </a:r>
            <a:r>
              <a:rPr kumimoji="0" lang="en-US" sz="2400" b="1" kern="1200" cap="none" spc="0" normalizeH="0" baseline="0" noProof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kern="1200" cap="none" spc="0" normalizeH="0" baseline="0" noProof="0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nhất</a:t>
            </a:r>
            <a:endParaRPr kumimoji="0" lang="en-US" sz="2400" b="1" kern="1200" cap="none" spc="0" normalizeH="0" baseline="0" noProof="0" dirty="0">
              <a:solidFill>
                <a:srgbClr val="C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3018" name="Object 11"/>
          <p:cNvGraphicFramePr>
            <a:graphicFrameLocks noChangeAspect="1"/>
          </p:cNvGraphicFramePr>
          <p:nvPr/>
        </p:nvGraphicFramePr>
        <p:xfrm>
          <a:off x="3208338" y="3644900"/>
          <a:ext cx="1147762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r:id="rId7" imgW="11191875" imgH="3514725" progId="Equation.DSMT4">
                  <p:embed/>
                </p:oleObj>
              </mc:Choice>
              <mc:Fallback>
                <p:oleObj r:id="rId7" imgW="11191875" imgH="3514725" progId="Equation.DSMT4">
                  <p:embed/>
                  <p:pic>
                    <p:nvPicPr>
                      <p:cNvPr id="0" name="Picture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08338" y="3644900"/>
                        <a:ext cx="1147762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 13"/>
          <p:cNvSpPr/>
          <p:nvPr/>
        </p:nvSpPr>
        <p:spPr>
          <a:xfrm>
            <a:off x="6021388" y="1976438"/>
            <a:ext cx="1214438" cy="947738"/>
          </a:xfrm>
          <a:custGeom>
            <a:avLst/>
            <a:gdLst>
              <a:gd name="connsiteX0" fmla="*/ 11 w 1214662"/>
              <a:gd name="connsiteY0" fmla="*/ 948925 h 948925"/>
              <a:gd name="connsiteX1" fmla="*/ 327558 w 1214662"/>
              <a:gd name="connsiteY1" fmla="*/ 785152 h 948925"/>
              <a:gd name="connsiteX2" fmla="*/ 11 w 1214662"/>
              <a:gd name="connsiteY2" fmla="*/ 280185 h 948925"/>
              <a:gd name="connsiteX3" fmla="*/ 341205 w 1214662"/>
              <a:gd name="connsiteY3" fmla="*/ 20878 h 948925"/>
              <a:gd name="connsiteX4" fmla="*/ 1214662 w 1214662"/>
              <a:gd name="connsiteY4" fmla="*/ 34525 h 948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662" h="948925">
                <a:moveTo>
                  <a:pt x="11" y="948925"/>
                </a:moveTo>
                <a:cubicBezTo>
                  <a:pt x="163784" y="922767"/>
                  <a:pt x="327558" y="896609"/>
                  <a:pt x="327558" y="785152"/>
                </a:cubicBezTo>
                <a:cubicBezTo>
                  <a:pt x="327558" y="673695"/>
                  <a:pt x="-2264" y="407564"/>
                  <a:pt x="11" y="280185"/>
                </a:cubicBezTo>
                <a:cubicBezTo>
                  <a:pt x="2286" y="152806"/>
                  <a:pt x="138763" y="61821"/>
                  <a:pt x="341205" y="20878"/>
                </a:cubicBezTo>
                <a:cubicBezTo>
                  <a:pt x="543647" y="-20065"/>
                  <a:pt x="879154" y="7230"/>
                  <a:pt x="1214662" y="34525"/>
                </a:cubicBezTo>
              </a:path>
            </a:pathLst>
          </a:cu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64289" y="1268760"/>
            <a:ext cx="1666931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latin typeface="+mn-lt"/>
                <a:ea typeface="+mn-ea"/>
                <a:cs typeface="+mn-cs"/>
              </a:rPr>
              <a:t>y = ax + b, (a</a:t>
            </a:r>
            <a:r>
              <a:rPr kumimoji="0" lang="en-US" kern="1200" cap="none" spc="0" normalizeH="0" baseline="0" noProof="0">
                <a:latin typeface="+mn-lt"/>
                <a:ea typeface="+mn-ea"/>
                <a:cs typeface="+mn-cs"/>
                <a:sym typeface="Symbol" panose="05050102010706020507"/>
              </a:rPr>
              <a:t>0)</a:t>
            </a:r>
            <a:endParaRPr kumimoji="0" lang="en-US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57472" y="2286229"/>
            <a:ext cx="1377300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latin typeface="+mn-lt"/>
                <a:ea typeface="+mn-ea"/>
                <a:cs typeface="+mn-cs"/>
              </a:rPr>
              <a:t>* b = 0</a:t>
            </a: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latin typeface="+mn-lt"/>
                <a:ea typeface="+mn-ea"/>
                <a:cs typeface="+mn-cs"/>
              </a:rPr>
              <a:t>y = ax , (a</a:t>
            </a:r>
            <a:r>
              <a:rPr kumimoji="0" lang="en-US" kern="1200" cap="none" spc="0" normalizeH="0" baseline="0" noProof="0">
                <a:latin typeface="+mn-lt"/>
                <a:ea typeface="+mn-ea"/>
                <a:cs typeface="+mn-cs"/>
                <a:sym typeface="Symbol" panose="05050102010706020507"/>
              </a:rPr>
              <a:t>0)</a:t>
            </a:r>
            <a:endParaRPr kumimoji="0" lang="en-US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43026" name="TextBox 16"/>
          <p:cNvSpPr txBox="1"/>
          <p:nvPr/>
        </p:nvSpPr>
        <p:spPr>
          <a:xfrm>
            <a:off x="7380288" y="3563938"/>
            <a:ext cx="136207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b="1">
                <a:latin typeface="Calibri" panose="020F0502020204030204" pitchFamily="34" charset="0"/>
              </a:rPr>
              <a:t>TXĐ:</a:t>
            </a:r>
            <a:r>
              <a:rPr lang="en-US" altLang="en-US" b="1">
                <a:latin typeface="Calibri" panose="020F0502020204030204" pitchFamily="34" charset="0"/>
                <a:sym typeface="Symbol" panose="05050102010706020507" pitchFamily="2" charset="2"/>
              </a:rPr>
              <a:t></a:t>
            </a:r>
            <a:r>
              <a:rPr lang="en-US" altLang="en-US" b="1">
                <a:latin typeface="Calibri" panose="020F0502020204030204" pitchFamily="34" charset="0"/>
              </a:rPr>
              <a:t> x </a:t>
            </a:r>
            <a:r>
              <a:rPr lang="en-US" altLang="en-US" b="1">
                <a:latin typeface="Calibri" panose="020F0502020204030204" pitchFamily="34" charset="0"/>
                <a:sym typeface="Symbol" panose="05050102010706020507" pitchFamily="2" charset="2"/>
              </a:rPr>
              <a:t> R</a:t>
            </a:r>
            <a:endParaRPr lang="en-US" altLang="en-US" b="1"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00788" y="4470400"/>
            <a:ext cx="2843213" cy="8302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latin typeface="+mn-lt"/>
                <a:ea typeface="+mn-ea"/>
                <a:cs typeface="+mn-cs"/>
              </a:rPr>
              <a:t>* a &gt; 0  Đồng biến</a:t>
            </a:r>
          </a:p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kern="1200" cap="none" spc="0" normalizeH="0" baseline="0" noProof="0">
                <a:latin typeface="+mn-lt"/>
                <a:ea typeface="+mn-ea"/>
                <a:cs typeface="+mn-cs"/>
              </a:rPr>
              <a:t>* a &lt; 0  Nghịch biến</a:t>
            </a:r>
          </a:p>
        </p:txBody>
      </p:sp>
      <p:sp>
        <p:nvSpPr>
          <p:cNvPr id="20" name="Freeform 19"/>
          <p:cNvSpPr/>
          <p:nvPr/>
        </p:nvSpPr>
        <p:spPr>
          <a:xfrm>
            <a:off x="6762750" y="1439863"/>
            <a:ext cx="600075" cy="576263"/>
          </a:xfrm>
          <a:custGeom>
            <a:avLst/>
            <a:gdLst>
              <a:gd name="connsiteX0" fmla="*/ 438814 w 600771"/>
              <a:gd name="connsiteY0" fmla="*/ 561109 h 577106"/>
              <a:gd name="connsiteX1" fmla="*/ 594678 w 600771"/>
              <a:gd name="connsiteY1" fmla="*/ 561109 h 577106"/>
              <a:gd name="connsiteX2" fmla="*/ 511550 w 600771"/>
              <a:gd name="connsiteY2" fmla="*/ 394854 h 577106"/>
              <a:gd name="connsiteX3" fmla="*/ 2396 w 600771"/>
              <a:gd name="connsiteY3" fmla="*/ 176645 h 577106"/>
              <a:gd name="connsiteX4" fmla="*/ 355687 w 600771"/>
              <a:gd name="connsiteY4" fmla="*/ 0 h 577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771" h="577106">
                <a:moveTo>
                  <a:pt x="438814" y="561109"/>
                </a:moveTo>
                <a:cubicBezTo>
                  <a:pt x="510684" y="574963"/>
                  <a:pt x="582555" y="588818"/>
                  <a:pt x="594678" y="561109"/>
                </a:cubicBezTo>
                <a:cubicBezTo>
                  <a:pt x="606801" y="533400"/>
                  <a:pt x="610264" y="458931"/>
                  <a:pt x="511550" y="394854"/>
                </a:cubicBezTo>
                <a:cubicBezTo>
                  <a:pt x="412836" y="330777"/>
                  <a:pt x="28373" y="242454"/>
                  <a:pt x="2396" y="176645"/>
                </a:cubicBezTo>
                <a:cubicBezTo>
                  <a:pt x="-23581" y="110836"/>
                  <a:pt x="166053" y="55418"/>
                  <a:pt x="355687" y="0"/>
                </a:cubicBezTo>
              </a:path>
            </a:pathLst>
          </a:cu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7077075" y="2017713"/>
            <a:ext cx="368300" cy="639763"/>
          </a:xfrm>
          <a:custGeom>
            <a:avLst/>
            <a:gdLst>
              <a:gd name="connsiteX0" fmla="*/ 131230 w 367450"/>
              <a:gd name="connsiteY0" fmla="*/ 0 h 640080"/>
              <a:gd name="connsiteX1" fmla="*/ 215050 w 367450"/>
              <a:gd name="connsiteY1" fmla="*/ 30480 h 640080"/>
              <a:gd name="connsiteX2" fmla="*/ 230290 w 367450"/>
              <a:gd name="connsiteY2" fmla="*/ 160020 h 640080"/>
              <a:gd name="connsiteX3" fmla="*/ 1690 w 367450"/>
              <a:gd name="connsiteY3" fmla="*/ 525780 h 640080"/>
              <a:gd name="connsiteX4" fmla="*/ 367450 w 367450"/>
              <a:gd name="connsiteY4" fmla="*/ 64008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450" h="640080">
                <a:moveTo>
                  <a:pt x="131230" y="0"/>
                </a:moveTo>
                <a:cubicBezTo>
                  <a:pt x="164885" y="1905"/>
                  <a:pt x="198540" y="3810"/>
                  <a:pt x="215050" y="30480"/>
                </a:cubicBezTo>
                <a:cubicBezTo>
                  <a:pt x="231560" y="57150"/>
                  <a:pt x="265850" y="77470"/>
                  <a:pt x="230290" y="160020"/>
                </a:cubicBezTo>
                <a:cubicBezTo>
                  <a:pt x="194730" y="242570"/>
                  <a:pt x="-21170" y="445770"/>
                  <a:pt x="1690" y="525780"/>
                </a:cubicBezTo>
                <a:cubicBezTo>
                  <a:pt x="24550" y="605790"/>
                  <a:pt x="309030" y="619760"/>
                  <a:pt x="367450" y="640080"/>
                </a:cubicBezTo>
              </a:path>
            </a:pathLst>
          </a:custGeom>
          <a:ln w="190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6815138" y="3910013"/>
            <a:ext cx="1905000" cy="250825"/>
          </a:xfrm>
          <a:custGeom>
            <a:avLst/>
            <a:gdLst>
              <a:gd name="connsiteX0" fmla="*/ 0 w 1905000"/>
              <a:gd name="connsiteY0" fmla="*/ 219075 h 250309"/>
              <a:gd name="connsiteX1" fmla="*/ 266700 w 1905000"/>
              <a:gd name="connsiteY1" fmla="*/ 238125 h 250309"/>
              <a:gd name="connsiteX2" fmla="*/ 323850 w 1905000"/>
              <a:gd name="connsiteY2" fmla="*/ 57150 h 250309"/>
              <a:gd name="connsiteX3" fmla="*/ 1905000 w 1905000"/>
              <a:gd name="connsiteY3" fmla="*/ 0 h 250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250309">
                <a:moveTo>
                  <a:pt x="0" y="219075"/>
                </a:moveTo>
                <a:cubicBezTo>
                  <a:pt x="106362" y="242093"/>
                  <a:pt x="212725" y="265112"/>
                  <a:pt x="266700" y="238125"/>
                </a:cubicBezTo>
                <a:cubicBezTo>
                  <a:pt x="320675" y="211138"/>
                  <a:pt x="50800" y="96837"/>
                  <a:pt x="323850" y="57150"/>
                </a:cubicBezTo>
                <a:cubicBezTo>
                  <a:pt x="596900" y="17463"/>
                  <a:pt x="1250950" y="8731"/>
                  <a:pt x="1905000" y="0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5940425" y="4146550"/>
            <a:ext cx="1030288" cy="800100"/>
          </a:xfrm>
          <a:custGeom>
            <a:avLst/>
            <a:gdLst>
              <a:gd name="connsiteX0" fmla="*/ 793744 w 1031184"/>
              <a:gd name="connsiteY0" fmla="*/ 0 h 800100"/>
              <a:gd name="connsiteX1" fmla="*/ 984244 w 1031184"/>
              <a:gd name="connsiteY1" fmla="*/ 57150 h 800100"/>
              <a:gd name="connsiteX2" fmla="*/ 22219 w 1031184"/>
              <a:gd name="connsiteY2" fmla="*/ 285750 h 800100"/>
              <a:gd name="connsiteX3" fmla="*/ 346069 w 1031184"/>
              <a:gd name="connsiteY3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1184" h="800100">
                <a:moveTo>
                  <a:pt x="793744" y="0"/>
                </a:moveTo>
                <a:cubicBezTo>
                  <a:pt x="953288" y="4762"/>
                  <a:pt x="1112832" y="9525"/>
                  <a:pt x="984244" y="57150"/>
                </a:cubicBezTo>
                <a:cubicBezTo>
                  <a:pt x="855657" y="104775"/>
                  <a:pt x="128582" y="161925"/>
                  <a:pt x="22219" y="285750"/>
                </a:cubicBezTo>
                <a:cubicBezTo>
                  <a:pt x="-84144" y="409575"/>
                  <a:pt x="219069" y="730250"/>
                  <a:pt x="346069" y="800100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3032" name="Group 28"/>
          <p:cNvPicPr/>
          <p:nvPr/>
        </p:nvPicPr>
        <p:blipFill>
          <a:blip r:embed="rId9"/>
          <a:stretch>
            <a:fillRect/>
          </a:stretch>
        </p:blipFill>
        <p:spPr>
          <a:xfrm>
            <a:off x="152400" y="4000500"/>
            <a:ext cx="2273300" cy="1879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3033" name="Group 42"/>
          <p:cNvGrpSpPr/>
          <p:nvPr/>
        </p:nvGrpSpPr>
        <p:grpSpPr>
          <a:xfrm>
            <a:off x="539750" y="836613"/>
            <a:ext cx="1639888" cy="1433512"/>
            <a:chOff x="683568" y="-20538"/>
            <a:chExt cx="1640154" cy="1433443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683568" y="781110"/>
              <a:ext cx="1575055" cy="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1471096" y="66770"/>
              <a:ext cx="0" cy="1346135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1312320" y="266785"/>
              <a:ext cx="811345" cy="893720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1463157" y="-20538"/>
              <a:ext cx="300086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039513" y="411241"/>
              <a:ext cx="284209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 rot="2679182">
              <a:off x="1426639" y="887468"/>
              <a:ext cx="849451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3">
                      <a:lumMod val="50000"/>
                    </a:schemeClr>
                  </a:solidFill>
                  <a:latin typeface="+mn-lt"/>
                  <a:ea typeface="+mn-ea"/>
                  <a:cs typeface="+mn-cs"/>
                </a:rPr>
                <a:t>y=ax</a:t>
              </a:r>
              <a:r>
                <a:rPr kumimoji="0" lang="en-US" kern="1200" cap="none" spc="0" normalizeH="0" baseline="0" noProof="0">
                  <a:latin typeface="+mn-lt"/>
                  <a:ea typeface="+mn-ea"/>
                  <a:cs typeface="+mn-cs"/>
                </a:rPr>
                <a:t>+</a:t>
              </a:r>
              <a:r>
                <a:rPr kumimoji="0" lang="en-US" kern="1200" cap="none" spc="0" normalizeH="0" baseline="0" noProof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1448867" y="739837"/>
              <a:ext cx="61923" cy="6826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Flowchart: Connector 39"/>
            <p:cNvSpPr/>
            <p:nvPr/>
          </p:nvSpPr>
          <p:spPr>
            <a:xfrm>
              <a:off x="1439341" y="411241"/>
              <a:ext cx="61923" cy="68259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180537" y="762061"/>
              <a:ext cx="338192" cy="3698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43076" name="TextBox 41"/>
            <p:cNvSpPr txBox="1"/>
            <p:nvPr/>
          </p:nvSpPr>
          <p:spPr>
            <a:xfrm>
              <a:off x="1201744" y="258202"/>
              <a:ext cx="30649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rgbClr val="FF0000"/>
                  </a:solidFill>
                  <a:latin typeface="Calibri" panose="020F0502020204030204" pitchFamily="34" charset="0"/>
                </a:rPr>
                <a:t>b</a:t>
              </a:r>
            </a:p>
          </p:txBody>
        </p:sp>
      </p:grpSp>
      <p:grpSp>
        <p:nvGrpSpPr>
          <p:cNvPr id="43034" name="Group 43"/>
          <p:cNvGrpSpPr/>
          <p:nvPr/>
        </p:nvGrpSpPr>
        <p:grpSpPr>
          <a:xfrm>
            <a:off x="2111375" y="836613"/>
            <a:ext cx="1868488" cy="1449387"/>
            <a:chOff x="455659" y="-20538"/>
            <a:chExt cx="1868063" cy="1449516"/>
          </a:xfrm>
        </p:grpSpPr>
        <p:cxnSp>
          <p:nvCxnSpPr>
            <p:cNvPr id="45" name="Straight Arrow Connector 44"/>
            <p:cNvCxnSpPr/>
            <p:nvPr/>
          </p:nvCxnSpPr>
          <p:spPr>
            <a:xfrm>
              <a:off x="684207" y="781220"/>
              <a:ext cx="1574442" cy="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/>
            <p:nvPr/>
          </p:nvCxnSpPr>
          <p:spPr>
            <a:xfrm flipV="1">
              <a:off x="1471428" y="66782"/>
              <a:ext cx="0" cy="134632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1312714" y="266825"/>
              <a:ext cx="811028" cy="893843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/>
            <p:cNvSpPr txBox="1"/>
            <p:nvPr/>
          </p:nvSpPr>
          <p:spPr>
            <a:xfrm>
              <a:off x="1463493" y="-20538"/>
              <a:ext cx="299969" cy="369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039624" y="411300"/>
              <a:ext cx="284098" cy="369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 rot="2679182">
              <a:off x="1426988" y="887593"/>
              <a:ext cx="849120" cy="3699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3">
                      <a:lumMod val="50000"/>
                    </a:schemeClr>
                  </a:solidFill>
                  <a:latin typeface="+mn-lt"/>
                  <a:ea typeface="+mn-ea"/>
                  <a:cs typeface="+mn-cs"/>
                </a:rPr>
                <a:t>y=ax</a:t>
              </a:r>
              <a:r>
                <a:rPr kumimoji="0" lang="en-US" kern="1200" cap="none" spc="0" normalizeH="0" baseline="0" noProof="0">
                  <a:latin typeface="+mn-lt"/>
                  <a:ea typeface="+mn-ea"/>
                  <a:cs typeface="+mn-cs"/>
                </a:rPr>
                <a:t>+</a:t>
              </a:r>
              <a:r>
                <a:rPr kumimoji="0" lang="en-US" kern="1200" cap="none" spc="0" normalizeH="0" baseline="0" noProof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51" name="Flowchart: Connector 50"/>
            <p:cNvSpPr/>
            <p:nvPr/>
          </p:nvSpPr>
          <p:spPr>
            <a:xfrm>
              <a:off x="1449208" y="739942"/>
              <a:ext cx="61899" cy="68269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lowchart: Connector 51"/>
            <p:cNvSpPr/>
            <p:nvPr/>
          </p:nvSpPr>
          <p:spPr>
            <a:xfrm>
              <a:off x="1439685" y="411300"/>
              <a:ext cx="61899" cy="68268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180982" y="762169"/>
              <a:ext cx="336473" cy="369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43064" name="TextBox 53"/>
            <p:cNvSpPr txBox="1"/>
            <p:nvPr/>
          </p:nvSpPr>
          <p:spPr>
            <a:xfrm>
              <a:off x="1201744" y="258202"/>
              <a:ext cx="30649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rgbClr val="FF0000"/>
                  </a:solidFill>
                  <a:latin typeface="Calibri" panose="020F0502020204030204" pitchFamily="34" charset="0"/>
                </a:rPr>
                <a:t>b</a:t>
              </a: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777849" y="536724"/>
              <a:ext cx="812615" cy="892254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 rot="2679182">
              <a:off x="455659" y="841551"/>
              <a:ext cx="1172896" cy="369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3">
                      <a:lumMod val="50000"/>
                    </a:schemeClr>
                  </a:solidFill>
                  <a:latin typeface="+mn-lt"/>
                  <a:ea typeface="+mn-ea"/>
                  <a:cs typeface="+mn-cs"/>
                </a:rPr>
                <a:t>    y=a’x</a:t>
              </a:r>
              <a:r>
                <a:rPr kumimoji="0" lang="en-US" kern="1200" cap="none" spc="0" normalizeH="0" baseline="0" noProof="0">
                  <a:latin typeface="+mn-lt"/>
                  <a:ea typeface="+mn-ea"/>
                  <a:cs typeface="+mn-cs"/>
                </a:rPr>
                <a:t>+</a:t>
              </a:r>
              <a:r>
                <a:rPr kumimoji="0" lang="en-US" kern="1200" cap="none" spc="0" normalizeH="0" baseline="0" noProof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b’</a:t>
              </a:r>
            </a:p>
          </p:txBody>
        </p:sp>
      </p:grpSp>
      <p:grpSp>
        <p:nvGrpSpPr>
          <p:cNvPr id="43035" name="Group 54"/>
          <p:cNvGrpSpPr/>
          <p:nvPr/>
        </p:nvGrpSpPr>
        <p:grpSpPr>
          <a:xfrm>
            <a:off x="3995738" y="842963"/>
            <a:ext cx="1639887" cy="1433512"/>
            <a:chOff x="683568" y="-20538"/>
            <a:chExt cx="1640154" cy="1433443"/>
          </a:xfrm>
        </p:grpSpPr>
        <p:cxnSp>
          <p:nvCxnSpPr>
            <p:cNvPr id="56" name="Straight Arrow Connector 55"/>
            <p:cNvCxnSpPr/>
            <p:nvPr/>
          </p:nvCxnSpPr>
          <p:spPr>
            <a:xfrm>
              <a:off x="683568" y="781110"/>
              <a:ext cx="1575056" cy="0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V="1">
              <a:off x="1471096" y="66770"/>
              <a:ext cx="0" cy="1346135"/>
            </a:xfrm>
            <a:prstGeom prst="straightConnector1">
              <a:avLst/>
            </a:prstGeom>
            <a:ln w="28575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1312320" y="266785"/>
              <a:ext cx="811344" cy="893720"/>
            </a:xfrm>
            <a:prstGeom prst="line">
              <a:avLst/>
            </a:prstGeom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1463157" y="-20538"/>
              <a:ext cx="300087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y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039514" y="411241"/>
              <a:ext cx="284208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x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 rot="2679182">
              <a:off x="1426639" y="887468"/>
              <a:ext cx="849450" cy="3698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3">
                      <a:lumMod val="50000"/>
                    </a:schemeClr>
                  </a:solidFill>
                  <a:latin typeface="+mn-lt"/>
                  <a:ea typeface="+mn-ea"/>
                  <a:cs typeface="+mn-cs"/>
                </a:rPr>
                <a:t>y=ax</a:t>
              </a:r>
              <a:r>
                <a:rPr kumimoji="0" lang="en-US" kern="1200" cap="none" spc="0" normalizeH="0" baseline="0" noProof="0">
                  <a:latin typeface="+mn-lt"/>
                  <a:ea typeface="+mn-ea"/>
                  <a:cs typeface="+mn-cs"/>
                </a:rPr>
                <a:t>+</a:t>
              </a:r>
              <a:r>
                <a:rPr kumimoji="0" lang="en-US" kern="1200" cap="none" spc="0" normalizeH="0" baseline="0" noProof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b</a:t>
              </a:r>
            </a:p>
          </p:txBody>
        </p:sp>
        <p:sp>
          <p:nvSpPr>
            <p:cNvPr id="62" name="Flowchart: Connector 61"/>
            <p:cNvSpPr/>
            <p:nvPr/>
          </p:nvSpPr>
          <p:spPr>
            <a:xfrm>
              <a:off x="1448868" y="739837"/>
              <a:ext cx="61922" cy="6826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lowchart: Connector 62"/>
            <p:cNvSpPr/>
            <p:nvPr/>
          </p:nvSpPr>
          <p:spPr>
            <a:xfrm>
              <a:off x="1439341" y="411241"/>
              <a:ext cx="61922" cy="68259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80536" y="762061"/>
              <a:ext cx="338193" cy="3698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5"/>
                  </a:solidFill>
                  <a:latin typeface="+mn-lt"/>
                  <a:ea typeface="+mn-ea"/>
                  <a:cs typeface="+mn-cs"/>
                </a:rPr>
                <a:t>O</a:t>
              </a:r>
            </a:p>
          </p:txBody>
        </p:sp>
        <p:sp>
          <p:nvSpPr>
            <p:cNvPr id="43052" name="TextBox 64"/>
            <p:cNvSpPr txBox="1"/>
            <p:nvPr/>
          </p:nvSpPr>
          <p:spPr>
            <a:xfrm>
              <a:off x="1201744" y="258202"/>
              <a:ext cx="306494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>
                  <a:solidFill>
                    <a:srgbClr val="FF0000"/>
                  </a:solidFill>
                  <a:latin typeface="Calibri" panose="020F0502020204030204" pitchFamily="34" charset="0"/>
                </a:rPr>
                <a:t>b</a:t>
              </a: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1336136" y="266785"/>
              <a:ext cx="811345" cy="893720"/>
            </a:xfrm>
            <a:prstGeom prst="line">
              <a:avLst/>
            </a:prstGeom>
            <a:ln w="285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 rot="2894332">
              <a:off x="1357673" y="459619"/>
              <a:ext cx="961979" cy="369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9144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kern="1200" cap="none" spc="0" normalizeH="0" baseline="0" noProof="0">
                  <a:solidFill>
                    <a:schemeClr val="accent3">
                      <a:lumMod val="50000"/>
                    </a:schemeClr>
                  </a:solidFill>
                  <a:latin typeface="+mn-lt"/>
                  <a:ea typeface="+mn-ea"/>
                  <a:cs typeface="+mn-cs"/>
                </a:rPr>
                <a:t>y=a’x</a:t>
              </a:r>
              <a:r>
                <a:rPr kumimoji="0" lang="en-US" kern="1200" cap="none" spc="0" normalizeH="0" baseline="0" noProof="0">
                  <a:latin typeface="+mn-lt"/>
                  <a:ea typeface="+mn-ea"/>
                  <a:cs typeface="+mn-cs"/>
                </a:rPr>
                <a:t>+</a:t>
              </a:r>
              <a:r>
                <a:rPr kumimoji="0" lang="en-US" kern="1200" cap="none" spc="0" normalizeH="0" baseline="0" noProof="0">
                  <a:solidFill>
                    <a:srgbClr val="FF0000"/>
                  </a:solidFill>
                  <a:latin typeface="+mn-lt"/>
                  <a:ea typeface="+mn-ea"/>
                  <a:cs typeface="+mn-cs"/>
                </a:rPr>
                <a:t>b’</a:t>
              </a:r>
            </a:p>
          </p:txBody>
        </p:sp>
      </p:grpSp>
      <p:sp>
        <p:nvSpPr>
          <p:cNvPr id="70" name="Freeform 69"/>
          <p:cNvSpPr/>
          <p:nvPr/>
        </p:nvSpPr>
        <p:spPr>
          <a:xfrm>
            <a:off x="412750" y="1930400"/>
            <a:ext cx="1974850" cy="1498600"/>
          </a:xfrm>
          <a:custGeom>
            <a:avLst/>
            <a:gdLst>
              <a:gd name="connsiteX0" fmla="*/ 1974568 w 1974568"/>
              <a:gd name="connsiteY0" fmla="*/ 1473200 h 1498863"/>
              <a:gd name="connsiteX1" fmla="*/ 1733268 w 1974568"/>
              <a:gd name="connsiteY1" fmla="*/ 1473200 h 1498863"/>
              <a:gd name="connsiteX2" fmla="*/ 1682468 w 1974568"/>
              <a:gd name="connsiteY2" fmla="*/ 1206500 h 1498863"/>
              <a:gd name="connsiteX3" fmla="*/ 44168 w 1974568"/>
              <a:gd name="connsiteY3" fmla="*/ 355600 h 1498863"/>
              <a:gd name="connsiteX4" fmla="*/ 628368 w 1974568"/>
              <a:gd name="connsiteY4" fmla="*/ 0 h 1498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4568" h="1498863">
                <a:moveTo>
                  <a:pt x="1974568" y="1473200"/>
                </a:moveTo>
                <a:cubicBezTo>
                  <a:pt x="1878259" y="1495425"/>
                  <a:pt x="1781951" y="1517650"/>
                  <a:pt x="1733268" y="1473200"/>
                </a:cubicBezTo>
                <a:cubicBezTo>
                  <a:pt x="1684585" y="1428750"/>
                  <a:pt x="1963985" y="1392767"/>
                  <a:pt x="1682468" y="1206500"/>
                </a:cubicBezTo>
                <a:cubicBezTo>
                  <a:pt x="1400951" y="1020233"/>
                  <a:pt x="219851" y="556683"/>
                  <a:pt x="44168" y="355600"/>
                </a:cubicBezTo>
                <a:cubicBezTo>
                  <a:pt x="-131515" y="154517"/>
                  <a:pt x="248426" y="77258"/>
                  <a:pt x="628368" y="0"/>
                </a:cubicBezTo>
              </a:path>
            </a:pathLst>
          </a:cu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1092200" y="3408363"/>
            <a:ext cx="1325563" cy="630238"/>
          </a:xfrm>
          <a:custGeom>
            <a:avLst/>
            <a:gdLst>
              <a:gd name="connsiteX0" fmla="*/ 1308100 w 1326347"/>
              <a:gd name="connsiteY0" fmla="*/ 33222 h 630122"/>
              <a:gd name="connsiteX1" fmla="*/ 952500 w 1326347"/>
              <a:gd name="connsiteY1" fmla="*/ 45922 h 630122"/>
              <a:gd name="connsiteX2" fmla="*/ 1295400 w 1326347"/>
              <a:gd name="connsiteY2" fmla="*/ 477722 h 630122"/>
              <a:gd name="connsiteX3" fmla="*/ 0 w 1326347"/>
              <a:gd name="connsiteY3" fmla="*/ 630122 h 63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6347" h="630122">
                <a:moveTo>
                  <a:pt x="1308100" y="33222"/>
                </a:moveTo>
                <a:cubicBezTo>
                  <a:pt x="1131358" y="2530"/>
                  <a:pt x="954617" y="-28161"/>
                  <a:pt x="952500" y="45922"/>
                </a:cubicBezTo>
                <a:cubicBezTo>
                  <a:pt x="950383" y="120005"/>
                  <a:pt x="1454150" y="380355"/>
                  <a:pt x="1295400" y="477722"/>
                </a:cubicBezTo>
                <a:cubicBezTo>
                  <a:pt x="1136650" y="575089"/>
                  <a:pt x="198967" y="611072"/>
                  <a:pt x="0" y="630122"/>
                </a:cubicBezTo>
              </a:path>
            </a:pathLst>
          </a:cu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 rot="1566795">
            <a:off x="608013" y="2381250"/>
            <a:ext cx="14255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Đường thẳng</a:t>
            </a:r>
          </a:p>
        </p:txBody>
      </p:sp>
      <p:sp>
        <p:nvSpPr>
          <p:cNvPr id="43039" name="TextBox 72"/>
          <p:cNvSpPr txBox="1"/>
          <p:nvPr/>
        </p:nvSpPr>
        <p:spPr>
          <a:xfrm>
            <a:off x="2227263" y="3094038"/>
            <a:ext cx="849312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latin typeface="Calibri" panose="020F0502020204030204" pitchFamily="34" charset="0"/>
              </a:rPr>
              <a:t>y=ax+b</a:t>
            </a:r>
          </a:p>
          <a:p>
            <a:pPr eaLnBrk="1" hangingPunct="1"/>
            <a:r>
              <a:rPr lang="en-US" altLang="en-US">
                <a:latin typeface="Calibri" panose="020F0502020204030204" pitchFamily="34" charset="0"/>
              </a:rPr>
              <a:t>(a </a:t>
            </a:r>
            <a:r>
              <a:rPr lang="en-US" altLang="en-US">
                <a:latin typeface="Calibri" panose="020F0502020204030204" pitchFamily="34" charset="0"/>
                <a:sym typeface="Symbol" panose="05050102010706020507" pitchFamily="2" charset="2"/>
              </a:rPr>
              <a:t> 0)</a:t>
            </a:r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3040" name="TextBox 73"/>
          <p:cNvSpPr txBox="1"/>
          <p:nvPr/>
        </p:nvSpPr>
        <p:spPr>
          <a:xfrm rot="-239595">
            <a:off x="1249363" y="3675063"/>
            <a:ext cx="935037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>
                <a:solidFill>
                  <a:srgbClr val="0070C0"/>
                </a:solidFill>
                <a:latin typeface="Calibri" panose="020F0502020204030204" pitchFamily="34" charset="0"/>
              </a:rPr>
              <a:t>Cách vẽ</a:t>
            </a:r>
          </a:p>
        </p:txBody>
      </p:sp>
      <p:sp>
        <p:nvSpPr>
          <p:cNvPr id="75" name="TextBox 74"/>
          <p:cNvSpPr txBox="1"/>
          <p:nvPr/>
        </p:nvSpPr>
        <p:spPr>
          <a:xfrm rot="21354439">
            <a:off x="6012161" y="1720113"/>
            <a:ext cx="1005785" cy="305233"/>
          </a:xfrm>
          <a:prstGeom prst="rect">
            <a:avLst/>
          </a:prstGeom>
          <a:noFill/>
        </p:spPr>
        <p:txBody>
          <a:bodyPr wrap="none" numCol="1">
            <a:prstTxWarp prst="textChevron">
              <a:avLst/>
            </a:prstTxWarp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Định nghĩa</a:t>
            </a:r>
          </a:p>
        </p:txBody>
      </p:sp>
      <p:sp>
        <p:nvSpPr>
          <p:cNvPr id="76" name="TextBox 75"/>
          <p:cNvSpPr txBox="1"/>
          <p:nvPr/>
        </p:nvSpPr>
        <p:spPr>
          <a:xfrm rot="3238388">
            <a:off x="6158618" y="2993860"/>
            <a:ext cx="1063112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kern="1200" cap="none" spc="0" normalizeH="0" baseline="0" noProof="0">
                <a:ln>
                  <a:solidFill>
                    <a:srgbClr val="FF0000"/>
                  </a:solidFill>
                </a:ln>
                <a:latin typeface="+mn-lt"/>
                <a:ea typeface="+mn-ea"/>
                <a:cs typeface="+mn-cs"/>
              </a:rPr>
              <a:t>Tính chất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2" descr="Flower-02-ju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" y="4092575"/>
            <a:ext cx="1752600" cy="1206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87" name="Picture 3" descr="Flower-03-jun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4075" y="4057650"/>
            <a:ext cx="1939925" cy="130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8" name="Oval 4"/>
          <p:cNvSpPr/>
          <p:nvPr/>
        </p:nvSpPr>
        <p:spPr>
          <a:xfrm>
            <a:off x="704850" y="5105400"/>
            <a:ext cx="1219200" cy="1143000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46789" name="Oval 5"/>
          <p:cNvSpPr/>
          <p:nvPr/>
        </p:nvSpPr>
        <p:spPr>
          <a:xfrm>
            <a:off x="7502525" y="5095875"/>
            <a:ext cx="1219200" cy="1143000"/>
          </a:xfrm>
          <a:prstGeom prst="ellipse">
            <a:avLst/>
          </a:prstGeom>
          <a:solidFill>
            <a:srgbClr val="FF00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45061" name="WordArt 6"/>
          <p:cNvSpPr>
            <a:spLocks noTextEdit="1"/>
          </p:cNvSpPr>
          <p:nvPr/>
        </p:nvSpPr>
        <p:spPr>
          <a:xfrm>
            <a:off x="1143000" y="2133600"/>
            <a:ext cx="6781800" cy="7620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421"/>
              </a:avLst>
            </a:prstTxWarp>
            <a:normAutofit/>
          </a:bodyPr>
          <a:lstStyle/>
          <a:p>
            <a:pPr algn="ctr"/>
            <a:r>
              <a:rPr 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00"/>
                    </a:gs>
                    <a:gs pos="50000">
                      <a:srgbClr val="FF0066"/>
                    </a:gs>
                    <a:gs pos="100000">
                      <a:srgbClr val="FFFF00"/>
                    </a:gs>
                  </a:gsLst>
                  <a:lin ang="5400000" scaled="1"/>
                  <a:tileRect/>
                </a:gradFill>
                <a:latin typeface="Times New Roman" panose="02020603050405020304" pitchFamily="18" charset="0"/>
                <a:ea typeface="Times New Roman" panose="02020603050405020304" pitchFamily="18" charset="0"/>
              </a:rPr>
              <a:t>HỎI ĐÁP NHANH</a:t>
            </a:r>
          </a:p>
        </p:txBody>
      </p:sp>
      <p:pic>
        <p:nvPicPr>
          <p:cNvPr id="45062" name="Picture 2" descr="8"/>
          <p:cNvPicPr>
            <a:picLocks noChangeAspect="1"/>
          </p:cNvPicPr>
          <p:nvPr/>
        </p:nvPicPr>
        <p:blipFill>
          <a:blip r:embed="rId5"/>
          <a:srcRect t="6667" r="45732"/>
          <a:stretch>
            <a:fillRect/>
          </a:stretch>
        </p:blipFill>
        <p:spPr>
          <a:xfrm>
            <a:off x="4724400" y="76200"/>
            <a:ext cx="44196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3" name="Picture 3" descr="8"/>
          <p:cNvPicPr>
            <a:picLocks noChangeAspect="1"/>
          </p:cNvPicPr>
          <p:nvPr/>
        </p:nvPicPr>
        <p:blipFill>
          <a:blip r:embed="rId6"/>
          <a:srcRect t="53659" r="13333"/>
          <a:stretch>
            <a:fillRect/>
          </a:stretch>
        </p:blipFill>
        <p:spPr>
          <a:xfrm>
            <a:off x="8686800" y="457200"/>
            <a:ext cx="457200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Right Arrow 9">
            <a:hlinkClick r:id="" action="ppaction://noaction"/>
          </p:cNvPr>
          <p:cNvSpPr/>
          <p:nvPr/>
        </p:nvSpPr>
        <p:spPr>
          <a:xfrm>
            <a:off x="8001000" y="6400800"/>
            <a:ext cx="685800" cy="304800"/>
          </a:xfrm>
          <a:prstGeom prst="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0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46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46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8" grpId="0" animBg="1"/>
      <p:bldP spid="24678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/>
          <p:nvPr/>
        </p:nvSpPr>
        <p:spPr>
          <a:xfrm>
            <a:off x="533400" y="687388"/>
            <a:ext cx="83820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mx + 5 l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 khi?</a:t>
            </a:r>
            <a:endParaRPr lang="en-US" altLang="en-US" sz="4000" b="1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6082" name="Text Box 9">
            <a:hlinkClick r:id="" action="ppaction://noaction"/>
          </p:cNvPr>
          <p:cNvSpPr txBox="1"/>
          <p:nvPr/>
        </p:nvSpPr>
        <p:spPr>
          <a:xfrm>
            <a:off x="1066800" y="2789238"/>
            <a:ext cx="25638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A. m = 0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6083" name="Text Box 10">
            <a:hlinkClick r:id="rId2" action="ppaction://hlinksldjump"/>
          </p:cNvPr>
          <p:cNvSpPr txBox="1"/>
          <p:nvPr/>
        </p:nvSpPr>
        <p:spPr>
          <a:xfrm>
            <a:off x="1017588" y="3886200"/>
            <a:ext cx="264001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B. m ≠ 0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6084" name="Text Box 11">
            <a:hlinkClick r:id="" action="ppaction://noaction"/>
          </p:cNvPr>
          <p:cNvSpPr txBox="1"/>
          <p:nvPr/>
        </p:nvSpPr>
        <p:spPr>
          <a:xfrm>
            <a:off x="5375275" y="3962400"/>
            <a:ext cx="25495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D. m&gt;0</a:t>
            </a:r>
            <a:endParaRPr lang="en-US" altLang="en-US" sz="4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6085" name="Text Box 10">
            <a:hlinkClick r:id="rId2" action="ppaction://hlinksldjump"/>
          </p:cNvPr>
          <p:cNvSpPr txBox="1"/>
          <p:nvPr/>
        </p:nvSpPr>
        <p:spPr>
          <a:xfrm>
            <a:off x="5486400" y="2713038"/>
            <a:ext cx="210661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C. m&lt;0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7" name="Oval 23"/>
          <p:cNvSpPr/>
          <p:nvPr/>
        </p:nvSpPr>
        <p:spPr>
          <a:xfrm>
            <a:off x="1066800" y="38862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pic>
        <p:nvPicPr>
          <p:cNvPr id="46087" name="Picture 25" descr="614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1800" y="51054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Picture 65" descr="C:\Users\Administrator\Downloads\hinh tô mau\619380a8c7yo5al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52400"/>
            <a:ext cx="4095750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9" name="Picture 65" descr="C:\Users\Administrator\Downloads\hinh tô mau\619380a8c7yo5al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61925"/>
            <a:ext cx="4095750" cy="14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90" name="Picture 65" descr="C:\Users\Administrator\Downloads\hinh tô mau\619380a8c7yo5al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0" y="161925"/>
            <a:ext cx="4095750" cy="14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6091" name="Group 85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46092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46104" name="Picture 1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5" name="Picture 11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6" name="Picture 2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7" name="Picture 21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6093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46102" name="Picture 1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3" name="Picture 21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6094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46098" name="Picture 1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099" name="Picture 11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0" name="Picture 19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101" name="Picture 2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6095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46096" name="Picture 10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097" name="Picture 21" descr="Magnolia-01-june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/>
          <p:nvPr/>
        </p:nvSpPr>
        <p:spPr>
          <a:xfrm>
            <a:off x="762000" y="687388"/>
            <a:ext cx="8077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(m+2)x + 1 l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 khi?</a:t>
            </a:r>
            <a:endParaRPr lang="en-US" altLang="en-US" sz="4400" b="1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7106" name="Text Box 9">
            <a:hlinkClick r:id="" action="ppaction://noaction"/>
          </p:cNvPr>
          <p:cNvSpPr txBox="1"/>
          <p:nvPr/>
        </p:nvSpPr>
        <p:spPr>
          <a:xfrm>
            <a:off x="914400" y="2743200"/>
            <a:ext cx="32004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 A.  m ≠ -2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7107" name="Text Box 10">
            <a:hlinkClick r:id="rId2" action="ppaction://hlinksldjump"/>
          </p:cNvPr>
          <p:cNvSpPr txBox="1"/>
          <p:nvPr/>
        </p:nvSpPr>
        <p:spPr>
          <a:xfrm>
            <a:off x="762000" y="3581400"/>
            <a:ext cx="3057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B.  m ≠ 0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6" name="Oval 23"/>
          <p:cNvSpPr/>
          <p:nvPr/>
        </p:nvSpPr>
        <p:spPr>
          <a:xfrm>
            <a:off x="1066800" y="27432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47109" name="Text Box 10">
            <a:hlinkClick r:id="rId2" action="ppaction://hlinksldjump"/>
          </p:cNvPr>
          <p:cNvSpPr txBox="1"/>
          <p:nvPr/>
        </p:nvSpPr>
        <p:spPr>
          <a:xfrm>
            <a:off x="5248275" y="3657600"/>
            <a:ext cx="3057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D.  m = 0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7110" name="Text Box 10">
            <a:hlinkClick r:id="rId2" action="ppaction://hlinksldjump"/>
          </p:cNvPr>
          <p:cNvSpPr txBox="1"/>
          <p:nvPr/>
        </p:nvSpPr>
        <p:spPr>
          <a:xfrm>
            <a:off x="5181600" y="2743200"/>
            <a:ext cx="305752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C.  m = -2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pic>
        <p:nvPicPr>
          <p:cNvPr id="47111" name="Picture 25" descr="614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47244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12" name="Group 64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47113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47125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6" name="Picture 1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7" name="Picture 2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8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7114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47123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4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7115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47119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0" name="Picture 1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1" name="Picture 19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22" name="Picture 2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7116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47117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7118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/>
          <p:nvPr/>
        </p:nvSpPr>
        <p:spPr>
          <a:xfrm>
            <a:off x="533400" y="611188"/>
            <a:ext cx="80772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= (3-m)x + 1 l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nghịch</a:t>
            </a:r>
          </a:p>
          <a:p>
            <a:pPr algn="ctr"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biến trên R khi?</a:t>
            </a:r>
            <a:endParaRPr lang="en-US" altLang="en-US" sz="4400" b="1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8130" name="Text Box 9">
            <a:hlinkClick r:id="" action="ppaction://noaction"/>
          </p:cNvPr>
          <p:cNvSpPr txBox="1"/>
          <p:nvPr/>
        </p:nvSpPr>
        <p:spPr>
          <a:xfrm>
            <a:off x="762000" y="2598738"/>
            <a:ext cx="29718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A.  m = 3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8131" name="Text Box 10">
            <a:hlinkClick r:id="rId2" action="ppaction://hlinksldjump"/>
          </p:cNvPr>
          <p:cNvSpPr txBox="1"/>
          <p:nvPr/>
        </p:nvSpPr>
        <p:spPr>
          <a:xfrm>
            <a:off x="990600" y="3894138"/>
            <a:ext cx="33528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B.  m &lt; 3 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8132" name="Text Box 11">
            <a:hlinkClick r:id="" action="ppaction://noaction"/>
          </p:cNvPr>
          <p:cNvSpPr txBox="1"/>
          <p:nvPr/>
        </p:nvSpPr>
        <p:spPr>
          <a:xfrm>
            <a:off x="4648200" y="2667000"/>
            <a:ext cx="35052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C.  m ≠ 3</a:t>
            </a:r>
            <a:endParaRPr lang="en-US" altLang="en-US" sz="4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8133" name="Text Box 9">
            <a:hlinkClick r:id="" action="ppaction://noaction"/>
          </p:cNvPr>
          <p:cNvSpPr txBox="1"/>
          <p:nvPr/>
        </p:nvSpPr>
        <p:spPr>
          <a:xfrm>
            <a:off x="4953000" y="3962400"/>
            <a:ext cx="29718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4800" b="1">
                <a:latin typeface="Times New Roman" panose="02020603050405020304" pitchFamily="18" charset="0"/>
                <a:cs typeface="Arial" panose="020B0604020202020204" pitchFamily="34" charset="0"/>
              </a:rPr>
              <a:t>D.  m &gt; 3</a:t>
            </a:r>
            <a:endParaRPr lang="en-US" altLang="en-US" sz="48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9" name="Oval 23"/>
          <p:cNvSpPr/>
          <p:nvPr/>
        </p:nvSpPr>
        <p:spPr>
          <a:xfrm>
            <a:off x="5105400" y="39624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pic>
        <p:nvPicPr>
          <p:cNvPr id="48135" name="Picture 25" descr="614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7244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136" name="Group 80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48137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48149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50" name="Picture 1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51" name="Picture 2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52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8138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48147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48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8139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48143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44" name="Picture 1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45" name="Picture 19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46" name="Picture 2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8140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48141" name="Picture 10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8142" name="Picture 21" descr="Magnolia-01-jun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4"/>
          <p:cNvSpPr txBox="1"/>
          <p:nvPr/>
        </p:nvSpPr>
        <p:spPr>
          <a:xfrm>
            <a:off x="1524000" y="533400"/>
            <a:ext cx="5791200" cy="144462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algn="ctr"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n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sau đây l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endParaRPr lang="en-US" altLang="en-US" sz="4400" b="1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nhất?</a:t>
            </a:r>
            <a:endParaRPr lang="en-US" altLang="en-US" sz="4400" b="1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9154" name="Picture 25" descr="614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8006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55" name="Group 7"/>
          <p:cNvGrpSpPr/>
          <p:nvPr/>
        </p:nvGrpSpPr>
        <p:grpSpPr>
          <a:xfrm>
            <a:off x="941388" y="4244975"/>
            <a:ext cx="4724400" cy="708025"/>
            <a:chOff x="457200" y="3962400"/>
            <a:chExt cx="4724400" cy="707886"/>
          </a:xfrm>
        </p:grpSpPr>
        <p:sp>
          <p:nvSpPr>
            <p:cNvPr id="49180" name="Text Box 10">
              <a:hlinkClick r:id="rId4" action="ppaction://hlinksldjump"/>
            </p:cNvPr>
            <p:cNvSpPr txBox="1"/>
            <p:nvPr/>
          </p:nvSpPr>
          <p:spPr>
            <a:xfrm>
              <a:off x="457200" y="3962400"/>
              <a:ext cx="47244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4000" b="1">
                  <a:latin typeface="Times New Roman" panose="02020603050405020304" pitchFamily="18" charset="0"/>
                  <a:cs typeface="Arial" panose="020B0604020202020204" pitchFamily="34" charset="0"/>
                </a:rPr>
                <a:t>B.    y =x + 1 </a:t>
              </a:r>
              <a:endParaRPr lang="en-US" altLang="en-US" sz="4000" b="1">
                <a:latin typeface="Times New Roman" panose="02020603050405020304" pitchFamily="18" charset="0"/>
                <a:ea typeface="Arial" panose="020B0604020202020204" pitchFamily="34" charset="0"/>
              </a:endParaRPr>
            </a:p>
          </p:txBody>
        </p:sp>
        <p:sp>
          <p:nvSpPr>
            <p:cNvPr id="49181" name="TextBox 5"/>
            <p:cNvSpPr txBox="1"/>
            <p:nvPr/>
          </p:nvSpPr>
          <p:spPr>
            <a:xfrm>
              <a:off x="2286000" y="3962400"/>
              <a:ext cx="457200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b="1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altLang="en-US" b="1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49156" name="Text Box 9">
            <a:hlinkClick r:id="" action="ppaction://noaction"/>
          </p:cNvPr>
          <p:cNvSpPr txBox="1"/>
          <p:nvPr/>
        </p:nvSpPr>
        <p:spPr>
          <a:xfrm>
            <a:off x="4806950" y="4244975"/>
            <a:ext cx="4032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D.    y = 4 - 0x</a:t>
            </a:r>
            <a:endParaRPr lang="en-US" altLang="en-US" sz="40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49157" name="Text Box 9">
            <a:hlinkClick r:id="" action="ppaction://noaction"/>
          </p:cNvPr>
          <p:cNvSpPr txBox="1"/>
          <p:nvPr/>
        </p:nvSpPr>
        <p:spPr>
          <a:xfrm>
            <a:off x="947738" y="3025775"/>
            <a:ext cx="4032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A.    y = 4 - 3x</a:t>
            </a:r>
            <a:endParaRPr lang="en-US" altLang="en-US" sz="40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0" name="Oval 23"/>
          <p:cNvSpPr/>
          <p:nvPr/>
        </p:nvSpPr>
        <p:spPr>
          <a:xfrm>
            <a:off x="838200" y="2949575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grpSp>
        <p:nvGrpSpPr>
          <p:cNvPr id="49159" name="Group 17"/>
          <p:cNvGrpSpPr/>
          <p:nvPr/>
        </p:nvGrpSpPr>
        <p:grpSpPr>
          <a:xfrm>
            <a:off x="4810125" y="2819400"/>
            <a:ext cx="3197225" cy="1143000"/>
            <a:chOff x="1831400" y="4495800"/>
            <a:chExt cx="3197800" cy="1143000"/>
          </a:xfrm>
        </p:grpSpPr>
        <p:graphicFrame>
          <p:nvGraphicFramePr>
            <p:cNvPr id="49177" name="Object 2"/>
            <p:cNvGraphicFramePr>
              <a:graphicFrameLocks noChangeAspect="1"/>
            </p:cNvGraphicFramePr>
            <p:nvPr/>
          </p:nvGraphicFramePr>
          <p:xfrm>
            <a:off x="3902075" y="4495800"/>
            <a:ext cx="1127125" cy="114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0" r:id="rId5" imgW="6143625" imgH="6800850" progId="Equation.DSMT4">
                    <p:embed/>
                  </p:oleObj>
                </mc:Choice>
                <mc:Fallback>
                  <p:oleObj r:id="rId5" imgW="6143625" imgH="6800850" progId="Equation.DSMT4">
                    <p:embed/>
                    <p:pic>
                      <p:nvPicPr>
                        <p:cNvPr id="0" name="Picture 308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902075" y="4495800"/>
                          <a:ext cx="1127125" cy="11430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78" name="TextBox 14"/>
            <p:cNvSpPr txBox="1"/>
            <p:nvPr/>
          </p:nvSpPr>
          <p:spPr>
            <a:xfrm>
              <a:off x="1831400" y="4724400"/>
              <a:ext cx="683200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4000" b="1">
                  <a:latin typeface=".VnTime" panose="020B7200000000000000" pitchFamily="34" charset="0"/>
                  <a:cs typeface="Arial" panose="020B0604020202020204" pitchFamily="34" charset="0"/>
                </a:rPr>
                <a:t>C.</a:t>
              </a:r>
              <a:endParaRPr lang="en-US" altLang="en-US" sz="4000" b="1">
                <a:latin typeface=".VnTime" panose="020B7200000000000000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49179" name="TextBox 16"/>
            <p:cNvSpPr txBox="1"/>
            <p:nvPr/>
          </p:nvSpPr>
          <p:spPr>
            <a:xfrm>
              <a:off x="2743200" y="4648200"/>
              <a:ext cx="1148071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4800">
                  <a:latin typeface=".VnTime" panose="020B7200000000000000" pitchFamily="34" charset="0"/>
                  <a:cs typeface="Arial" panose="020B0604020202020204" pitchFamily="34" charset="0"/>
                </a:rPr>
                <a:t>y  =</a:t>
              </a:r>
              <a:endParaRPr lang="en-US" altLang="en-US" sz="4800">
                <a:latin typeface=".VnTime" panose="020B7200000000000000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49160" name="Group 85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49161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49173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74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75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76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9162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49171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72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9163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49167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68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69" name="Picture 19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70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9164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49165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9166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2000" y="-76200"/>
            <a:ext cx="8229600" cy="2819400"/>
          </a:xfrm>
        </p:spPr>
        <p:txBody>
          <a:bodyPr vert="horz" wrap="square" lIns="0" tIns="0" rIns="0" bIns="0" anchor="ctr" anchorCtr="0"/>
          <a:lstStyle/>
          <a:p>
            <a:pPr eaLnBrk="1" hangingPunct="1"/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 số  y = f(x) = (m - 2)x  + 1 (m là tham số) hàm số trở thành hàm số bậc nhất khi:</a:t>
            </a:r>
            <a:endParaRPr lang="en-US" altLang="en-US" sz="3600" b="1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0178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762000" y="2743200"/>
          <a:ext cx="2767013" cy="177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r:id="rId4" imgW="11630025" imgH="7458075" progId="Equation.DSMT4">
                  <p:embed/>
                </p:oleObj>
              </mc:Choice>
              <mc:Fallback>
                <p:oleObj r:id="rId4" imgW="11630025" imgH="7458075" progId="Equation.DSMT4">
                  <p:embed/>
                  <p:pic>
                    <p:nvPicPr>
                      <p:cNvPr id="0" name="Picture 3090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762000" y="2743200"/>
                        <a:ext cx="2767013" cy="17748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9863" name="Oval 7"/>
          <p:cNvSpPr/>
          <p:nvPr/>
        </p:nvSpPr>
        <p:spPr>
          <a:xfrm>
            <a:off x="4648200" y="35052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pic>
        <p:nvPicPr>
          <p:cNvPr id="50180" name="Picture 8" descr="6140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0" y="48768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181" name="Group 60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50183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50195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6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7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8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0184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50193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4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0185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50189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0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1" name="Picture 19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92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0186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50187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0188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aphicFrame>
        <p:nvGraphicFramePr>
          <p:cNvPr id="50182" name="Object 23"/>
          <p:cNvGraphicFramePr>
            <a:graphicFrameLocks noChangeAspect="1"/>
          </p:cNvGraphicFramePr>
          <p:nvPr/>
        </p:nvGraphicFramePr>
        <p:xfrm>
          <a:off x="4724400" y="2819400"/>
          <a:ext cx="25146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r:id="rId8" imgW="11410950" imgH="7458075" progId="Equation.DSMT4">
                  <p:embed/>
                </p:oleObj>
              </mc:Choice>
              <mc:Fallback>
                <p:oleObj r:id="rId8" imgW="11410950" imgH="7458075" progId="Equation.DSMT4">
                  <p:embed/>
                  <p:pic>
                    <p:nvPicPr>
                      <p:cNvPr id="0" name="Picture 308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4400" y="2819400"/>
                        <a:ext cx="2514600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298575" y="-47625"/>
            <a:ext cx="8382000" cy="3276600"/>
          </a:xfrm>
        </p:spPr>
        <p:txBody>
          <a:bodyPr vert="horz" wrap="square" lIns="0" tIns="0" rIns="0" bIns="0" anchor="ctr" anchorCtr="0"/>
          <a:lstStyle/>
          <a:p>
            <a:pPr eaLnBrk="1" hangingPunct="1"/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 sau : </a:t>
            </a:r>
            <a:b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= (m - 4)x - m + 1 (m là tham số ) </a:t>
            </a:r>
            <a:b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nghịch biến  R khi:</a:t>
            </a:r>
          </a:p>
        </p:txBody>
      </p:sp>
      <p:graphicFrame>
        <p:nvGraphicFramePr>
          <p:cNvPr id="51202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96975" y="2901950"/>
          <a:ext cx="2711450" cy="173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r:id="rId4" imgW="11630025" imgH="7458075" progId="Equation.DSMT4">
                  <p:embed/>
                </p:oleObj>
              </mc:Choice>
              <mc:Fallback>
                <p:oleObj r:id="rId4" imgW="11630025" imgH="7458075" progId="Equation.DSMT4">
                  <p:embed/>
                  <p:pic>
                    <p:nvPicPr>
                      <p:cNvPr id="0" name="Picture 3087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196975" y="2901950"/>
                        <a:ext cx="2711450" cy="173831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1911" name="Oval 7"/>
          <p:cNvSpPr/>
          <p:nvPr/>
        </p:nvSpPr>
        <p:spPr>
          <a:xfrm>
            <a:off x="1143000" y="37338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pic>
        <p:nvPicPr>
          <p:cNvPr id="51204" name="Picture 8" descr="6140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600" y="48768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05" name="Group 60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4" cy="7086600"/>
          </a:xfrm>
        </p:grpSpPr>
        <p:grpSp>
          <p:nvGrpSpPr>
            <p:cNvPr id="51207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51215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16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17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18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1208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51213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14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1209" name="Group 67"/>
            <p:cNvGrpSpPr/>
            <p:nvPr/>
          </p:nvGrpSpPr>
          <p:grpSpPr>
            <a:xfrm>
              <a:off x="-152400" y="5563626"/>
              <a:ext cx="717302" cy="1330792"/>
              <a:chOff x="-152399" y="5563626"/>
              <a:chExt cx="717302" cy="1330792"/>
            </a:xfrm>
          </p:grpSpPr>
          <p:pic>
            <p:nvPicPr>
              <p:cNvPr id="51211" name="Picture 19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12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10" name="Picture 10" descr="Magnolia-01-june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flipH="1" flipV="1">
              <a:off x="7848600" y="-152400"/>
              <a:ext cx="654544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51206" name="Object 23"/>
          <p:cNvGraphicFramePr>
            <a:graphicFrameLocks noChangeAspect="1"/>
          </p:cNvGraphicFramePr>
          <p:nvPr/>
        </p:nvGraphicFramePr>
        <p:xfrm>
          <a:off x="5257800" y="3048000"/>
          <a:ext cx="220980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0" r:id="rId8" imgW="10972800" imgH="7458075" progId="Equation.DSMT4">
                  <p:embed/>
                </p:oleObj>
              </mc:Choice>
              <mc:Fallback>
                <p:oleObj r:id="rId8" imgW="10972800" imgH="7458075" progId="Equation.DSMT4">
                  <p:embed/>
                  <p:pic>
                    <p:nvPicPr>
                      <p:cNvPr id="0" name="Picture 308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57800" y="3048000"/>
                        <a:ext cx="2209800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mmprod_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62000" y="533400"/>
            <a:ext cx="8229600" cy="2133600"/>
          </a:xfrm>
        </p:spPr>
        <p:txBody>
          <a:bodyPr vert="horz" wrap="square" lIns="0" tIns="0" rIns="0" bIns="0" anchor="ctr" anchorCtr="0"/>
          <a:lstStyle/>
          <a:p>
            <a:pPr eaLnBrk="1" hangingPunct="1"/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 số bậc nhất sau : y = (6 - m)x - 2m </a:t>
            </a:r>
            <a:b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36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 là tham số ) đồng biến R khi:</a:t>
            </a:r>
            <a:r>
              <a:rPr lang="en-US" altLang="en-US" sz="3600" b="1">
                <a:solidFill>
                  <a:schemeClr val="accent2"/>
                </a:solidFill>
                <a:latin typeface="TCVN-VnTime" pitchFamily="34" charset="0"/>
              </a:rPr>
              <a:t/>
            </a:r>
            <a:br>
              <a:rPr lang="en-US" altLang="en-US" sz="3600" b="1">
                <a:solidFill>
                  <a:schemeClr val="accent2"/>
                </a:solidFill>
                <a:latin typeface="TCVN-VnTime" pitchFamily="34" charset="0"/>
              </a:rPr>
            </a:br>
            <a:endParaRPr lang="en-US" altLang="en-US" sz="3600" b="1">
              <a:solidFill>
                <a:schemeClr val="accent2"/>
              </a:solidFill>
              <a:latin typeface="TCVN-VnTime" pitchFamily="34" charset="0"/>
            </a:endParaRPr>
          </a:p>
        </p:txBody>
      </p:sp>
      <p:graphicFrame>
        <p:nvGraphicFramePr>
          <p:cNvPr id="52226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43000" y="2667000"/>
          <a:ext cx="2593975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r:id="rId4" imgW="11630025" imgH="7458075" progId="Equation.DSMT4">
                  <p:embed/>
                </p:oleObj>
              </mc:Choice>
              <mc:Fallback>
                <p:oleObj r:id="rId4" imgW="11630025" imgH="7458075" progId="Equation.DSMT4">
                  <p:embed/>
                  <p:pic>
                    <p:nvPicPr>
                      <p:cNvPr id="0" name="Picture 3085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1143000" y="2667000"/>
                        <a:ext cx="2593975" cy="1663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3959" name="Oval 7"/>
          <p:cNvSpPr/>
          <p:nvPr/>
        </p:nvSpPr>
        <p:spPr>
          <a:xfrm>
            <a:off x="4495800" y="3505200"/>
            <a:ext cx="762000" cy="9144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pic>
        <p:nvPicPr>
          <p:cNvPr id="52228" name="Picture 8" descr="6140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2800" y="4953000"/>
            <a:ext cx="1600200" cy="1600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2229" name="Group 60"/>
          <p:cNvGrpSpPr/>
          <p:nvPr/>
        </p:nvGrpSpPr>
        <p:grpSpPr>
          <a:xfrm>
            <a:off x="-152400" y="-152400"/>
            <a:ext cx="9372600" cy="7086600"/>
            <a:chOff x="-152400" y="-152400"/>
            <a:chExt cx="9372602" cy="7086600"/>
          </a:xfrm>
        </p:grpSpPr>
        <p:grpSp>
          <p:nvGrpSpPr>
            <p:cNvPr id="52231" name="Group 38"/>
            <p:cNvGrpSpPr/>
            <p:nvPr/>
          </p:nvGrpSpPr>
          <p:grpSpPr>
            <a:xfrm rot="5400000" flipH="1" flipV="1">
              <a:off x="5410204" y="3048000"/>
              <a:ext cx="6858000" cy="762000"/>
              <a:chOff x="1111250" y="6400800"/>
              <a:chExt cx="6954838" cy="508000"/>
            </a:xfrm>
          </p:grpSpPr>
          <p:pic>
            <p:nvPicPr>
              <p:cNvPr id="52243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1116298">
                <a:off x="1111250" y="6450418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44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72085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45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26250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46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1317526">
                <a:off x="7456488" y="64516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2232" name="Group 76"/>
            <p:cNvGrpSpPr/>
            <p:nvPr/>
          </p:nvGrpSpPr>
          <p:grpSpPr>
            <a:xfrm>
              <a:off x="533400" y="6477000"/>
              <a:ext cx="8001000" cy="457200"/>
              <a:chOff x="533400" y="6400800"/>
              <a:chExt cx="8001000" cy="457200"/>
            </a:xfrm>
          </p:grpSpPr>
          <p:pic>
            <p:nvPicPr>
              <p:cNvPr id="52241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34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42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924800" y="6400800"/>
                <a:ext cx="609600" cy="4572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2233" name="Group 67"/>
            <p:cNvGrpSpPr/>
            <p:nvPr/>
          </p:nvGrpSpPr>
          <p:grpSpPr>
            <a:xfrm>
              <a:off x="-152400" y="0"/>
              <a:ext cx="717302" cy="6894418"/>
              <a:chOff x="-152399" y="0"/>
              <a:chExt cx="717302" cy="6894418"/>
            </a:xfrm>
          </p:grpSpPr>
          <p:pic>
            <p:nvPicPr>
              <p:cNvPr id="52237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3764923" flipH="1" flipV="1">
                <a:off x="-136771" y="-1562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38" name="Picture 1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63891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39" name="Picture 19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5400000" flipH="1" flipV="1">
                <a:off x="-136771" y="5547998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40" name="Picture 2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rot="-6934909" flipH="1" flipV="1">
                <a:off x="-105269" y="6224246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52234" name="Group 71"/>
            <p:cNvGrpSpPr/>
            <p:nvPr/>
          </p:nvGrpSpPr>
          <p:grpSpPr>
            <a:xfrm>
              <a:off x="564656" y="-152400"/>
              <a:ext cx="7938488" cy="685800"/>
              <a:chOff x="564656" y="-171450"/>
              <a:chExt cx="7938488" cy="771525"/>
            </a:xfrm>
          </p:grpSpPr>
          <p:pic>
            <p:nvPicPr>
              <p:cNvPr id="52235" name="Picture 10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7848600" y="-171450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2236" name="Picture 21" descr="Magnolia-01-june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H="1" flipV="1">
                <a:off x="564656" y="-85725"/>
                <a:ext cx="654544" cy="685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aphicFrame>
        <p:nvGraphicFramePr>
          <p:cNvPr id="52230" name="Object 23"/>
          <p:cNvGraphicFramePr>
            <a:graphicFrameLocks noChangeAspect="1"/>
          </p:cNvGraphicFramePr>
          <p:nvPr/>
        </p:nvGraphicFramePr>
        <p:xfrm>
          <a:off x="4476750" y="2743200"/>
          <a:ext cx="2457450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r:id="rId8" imgW="11191875" imgH="7458075" progId="Equation.DSMT4">
                  <p:embed/>
                </p:oleObj>
              </mc:Choice>
              <mc:Fallback>
                <p:oleObj r:id="rId8" imgW="11191875" imgH="7458075" progId="Equation.DSMT4">
                  <p:embed/>
                  <p:pic>
                    <p:nvPicPr>
                      <p:cNvPr id="0" name="Picture 309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76750" y="2743200"/>
                        <a:ext cx="2457450" cy="160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3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0183328"/>
          <p:cNvPicPr>
            <a:picLocks noChangeAspect="1"/>
          </p:cNvPicPr>
          <p:nvPr/>
        </p:nvPicPr>
        <p:blipFill>
          <a:blip r:embed="rId2">
            <a:biLevel thresh="50000"/>
            <a:grayscl/>
          </a:blip>
          <a:stretch>
            <a:fillRect/>
          </a:stretch>
        </p:blipFill>
        <p:spPr>
          <a:xfrm>
            <a:off x="2027238" y="2479675"/>
            <a:ext cx="717550" cy="720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4"/>
          <p:cNvGrpSpPr/>
          <p:nvPr/>
        </p:nvGrpSpPr>
        <p:grpSpPr>
          <a:xfrm>
            <a:off x="228600" y="2557463"/>
            <a:ext cx="8686800" cy="1328737"/>
            <a:chOff x="395936" y="2557462"/>
            <a:chExt cx="8748064" cy="1328738"/>
          </a:xfrm>
        </p:grpSpPr>
        <p:sp>
          <p:nvSpPr>
            <p:cNvPr id="19482" name="Line 4"/>
            <p:cNvSpPr/>
            <p:nvPr/>
          </p:nvSpPr>
          <p:spPr>
            <a:xfrm>
              <a:off x="4049256" y="3022600"/>
              <a:ext cx="4075795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19483" name="Text Box 5"/>
            <p:cNvSpPr txBox="1"/>
            <p:nvPr/>
          </p:nvSpPr>
          <p:spPr>
            <a:xfrm>
              <a:off x="395936" y="2590800"/>
              <a:ext cx="1128064" cy="33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TT H</a:t>
              </a:r>
              <a:r>
                <a:rPr lang="en-US" altLang="en-US" sz="1600" b="1">
                  <a:solidFill>
                    <a:srgbClr val="FF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1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Nội</a:t>
              </a:r>
              <a:endParaRPr lang="en-US" altLang="en-US" sz="1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9484" name="Group 6"/>
            <p:cNvGrpSpPr/>
            <p:nvPr/>
          </p:nvGrpSpPr>
          <p:grpSpPr>
            <a:xfrm>
              <a:off x="555947" y="2557462"/>
              <a:ext cx="8588053" cy="1328738"/>
              <a:chOff x="204" y="1232"/>
              <a:chExt cx="5352" cy="837"/>
            </a:xfrm>
          </p:grpSpPr>
          <p:sp>
            <p:nvSpPr>
              <p:cNvPr id="19485" name="Text Box 7"/>
              <p:cNvSpPr txBox="1"/>
              <p:nvPr/>
            </p:nvSpPr>
            <p:spPr>
              <a:xfrm>
                <a:off x="521" y="1661"/>
                <a:ext cx="499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en-US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 Km</a:t>
                </a:r>
                <a:endParaRPr lang="en-US" altLang="en-US">
                  <a:solidFill>
                    <a:srgbClr val="FF0066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grpSp>
            <p:nvGrpSpPr>
              <p:cNvPr id="19486" name="Group 8"/>
              <p:cNvGrpSpPr/>
              <p:nvPr/>
            </p:nvGrpSpPr>
            <p:grpSpPr>
              <a:xfrm>
                <a:off x="204" y="1232"/>
                <a:ext cx="5352" cy="837"/>
                <a:chOff x="204" y="1232"/>
                <a:chExt cx="5352" cy="837"/>
              </a:xfrm>
            </p:grpSpPr>
            <p:sp>
              <p:nvSpPr>
                <p:cNvPr id="19487" name="Line 9"/>
                <p:cNvSpPr/>
                <p:nvPr/>
              </p:nvSpPr>
              <p:spPr>
                <a:xfrm>
                  <a:off x="281" y="1867"/>
                  <a:ext cx="1043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grpSp>
              <p:nvGrpSpPr>
                <p:cNvPr id="19488" name="Group 10"/>
                <p:cNvGrpSpPr/>
                <p:nvPr/>
              </p:nvGrpSpPr>
              <p:grpSpPr>
                <a:xfrm>
                  <a:off x="204" y="1232"/>
                  <a:ext cx="5352" cy="837"/>
                  <a:chOff x="204" y="1232"/>
                  <a:chExt cx="5352" cy="837"/>
                </a:xfrm>
              </p:grpSpPr>
              <p:sp>
                <p:nvSpPr>
                  <p:cNvPr id="19489" name="Line 11"/>
                  <p:cNvSpPr/>
                  <p:nvPr/>
                </p:nvSpPr>
                <p:spPr>
                  <a:xfrm>
                    <a:off x="295" y="1525"/>
                    <a:ext cx="952" cy="0"/>
                  </a:xfrm>
                  <a:prstGeom prst="line">
                    <a:avLst/>
                  </a:prstGeom>
                  <a:ln w="57150" cap="flat" cmpd="sng">
                    <a:solidFill>
                      <a:srgbClr val="FF0066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9490" name="AutoShape 12"/>
                  <p:cNvSpPr/>
                  <p:nvPr/>
                </p:nvSpPr>
                <p:spPr>
                  <a:xfrm>
                    <a:off x="1247" y="1480"/>
                    <a:ext cx="157" cy="94"/>
                  </a:xfrm>
                  <a:prstGeom prst="flowChartConnector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pPr eaLnBrk="1" hangingPunct="1"/>
                    <a:endParaRPr lang="en-US" altLang="en-US">
                      <a:latin typeface=".VnTime" panose="020B7200000000000000" pitchFamily="34" charset="0"/>
                      <a:ea typeface="Arial" panose="020B0604020202020204" pitchFamily="34" charset="0"/>
                    </a:endParaRPr>
                  </a:p>
                </p:txBody>
              </p:sp>
              <p:sp>
                <p:nvSpPr>
                  <p:cNvPr id="19491" name="Line 13"/>
                  <p:cNvSpPr/>
                  <p:nvPr/>
                </p:nvSpPr>
                <p:spPr>
                  <a:xfrm>
                    <a:off x="1383" y="1525"/>
                    <a:ext cx="998" cy="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9492" name="Oval 14"/>
                  <p:cNvSpPr/>
                  <p:nvPr/>
                </p:nvSpPr>
                <p:spPr>
                  <a:xfrm>
                    <a:off x="204" y="1448"/>
                    <a:ext cx="136" cy="13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pPr algn="ctr" eaLnBrk="1" hangingPunct="1"/>
                    <a:endParaRPr lang="en-US" altLang="en-US" sz="1400">
                      <a:latin typeface="Arial" panose="020B0604020202020204" pitchFamily="34" charset="0"/>
                      <a:ea typeface="Arial" panose="020B0604020202020204" pitchFamily="34" charset="0"/>
                    </a:endParaRPr>
                  </a:p>
                </p:txBody>
              </p:sp>
              <p:sp>
                <p:nvSpPr>
                  <p:cNvPr id="19493" name="Oval 15"/>
                  <p:cNvSpPr/>
                  <p:nvPr/>
                </p:nvSpPr>
                <p:spPr>
                  <a:xfrm>
                    <a:off x="5465" y="1448"/>
                    <a:ext cx="91" cy="136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pPr eaLnBrk="1" hangingPunct="1"/>
                    <a:endParaRPr lang="en-US" altLang="en-US">
                      <a:latin typeface=".VnTime" panose="020B7200000000000000" pitchFamily="34" charset="0"/>
                      <a:ea typeface="Arial" panose="020B0604020202020204" pitchFamily="34" charset="0"/>
                    </a:endParaRPr>
                  </a:p>
                </p:txBody>
              </p:sp>
              <p:sp>
                <p:nvSpPr>
                  <p:cNvPr id="19494" name="Line 16"/>
                  <p:cNvSpPr/>
                  <p:nvPr/>
                </p:nvSpPr>
                <p:spPr>
                  <a:xfrm>
                    <a:off x="4917" y="1525"/>
                    <a:ext cx="544" cy="0"/>
                  </a:xfrm>
                  <a:prstGeom prst="line">
                    <a:avLst/>
                  </a:prstGeom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9495" name="Line 17"/>
                  <p:cNvSpPr/>
                  <p:nvPr/>
                </p:nvSpPr>
                <p:spPr>
                  <a:xfrm>
                    <a:off x="267" y="1570"/>
                    <a:ext cx="0" cy="409"/>
                  </a:xfrm>
                  <a:prstGeom prst="line">
                    <a:avLst/>
                  </a:prstGeom>
                  <a:ln w="9525" cap="rnd" cmpd="sng">
                    <a:solidFill>
                      <a:schemeClr val="tx1"/>
                    </a:solidFill>
                    <a:prstDash val="sysDot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9496" name="Line 18"/>
                  <p:cNvSpPr/>
                  <p:nvPr/>
                </p:nvSpPr>
                <p:spPr>
                  <a:xfrm>
                    <a:off x="1338" y="1570"/>
                    <a:ext cx="0" cy="499"/>
                  </a:xfrm>
                  <a:prstGeom prst="line">
                    <a:avLst/>
                  </a:prstGeom>
                  <a:ln w="9525" cap="rnd" cmpd="sng">
                    <a:solidFill>
                      <a:schemeClr val="tx1"/>
                    </a:solidFill>
                    <a:prstDash val="sysDot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9497" name="Text Box 19"/>
                  <p:cNvSpPr txBox="1"/>
                  <p:nvPr/>
                </p:nvSpPr>
                <p:spPr>
                  <a:xfrm>
                    <a:off x="884" y="1233"/>
                    <a:ext cx="1043" cy="21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1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Bến xe phía nam</a:t>
                    </a:r>
                    <a:endParaRPr lang="en-US" altLang="en-US" sz="16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498" name="Text Box 20"/>
                  <p:cNvSpPr txBox="1"/>
                  <p:nvPr/>
                </p:nvSpPr>
                <p:spPr>
                  <a:xfrm>
                    <a:off x="4499" y="1232"/>
                    <a:ext cx="1043" cy="21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en-US" sz="1600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Huế</a:t>
                    </a:r>
                    <a:endParaRPr lang="en-US" altLang="en-US" sz="24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sp>
        <p:nvSpPr>
          <p:cNvPr id="18453" name="Text Box 21"/>
          <p:cNvSpPr txBox="1"/>
          <p:nvPr/>
        </p:nvSpPr>
        <p:spPr>
          <a:xfrm>
            <a:off x="152400" y="958850"/>
            <a:ext cx="8983663" cy="1631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toán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Một xe ô tô khách đi từ bến xe phía nam H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Nội v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o Huế với vận tốc trung bình 50 km/h. Hỏi sau t giờ ô tô cách trung tâm H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Nội bao nhiêu kilomét? Biết rằng bến xe phía nam cách trung tâm H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Nội 8 km.</a:t>
            </a:r>
            <a:endParaRPr lang="en-US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54" name="Text Box 22"/>
          <p:cNvSpPr txBox="1"/>
          <p:nvPr/>
        </p:nvSpPr>
        <p:spPr>
          <a:xfrm>
            <a:off x="228600" y="4195763"/>
            <a:ext cx="504825" cy="457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  <a:cs typeface="Arial" panose="020B0604020202020204" pitchFamily="34" charset="0"/>
              </a:rPr>
              <a:t>?1</a:t>
            </a:r>
            <a:endParaRPr lang="en-US" altLang="en-US" sz="2400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8455" name="Text Box 23"/>
          <p:cNvSpPr txBox="1"/>
          <p:nvPr/>
        </p:nvSpPr>
        <p:spPr>
          <a:xfrm>
            <a:off x="539750" y="4352925"/>
            <a:ext cx="7994650" cy="218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 điền v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chỗ trống ( 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cho đúng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Sau 1 giờ, ô tô đi được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Sau t giờ, ô tô đi được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Sau t giờ, ô tô cách trung tâm H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Nội l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:  S = </a:t>
            </a:r>
            <a:r>
              <a:rPr lang="en-US" altLang="en-US" sz="2400" b="1"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.......</a:t>
            </a:r>
            <a:endParaRPr lang="en-US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56" name="AutoShape 24"/>
          <p:cNvSpPr/>
          <p:nvPr/>
        </p:nvSpPr>
        <p:spPr>
          <a:xfrm rot="5400000">
            <a:off x="3087688" y="2278063"/>
            <a:ext cx="647700" cy="2016125"/>
          </a:xfrm>
          <a:prstGeom prst="rightBrace">
            <a:avLst>
              <a:gd name="adj1" fmla="val 22408"/>
              <a:gd name="adj2" fmla="val 54444"/>
            </a:avLst>
          </a:prstGeom>
          <a:noFill/>
          <a:ln w="9525" cap="rnd" cmpd="sng">
            <a:solidFill>
              <a:srgbClr val="FF0066"/>
            </a:solidFill>
            <a:prstDash val="sys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18457" name="Text Box 25"/>
          <p:cNvSpPr txBox="1"/>
          <p:nvPr/>
        </p:nvSpPr>
        <p:spPr>
          <a:xfrm>
            <a:off x="2244725" y="3068638"/>
            <a:ext cx="27368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Sau 1 giờ, ô tô đi được 50 km</a:t>
            </a:r>
            <a:endParaRPr lang="en-US" altLang="en-US" sz="160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58" name="Text Box 26"/>
          <p:cNvSpPr txBox="1"/>
          <p:nvPr/>
        </p:nvSpPr>
        <p:spPr>
          <a:xfrm>
            <a:off x="3851275" y="4843463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66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50 km</a:t>
            </a:r>
            <a:endParaRPr lang="en-US" altLang="en-US" sz="2400" b="1">
              <a:solidFill>
                <a:srgbClr val="FF0066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8459" name="AutoShape 27"/>
          <p:cNvSpPr/>
          <p:nvPr/>
        </p:nvSpPr>
        <p:spPr>
          <a:xfrm rot="5400000">
            <a:off x="4297363" y="1125538"/>
            <a:ext cx="576262" cy="4392612"/>
          </a:xfrm>
          <a:prstGeom prst="rightBrace">
            <a:avLst>
              <a:gd name="adj1" fmla="val 54875"/>
              <a:gd name="adj2" fmla="val 54444"/>
            </a:avLst>
          </a:prstGeom>
          <a:noFill/>
          <a:ln w="9525" cap="rnd" cmpd="sng">
            <a:solidFill>
              <a:srgbClr val="FF0066"/>
            </a:solidFill>
            <a:prstDash val="sys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18460" name="Text Box 28"/>
          <p:cNvSpPr txBox="1"/>
          <p:nvPr/>
        </p:nvSpPr>
        <p:spPr>
          <a:xfrm>
            <a:off x="3059113" y="3538538"/>
            <a:ext cx="273685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t giờ, ô tô đi được 50t km</a:t>
            </a:r>
            <a:endParaRPr lang="en-US" altLang="en-US" sz="1600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61" name="Text Box 29"/>
          <p:cNvSpPr txBox="1"/>
          <p:nvPr/>
        </p:nvSpPr>
        <p:spPr>
          <a:xfrm>
            <a:off x="3779838" y="5373688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66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50t    km</a:t>
            </a:r>
            <a:endParaRPr lang="en-US" altLang="en-US" sz="2400" b="1">
              <a:solidFill>
                <a:srgbClr val="FF0066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18462" name="Line 30"/>
          <p:cNvSpPr/>
          <p:nvPr/>
        </p:nvSpPr>
        <p:spPr>
          <a:xfrm>
            <a:off x="6516688" y="2420938"/>
            <a:ext cx="0" cy="1152525"/>
          </a:xfrm>
          <a:prstGeom prst="line">
            <a:avLst/>
          </a:prstGeom>
          <a:ln w="9525" cap="rnd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18463" name="Line 31"/>
          <p:cNvSpPr/>
          <p:nvPr/>
        </p:nvSpPr>
        <p:spPr>
          <a:xfrm>
            <a:off x="423863" y="3810000"/>
            <a:ext cx="6119812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arrow" w="med" len="med"/>
            <a:tailEnd type="arrow" w="med" len="med"/>
          </a:ln>
        </p:spPr>
      </p:sp>
      <p:sp>
        <p:nvSpPr>
          <p:cNvPr id="18464" name="Text Box 32"/>
          <p:cNvSpPr txBox="1"/>
          <p:nvPr/>
        </p:nvSpPr>
        <p:spPr>
          <a:xfrm>
            <a:off x="6515100" y="5995988"/>
            <a:ext cx="194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FF0066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50t  +8  km</a:t>
            </a:r>
            <a:endParaRPr lang="en-US" altLang="en-US" sz="2400" b="1">
              <a:solidFill>
                <a:srgbClr val="FF0066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pic>
        <p:nvPicPr>
          <p:cNvPr id="18465" name="Picture 33" descr="QUANIMA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313" y="3357563"/>
            <a:ext cx="201612" cy="36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Rectangle 29"/>
          <p:cNvSpPr/>
          <p:nvPr/>
        </p:nvSpPr>
        <p:spPr>
          <a:xfrm>
            <a:off x="6629400" y="6019800"/>
            <a:ext cx="1905000" cy="53340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en-US" altLang="en-US" sz="20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6" name="Text Box 17"/>
          <p:cNvSpPr txBox="1"/>
          <p:nvPr/>
        </p:nvSpPr>
        <p:spPr>
          <a:xfrm>
            <a:off x="0" y="0"/>
            <a:ext cx="5491163" cy="533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Khái niệm về h</a:t>
            </a:r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u="sng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 b="1" u="sng">
              <a:solidFill>
                <a:srgbClr val="FF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9474" name="Group 36"/>
          <p:cNvGrpSpPr/>
          <p:nvPr/>
        </p:nvGrpSpPr>
        <p:grpSpPr>
          <a:xfrm>
            <a:off x="0" y="-304800"/>
            <a:ext cx="9144000" cy="7162800"/>
            <a:chOff x="0" y="-304800"/>
            <a:chExt cx="9144000" cy="7162800"/>
          </a:xfrm>
        </p:grpSpPr>
        <p:sp>
          <p:nvSpPr>
            <p:cNvPr id="19476" name="Text Box 3"/>
            <p:cNvSpPr txBox="1"/>
            <p:nvPr/>
          </p:nvSpPr>
          <p:spPr>
            <a:xfrm>
              <a:off x="152400" y="0"/>
              <a:ext cx="8839200" cy="492125"/>
            </a:xfrm>
            <a:prstGeom prst="rect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vi-VN" sz="2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2 HÀM SỐ BẬC NHẤT </a:t>
              </a:r>
              <a:endPara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19477" name="Group 4"/>
            <p:cNvGrpSpPr/>
            <p:nvPr/>
          </p:nvGrpSpPr>
          <p:grpSpPr>
            <a:xfrm>
              <a:off x="0" y="-304800"/>
              <a:ext cx="9144000" cy="7162800"/>
              <a:chOff x="0" y="0"/>
              <a:chExt cx="5760" cy="4320"/>
            </a:xfrm>
          </p:grpSpPr>
          <p:sp>
            <p:nvSpPr>
              <p:cNvPr id="19478" name="Rectangle 5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19479" name="Rectangle 6"/>
              <p:cNvSpPr/>
              <p:nvPr/>
            </p:nvSpPr>
            <p:spPr>
              <a:xfrm rot="-5400000" flipH="1">
                <a:off x="-2112" y="2112"/>
                <a:ext cx="4320" cy="96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19480" name="Rectangle 7"/>
              <p:cNvSpPr/>
              <p:nvPr/>
            </p:nvSpPr>
            <p:spPr>
              <a:xfrm>
                <a:off x="0" y="4176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19481" name="Rectangle 8"/>
              <p:cNvSpPr/>
              <p:nvPr/>
            </p:nvSpPr>
            <p:spPr>
              <a:xfrm rot="-5400000" flipH="1">
                <a:off x="3576" y="2088"/>
                <a:ext cx="4272" cy="96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</p:grpSp>
      <p:sp>
        <p:nvSpPr>
          <p:cNvPr id="19475" name="Rectangle 43"/>
          <p:cNvSpPr/>
          <p:nvPr/>
        </p:nvSpPr>
        <p:spPr>
          <a:xfrm>
            <a:off x="152400" y="457200"/>
            <a:ext cx="517525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457200" indent="-457200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800" b="1" u="sng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về h</a:t>
            </a:r>
            <a:r>
              <a:rPr lang="en-US" altLang="en-US" sz="2800" b="1" u="sng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u="sng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 b="1" u="sng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86 -0.003 L 0.22326 -0.003 " pathEditMode="fixed" rAng="0" ptsTypes="AA">
                                      <p:cBhvr>
                                        <p:cTn id="36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326 -0.00301 L 0.48316 -0.00301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8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3" grpId="0"/>
      <p:bldP spid="18454" grpId="0" animBg="1"/>
      <p:bldP spid="18455" grpId="0"/>
      <p:bldP spid="18456" grpId="0" animBg="1"/>
      <p:bldP spid="18457" grpId="0"/>
      <p:bldP spid="18458" grpId="0"/>
      <p:bldP spid="18459" grpId="0" animBg="1"/>
      <p:bldP spid="18460" grpId="0"/>
      <p:bldP spid="18461" grpId="0"/>
      <p:bldP spid="18464" grpId="0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/>
          <p:nvPr/>
        </p:nvSpPr>
        <p:spPr>
          <a:xfrm>
            <a:off x="493713" y="76200"/>
            <a:ext cx="811688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tập 1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Cho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 y = (m - 2)x + 3. Tìm các giá trị của m để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trên l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a,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b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b,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đồng biến</a:t>
            </a:r>
            <a:b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c,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nghịch biến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4274" name="Text Box 4"/>
          <p:cNvSpPr txBox="1"/>
          <p:nvPr/>
        </p:nvSpPr>
        <p:spPr>
          <a:xfrm>
            <a:off x="609600" y="3124200"/>
            <a:ext cx="784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a,    y = (m - 2)x + 3 l</a:t>
            </a: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m số bậc nhất khi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………………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.        m</a:t>
            </a: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………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.. </a:t>
            </a:r>
            <a:endParaRPr lang="en-US" altLang="en-US" sz="2800">
              <a:latin typeface=".VnTime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54275" name="Rectangle 5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graphicFrame>
        <p:nvGraphicFramePr>
          <p:cNvPr id="54276" name="Object 2"/>
          <p:cNvGraphicFramePr>
            <a:graphicFrameLocks noChangeAspect="1"/>
          </p:cNvGraphicFramePr>
          <p:nvPr/>
        </p:nvGraphicFramePr>
        <p:xfrm>
          <a:off x="3048000" y="3886200"/>
          <a:ext cx="533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8" r:id="rId3" imgW="3733800" imgH="2628900" progId="Equation.DSMT4">
                  <p:embed/>
                </p:oleObj>
              </mc:Choice>
              <mc:Fallback>
                <p:oleObj r:id="rId3" imgW="3733800" imgH="2628900" progId="Equation.DSMT4">
                  <p:embed/>
                  <p:pic>
                    <p:nvPicPr>
                      <p:cNvPr id="0" name="Picture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8000" y="3886200"/>
                        <a:ext cx="533400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7" name="Text Box 7"/>
          <p:cNvSpPr txBox="1"/>
          <p:nvPr/>
        </p:nvSpPr>
        <p:spPr>
          <a:xfrm>
            <a:off x="619125" y="4422775"/>
            <a:ext cx="784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b</a:t>
            </a:r>
            <a:r>
              <a:rPr lang="en-US" altLang="en-US" sz="2800">
                <a:latin typeface=".VnTimeH" panose="020B7200000000000000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  y = (m - 2)x + 3 l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m số đồng biến khi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chemeClr val="tx2"/>
                </a:solidFill>
                <a:latin typeface=".VnTime" panose="020B7200000000000000" pitchFamily="34" charset="0"/>
                <a:ea typeface="Arial" panose="020B0604020202020204" pitchFamily="34" charset="0"/>
              </a:rPr>
              <a:t>………………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m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………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. </a:t>
            </a:r>
            <a:endParaRPr lang="en-US" altLang="en-US" sz="2800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54278" name="Text Box 8"/>
          <p:cNvSpPr txBox="1"/>
          <p:nvPr/>
        </p:nvSpPr>
        <p:spPr>
          <a:xfrm>
            <a:off x="609600" y="5468938"/>
            <a:ext cx="7848600" cy="1169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c</a:t>
            </a:r>
            <a:r>
              <a:rPr lang="en-US" altLang="en-US" sz="2800">
                <a:latin typeface=".VnTimeH" panose="020B7200000000000000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  y = (m - 2)x + 3 l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m số nghịch biến khi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………………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.         m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………</a:t>
            </a:r>
          </a:p>
        </p:txBody>
      </p:sp>
      <p:graphicFrame>
        <p:nvGraphicFramePr>
          <p:cNvPr id="54279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2971800" y="5133975"/>
          <a:ext cx="6080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" r:id="rId5" imgW="3733800" imgH="2628900" progId="Equation.DSMT4">
                  <p:embed/>
                </p:oleObj>
              </mc:Choice>
              <mc:Fallback>
                <p:oleObj r:id="rId5" imgW="3733800" imgH="2628900" progId="Equation.DSMT4">
                  <p:embed/>
                  <p:pic>
                    <p:nvPicPr>
                      <p:cNvPr id="0" name="Picture 3095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2971800" y="5133975"/>
                        <a:ext cx="608013" cy="428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3124200" y="6189663"/>
          <a:ext cx="6080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0" r:id="rId6" imgW="3733800" imgH="2628900" progId="Equation.DSMT4">
                  <p:embed/>
                </p:oleObj>
              </mc:Choice>
              <mc:Fallback>
                <p:oleObj r:id="rId6" imgW="3733800" imgH="2628900" progId="Equation.DSMT4">
                  <p:embed/>
                  <p:pic>
                    <p:nvPicPr>
                      <p:cNvPr id="0" name="Picture 3093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3124200" y="6189663"/>
                        <a:ext cx="608013" cy="428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81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0" y="5116513"/>
            <a:ext cx="1776413" cy="1741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0000" y="1905000"/>
            <a:ext cx="48768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None/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cs typeface="Arial" panose="020B0604020202020204" pitchFamily="34" charset="0"/>
              </a:rPr>
              <a:t>THẢO LUẬN NHÓM</a:t>
            </a:r>
            <a:endParaRPr sz="32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54283" name="Text Box 13"/>
          <p:cNvSpPr txBox="1"/>
          <p:nvPr/>
        </p:nvSpPr>
        <p:spPr>
          <a:xfrm>
            <a:off x="2743200" y="2667000"/>
            <a:ext cx="2819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</a:t>
            </a:r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3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/>
          <p:nvPr/>
        </p:nvSpPr>
        <p:spPr>
          <a:xfrm>
            <a:off x="381000" y="822325"/>
            <a:ext cx="8116888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6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6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tập 1</a:t>
            </a:r>
          </a:p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Cho h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số  y = (m - 2)x + 3. Tìm các giá trị của m để h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số trên l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b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a, H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b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b, H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số đồng biến</a:t>
            </a:r>
            <a:b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c, H</a:t>
            </a:r>
            <a:r>
              <a:rPr lang="en-US" altLang="en-US" sz="26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m số nghịch biến</a:t>
            </a:r>
            <a:endParaRPr lang="en-US" altLang="en-US" sz="26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5298" name="Text Box 3"/>
          <p:cNvSpPr txBox="1"/>
          <p:nvPr/>
        </p:nvSpPr>
        <p:spPr>
          <a:xfrm>
            <a:off x="3890963" y="2806700"/>
            <a:ext cx="1447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chemeClr val="accent2"/>
                </a:solidFill>
                <a:latin typeface=".VnTimeH" panose="020B7200000000000000" pitchFamily="34" charset="0"/>
                <a:cs typeface="Arial" panose="020B0604020202020204" pitchFamily="34" charset="0"/>
              </a:rPr>
              <a:t>Giải</a:t>
            </a:r>
            <a:endParaRPr lang="en-US" altLang="en-US" sz="2800" b="1" u="sng">
              <a:solidFill>
                <a:schemeClr val="accent2"/>
              </a:solidFill>
              <a:latin typeface=".VnTimeH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62468" name="Text Box 4"/>
          <p:cNvSpPr txBox="1"/>
          <p:nvPr/>
        </p:nvSpPr>
        <p:spPr>
          <a:xfrm>
            <a:off x="614363" y="3340100"/>
            <a:ext cx="784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a,    y = (m - 2)x + 3 l</a:t>
            </a: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m số bậc nhất khi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– 2 ≠ 0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 ≠  2</a:t>
            </a:r>
            <a:r>
              <a:rPr lang="en-US" altLang="en-US" sz="2800">
                <a:latin typeface=".VnTime" panose="020B7200000000000000" pitchFamily="34" charset="0"/>
                <a:cs typeface="Times New Roman" panose="02020603050405020304" pitchFamily="18" charset="0"/>
              </a:rPr>
              <a:t>. </a:t>
            </a:r>
            <a:endParaRPr lang="en-US" altLang="en-US" sz="2800">
              <a:latin typeface=".VnTime" panose="020B7200000000000000" pitchFamily="34" charset="0"/>
              <a:ea typeface="Times New Roman" panose="02020603050405020304" pitchFamily="18" charset="0"/>
            </a:endParaRPr>
          </a:p>
        </p:txBody>
      </p:sp>
      <p:sp>
        <p:nvSpPr>
          <p:cNvPr id="55300" name="Rectangle 5"/>
          <p:cNvSpPr/>
          <p:nvPr/>
        </p:nvSpPr>
        <p:spPr>
          <a:xfrm>
            <a:off x="4763" y="2921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pPr eaLnBrk="1" hangingPunct="1"/>
            <a:endParaRPr lang="en-US" altLang="en-US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graphicFrame>
        <p:nvGraphicFramePr>
          <p:cNvPr id="62470" name="Object 2"/>
          <p:cNvGraphicFramePr>
            <a:graphicFrameLocks noChangeAspect="1"/>
          </p:cNvGraphicFramePr>
          <p:nvPr/>
        </p:nvGraphicFramePr>
        <p:xfrm>
          <a:off x="2214563" y="4111625"/>
          <a:ext cx="533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2" r:id="rId3" imgW="3733800" imgH="2628900" progId="Equation.DSMT4">
                  <p:embed/>
                </p:oleObj>
              </mc:Choice>
              <mc:Fallback>
                <p:oleObj r:id="rId3" imgW="3733800" imgH="2628900" progId="Equation.DSMT4">
                  <p:embed/>
                  <p:pic>
                    <p:nvPicPr>
                      <p:cNvPr id="0" name="Picture 30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14563" y="4111625"/>
                        <a:ext cx="533400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1" name="Text Box 7"/>
          <p:cNvSpPr txBox="1"/>
          <p:nvPr/>
        </p:nvSpPr>
        <p:spPr>
          <a:xfrm>
            <a:off x="623888" y="4638675"/>
            <a:ext cx="7848600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b</a:t>
            </a:r>
            <a:r>
              <a:rPr lang="en-US" altLang="en-US" sz="2800">
                <a:latin typeface=".VnTimeH" panose="020B7200000000000000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  y = (m - 2)x + 3 l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m số đồng biến khi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– 2 &gt; 0       m  &gt;  2. 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2472" name="Text Box 8"/>
          <p:cNvSpPr txBox="1"/>
          <p:nvPr/>
        </p:nvSpPr>
        <p:spPr>
          <a:xfrm>
            <a:off x="614363" y="5684838"/>
            <a:ext cx="78486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c</a:t>
            </a:r>
            <a:r>
              <a:rPr lang="en-US" altLang="en-US" sz="2800">
                <a:latin typeface=".VnTimeH" panose="020B7200000000000000" pitchFamily="34" charset="0"/>
                <a:cs typeface="Arial" panose="020B0604020202020204" pitchFamily="34" charset="0"/>
              </a:rPr>
              <a:t>, 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  y = (m - 2)x + 3 l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 h</a:t>
            </a:r>
            <a:r>
              <a:rPr lang="en-US" altLang="en-US" sz="2800">
                <a:latin typeface=".VnTime" panose="020B7200000000000000" pitchFamily="34" charset="0"/>
                <a:ea typeface="Arial" panose="020B0604020202020204" pitchFamily="34" charset="0"/>
              </a:rPr>
              <a:t>à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m số nghịch biến khi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– 2 &lt; 0        m  &lt;  2. 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2474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2214563" y="5397500"/>
          <a:ext cx="53022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3" r:id="rId5" imgW="3733800" imgH="2628900" progId="Equation.DSMT4">
                  <p:embed/>
                </p:oleObj>
              </mc:Choice>
              <mc:Fallback>
                <p:oleObj r:id="rId5" imgW="3733800" imgH="2628900" progId="Equation.DSMT4">
                  <p:embed/>
                  <p:pic>
                    <p:nvPicPr>
                      <p:cNvPr id="0" name="Picture 3097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2214563" y="5397500"/>
                        <a:ext cx="530225" cy="3730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3" name="Object 3"/>
          <p:cNvGraphicFramePr>
            <a:graphicFrameLocks noGrp="1" noChangeAspect="1"/>
          </p:cNvGraphicFramePr>
          <p:nvPr>
            <p:ph sz="half" idx="2"/>
          </p:nvPr>
        </p:nvGraphicFramePr>
        <p:xfrm>
          <a:off x="2138363" y="6388100"/>
          <a:ext cx="608012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4" r:id="rId6" imgW="3733800" imgH="2628900" progId="Equation.DSMT4">
                  <p:embed/>
                </p:oleObj>
              </mc:Choice>
              <mc:Fallback>
                <p:oleObj r:id="rId6" imgW="3733800" imgH="2628900" progId="Equation.DSMT4">
                  <p:embed/>
                  <p:pic>
                    <p:nvPicPr>
                      <p:cNvPr id="0" name="Picture 3103"/>
                      <p:cNvPicPr/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>
                      <a:xfrm>
                        <a:off x="2138363" y="6388100"/>
                        <a:ext cx="608012" cy="428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1"/>
          <p:cNvSpPr/>
          <p:nvPr/>
        </p:nvSpPr>
        <p:spPr>
          <a:xfrm>
            <a:off x="381000" y="176213"/>
            <a:ext cx="81168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1: Xác định h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nhất, đồng biến, nghịch biến .</a:t>
            </a:r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62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2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Group 3"/>
          <p:cNvGrpSpPr/>
          <p:nvPr/>
        </p:nvGrpSpPr>
        <p:grpSpPr>
          <a:xfrm>
            <a:off x="0" y="762000"/>
            <a:ext cx="9144000" cy="6019800"/>
            <a:chOff x="0" y="528"/>
            <a:chExt cx="5760" cy="3792"/>
          </a:xfrm>
        </p:grpSpPr>
        <p:sp>
          <p:nvSpPr>
            <p:cNvPr id="56336" name="Line 4"/>
            <p:cNvSpPr/>
            <p:nvPr/>
          </p:nvSpPr>
          <p:spPr>
            <a:xfrm>
              <a:off x="0" y="532"/>
              <a:ext cx="5760" cy="0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337" name="Line 5"/>
            <p:cNvSpPr/>
            <p:nvPr/>
          </p:nvSpPr>
          <p:spPr>
            <a:xfrm>
              <a:off x="2723" y="528"/>
              <a:ext cx="0" cy="3792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6322" name="Text Box 6"/>
          <p:cNvSpPr txBox="1"/>
          <p:nvPr/>
        </p:nvSpPr>
        <p:spPr>
          <a:xfrm>
            <a:off x="304800" y="4343400"/>
            <a:ext cx="914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168275" y="1012825"/>
            <a:ext cx="1752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FF66CC"/>
                </a:solidFill>
                <a:latin typeface="Calibri" panose="020F0502020204030204" pitchFamily="34" charset="0"/>
              </a:rPr>
              <a:t>Bài tập 2.</a:t>
            </a:r>
          </a:p>
        </p:txBody>
      </p:sp>
      <p:sp>
        <p:nvSpPr>
          <p:cNvPr id="6152" name="Rectangle 8"/>
          <p:cNvSpPr/>
          <p:nvPr/>
        </p:nvSpPr>
        <p:spPr>
          <a:xfrm>
            <a:off x="76200" y="1549400"/>
            <a:ext cx="4343400" cy="233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a) Cho h</a:t>
            </a:r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 số bậc nhất y = ax + 3 </a:t>
            </a:r>
          </a:p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Tìm hệ số a, biết rằng khi x = 1 thì </a:t>
            </a:r>
          </a:p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y = 2,5 </a:t>
            </a:r>
          </a:p>
          <a:p>
            <a:pPr marL="342900" indent="-342900" eaLnBrk="1" hangingPunct="1"/>
            <a:endParaRPr lang="en-US" altLang="en-US" sz="2100" b="1">
              <a:solidFill>
                <a:srgbClr val="0000FF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b) Cho h</a:t>
            </a:r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à</a:t>
            </a:r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m số bậc nhất y = - 3x + b</a:t>
            </a:r>
          </a:p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Xác định hệ số b, biết rằng khi </a:t>
            </a:r>
          </a:p>
          <a:p>
            <a:pPr marL="342900" indent="-342900" eaLnBrk="1" hangingPunct="1"/>
            <a:r>
              <a:rPr lang="en-US" altLang="en-US" sz="21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x = 1 thì y = 2 </a:t>
            </a:r>
            <a:endParaRPr lang="en-US" altLang="en-US" sz="2100" b="1">
              <a:solidFill>
                <a:srgbClr val="0000FF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pSp>
        <p:nvGrpSpPr>
          <p:cNvPr id="6178" name="Group 34"/>
          <p:cNvGrpSpPr/>
          <p:nvPr/>
        </p:nvGrpSpPr>
        <p:grpSpPr>
          <a:xfrm>
            <a:off x="4667250" y="3543300"/>
            <a:ext cx="4476750" cy="2678113"/>
            <a:chOff x="2988" y="2280"/>
            <a:chExt cx="2820" cy="1687"/>
          </a:xfrm>
        </p:grpSpPr>
        <p:sp>
          <p:nvSpPr>
            <p:cNvPr id="56332" name="Rectangle 14"/>
            <p:cNvSpPr/>
            <p:nvPr/>
          </p:nvSpPr>
          <p:spPr>
            <a:xfrm>
              <a:off x="2988" y="2280"/>
              <a:ext cx="2820" cy="16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b) Biết khi x = 1 thì y = 2 </a:t>
              </a:r>
            </a:p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Vậy ta thay x = 1 v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y = 2 v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o h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m số y = - 3x + b,  ta được : </a:t>
              </a:r>
            </a:p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	2 = (-3). 1+ b </a:t>
              </a:r>
            </a:p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          b = 2 + 3 </a:t>
              </a:r>
            </a:p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          b = 5        </a:t>
              </a:r>
            </a:p>
            <a:p>
              <a:pPr marL="342900" indent="-342900" eaLnBrk="1" hangingPunct="1"/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      Vậy hệ số 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b = 5</a:t>
              </a:r>
              <a:endPara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Arial" panose="020B0604020202020204" pitchFamily="34" charset="0"/>
              </a:endParaRPr>
            </a:p>
          </p:txBody>
        </p:sp>
        <p:grpSp>
          <p:nvGrpSpPr>
            <p:cNvPr id="56333" name="Group 17"/>
            <p:cNvGrpSpPr/>
            <p:nvPr/>
          </p:nvGrpSpPr>
          <p:grpSpPr>
            <a:xfrm>
              <a:off x="3247" y="3284"/>
              <a:ext cx="344" cy="418"/>
              <a:chOff x="3151" y="2547"/>
              <a:chExt cx="344" cy="475"/>
            </a:xfrm>
          </p:grpSpPr>
          <p:graphicFrame>
            <p:nvGraphicFramePr>
              <p:cNvPr id="56334" name="Object 12"/>
              <p:cNvGraphicFramePr>
                <a:graphicFrameLocks noChangeAspect="1"/>
              </p:cNvGraphicFramePr>
              <p:nvPr/>
            </p:nvGraphicFramePr>
            <p:xfrm>
              <a:off x="3151" y="2547"/>
              <a:ext cx="314" cy="2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368" r:id="rId3" imgW="5486400" imgH="3514725" progId="Equation.DSMT4">
                      <p:embed/>
                    </p:oleObj>
                  </mc:Choice>
                  <mc:Fallback>
                    <p:oleObj r:id="rId3" imgW="5486400" imgH="3514725" progId="Equation.DSMT4">
                      <p:embed/>
                      <p:pic>
                        <p:nvPicPr>
                          <p:cNvPr id="0" name="Picture 3098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151" y="2547"/>
                            <a:ext cx="314" cy="20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335" name="Object 13"/>
              <p:cNvGraphicFramePr>
                <a:graphicFrameLocks noChangeAspect="1"/>
              </p:cNvGraphicFramePr>
              <p:nvPr/>
            </p:nvGraphicFramePr>
            <p:xfrm>
              <a:off x="3181" y="2818"/>
              <a:ext cx="314" cy="2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3369" r:id="rId5" imgW="5486400" imgH="3514725" progId="Equation.DSMT4">
                      <p:embed/>
                    </p:oleObj>
                  </mc:Choice>
                  <mc:Fallback>
                    <p:oleObj r:id="rId5" imgW="5486400" imgH="3514725" progId="Equation.DSMT4">
                      <p:embed/>
                      <p:pic>
                        <p:nvPicPr>
                          <p:cNvPr id="0" name="Picture 3099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3181" y="2818"/>
                            <a:ext cx="314" cy="204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177" name="Group 33"/>
          <p:cNvGrpSpPr/>
          <p:nvPr/>
        </p:nvGrpSpPr>
        <p:grpSpPr>
          <a:xfrm>
            <a:off x="4495800" y="842963"/>
            <a:ext cx="4572000" cy="2678112"/>
            <a:chOff x="2880" y="743"/>
            <a:chExt cx="2880" cy="1687"/>
          </a:xfrm>
        </p:grpSpPr>
        <p:sp>
          <p:nvSpPr>
            <p:cNvPr id="56328" name="Rectangle 9"/>
            <p:cNvSpPr/>
            <p:nvPr/>
          </p:nvSpPr>
          <p:spPr>
            <a:xfrm>
              <a:off x="2880" y="743"/>
              <a:ext cx="2880" cy="16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342900" indent="-342900" eaLnBrk="1" hangingPunct="1">
                <a:buAutoNum type="alphaLcParenR"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Biết khi x = 1 thì y = 2,5 </a:t>
              </a:r>
            </a:p>
            <a:p>
              <a:pPr marL="342900" indent="-342900" eaLnBrk="1" hangingPunct="1">
                <a:buNone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vậy ta thay x = 1 v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y = 2,5 v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o h</a:t>
              </a:r>
              <a:r>
                <a:rPr lang="en-US" altLang="en-US" sz="2400" b="1">
                  <a:latin typeface="Times New Roman" panose="02020603050405020304" pitchFamily="18" charset="0"/>
                  <a:ea typeface="Arial" panose="020B0604020202020204" pitchFamily="34" charset="0"/>
                </a:rPr>
                <a:t>à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m số  y = ax + 3 , ta được : </a:t>
              </a:r>
            </a:p>
            <a:p>
              <a:pPr marL="342900" indent="-342900" eaLnBrk="1" hangingPunct="1">
                <a:buNone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      2,5 = a.1  + 3 </a:t>
              </a:r>
            </a:p>
            <a:p>
              <a:pPr marL="342900" indent="-342900" eaLnBrk="1" hangingPunct="1">
                <a:buNone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          a = 2,5 - 3</a:t>
              </a:r>
            </a:p>
            <a:p>
              <a:pPr marL="342900" indent="-342900" eaLnBrk="1" hangingPunct="1">
                <a:buNone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	       a = -  0,5       0    </a:t>
              </a:r>
            </a:p>
            <a:p>
              <a:pPr marL="342900" indent="-342900" eaLnBrk="1" hangingPunct="1">
                <a:buNone/>
              </a:pP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Vậy  hệ số 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Arial" panose="020B0604020202020204" pitchFamily="34" charset="0"/>
                </a:rPr>
                <a:t>a = - 0,5</a:t>
              </a:r>
              <a:r>
                <a:rPr lang="en-US" altLang="en-US" sz="2400" b="1">
                  <a:latin typeface="Times New Roman" panose="02020603050405020304" pitchFamily="18" charset="0"/>
                  <a:cs typeface="Arial" panose="020B0604020202020204" pitchFamily="34" charset="0"/>
                </a:rPr>
                <a:t>  </a:t>
              </a:r>
              <a:endParaRPr lang="en-US" altLang="en-US" sz="2400" b="1">
                <a:latin typeface="Times New Roman" panose="02020603050405020304" pitchFamily="18" charset="0"/>
                <a:ea typeface="Arial" panose="020B0604020202020204" pitchFamily="34" charset="0"/>
              </a:endParaRPr>
            </a:p>
          </p:txBody>
        </p:sp>
        <p:graphicFrame>
          <p:nvGraphicFramePr>
            <p:cNvPr id="56329" name="Object 10"/>
            <p:cNvGraphicFramePr>
              <a:graphicFrameLocks noChangeAspect="1"/>
            </p:cNvGraphicFramePr>
            <p:nvPr/>
          </p:nvGraphicFramePr>
          <p:xfrm>
            <a:off x="3120" y="1717"/>
            <a:ext cx="314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70" r:id="rId6" imgW="5486400" imgH="3514725" progId="Equation.DSMT4">
                    <p:embed/>
                  </p:oleObj>
                </mc:Choice>
                <mc:Fallback>
                  <p:oleObj r:id="rId6" imgW="5486400" imgH="3514725" progId="Equation.DSMT4">
                    <p:embed/>
                    <p:pic>
                      <p:nvPicPr>
                        <p:cNvPr id="0" name="Picture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20" y="1717"/>
                          <a:ext cx="314" cy="2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30" name="Object 11"/>
            <p:cNvGraphicFramePr>
              <a:graphicFrameLocks noChangeAspect="1"/>
            </p:cNvGraphicFramePr>
            <p:nvPr/>
          </p:nvGraphicFramePr>
          <p:xfrm>
            <a:off x="3120" y="1945"/>
            <a:ext cx="314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71" r:id="rId7" imgW="5486400" imgH="3514725" progId="Equation.DSMT4">
                    <p:embed/>
                  </p:oleObj>
                </mc:Choice>
                <mc:Fallback>
                  <p:oleObj r:id="rId7" imgW="5486400" imgH="3514725" progId="Equation.DSMT4">
                    <p:embed/>
                    <p:pic>
                      <p:nvPicPr>
                        <p:cNvPr id="0" name="Picture 310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120" y="1945"/>
                          <a:ext cx="314" cy="2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31" name="Object 15"/>
            <p:cNvGraphicFramePr>
              <a:graphicFrameLocks noChangeAspect="1"/>
            </p:cNvGraphicFramePr>
            <p:nvPr/>
          </p:nvGraphicFramePr>
          <p:xfrm>
            <a:off x="4251" y="1958"/>
            <a:ext cx="188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72" r:id="rId8" imgW="3295650" imgH="3295650" progId="Equation.DSMT4">
                    <p:embed/>
                  </p:oleObj>
                </mc:Choice>
                <mc:Fallback>
                  <p:oleObj r:id="rId8" imgW="3295650" imgH="3295650" progId="Equation.DSMT4">
                    <p:embed/>
                    <p:pic>
                      <p:nvPicPr>
                        <p:cNvPr id="0" name="Picture 3101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251" y="1958"/>
                          <a:ext cx="188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6327" name="Rectangle 1"/>
          <p:cNvSpPr/>
          <p:nvPr/>
        </p:nvSpPr>
        <p:spPr>
          <a:xfrm>
            <a:off x="1638300" y="258763"/>
            <a:ext cx="6134100" cy="446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3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2 : Xác định hệ số của h</a:t>
            </a:r>
            <a:r>
              <a:rPr lang="en-US" altLang="en-US" sz="23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3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 .</a:t>
            </a:r>
            <a:endParaRPr lang="en-US" altLang="en-US" sz="23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81"/>
          <p:cNvSpPr txBox="1"/>
          <p:nvPr/>
        </p:nvSpPr>
        <p:spPr>
          <a:xfrm>
            <a:off x="63500" y="895350"/>
            <a:ext cx="9080500" cy="522288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3: a)Vẽ đồ thị  h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2x -2 (a ≠0) </a:t>
            </a:r>
            <a:endParaRPr lang="en-US" altLang="en-US" sz="2800" b="1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831975"/>
            <a:ext cx="5219700" cy="44291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7347" name="Group 10"/>
          <p:cNvGrpSpPr/>
          <p:nvPr/>
        </p:nvGrpSpPr>
        <p:grpSpPr>
          <a:xfrm>
            <a:off x="0" y="0"/>
            <a:ext cx="9144000" cy="690563"/>
            <a:chOff x="0" y="1"/>
            <a:chExt cx="12192000" cy="691142"/>
          </a:xfrm>
        </p:grpSpPr>
        <p:sp>
          <p:nvSpPr>
            <p:cNvPr id="12" name="Rounded Rectangle 11"/>
            <p:cNvSpPr/>
            <p:nvPr/>
          </p:nvSpPr>
          <p:spPr>
            <a:xfrm>
              <a:off x="0" y="1"/>
              <a:ext cx="12192000" cy="662274"/>
            </a:xfrm>
            <a:prstGeom prst="roundRect">
              <a:avLst/>
            </a:prstGeom>
            <a:gradFill flip="none" rotWithShape="1">
              <a:gsLst>
                <a:gs pos="0">
                  <a:srgbClr val="99FF66">
                    <a:tint val="66000"/>
                    <a:satMod val="160000"/>
                  </a:srgbClr>
                </a:gs>
                <a:gs pos="50000">
                  <a:srgbClr val="99FF66">
                    <a:tint val="44500"/>
                    <a:satMod val="160000"/>
                  </a:srgbClr>
                </a:gs>
                <a:gs pos="100000">
                  <a:srgbClr val="99FF66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352" name="TextBox 13"/>
            <p:cNvSpPr txBox="1"/>
            <p:nvPr/>
          </p:nvSpPr>
          <p:spPr>
            <a:xfrm>
              <a:off x="2032001" y="229246"/>
              <a:ext cx="7236571" cy="4618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*Dạng 3 : Vẽ đồ thị h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 số y = ax + b</a:t>
              </a:r>
              <a:endPara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107950" y="1628775"/>
            <a:ext cx="5572125" cy="2678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x= 0 thì y = -2 </a:t>
            </a:r>
            <a:r>
              <a:rPr lang="en-US" altLang="en-US" sz="2400" b="1" i="1">
                <a:solidFill>
                  <a:srgbClr val="000099"/>
                </a:solidFill>
                <a:latin typeface=".VnTime" panose="020B7200000000000000" pitchFamily="34" charset="0"/>
              </a:rPr>
              <a:t>=&gt;  (0;- 2)</a:t>
            </a: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y =0 thì  2x- 2 = 0 </a:t>
            </a:r>
            <a:r>
              <a:rPr lang="en-US" altLang="en-US" sz="2400" b="1" i="1">
                <a:solidFill>
                  <a:srgbClr val="000099"/>
                </a:solidFill>
                <a:latin typeface=".VnTime" panose="020B7200000000000000" pitchFamily="34" charset="0"/>
              </a:rPr>
              <a:t>=&gt;  x =1 =&gt;  (1; 0)</a:t>
            </a: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2400300"/>
            <a:ext cx="5302250" cy="412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8370" name="Group 9"/>
          <p:cNvGrpSpPr/>
          <p:nvPr/>
        </p:nvGrpSpPr>
        <p:grpSpPr>
          <a:xfrm>
            <a:off x="0" y="0"/>
            <a:ext cx="9144000" cy="690563"/>
            <a:chOff x="0" y="1"/>
            <a:chExt cx="12192000" cy="691142"/>
          </a:xfrm>
        </p:grpSpPr>
        <p:sp>
          <p:nvSpPr>
            <p:cNvPr id="11" name="Rounded Rectangle 10"/>
            <p:cNvSpPr/>
            <p:nvPr/>
          </p:nvSpPr>
          <p:spPr>
            <a:xfrm>
              <a:off x="0" y="1"/>
              <a:ext cx="12192000" cy="662274"/>
            </a:xfrm>
            <a:prstGeom prst="roundRect">
              <a:avLst/>
            </a:prstGeom>
            <a:gradFill flip="none" rotWithShape="1">
              <a:gsLst>
                <a:gs pos="0">
                  <a:srgbClr val="99FF66">
                    <a:tint val="66000"/>
                    <a:satMod val="160000"/>
                  </a:srgbClr>
                </a:gs>
                <a:gs pos="50000">
                  <a:srgbClr val="99FF66">
                    <a:tint val="44500"/>
                    <a:satMod val="160000"/>
                  </a:srgbClr>
                </a:gs>
                <a:gs pos="100000">
                  <a:srgbClr val="99FF66">
                    <a:tint val="23500"/>
                    <a:satMod val="160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376" name="TextBox 12"/>
            <p:cNvSpPr txBox="1"/>
            <p:nvPr/>
          </p:nvSpPr>
          <p:spPr>
            <a:xfrm>
              <a:off x="1930401" y="229246"/>
              <a:ext cx="7338171" cy="4618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*Dạng 3 : Vẽ đồ thị h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24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 số y = ax + b</a:t>
              </a:r>
              <a:endPara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58371" name="Text Box 81"/>
          <p:cNvSpPr txBox="1"/>
          <p:nvPr/>
        </p:nvSpPr>
        <p:spPr>
          <a:xfrm>
            <a:off x="63500" y="895350"/>
            <a:ext cx="9080500" cy="522288"/>
          </a:xfrm>
          <a:prstGeom prst="rect">
            <a:avLst/>
          </a:prstGeom>
          <a:solidFill>
            <a:srgbClr val="3660D6"/>
          </a:solidFill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3 b) Vẽ đồ thị  h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- 2x – 3 (a ≠0) </a:t>
            </a:r>
            <a:endParaRPr lang="en-US" altLang="en-US" sz="2800" b="1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" y="1673225"/>
            <a:ext cx="4073525" cy="32305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x= 0 thì y = -3 </a:t>
            </a:r>
            <a:r>
              <a:rPr lang="en-US" altLang="en-US" sz="2400" b="1" i="1">
                <a:solidFill>
                  <a:srgbClr val="000099"/>
                </a:solidFill>
                <a:latin typeface=".VnTime" panose="020B7200000000000000" pitchFamily="34" charset="0"/>
              </a:rPr>
              <a:t>=&gt;  (0;- 3)</a:t>
            </a: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 y =0 thì  -2x- 3 = 0</a:t>
            </a: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altLang="en-US" sz="2400" b="1" i="1">
                <a:solidFill>
                  <a:srgbClr val="000099"/>
                </a:solidFill>
                <a:latin typeface=".VnTime" panose="020B7200000000000000" pitchFamily="34" charset="0"/>
              </a:rPr>
              <a:t>=&gt; x =- 1,5</a:t>
            </a: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2400" b="1" i="1">
                <a:solidFill>
                  <a:srgbClr val="000099"/>
                </a:solidFill>
                <a:latin typeface=".VnTime" panose="020B7200000000000000" pitchFamily="34" charset="0"/>
              </a:rPr>
              <a:t>                      =&gt;  (- 1,5; 0)</a:t>
            </a: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 b="1">
              <a:solidFill>
                <a:srgbClr val="000099"/>
              </a:solidFill>
              <a:latin typeface=".VnTime" panose="020B7200000000000000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/>
          <p:nvPr/>
        </p:nvSpPr>
        <p:spPr>
          <a:xfrm>
            <a:off x="228600" y="5562600"/>
            <a:ext cx="3657600" cy="960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 b="1">
                <a:latin typeface="Calibri" panose="020F0502020204030204" pitchFamily="34" charset="0"/>
              </a:rPr>
              <a:t>A( -4 ; -1 ), B( - 3; 0),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Calibri" panose="020F0502020204030204" pitchFamily="34" charset="0"/>
              </a:rPr>
              <a:t>C( -2 ; 1), D(0 ; 3), E( 1 ; 4)</a:t>
            </a:r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0418" name="Text Box 42"/>
          <p:cNvSpPr txBox="1"/>
          <p:nvPr/>
        </p:nvSpPr>
        <p:spPr>
          <a:xfrm>
            <a:off x="76200" y="1412875"/>
            <a:ext cx="17526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FF66CC"/>
                </a:solidFill>
                <a:latin typeface="Calibri" panose="020F0502020204030204" pitchFamily="34" charset="0"/>
              </a:rPr>
              <a:t>Bài tập 4.</a:t>
            </a:r>
          </a:p>
        </p:txBody>
      </p:sp>
      <p:sp>
        <p:nvSpPr>
          <p:cNvPr id="60419" name="Text Box 43"/>
          <p:cNvSpPr txBox="1"/>
          <p:nvPr/>
        </p:nvSpPr>
        <p:spPr>
          <a:xfrm>
            <a:off x="1371600" y="1447800"/>
            <a:ext cx="2743200" cy="42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Calibri" panose="020F0502020204030204" pitchFamily="34" charset="0"/>
              </a:rPr>
              <a:t>Cho hàm số y = x+3</a:t>
            </a:r>
          </a:p>
        </p:txBody>
      </p:sp>
      <p:sp>
        <p:nvSpPr>
          <p:cNvPr id="60420" name="Text Box 46"/>
          <p:cNvSpPr txBox="1"/>
          <p:nvPr/>
        </p:nvSpPr>
        <p:spPr>
          <a:xfrm>
            <a:off x="2590800" y="5410200"/>
            <a:ext cx="184150" cy="427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  <p:grpSp>
        <p:nvGrpSpPr>
          <p:cNvPr id="60421" name="Group 59"/>
          <p:cNvGrpSpPr/>
          <p:nvPr/>
        </p:nvGrpSpPr>
        <p:grpSpPr>
          <a:xfrm>
            <a:off x="0" y="762000"/>
            <a:ext cx="9144000" cy="6019800"/>
            <a:chOff x="0" y="528"/>
            <a:chExt cx="5760" cy="3792"/>
          </a:xfrm>
        </p:grpSpPr>
        <p:sp>
          <p:nvSpPr>
            <p:cNvPr id="60487" name="Line 60"/>
            <p:cNvSpPr/>
            <p:nvPr/>
          </p:nvSpPr>
          <p:spPr>
            <a:xfrm>
              <a:off x="0" y="532"/>
              <a:ext cx="5760" cy="0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0488" name="Line 61"/>
            <p:cNvSpPr/>
            <p:nvPr/>
          </p:nvSpPr>
          <p:spPr>
            <a:xfrm>
              <a:off x="2723" y="528"/>
              <a:ext cx="0" cy="3792"/>
            </a:xfrm>
            <a:prstGeom prst="line">
              <a:avLst/>
            </a:prstGeom>
            <a:ln w="952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graphicFrame>
        <p:nvGraphicFramePr>
          <p:cNvPr id="23662" name="Group 110"/>
          <p:cNvGraphicFramePr>
            <a:graphicFrameLocks noGrp="1"/>
          </p:cNvGraphicFramePr>
          <p:nvPr>
            <p:ph idx="1"/>
          </p:nvPr>
        </p:nvGraphicFramePr>
        <p:xfrm>
          <a:off x="106363" y="3184525"/>
          <a:ext cx="4160838" cy="1036638"/>
        </p:xfrm>
        <a:graphic>
          <a:graphicData uri="http://schemas.openxmlformats.org/drawingml/2006/table">
            <a:tbl>
              <a:tblPr/>
              <a:tblGrid>
                <a:gridCol w="152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2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3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-4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-3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-2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31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US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y = x+3</a:t>
                      </a:r>
                    </a:p>
                  </a:txBody>
                  <a:tcPr marT="45734" marB="4573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T="45734" marB="4573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663" name="Rectangle 111"/>
          <p:cNvSpPr/>
          <p:nvPr/>
        </p:nvSpPr>
        <p:spPr>
          <a:xfrm>
            <a:off x="1752600" y="3825875"/>
            <a:ext cx="381000" cy="304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2400" b="1">
                <a:solidFill>
                  <a:srgbClr val="0000CC"/>
                </a:solidFill>
                <a:latin typeface=".VnTime" panose="020B7200000000000000" pitchFamily="34" charset="0"/>
              </a:rPr>
              <a:t>-1</a:t>
            </a:r>
          </a:p>
        </p:txBody>
      </p:sp>
      <p:sp>
        <p:nvSpPr>
          <p:cNvPr id="23664" name="Rectangle 112"/>
          <p:cNvSpPr/>
          <p:nvPr/>
        </p:nvSpPr>
        <p:spPr>
          <a:xfrm>
            <a:off x="2303463" y="3825875"/>
            <a:ext cx="363537" cy="280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2400" b="1">
                <a:solidFill>
                  <a:srgbClr val="0000CC"/>
                </a:solidFill>
                <a:latin typeface=".VnTime" panose="020B7200000000000000" pitchFamily="34" charset="0"/>
              </a:rPr>
              <a:t>0</a:t>
            </a:r>
          </a:p>
        </p:txBody>
      </p:sp>
      <p:sp>
        <p:nvSpPr>
          <p:cNvPr id="23665" name="Rectangle 113"/>
          <p:cNvSpPr/>
          <p:nvPr/>
        </p:nvSpPr>
        <p:spPr>
          <a:xfrm>
            <a:off x="2805113" y="3825875"/>
            <a:ext cx="395287" cy="2936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2400" b="1">
                <a:solidFill>
                  <a:srgbClr val="0000CC"/>
                </a:solidFill>
                <a:latin typeface=".VnTime" panose="020B7200000000000000" pitchFamily="34" charset="0"/>
              </a:rPr>
              <a:t>1</a:t>
            </a:r>
          </a:p>
        </p:txBody>
      </p:sp>
      <p:sp>
        <p:nvSpPr>
          <p:cNvPr id="23666" name="Rectangle 114"/>
          <p:cNvSpPr/>
          <p:nvPr/>
        </p:nvSpPr>
        <p:spPr>
          <a:xfrm>
            <a:off x="3333750" y="3817938"/>
            <a:ext cx="323850" cy="3492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2400" b="1">
                <a:solidFill>
                  <a:srgbClr val="0000CC"/>
                </a:solidFill>
                <a:latin typeface=".VnTime" panose="020B7200000000000000" pitchFamily="34" charset="0"/>
              </a:rPr>
              <a:t>3</a:t>
            </a:r>
          </a:p>
        </p:txBody>
      </p:sp>
      <p:sp>
        <p:nvSpPr>
          <p:cNvPr id="23667" name="Rectangle 115"/>
          <p:cNvSpPr/>
          <p:nvPr/>
        </p:nvSpPr>
        <p:spPr>
          <a:xfrm>
            <a:off x="3810000" y="3846513"/>
            <a:ext cx="407988" cy="2841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2400" b="1">
                <a:solidFill>
                  <a:srgbClr val="0000CC"/>
                </a:solidFill>
                <a:latin typeface=".VnTime" panose="020B7200000000000000" pitchFamily="34" charset="0"/>
              </a:rPr>
              <a:t>4</a:t>
            </a:r>
          </a:p>
        </p:txBody>
      </p:sp>
      <p:sp>
        <p:nvSpPr>
          <p:cNvPr id="60450" name="Text Box 116"/>
          <p:cNvSpPr txBox="1"/>
          <p:nvPr/>
        </p:nvSpPr>
        <p:spPr>
          <a:xfrm>
            <a:off x="0" y="1981200"/>
            <a:ext cx="4191000" cy="1096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Calibri" panose="020F0502020204030204" pitchFamily="34" charset="0"/>
              </a:rPr>
              <a:t>a) Tính các giá trị tương ứng của y theo các giá trị của x rồi điền vào bảng:</a:t>
            </a:r>
          </a:p>
        </p:txBody>
      </p:sp>
      <p:sp>
        <p:nvSpPr>
          <p:cNvPr id="23669" name="Text Box 117"/>
          <p:cNvSpPr txBox="1"/>
          <p:nvPr/>
        </p:nvSpPr>
        <p:spPr>
          <a:xfrm>
            <a:off x="228600" y="4648200"/>
            <a:ext cx="403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b="1">
                <a:latin typeface="Calibri" panose="020F0502020204030204" pitchFamily="34" charset="0"/>
              </a:rPr>
              <a:t>b) Biểu diễn các điểm sau trên cùng một mặt phẳng tọa độ:</a:t>
            </a:r>
          </a:p>
        </p:txBody>
      </p:sp>
      <p:sp>
        <p:nvSpPr>
          <p:cNvPr id="23775" name="Line 223"/>
          <p:cNvSpPr/>
          <p:nvPr/>
        </p:nvSpPr>
        <p:spPr>
          <a:xfrm>
            <a:off x="4456113" y="4468813"/>
            <a:ext cx="4535487" cy="26987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776" name="Line 224"/>
          <p:cNvSpPr/>
          <p:nvPr/>
        </p:nvSpPr>
        <p:spPr>
          <a:xfrm flipV="1">
            <a:off x="6870700" y="1676400"/>
            <a:ext cx="76200" cy="510540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777" name="Text Box 225"/>
          <p:cNvSpPr txBox="1"/>
          <p:nvPr/>
        </p:nvSpPr>
        <p:spPr>
          <a:xfrm>
            <a:off x="8763000" y="4419600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  <a:latin typeface="Calibri" panose="020F0502020204030204" pitchFamily="34" charset="0"/>
              </a:rPr>
              <a:t>x</a:t>
            </a:r>
          </a:p>
        </p:txBody>
      </p:sp>
      <p:sp>
        <p:nvSpPr>
          <p:cNvPr id="23778" name="Text Box 226"/>
          <p:cNvSpPr txBox="1"/>
          <p:nvPr/>
        </p:nvSpPr>
        <p:spPr>
          <a:xfrm>
            <a:off x="6934200" y="1447800"/>
            <a:ext cx="30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  <a:latin typeface="Calibri" panose="020F0502020204030204" pitchFamily="34" charset="0"/>
              </a:rPr>
              <a:t>y</a:t>
            </a:r>
          </a:p>
        </p:txBody>
      </p:sp>
      <p:sp>
        <p:nvSpPr>
          <p:cNvPr id="23779" name="Text Box 227"/>
          <p:cNvSpPr txBox="1"/>
          <p:nvPr/>
        </p:nvSpPr>
        <p:spPr>
          <a:xfrm>
            <a:off x="6858000" y="4419600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solidFill>
                  <a:srgbClr val="0000FF"/>
                </a:solidFill>
                <a:latin typeface="Calibri" panose="020F0502020204030204" pitchFamily="34" charset="0"/>
              </a:rPr>
              <a:t>O</a:t>
            </a:r>
          </a:p>
        </p:txBody>
      </p:sp>
      <p:sp>
        <p:nvSpPr>
          <p:cNvPr id="23780" name="Text Box 228"/>
          <p:cNvSpPr txBox="1"/>
          <p:nvPr/>
        </p:nvSpPr>
        <p:spPr>
          <a:xfrm>
            <a:off x="7239000" y="40132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1" name="Text Box 229"/>
          <p:cNvSpPr txBox="1"/>
          <p:nvPr/>
        </p:nvSpPr>
        <p:spPr>
          <a:xfrm>
            <a:off x="7772400" y="40132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2" name="Text Box 230"/>
          <p:cNvSpPr txBox="1"/>
          <p:nvPr/>
        </p:nvSpPr>
        <p:spPr>
          <a:xfrm>
            <a:off x="8305800" y="4013200"/>
            <a:ext cx="457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3" name="Text Box 231"/>
          <p:cNvSpPr txBox="1"/>
          <p:nvPr/>
        </p:nvSpPr>
        <p:spPr>
          <a:xfrm>
            <a:off x="6248400" y="400685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4" name="Text Box 232"/>
          <p:cNvSpPr txBox="1"/>
          <p:nvPr/>
        </p:nvSpPr>
        <p:spPr>
          <a:xfrm>
            <a:off x="5715000" y="400685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5" name="Text Box 233"/>
          <p:cNvSpPr txBox="1"/>
          <p:nvPr/>
        </p:nvSpPr>
        <p:spPr>
          <a:xfrm>
            <a:off x="5181600" y="400685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6" name="Text Box 234"/>
          <p:cNvSpPr txBox="1"/>
          <p:nvPr/>
        </p:nvSpPr>
        <p:spPr>
          <a:xfrm>
            <a:off x="6769100" y="35052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7" name="Text Box 235"/>
          <p:cNvSpPr txBox="1"/>
          <p:nvPr/>
        </p:nvSpPr>
        <p:spPr>
          <a:xfrm>
            <a:off x="6769100" y="29718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8" name="Text Box 236"/>
          <p:cNvSpPr txBox="1"/>
          <p:nvPr/>
        </p:nvSpPr>
        <p:spPr>
          <a:xfrm>
            <a:off x="6781800" y="24384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89" name="Text Box 237"/>
          <p:cNvSpPr txBox="1"/>
          <p:nvPr/>
        </p:nvSpPr>
        <p:spPr>
          <a:xfrm>
            <a:off x="6737350" y="50292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790" name="Text Box 238"/>
          <p:cNvSpPr txBox="1"/>
          <p:nvPr/>
        </p:nvSpPr>
        <p:spPr>
          <a:xfrm>
            <a:off x="6731000" y="55626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802" name="Text Box 250"/>
          <p:cNvSpPr txBox="1"/>
          <p:nvPr/>
        </p:nvSpPr>
        <p:spPr>
          <a:xfrm>
            <a:off x="6629400" y="3657600"/>
            <a:ext cx="30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3803" name="Text Box 251"/>
          <p:cNvSpPr txBox="1"/>
          <p:nvPr/>
        </p:nvSpPr>
        <p:spPr>
          <a:xfrm>
            <a:off x="6629400" y="3184525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3804" name="Text Box 252"/>
          <p:cNvSpPr txBox="1"/>
          <p:nvPr/>
        </p:nvSpPr>
        <p:spPr>
          <a:xfrm>
            <a:off x="6629400" y="2667000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3805" name="Text Box 253"/>
          <p:cNvSpPr txBox="1"/>
          <p:nvPr/>
        </p:nvSpPr>
        <p:spPr>
          <a:xfrm>
            <a:off x="7162800" y="4403725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23806" name="Text Box 254"/>
          <p:cNvSpPr txBox="1"/>
          <p:nvPr/>
        </p:nvSpPr>
        <p:spPr>
          <a:xfrm>
            <a:off x="7759700" y="4419600"/>
            <a:ext cx="30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23807" name="Text Box 255"/>
          <p:cNvSpPr txBox="1"/>
          <p:nvPr/>
        </p:nvSpPr>
        <p:spPr>
          <a:xfrm>
            <a:off x="8280400" y="4403725"/>
            <a:ext cx="30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3</a:t>
            </a:r>
          </a:p>
        </p:txBody>
      </p:sp>
      <p:sp>
        <p:nvSpPr>
          <p:cNvPr id="23808" name="Text Box 256"/>
          <p:cNvSpPr txBox="1"/>
          <p:nvPr/>
        </p:nvSpPr>
        <p:spPr>
          <a:xfrm>
            <a:off x="6096000" y="4403725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-1</a:t>
            </a:r>
          </a:p>
        </p:txBody>
      </p:sp>
      <p:sp>
        <p:nvSpPr>
          <p:cNvPr id="23809" name="Text Box 257"/>
          <p:cNvSpPr txBox="1"/>
          <p:nvPr/>
        </p:nvSpPr>
        <p:spPr>
          <a:xfrm>
            <a:off x="5638800" y="4403725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-2</a:t>
            </a:r>
          </a:p>
        </p:txBody>
      </p:sp>
      <p:sp>
        <p:nvSpPr>
          <p:cNvPr id="23810" name="Text Box 258"/>
          <p:cNvSpPr txBox="1"/>
          <p:nvPr/>
        </p:nvSpPr>
        <p:spPr>
          <a:xfrm>
            <a:off x="5105400" y="4419600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-3</a:t>
            </a:r>
          </a:p>
        </p:txBody>
      </p:sp>
      <p:sp>
        <p:nvSpPr>
          <p:cNvPr id="23811" name="Text Box 259"/>
          <p:cNvSpPr txBox="1"/>
          <p:nvPr/>
        </p:nvSpPr>
        <p:spPr>
          <a:xfrm>
            <a:off x="6477000" y="4860925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-1</a:t>
            </a:r>
          </a:p>
        </p:txBody>
      </p:sp>
      <p:sp>
        <p:nvSpPr>
          <p:cNvPr id="23812" name="Text Box 260"/>
          <p:cNvSpPr txBox="1"/>
          <p:nvPr/>
        </p:nvSpPr>
        <p:spPr>
          <a:xfrm>
            <a:off x="6477000" y="5394325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-2</a:t>
            </a:r>
          </a:p>
        </p:txBody>
      </p:sp>
      <p:sp>
        <p:nvSpPr>
          <p:cNvPr id="23813" name="Text Box 261"/>
          <p:cNvSpPr txBox="1"/>
          <p:nvPr/>
        </p:nvSpPr>
        <p:spPr>
          <a:xfrm>
            <a:off x="6477000" y="5927725"/>
            <a:ext cx="533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-3</a:t>
            </a:r>
          </a:p>
        </p:txBody>
      </p:sp>
      <p:sp>
        <p:nvSpPr>
          <p:cNvPr id="23814" name="Text Box 262"/>
          <p:cNvSpPr txBox="1"/>
          <p:nvPr/>
        </p:nvSpPr>
        <p:spPr>
          <a:xfrm>
            <a:off x="4648200" y="400685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815" name="Text Box 263"/>
          <p:cNvSpPr txBox="1"/>
          <p:nvPr/>
        </p:nvSpPr>
        <p:spPr>
          <a:xfrm>
            <a:off x="4419600" y="4403725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-4</a:t>
            </a:r>
          </a:p>
        </p:txBody>
      </p:sp>
      <p:sp>
        <p:nvSpPr>
          <p:cNvPr id="23816" name="Text Box 264"/>
          <p:cNvSpPr txBox="1"/>
          <p:nvPr/>
        </p:nvSpPr>
        <p:spPr>
          <a:xfrm>
            <a:off x="6781800" y="1905000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3817" name="Text Box 265"/>
          <p:cNvSpPr txBox="1"/>
          <p:nvPr/>
        </p:nvSpPr>
        <p:spPr>
          <a:xfrm>
            <a:off x="6629400" y="2133600"/>
            <a:ext cx="304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000" b="1"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23820" name="Text Box 268"/>
          <p:cNvSpPr txBox="1"/>
          <p:nvPr/>
        </p:nvSpPr>
        <p:spPr>
          <a:xfrm>
            <a:off x="6750050" y="4510088"/>
            <a:ext cx="22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solidFill>
                  <a:srgbClr val="0000FF"/>
                </a:solidFill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60485" name="AutoShape 272">
            <a:hlinkClick r:id="" action="ppaction://noaction"/>
          </p:cNvPr>
          <p:cNvSpPr/>
          <p:nvPr/>
        </p:nvSpPr>
        <p:spPr>
          <a:xfrm>
            <a:off x="8382000" y="6781800"/>
            <a:ext cx="762000" cy="76200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lstStyle/>
          <a:p>
            <a:pPr eaLnBrk="1" hangingPunct="1"/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0486" name="Rectangle 1"/>
          <p:cNvSpPr/>
          <p:nvPr/>
        </p:nvSpPr>
        <p:spPr>
          <a:xfrm>
            <a:off x="1828800" y="120650"/>
            <a:ext cx="5130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3 : Vẽ đồ thị h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ax + b</a:t>
            </a:r>
            <a:endParaRPr lang="en-US" altLang="en-US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3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3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0" dur="500"/>
                                        <p:tgtEl>
                                          <p:spTgt spid="23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2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8" dur="500"/>
                                        <p:tgtEl>
                                          <p:spTgt spid="2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2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6" dur="500"/>
                                        <p:tgtEl>
                                          <p:spTgt spid="23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0" dur="500"/>
                                        <p:tgtEl>
                                          <p:spTgt spid="2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4" dur="500"/>
                                        <p:tgtEl>
                                          <p:spTgt spid="2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9" dur="500"/>
                                        <p:tgtEl>
                                          <p:spTgt spid="2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3" dur="500"/>
                                        <p:tgtEl>
                                          <p:spTgt spid="2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7" dur="500"/>
                                        <p:tgtEl>
                                          <p:spTgt spid="2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1" dur="500"/>
                                        <p:tgtEl>
                                          <p:spTgt spid="2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5" dur="500"/>
                                        <p:tgtEl>
                                          <p:spTgt spid="2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9" dur="500"/>
                                        <p:tgtEl>
                                          <p:spTgt spid="2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3" dur="500"/>
                                        <p:tgtEl>
                                          <p:spTgt spid="2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8" dur="500"/>
                                        <p:tgtEl>
                                          <p:spTgt spid="23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2" dur="500"/>
                                        <p:tgtEl>
                                          <p:spTgt spid="23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6" dur="500"/>
                                        <p:tgtEl>
                                          <p:spTgt spid="23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"/>
                            </p:stCondLst>
                            <p:childTnLst>
                              <p:par>
                                <p:cTn id="1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0" dur="500"/>
                                        <p:tgtEl>
                                          <p:spTgt spid="2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4" dur="500"/>
                                        <p:tgtEl>
                                          <p:spTgt spid="2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500"/>
                            </p:stCondLst>
                            <p:childTnLst>
                              <p:par>
                                <p:cTn id="1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23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23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2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2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2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2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2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500"/>
                            </p:stCondLst>
                            <p:childTnLst>
                              <p:par>
                                <p:cTn id="1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2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000"/>
                            </p:stCondLst>
                            <p:childTnLst>
                              <p:par>
                                <p:cTn id="1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2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664" grpId="0" animBg="1"/>
      <p:bldP spid="23665" grpId="0" animBg="1"/>
      <p:bldP spid="23666" grpId="0" animBg="1"/>
      <p:bldP spid="23667" grpId="0" animBg="1"/>
      <p:bldP spid="23669" grpId="0"/>
      <p:bldP spid="23777" grpId="0"/>
      <p:bldP spid="23778" grpId="0"/>
      <p:bldP spid="23779" grpId="0"/>
      <p:bldP spid="23780" grpId="0"/>
      <p:bldP spid="23781" grpId="0"/>
      <p:bldP spid="23782" grpId="0"/>
      <p:bldP spid="23783" grpId="0"/>
      <p:bldP spid="23784" grpId="0"/>
      <p:bldP spid="23785" grpId="0"/>
      <p:bldP spid="23786" grpId="0"/>
      <p:bldP spid="23787" grpId="0"/>
      <p:bldP spid="23788" grpId="0"/>
      <p:bldP spid="23789" grpId="0"/>
      <p:bldP spid="23790" grpId="0"/>
      <p:bldP spid="23802" grpId="0"/>
      <p:bldP spid="23803" grpId="0"/>
      <p:bldP spid="23804" grpId="0"/>
      <p:bldP spid="23805" grpId="0"/>
      <p:bldP spid="23806" grpId="0"/>
      <p:bldP spid="23807" grpId="0"/>
      <p:bldP spid="23808" grpId="0"/>
      <p:bldP spid="23809" grpId="0"/>
      <p:bldP spid="23810" grpId="0"/>
      <p:bldP spid="23811" grpId="0"/>
      <p:bldP spid="23812" grpId="0"/>
      <p:bldP spid="23813" grpId="0"/>
      <p:bldP spid="23814" grpId="0"/>
      <p:bldP spid="23815" grpId="0"/>
      <p:bldP spid="23816" grpId="0"/>
      <p:bldP spid="23817" grpId="0"/>
      <p:bldP spid="238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Line 4"/>
          <p:cNvSpPr/>
          <p:nvPr/>
        </p:nvSpPr>
        <p:spPr>
          <a:xfrm>
            <a:off x="2384425" y="3875088"/>
            <a:ext cx="4735513" cy="0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077" name="Line 5"/>
          <p:cNvSpPr/>
          <p:nvPr/>
        </p:nvSpPr>
        <p:spPr>
          <a:xfrm>
            <a:off x="5313363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8" name="Line 6"/>
          <p:cNvSpPr/>
          <p:nvPr/>
        </p:nvSpPr>
        <p:spPr>
          <a:xfrm>
            <a:off x="5995988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7"/>
          <p:cNvSpPr/>
          <p:nvPr/>
        </p:nvSpPr>
        <p:spPr>
          <a:xfrm>
            <a:off x="3930650" y="385762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0" name="Line 8"/>
          <p:cNvSpPr/>
          <p:nvPr/>
        </p:nvSpPr>
        <p:spPr>
          <a:xfrm>
            <a:off x="3263900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6" name="Text Box 9"/>
          <p:cNvSpPr txBox="1"/>
          <p:nvPr/>
        </p:nvSpPr>
        <p:spPr>
          <a:xfrm>
            <a:off x="2676525" y="39147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3" name="Line 11"/>
          <p:cNvSpPr/>
          <p:nvPr/>
        </p:nvSpPr>
        <p:spPr>
          <a:xfrm>
            <a:off x="2563813" y="385762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Line 12"/>
          <p:cNvSpPr/>
          <p:nvPr/>
        </p:nvSpPr>
        <p:spPr>
          <a:xfrm>
            <a:off x="6680200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9" name="Text Box 15"/>
          <p:cNvSpPr txBox="1"/>
          <p:nvPr/>
        </p:nvSpPr>
        <p:spPr>
          <a:xfrm>
            <a:off x="4775200" y="35147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0" name="Text Box 16"/>
          <p:cNvSpPr txBox="1"/>
          <p:nvPr/>
        </p:nvSpPr>
        <p:spPr>
          <a:xfrm>
            <a:off x="6191250" y="35147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89" name="Line 17"/>
          <p:cNvSpPr/>
          <p:nvPr/>
        </p:nvSpPr>
        <p:spPr>
          <a:xfrm rot="-5400000" flipH="1">
            <a:off x="2640013" y="3487738"/>
            <a:ext cx="3978275" cy="61912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3090" name="Line 18"/>
          <p:cNvSpPr/>
          <p:nvPr/>
        </p:nvSpPr>
        <p:spPr>
          <a:xfrm rot="5400000">
            <a:off x="4613275" y="45402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1" name="Line 19"/>
          <p:cNvSpPr/>
          <p:nvPr/>
        </p:nvSpPr>
        <p:spPr>
          <a:xfrm rot="5400000">
            <a:off x="4625975" y="522287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2" name="Line 20"/>
          <p:cNvSpPr/>
          <p:nvPr/>
        </p:nvSpPr>
        <p:spPr>
          <a:xfrm rot="5400000">
            <a:off x="4629150" y="31432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3" name="Line 21"/>
          <p:cNvSpPr/>
          <p:nvPr/>
        </p:nvSpPr>
        <p:spPr>
          <a:xfrm rot="5400000">
            <a:off x="4641850" y="252730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4" name="Line 22"/>
          <p:cNvSpPr/>
          <p:nvPr/>
        </p:nvSpPr>
        <p:spPr>
          <a:xfrm rot="5400000" flipH="1" flipV="1">
            <a:off x="4603750" y="3868738"/>
            <a:ext cx="46038" cy="269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96" name="Text Box 24"/>
          <p:cNvSpPr txBox="1"/>
          <p:nvPr/>
        </p:nvSpPr>
        <p:spPr>
          <a:xfrm>
            <a:off x="4333875" y="2398713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1458" name="Text Box 25"/>
          <p:cNvSpPr txBox="1"/>
          <p:nvPr/>
        </p:nvSpPr>
        <p:spPr>
          <a:xfrm>
            <a:off x="4311650" y="27670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98" name="Text Box 26"/>
          <p:cNvSpPr txBox="1"/>
          <p:nvPr/>
        </p:nvSpPr>
        <p:spPr>
          <a:xfrm>
            <a:off x="4378325" y="300355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1460" name="Text Box 28"/>
          <p:cNvSpPr txBox="1"/>
          <p:nvPr/>
        </p:nvSpPr>
        <p:spPr>
          <a:xfrm>
            <a:off x="4238625" y="40941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1" name="Text Box 29"/>
          <p:cNvSpPr txBox="1"/>
          <p:nvPr/>
        </p:nvSpPr>
        <p:spPr>
          <a:xfrm>
            <a:off x="3746500" y="386715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61462" name="Text Box 30"/>
          <p:cNvSpPr txBox="1"/>
          <p:nvPr/>
        </p:nvSpPr>
        <p:spPr>
          <a:xfrm>
            <a:off x="4251325" y="47767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03" name="Text Box 31"/>
          <p:cNvSpPr txBox="1"/>
          <p:nvPr/>
        </p:nvSpPr>
        <p:spPr>
          <a:xfrm>
            <a:off x="4251325" y="501650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3104" name="Text Box 32"/>
          <p:cNvSpPr txBox="1"/>
          <p:nvPr/>
        </p:nvSpPr>
        <p:spPr>
          <a:xfrm>
            <a:off x="5133975" y="3906838"/>
            <a:ext cx="63023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3105" name="Text Box 33"/>
          <p:cNvSpPr txBox="1"/>
          <p:nvPr/>
        </p:nvSpPr>
        <p:spPr>
          <a:xfrm>
            <a:off x="4235450" y="4405313"/>
            <a:ext cx="4048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- 1</a:t>
            </a:r>
          </a:p>
        </p:txBody>
      </p:sp>
      <p:sp>
        <p:nvSpPr>
          <p:cNvPr id="3106" name="Text Box 34"/>
          <p:cNvSpPr txBox="1"/>
          <p:nvPr/>
        </p:nvSpPr>
        <p:spPr>
          <a:xfrm>
            <a:off x="3067050" y="386080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3107" name="Text Box 35"/>
          <p:cNvSpPr txBox="1"/>
          <p:nvPr/>
        </p:nvSpPr>
        <p:spPr>
          <a:xfrm>
            <a:off x="2341563" y="3879850"/>
            <a:ext cx="354012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-3</a:t>
            </a:r>
          </a:p>
        </p:txBody>
      </p:sp>
      <p:sp>
        <p:nvSpPr>
          <p:cNvPr id="3108" name="Text Box 36"/>
          <p:cNvSpPr txBox="1"/>
          <p:nvPr/>
        </p:nvSpPr>
        <p:spPr>
          <a:xfrm>
            <a:off x="5848350" y="3894138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3109" name="Text Box 37"/>
          <p:cNvSpPr txBox="1"/>
          <p:nvPr/>
        </p:nvSpPr>
        <p:spPr>
          <a:xfrm>
            <a:off x="6546850" y="39116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110" name="Text Box 38"/>
          <p:cNvSpPr txBox="1"/>
          <p:nvPr/>
        </p:nvSpPr>
        <p:spPr>
          <a:xfrm rot="2514943">
            <a:off x="5399088" y="3013075"/>
            <a:ext cx="1606550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Times New Roman" panose="02020603050405020304" pitchFamily="18" charset="0"/>
              </a:rPr>
              <a:t>y =  -x + 3</a:t>
            </a:r>
          </a:p>
        </p:txBody>
      </p:sp>
      <p:sp>
        <p:nvSpPr>
          <p:cNvPr id="3115" name="Text Box 43"/>
          <p:cNvSpPr txBox="1"/>
          <p:nvPr/>
        </p:nvSpPr>
        <p:spPr>
          <a:xfrm>
            <a:off x="4710113" y="1135063"/>
            <a:ext cx="2428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3116" name="Text Box 44"/>
          <p:cNvSpPr txBox="1"/>
          <p:nvPr/>
        </p:nvSpPr>
        <p:spPr>
          <a:xfrm>
            <a:off x="6935788" y="3795713"/>
            <a:ext cx="3413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3117" name="Text Box 45"/>
          <p:cNvSpPr txBox="1"/>
          <p:nvPr/>
        </p:nvSpPr>
        <p:spPr>
          <a:xfrm>
            <a:off x="4716463" y="3889375"/>
            <a:ext cx="3444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3119" name="Line 47"/>
          <p:cNvSpPr/>
          <p:nvPr/>
        </p:nvSpPr>
        <p:spPr>
          <a:xfrm flipV="1">
            <a:off x="2974975" y="2379663"/>
            <a:ext cx="2460625" cy="2493962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20" name="Text Box 48"/>
          <p:cNvSpPr txBox="1"/>
          <p:nvPr/>
        </p:nvSpPr>
        <p:spPr>
          <a:xfrm>
            <a:off x="4284663" y="1806575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3121" name="Line 49"/>
          <p:cNvSpPr/>
          <p:nvPr/>
        </p:nvSpPr>
        <p:spPr>
          <a:xfrm rot="5400000">
            <a:off x="4606925" y="1884363"/>
            <a:ext cx="1588" cy="127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23" name="Line 51"/>
          <p:cNvSpPr/>
          <p:nvPr/>
        </p:nvSpPr>
        <p:spPr>
          <a:xfrm>
            <a:off x="4418013" y="1804988"/>
            <a:ext cx="2743200" cy="2525712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25" name="Text Box 53"/>
          <p:cNvSpPr txBox="1"/>
          <p:nvPr/>
        </p:nvSpPr>
        <p:spPr>
          <a:xfrm rot="-2626889">
            <a:off x="3573463" y="2959100"/>
            <a:ext cx="1117600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Times New Roman" panose="02020603050405020304" pitchFamily="18" charset="0"/>
              </a:rPr>
              <a:t>y = x + 1</a:t>
            </a:r>
          </a:p>
        </p:txBody>
      </p:sp>
      <p:sp>
        <p:nvSpPr>
          <p:cNvPr id="3135" name="Text Box 63"/>
          <p:cNvSpPr txBox="1"/>
          <p:nvPr/>
        </p:nvSpPr>
        <p:spPr>
          <a:xfrm>
            <a:off x="3629025" y="3532188"/>
            <a:ext cx="541338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3136" name="Text Box 64"/>
          <p:cNvSpPr txBox="1"/>
          <p:nvPr/>
        </p:nvSpPr>
        <p:spPr>
          <a:xfrm>
            <a:off x="6565900" y="3521075"/>
            <a:ext cx="3365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B</a:t>
            </a:r>
          </a:p>
        </p:txBody>
      </p:sp>
      <p:pic>
        <p:nvPicPr>
          <p:cNvPr id="3138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3" y="3800475"/>
            <a:ext cx="125412" cy="12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39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5275" y="3832225"/>
            <a:ext cx="114300" cy="11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1" name="Text Box 69"/>
          <p:cNvSpPr txBox="1"/>
          <p:nvPr/>
        </p:nvSpPr>
        <p:spPr>
          <a:xfrm>
            <a:off x="403225" y="5527675"/>
            <a:ext cx="8740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buAutoNum type="alphaLcParenR" startAt="2"/>
            </a:pPr>
            <a:r>
              <a:rPr lang="en-US" altLang="en-US">
                <a:latin typeface="Arial" panose="020B0604020202020204" pitchFamily="34" charset="0"/>
              </a:rPr>
              <a:t>Hai đường thẳng y = x +1 và y = - x + 3 cắt  O x  theo thứ tự tại hai điểm A và B </a:t>
            </a:r>
          </a:p>
          <a:p>
            <a:pPr marL="342900" indent="-342900">
              <a:buNone/>
            </a:pPr>
            <a:r>
              <a:rPr lang="en-US" altLang="en-US">
                <a:latin typeface="Arial" panose="020B0604020202020204" pitchFamily="34" charset="0"/>
              </a:rPr>
              <a:t>      - Tìm tọa độ của điểm A và B .</a:t>
            </a:r>
          </a:p>
        </p:txBody>
      </p:sp>
      <p:sp>
        <p:nvSpPr>
          <p:cNvPr id="61484" name="Rectangle 74"/>
          <p:cNvSpPr/>
          <p:nvPr/>
        </p:nvSpPr>
        <p:spPr>
          <a:xfrm>
            <a:off x="742950" y="911225"/>
            <a:ext cx="99060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u="sng">
                <a:latin typeface="Calibri" panose="020F0502020204030204" pitchFamily="34" charset="0"/>
              </a:rPr>
              <a:t>Bài tập</a:t>
            </a:r>
            <a:r>
              <a:rPr lang="en-US" altLang="en-US">
                <a:latin typeface="Calibri" panose="020F0502020204030204" pitchFamily="34" charset="0"/>
              </a:rPr>
              <a:t> 1</a:t>
            </a:r>
          </a:p>
        </p:txBody>
      </p:sp>
      <p:sp>
        <p:nvSpPr>
          <p:cNvPr id="3147" name="Text Box 75"/>
          <p:cNvSpPr txBox="1"/>
          <p:nvPr/>
        </p:nvSpPr>
        <p:spPr>
          <a:xfrm>
            <a:off x="641350" y="1385888"/>
            <a:ext cx="3105150" cy="11906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>
                <a:latin typeface="Calibri" panose="020F0502020204030204" pitchFamily="34" charset="0"/>
              </a:rPr>
              <a:t>* Vẽ đồ thị của hàm số :</a:t>
            </a:r>
          </a:p>
          <a:p>
            <a:r>
              <a:rPr lang="en-US" altLang="en-US">
                <a:latin typeface="Calibri" panose="020F0502020204030204" pitchFamily="34" charset="0"/>
              </a:rPr>
              <a:t>            y =  x  + 1</a:t>
            </a:r>
          </a:p>
          <a:p>
            <a:r>
              <a:rPr lang="en-US" altLang="en-US">
                <a:latin typeface="Calibri" panose="020F0502020204030204" pitchFamily="34" charset="0"/>
              </a:rPr>
              <a:t>Cho x = 0 =&gt; y = 1 ;       (0;1)</a:t>
            </a:r>
          </a:p>
          <a:p>
            <a:r>
              <a:rPr lang="en-US" altLang="en-US">
                <a:latin typeface="Calibri" panose="020F0502020204030204" pitchFamily="34" charset="0"/>
              </a:rPr>
              <a:t>        y = 0 =&gt; x = -1;    ( -1;0)</a:t>
            </a:r>
          </a:p>
        </p:txBody>
      </p:sp>
      <p:sp>
        <p:nvSpPr>
          <p:cNvPr id="3148" name="Text Box 76"/>
          <p:cNvSpPr txBox="1"/>
          <p:nvPr/>
        </p:nvSpPr>
        <p:spPr>
          <a:xfrm>
            <a:off x="5768975" y="1284288"/>
            <a:ext cx="2940050" cy="1465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>
                <a:latin typeface="Calibri" panose="020F0502020204030204" pitchFamily="34" charset="0"/>
              </a:rPr>
              <a:t>* Vẽ đồ thị của hàm số :</a:t>
            </a:r>
          </a:p>
          <a:p>
            <a:r>
              <a:rPr lang="en-US" altLang="en-US">
                <a:latin typeface="Calibri" panose="020F0502020204030204" pitchFamily="34" charset="0"/>
              </a:rPr>
              <a:t>            y =  -x  + 3</a:t>
            </a:r>
          </a:p>
          <a:p>
            <a:r>
              <a:rPr lang="en-US" altLang="en-US">
                <a:latin typeface="Calibri" panose="020F0502020204030204" pitchFamily="34" charset="0"/>
              </a:rPr>
              <a:t>Cho x = 0 =&gt; y = 3 ;    (0;3)</a:t>
            </a:r>
          </a:p>
          <a:p>
            <a:r>
              <a:rPr lang="en-US" altLang="en-US">
                <a:latin typeface="Calibri" panose="020F0502020204030204" pitchFamily="34" charset="0"/>
              </a:rPr>
              <a:t>        y = 0 =&gt; x = 3;    ( 3;0)</a:t>
            </a:r>
          </a:p>
          <a:p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1487" name="Rectangle 1"/>
          <p:cNvSpPr/>
          <p:nvPr/>
        </p:nvSpPr>
        <p:spPr>
          <a:xfrm>
            <a:off x="1828800" y="120650"/>
            <a:ext cx="5130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3 : Vẽ đồ thị h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ax + b</a:t>
            </a:r>
            <a:endParaRPr lang="en-US" altLang="en-US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6" dur="2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9" dur="2000"/>
                                        <p:tgtEl>
                                          <p:spTgt spid="3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2" dur="2000"/>
                                        <p:tgtEl>
                                          <p:spTgt spid="3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5" dur="2000"/>
                                        <p:tgtEl>
                                          <p:spTgt spid="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3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3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3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2000"/>
                                        <p:tgtEl>
                                          <p:spTgt spid="3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2000"/>
                                        <p:tgtEl>
                                          <p:spTgt spid="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2000"/>
                                        <p:tgtEl>
                                          <p:spTgt spid="3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500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9" dur="2000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4" dur="1000"/>
                                        <p:tgtEl>
                                          <p:spTgt spid="3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3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3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1" dur="1000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4" dur="2000"/>
                                        <p:tgtEl>
                                          <p:spTgt spid="3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3" dur="2000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6" dur="2000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9" dur="2000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2" dur="2000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/>
      <p:bldP spid="3098" grpId="0"/>
      <p:bldP spid="3101" grpId="0"/>
      <p:bldP spid="3103" grpId="0"/>
      <p:bldP spid="3104" grpId="0"/>
      <p:bldP spid="3105" grpId="0"/>
      <p:bldP spid="3106" grpId="0"/>
      <p:bldP spid="3107" grpId="0"/>
      <p:bldP spid="3108" grpId="0"/>
      <p:bldP spid="3109" grpId="0"/>
      <p:bldP spid="3115" grpId="0"/>
      <p:bldP spid="3116" grpId="0"/>
      <p:bldP spid="3117" grpId="0"/>
      <p:bldP spid="3120" grpId="0"/>
      <p:bldP spid="3125" grpId="0"/>
      <p:bldP spid="3135" grpId="0"/>
      <p:bldP spid="3136" grpId="0"/>
      <p:bldP spid="314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/>
          <p:nvPr/>
        </p:nvSpPr>
        <p:spPr>
          <a:xfrm>
            <a:off x="479425" y="2593975"/>
            <a:ext cx="3317875" cy="915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>
                <a:latin typeface="Calibri" panose="020F0502020204030204" pitchFamily="34" charset="0"/>
              </a:rPr>
              <a:t>c) Hai đường thẳng y =x + 1 và y =-x + 3 cắt nhau tại C . </a:t>
            </a:r>
          </a:p>
          <a:p>
            <a:r>
              <a:rPr lang="en-US" altLang="en-US">
                <a:latin typeface="Calibri" panose="020F0502020204030204" pitchFamily="34" charset="0"/>
              </a:rPr>
              <a:t>  - Hãy tìm tọa độ của điểm C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495300" y="1543050"/>
            <a:ext cx="3519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-Tọa độ của hai điểm A và B là :</a:t>
            </a:r>
          </a:p>
          <a:p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       A(-1;0)  ; B(3;0)</a:t>
            </a:r>
          </a:p>
        </p:txBody>
      </p:sp>
      <p:sp>
        <p:nvSpPr>
          <p:cNvPr id="62467" name="Line 9"/>
          <p:cNvSpPr/>
          <p:nvPr/>
        </p:nvSpPr>
        <p:spPr>
          <a:xfrm>
            <a:off x="4264025" y="1352550"/>
            <a:ext cx="14288" cy="52689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68" name="Line 11"/>
          <p:cNvSpPr/>
          <p:nvPr/>
        </p:nvSpPr>
        <p:spPr>
          <a:xfrm flipV="1">
            <a:off x="4279900" y="3875088"/>
            <a:ext cx="4125913" cy="42862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69" name="Line 12"/>
          <p:cNvSpPr/>
          <p:nvPr/>
        </p:nvSpPr>
        <p:spPr>
          <a:xfrm>
            <a:off x="6599238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0" name="Line 13"/>
          <p:cNvSpPr/>
          <p:nvPr/>
        </p:nvSpPr>
        <p:spPr>
          <a:xfrm>
            <a:off x="7281863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1" name="Line 14"/>
          <p:cNvSpPr/>
          <p:nvPr/>
        </p:nvSpPr>
        <p:spPr>
          <a:xfrm>
            <a:off x="5216525" y="385762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2" name="Line 15"/>
          <p:cNvSpPr/>
          <p:nvPr/>
        </p:nvSpPr>
        <p:spPr>
          <a:xfrm>
            <a:off x="4549775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3" name="Text Box 16"/>
          <p:cNvSpPr txBox="1"/>
          <p:nvPr/>
        </p:nvSpPr>
        <p:spPr>
          <a:xfrm>
            <a:off x="3962400" y="3914775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4" name="Line 17"/>
          <p:cNvSpPr/>
          <p:nvPr/>
        </p:nvSpPr>
        <p:spPr>
          <a:xfrm>
            <a:off x="5900738" y="385762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5" name="Line 19"/>
          <p:cNvSpPr/>
          <p:nvPr/>
        </p:nvSpPr>
        <p:spPr>
          <a:xfrm>
            <a:off x="7966075" y="38274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6" name="Text Box 20"/>
          <p:cNvSpPr txBox="1"/>
          <p:nvPr/>
        </p:nvSpPr>
        <p:spPr>
          <a:xfrm>
            <a:off x="6061075" y="351472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77" name="Line 22"/>
          <p:cNvSpPr/>
          <p:nvPr/>
        </p:nvSpPr>
        <p:spPr>
          <a:xfrm rot="5400000">
            <a:off x="5899150" y="45402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8" name="Line 23"/>
          <p:cNvSpPr/>
          <p:nvPr/>
        </p:nvSpPr>
        <p:spPr>
          <a:xfrm rot="5400000">
            <a:off x="5911850" y="5222875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79" name="Line 24"/>
          <p:cNvSpPr/>
          <p:nvPr/>
        </p:nvSpPr>
        <p:spPr>
          <a:xfrm rot="5400000">
            <a:off x="5915025" y="31432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0" name="Line 25"/>
          <p:cNvSpPr/>
          <p:nvPr/>
        </p:nvSpPr>
        <p:spPr>
          <a:xfrm rot="5400000">
            <a:off x="5927725" y="252730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1" name="Line 26"/>
          <p:cNvSpPr/>
          <p:nvPr/>
        </p:nvSpPr>
        <p:spPr>
          <a:xfrm rot="5400000" flipH="1" flipV="1">
            <a:off x="5873750" y="3868738"/>
            <a:ext cx="46038" cy="269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82" name="Text Box 27"/>
          <p:cNvSpPr txBox="1"/>
          <p:nvPr/>
        </p:nvSpPr>
        <p:spPr>
          <a:xfrm>
            <a:off x="5619750" y="2398713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2483" name="Text Box 28"/>
          <p:cNvSpPr txBox="1"/>
          <p:nvPr/>
        </p:nvSpPr>
        <p:spPr>
          <a:xfrm>
            <a:off x="5597525" y="27670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4" name="Text Box 29"/>
          <p:cNvSpPr txBox="1"/>
          <p:nvPr/>
        </p:nvSpPr>
        <p:spPr>
          <a:xfrm>
            <a:off x="5664200" y="300355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2485" name="Text Box 30"/>
          <p:cNvSpPr txBox="1"/>
          <p:nvPr/>
        </p:nvSpPr>
        <p:spPr>
          <a:xfrm>
            <a:off x="5524500" y="40941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6" name="Text Box 31"/>
          <p:cNvSpPr txBox="1"/>
          <p:nvPr/>
        </p:nvSpPr>
        <p:spPr>
          <a:xfrm>
            <a:off x="5032375" y="386715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62487" name="Text Box 32"/>
          <p:cNvSpPr txBox="1"/>
          <p:nvPr/>
        </p:nvSpPr>
        <p:spPr>
          <a:xfrm>
            <a:off x="5537200" y="47767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88" name="Text Box 33"/>
          <p:cNvSpPr txBox="1"/>
          <p:nvPr/>
        </p:nvSpPr>
        <p:spPr>
          <a:xfrm>
            <a:off x="5537200" y="501650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62489" name="Text Box 34"/>
          <p:cNvSpPr txBox="1"/>
          <p:nvPr/>
        </p:nvSpPr>
        <p:spPr>
          <a:xfrm>
            <a:off x="6419850" y="3892550"/>
            <a:ext cx="63023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2490" name="Text Box 35"/>
          <p:cNvSpPr txBox="1"/>
          <p:nvPr/>
        </p:nvSpPr>
        <p:spPr>
          <a:xfrm>
            <a:off x="5549900" y="4405313"/>
            <a:ext cx="4048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- 1</a:t>
            </a:r>
          </a:p>
        </p:txBody>
      </p:sp>
      <p:sp>
        <p:nvSpPr>
          <p:cNvPr id="62491" name="Text Box 36"/>
          <p:cNvSpPr txBox="1"/>
          <p:nvPr/>
        </p:nvSpPr>
        <p:spPr>
          <a:xfrm>
            <a:off x="4352925" y="3860800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62492" name="Text Box 38"/>
          <p:cNvSpPr txBox="1"/>
          <p:nvPr/>
        </p:nvSpPr>
        <p:spPr>
          <a:xfrm>
            <a:off x="7134225" y="3894138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2493" name="Text Box 39"/>
          <p:cNvSpPr txBox="1"/>
          <p:nvPr/>
        </p:nvSpPr>
        <p:spPr>
          <a:xfrm>
            <a:off x="7832725" y="3883025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62494" name="Text Box 40"/>
          <p:cNvSpPr txBox="1"/>
          <p:nvPr/>
        </p:nvSpPr>
        <p:spPr>
          <a:xfrm rot="2514943">
            <a:off x="6684963" y="3044825"/>
            <a:ext cx="160655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b="1">
                <a:latin typeface="Times New Roman" panose="02020603050405020304" pitchFamily="18" charset="0"/>
              </a:rPr>
              <a:t>y =  -x + 3</a:t>
            </a:r>
          </a:p>
        </p:txBody>
      </p:sp>
      <p:sp>
        <p:nvSpPr>
          <p:cNvPr id="62495" name="Text Box 41"/>
          <p:cNvSpPr txBox="1"/>
          <p:nvPr/>
        </p:nvSpPr>
        <p:spPr>
          <a:xfrm>
            <a:off x="5995988" y="1135063"/>
            <a:ext cx="2428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62496" name="Text Box 42"/>
          <p:cNvSpPr txBox="1"/>
          <p:nvPr/>
        </p:nvSpPr>
        <p:spPr>
          <a:xfrm>
            <a:off x="8221663" y="3795713"/>
            <a:ext cx="34131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62497" name="Text Box 43"/>
          <p:cNvSpPr txBox="1"/>
          <p:nvPr/>
        </p:nvSpPr>
        <p:spPr>
          <a:xfrm>
            <a:off x="5888038" y="3859213"/>
            <a:ext cx="344487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62498" name="Line 44"/>
          <p:cNvSpPr/>
          <p:nvPr/>
        </p:nvSpPr>
        <p:spPr>
          <a:xfrm flipV="1">
            <a:off x="4537075" y="2379663"/>
            <a:ext cx="2184400" cy="2217737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33" name="Text Box 45"/>
          <p:cNvSpPr txBox="1"/>
          <p:nvPr/>
        </p:nvSpPr>
        <p:spPr>
          <a:xfrm>
            <a:off x="5570538" y="1806575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62500" name="Line 46"/>
          <p:cNvSpPr/>
          <p:nvPr/>
        </p:nvSpPr>
        <p:spPr>
          <a:xfrm rot="5400000">
            <a:off x="5892800" y="1884363"/>
            <a:ext cx="1588" cy="127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01" name="Line 47"/>
          <p:cNvSpPr/>
          <p:nvPr/>
        </p:nvSpPr>
        <p:spPr>
          <a:xfrm>
            <a:off x="5703888" y="1804988"/>
            <a:ext cx="2743200" cy="2525712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502" name="Text Box 48"/>
          <p:cNvSpPr txBox="1"/>
          <p:nvPr/>
        </p:nvSpPr>
        <p:spPr>
          <a:xfrm rot="-2626889">
            <a:off x="5037138" y="3141663"/>
            <a:ext cx="1117600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b="1">
                <a:latin typeface="Times New Roman" panose="02020603050405020304" pitchFamily="18" charset="0"/>
              </a:rPr>
              <a:t>y = x + 1</a:t>
            </a:r>
          </a:p>
        </p:txBody>
      </p:sp>
      <p:sp>
        <p:nvSpPr>
          <p:cNvPr id="12337" name="Text Box 49"/>
          <p:cNvSpPr txBox="1"/>
          <p:nvPr/>
        </p:nvSpPr>
        <p:spPr>
          <a:xfrm>
            <a:off x="6442075" y="2125663"/>
            <a:ext cx="3492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62504" name="Text Box 50"/>
          <p:cNvSpPr txBox="1"/>
          <p:nvPr/>
        </p:nvSpPr>
        <p:spPr>
          <a:xfrm>
            <a:off x="4914900" y="3532188"/>
            <a:ext cx="541338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62505" name="Text Box 51"/>
          <p:cNvSpPr txBox="1"/>
          <p:nvPr/>
        </p:nvSpPr>
        <p:spPr>
          <a:xfrm>
            <a:off x="7851775" y="3521075"/>
            <a:ext cx="3365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B</a:t>
            </a:r>
          </a:p>
        </p:txBody>
      </p:sp>
      <p:pic>
        <p:nvPicPr>
          <p:cNvPr id="62506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7788" y="3844925"/>
            <a:ext cx="80962" cy="80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507" name="Picture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1150" y="3832225"/>
            <a:ext cx="85725" cy="8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42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1288" y="2536825"/>
            <a:ext cx="53975" cy="5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43" name="Line 55"/>
          <p:cNvSpPr/>
          <p:nvPr/>
        </p:nvSpPr>
        <p:spPr>
          <a:xfrm>
            <a:off x="6538913" y="2559050"/>
            <a:ext cx="77787" cy="134620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344" name="Line 56"/>
          <p:cNvSpPr/>
          <p:nvPr/>
        </p:nvSpPr>
        <p:spPr>
          <a:xfrm flipV="1">
            <a:off x="5861050" y="2557463"/>
            <a:ext cx="671513" cy="22225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2511" name="Line 57"/>
          <p:cNvSpPr/>
          <p:nvPr/>
        </p:nvSpPr>
        <p:spPr>
          <a:xfrm rot="-5400000" flipH="1">
            <a:off x="3902075" y="3328988"/>
            <a:ext cx="3978275" cy="61912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62512" name="Text Box 61"/>
          <p:cNvSpPr txBox="1"/>
          <p:nvPr/>
        </p:nvSpPr>
        <p:spPr>
          <a:xfrm>
            <a:off x="6542088" y="3851275"/>
            <a:ext cx="33020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H</a:t>
            </a:r>
          </a:p>
        </p:txBody>
      </p:sp>
      <p:sp>
        <p:nvSpPr>
          <p:cNvPr id="62513" name="Rectangle 1"/>
          <p:cNvSpPr/>
          <p:nvPr/>
        </p:nvSpPr>
        <p:spPr>
          <a:xfrm>
            <a:off x="1828800" y="120650"/>
            <a:ext cx="5130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3 : Vẽ đồ thị h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ax + b</a:t>
            </a:r>
            <a:endParaRPr lang="en-US" altLang="en-US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251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13" y="3627438"/>
            <a:ext cx="3587750" cy="2909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333" grpId="0"/>
      <p:bldP spid="123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/>
          <p:nvPr/>
        </p:nvSpPr>
        <p:spPr>
          <a:xfrm>
            <a:off x="582613" y="1265238"/>
            <a:ext cx="438785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>
                <a:latin typeface="Calibri" panose="020F0502020204030204" pitchFamily="34" charset="0"/>
              </a:rPr>
              <a:t>d) Tính chu vi và diện tích tam giác ABC  </a:t>
            </a:r>
          </a:p>
        </p:txBody>
      </p:sp>
      <p:sp>
        <p:nvSpPr>
          <p:cNvPr id="4103" name="Text Box 7"/>
          <p:cNvSpPr txBox="1"/>
          <p:nvPr/>
        </p:nvSpPr>
        <p:spPr>
          <a:xfrm>
            <a:off x="501650" y="2005013"/>
            <a:ext cx="3841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>
                <a:solidFill>
                  <a:srgbClr val="0000FF"/>
                </a:solidFill>
                <a:latin typeface="Calibri" panose="020F0502020204030204" pitchFamily="34" charset="0"/>
              </a:rPr>
              <a:t>Gọi chu vi và diện tích của tam giác ABC theo thứ tự là p và s</a:t>
            </a:r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538163" y="2982913"/>
          <a:ext cx="3632200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r:id="rId3" imgW="40814625" imgH="19745325" progId="Equation.DSMT4">
                  <p:embed/>
                </p:oleObj>
              </mc:Choice>
              <mc:Fallback>
                <p:oleObj r:id="rId3" imgW="40814625" imgH="19745325" progId="Equation.DSMT4">
                  <p:embed/>
                  <p:pic>
                    <p:nvPicPr>
                      <p:cNvPr id="0" name="Picture 3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8163" y="2982913"/>
                        <a:ext cx="3632200" cy="17287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2" name="Line 56"/>
          <p:cNvSpPr/>
          <p:nvPr/>
        </p:nvSpPr>
        <p:spPr>
          <a:xfrm flipV="1">
            <a:off x="4133850" y="4346575"/>
            <a:ext cx="4329113" cy="14288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493" name="Line 57"/>
          <p:cNvSpPr/>
          <p:nvPr/>
        </p:nvSpPr>
        <p:spPr>
          <a:xfrm>
            <a:off x="6656388" y="42989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4" name="Line 58"/>
          <p:cNvSpPr/>
          <p:nvPr/>
        </p:nvSpPr>
        <p:spPr>
          <a:xfrm>
            <a:off x="7339013" y="42989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5" name="Line 59"/>
          <p:cNvSpPr/>
          <p:nvPr/>
        </p:nvSpPr>
        <p:spPr>
          <a:xfrm>
            <a:off x="5273675" y="432911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6" name="Line 60"/>
          <p:cNvSpPr/>
          <p:nvPr/>
        </p:nvSpPr>
        <p:spPr>
          <a:xfrm>
            <a:off x="4606925" y="42989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7" name="Line 62"/>
          <p:cNvSpPr/>
          <p:nvPr/>
        </p:nvSpPr>
        <p:spPr>
          <a:xfrm>
            <a:off x="5957888" y="432911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8" name="Line 64"/>
          <p:cNvSpPr/>
          <p:nvPr/>
        </p:nvSpPr>
        <p:spPr>
          <a:xfrm>
            <a:off x="8023225" y="4298950"/>
            <a:ext cx="0" cy="968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499" name="Text Box 65"/>
          <p:cNvSpPr txBox="1"/>
          <p:nvPr/>
        </p:nvSpPr>
        <p:spPr>
          <a:xfrm>
            <a:off x="6118225" y="39862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0" name="Line 66"/>
          <p:cNvSpPr/>
          <p:nvPr/>
        </p:nvSpPr>
        <p:spPr>
          <a:xfrm rot="5400000">
            <a:off x="5956300" y="5011738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1" name="Line 67"/>
          <p:cNvSpPr/>
          <p:nvPr/>
        </p:nvSpPr>
        <p:spPr>
          <a:xfrm rot="5400000">
            <a:off x="5969000" y="5694363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2" name="Line 68"/>
          <p:cNvSpPr/>
          <p:nvPr/>
        </p:nvSpPr>
        <p:spPr>
          <a:xfrm rot="5400000">
            <a:off x="5972175" y="3614738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3" name="Line 69"/>
          <p:cNvSpPr/>
          <p:nvPr/>
        </p:nvSpPr>
        <p:spPr>
          <a:xfrm rot="5400000">
            <a:off x="5984875" y="2998788"/>
            <a:ext cx="0" cy="968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4" name="Line 70"/>
          <p:cNvSpPr/>
          <p:nvPr/>
        </p:nvSpPr>
        <p:spPr>
          <a:xfrm rot="5400000" flipH="1" flipV="1">
            <a:off x="5930900" y="4340225"/>
            <a:ext cx="46038" cy="2698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05" name="Text Box 71"/>
          <p:cNvSpPr txBox="1"/>
          <p:nvPr/>
        </p:nvSpPr>
        <p:spPr>
          <a:xfrm>
            <a:off x="5676900" y="2870200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3506" name="Text Box 72"/>
          <p:cNvSpPr txBox="1"/>
          <p:nvPr/>
        </p:nvSpPr>
        <p:spPr>
          <a:xfrm>
            <a:off x="5654675" y="32385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7" name="Text Box 73"/>
          <p:cNvSpPr txBox="1"/>
          <p:nvPr/>
        </p:nvSpPr>
        <p:spPr>
          <a:xfrm>
            <a:off x="5721350" y="3475038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3508" name="Text Box 74"/>
          <p:cNvSpPr txBox="1"/>
          <p:nvPr/>
        </p:nvSpPr>
        <p:spPr>
          <a:xfrm>
            <a:off x="5581650" y="45656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9" name="Text Box 75"/>
          <p:cNvSpPr txBox="1"/>
          <p:nvPr/>
        </p:nvSpPr>
        <p:spPr>
          <a:xfrm>
            <a:off x="5089525" y="4338638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-1</a:t>
            </a:r>
          </a:p>
        </p:txBody>
      </p:sp>
      <p:sp>
        <p:nvSpPr>
          <p:cNvPr id="63510" name="Text Box 76"/>
          <p:cNvSpPr txBox="1"/>
          <p:nvPr/>
        </p:nvSpPr>
        <p:spPr>
          <a:xfrm>
            <a:off x="5594350" y="52482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11" name="Text Box 77"/>
          <p:cNvSpPr txBox="1"/>
          <p:nvPr/>
        </p:nvSpPr>
        <p:spPr>
          <a:xfrm>
            <a:off x="5594350" y="5487988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63512" name="Text Box 78"/>
          <p:cNvSpPr txBox="1"/>
          <p:nvPr/>
        </p:nvSpPr>
        <p:spPr>
          <a:xfrm>
            <a:off x="6477000" y="4378325"/>
            <a:ext cx="63023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63513" name="Text Box 79"/>
          <p:cNvSpPr txBox="1"/>
          <p:nvPr/>
        </p:nvSpPr>
        <p:spPr>
          <a:xfrm>
            <a:off x="5607050" y="4876800"/>
            <a:ext cx="4048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- 1</a:t>
            </a:r>
          </a:p>
        </p:txBody>
      </p:sp>
      <p:sp>
        <p:nvSpPr>
          <p:cNvPr id="63514" name="Text Box 80"/>
          <p:cNvSpPr txBox="1"/>
          <p:nvPr/>
        </p:nvSpPr>
        <p:spPr>
          <a:xfrm>
            <a:off x="4410075" y="4332288"/>
            <a:ext cx="354013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-2</a:t>
            </a:r>
          </a:p>
        </p:txBody>
      </p:sp>
      <p:sp>
        <p:nvSpPr>
          <p:cNvPr id="63515" name="Text Box 82"/>
          <p:cNvSpPr txBox="1"/>
          <p:nvPr/>
        </p:nvSpPr>
        <p:spPr>
          <a:xfrm>
            <a:off x="7191375" y="4365625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63516" name="Text Box 83"/>
          <p:cNvSpPr txBox="1"/>
          <p:nvPr/>
        </p:nvSpPr>
        <p:spPr>
          <a:xfrm>
            <a:off x="7889875" y="4383088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63517" name="Text Box 84"/>
          <p:cNvSpPr txBox="1"/>
          <p:nvPr/>
        </p:nvSpPr>
        <p:spPr>
          <a:xfrm rot="2514943">
            <a:off x="6742113" y="3516313"/>
            <a:ext cx="1606550" cy="274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b="1">
                <a:latin typeface="Times New Roman" panose="02020603050405020304" pitchFamily="18" charset="0"/>
              </a:rPr>
              <a:t>y =  -x + 3</a:t>
            </a:r>
          </a:p>
        </p:txBody>
      </p:sp>
      <p:sp>
        <p:nvSpPr>
          <p:cNvPr id="63518" name="Text Box 85"/>
          <p:cNvSpPr txBox="1"/>
          <p:nvPr/>
        </p:nvSpPr>
        <p:spPr>
          <a:xfrm>
            <a:off x="6053138" y="1606550"/>
            <a:ext cx="2428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63519" name="Text Box 86"/>
          <p:cNvSpPr txBox="1"/>
          <p:nvPr/>
        </p:nvSpPr>
        <p:spPr>
          <a:xfrm>
            <a:off x="8278813" y="4267200"/>
            <a:ext cx="34131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63520" name="Text Box 87"/>
          <p:cNvSpPr txBox="1"/>
          <p:nvPr/>
        </p:nvSpPr>
        <p:spPr>
          <a:xfrm>
            <a:off x="6045200" y="4375150"/>
            <a:ext cx="344488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63521" name="Line 88"/>
          <p:cNvSpPr/>
          <p:nvPr/>
        </p:nvSpPr>
        <p:spPr>
          <a:xfrm flipV="1">
            <a:off x="4318000" y="2851150"/>
            <a:ext cx="2460625" cy="2493963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85" name="Text Box 89"/>
          <p:cNvSpPr txBox="1"/>
          <p:nvPr/>
        </p:nvSpPr>
        <p:spPr>
          <a:xfrm>
            <a:off x="5627688" y="2278063"/>
            <a:ext cx="285750" cy="336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63523" name="Line 90"/>
          <p:cNvSpPr/>
          <p:nvPr/>
        </p:nvSpPr>
        <p:spPr>
          <a:xfrm rot="5400000">
            <a:off x="5949950" y="2355850"/>
            <a:ext cx="1588" cy="1270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24" name="Line 91"/>
          <p:cNvSpPr/>
          <p:nvPr/>
        </p:nvSpPr>
        <p:spPr>
          <a:xfrm>
            <a:off x="5761038" y="2276475"/>
            <a:ext cx="2743200" cy="2525713"/>
          </a:xfrm>
          <a:prstGeom prst="line">
            <a:avLst/>
          </a:prstGeom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525" name="Text Box 92"/>
          <p:cNvSpPr txBox="1"/>
          <p:nvPr/>
        </p:nvSpPr>
        <p:spPr>
          <a:xfrm rot="-2626889">
            <a:off x="5094288" y="3613150"/>
            <a:ext cx="1117600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200" b="1">
                <a:latin typeface="Times New Roman" panose="02020603050405020304" pitchFamily="18" charset="0"/>
              </a:rPr>
              <a:t>y = x + 1</a:t>
            </a:r>
          </a:p>
        </p:txBody>
      </p:sp>
      <p:sp>
        <p:nvSpPr>
          <p:cNvPr id="63526" name="Text Box 93"/>
          <p:cNvSpPr txBox="1"/>
          <p:nvPr/>
        </p:nvSpPr>
        <p:spPr>
          <a:xfrm>
            <a:off x="6499225" y="2597150"/>
            <a:ext cx="3492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C</a:t>
            </a:r>
          </a:p>
        </p:txBody>
      </p:sp>
      <p:sp>
        <p:nvSpPr>
          <p:cNvPr id="63527" name="Text Box 94"/>
          <p:cNvSpPr txBox="1"/>
          <p:nvPr/>
        </p:nvSpPr>
        <p:spPr>
          <a:xfrm>
            <a:off x="4972050" y="4003675"/>
            <a:ext cx="541338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A</a:t>
            </a:r>
          </a:p>
        </p:txBody>
      </p:sp>
      <p:sp>
        <p:nvSpPr>
          <p:cNvPr id="63528" name="Text Box 95"/>
          <p:cNvSpPr txBox="1"/>
          <p:nvPr/>
        </p:nvSpPr>
        <p:spPr>
          <a:xfrm>
            <a:off x="7908925" y="3992563"/>
            <a:ext cx="336550" cy="30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400">
                <a:solidFill>
                  <a:srgbClr val="0000FF"/>
                </a:solidFill>
                <a:latin typeface="Calibri" panose="020F0502020204030204" pitchFamily="34" charset="0"/>
              </a:rPr>
              <a:t>B</a:t>
            </a:r>
          </a:p>
        </p:txBody>
      </p:sp>
      <p:pic>
        <p:nvPicPr>
          <p:cNvPr id="63529" name="Picture 9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938" y="4316413"/>
            <a:ext cx="80962" cy="80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30" name="Picture 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8300" y="4303713"/>
            <a:ext cx="85725" cy="8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531" name="Picture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438" y="3008313"/>
            <a:ext cx="53975" cy="53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532" name="Line 101"/>
          <p:cNvSpPr/>
          <p:nvPr/>
        </p:nvSpPr>
        <p:spPr>
          <a:xfrm rot="-5400000" flipH="1">
            <a:off x="3959225" y="3800475"/>
            <a:ext cx="3978275" cy="61913"/>
          </a:xfrm>
          <a:prstGeom prst="line">
            <a:avLst/>
          </a:prstGeom>
          <a:ln w="38100" cap="flat" cmpd="sng">
            <a:solidFill>
              <a:srgbClr val="009900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63533" name="Line 103"/>
          <p:cNvSpPr/>
          <p:nvPr/>
        </p:nvSpPr>
        <p:spPr>
          <a:xfrm>
            <a:off x="6597650" y="3052763"/>
            <a:ext cx="77788" cy="1346200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3534" name="Line 104"/>
          <p:cNvSpPr/>
          <p:nvPr/>
        </p:nvSpPr>
        <p:spPr>
          <a:xfrm flipV="1">
            <a:off x="5903913" y="3028950"/>
            <a:ext cx="671512" cy="22225"/>
          </a:xfrm>
          <a:prstGeom prst="line">
            <a:avLst/>
          </a:prstGeom>
          <a:ln w="952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63535" name="Text Box 105"/>
          <p:cNvSpPr txBox="1"/>
          <p:nvPr/>
        </p:nvSpPr>
        <p:spPr>
          <a:xfrm>
            <a:off x="6613525" y="4314825"/>
            <a:ext cx="3302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1600">
                <a:solidFill>
                  <a:srgbClr val="0000FF"/>
                </a:solidFill>
                <a:latin typeface="Calibri" panose="020F0502020204030204" pitchFamily="34" charset="0"/>
              </a:rPr>
              <a:t>H</a:t>
            </a:r>
          </a:p>
        </p:txBody>
      </p:sp>
      <p:sp>
        <p:nvSpPr>
          <p:cNvPr id="63536" name="Rectangle 1"/>
          <p:cNvSpPr/>
          <p:nvPr/>
        </p:nvSpPr>
        <p:spPr>
          <a:xfrm>
            <a:off x="1828800" y="120650"/>
            <a:ext cx="5130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*Dạng 3 : Vẽ đồ thị h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y = ax + b</a:t>
            </a:r>
            <a:endParaRPr lang="en-US" altLang="en-US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3"/>
          <p:cNvSpPr txBox="1"/>
          <p:nvPr/>
        </p:nvSpPr>
        <p:spPr>
          <a:xfrm>
            <a:off x="152400" y="466725"/>
            <a:ext cx="86868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50000"/>
              </a:spcBef>
            </a:pPr>
            <a:r>
              <a:rPr lang="en-US" altLang="en-US" sz="2400" b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400" b="1" u="sng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về h</a:t>
            </a:r>
            <a:r>
              <a:rPr lang="en-US" altLang="en-US" sz="2400" b="1" u="sng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 u="sng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</a:p>
          <a:p>
            <a:pPr marL="457200" indent="-457200"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24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400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toán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: Một xe ôtô chở khách đi từ bến xe phía nam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Nội v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o Huế với vận tốc trung bình 50km/h. Hỏi sau t giờ xe ôtô đó cách trung tâm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Nội bao nhiêu kilômét? Biết rằng bến xe phía nam cách trung tâm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Nội 8km.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/>
        </p:nvGraphicFramePr>
        <p:xfrm>
          <a:off x="1066800" y="2590800"/>
          <a:ext cx="7619999" cy="1524000"/>
        </p:xfrm>
        <a:graphic>
          <a:graphicData uri="http://schemas.openxmlformats.org/drawingml/2006/table">
            <a:tbl>
              <a:tblPr/>
              <a:tblGrid>
                <a:gridCol w="29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3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02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 (h)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1(h)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2(h)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3(h)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4(h)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8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50t+8 (km)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533" name="Text Box 29"/>
          <p:cNvSpPr txBox="1"/>
          <p:nvPr/>
        </p:nvSpPr>
        <p:spPr>
          <a:xfrm>
            <a:off x="4114800" y="35052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C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58</a:t>
            </a:r>
            <a:endParaRPr lang="en-US" altLang="en-US" sz="3200" b="1">
              <a:solidFill>
                <a:srgbClr val="CC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534" name="Text Box 30"/>
          <p:cNvSpPr txBox="1"/>
          <p:nvPr/>
        </p:nvSpPr>
        <p:spPr>
          <a:xfrm>
            <a:off x="4953000" y="3481388"/>
            <a:ext cx="914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C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108</a:t>
            </a:r>
            <a:endParaRPr lang="en-US" altLang="en-US" sz="3200" b="1">
              <a:solidFill>
                <a:srgbClr val="CC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535" name="Text Box 31"/>
          <p:cNvSpPr txBox="1"/>
          <p:nvPr/>
        </p:nvSpPr>
        <p:spPr>
          <a:xfrm>
            <a:off x="5867400" y="3514725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C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158</a:t>
            </a:r>
            <a:endParaRPr lang="en-US" altLang="en-US" sz="3200" b="1">
              <a:solidFill>
                <a:srgbClr val="CC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536" name="Text Box 32"/>
          <p:cNvSpPr txBox="1"/>
          <p:nvPr/>
        </p:nvSpPr>
        <p:spPr>
          <a:xfrm>
            <a:off x="6781800" y="3509963"/>
            <a:ext cx="838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C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208</a:t>
            </a:r>
            <a:endParaRPr lang="en-US" altLang="en-US" sz="3200" b="1">
              <a:solidFill>
                <a:srgbClr val="CC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1537" name="Text Box 33"/>
          <p:cNvSpPr txBox="1"/>
          <p:nvPr/>
        </p:nvSpPr>
        <p:spPr>
          <a:xfrm>
            <a:off x="7924800" y="3429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…</a:t>
            </a:r>
          </a:p>
        </p:txBody>
      </p:sp>
      <p:sp>
        <p:nvSpPr>
          <p:cNvPr id="21538" name="Text Box 34"/>
          <p:cNvSpPr txBox="1"/>
          <p:nvPr/>
        </p:nvSpPr>
        <p:spPr>
          <a:xfrm>
            <a:off x="457200" y="3124200"/>
            <a:ext cx="457200" cy="346075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?2</a:t>
            </a:r>
            <a:endParaRPr lang="en-US" altLang="en-US" sz="16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39" name="AutoShape 35"/>
          <p:cNvSpPr/>
          <p:nvPr/>
        </p:nvSpPr>
        <p:spPr>
          <a:xfrm>
            <a:off x="876300" y="4267200"/>
            <a:ext cx="7467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Đai lượng 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có phải l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400" b="1" u="sng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 b="1" u="sng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của đại lượng </a:t>
            </a:r>
            <a:r>
              <a:rPr lang="en-US" altLang="en-US"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không, vì sao?</a:t>
            </a:r>
            <a:endParaRPr lang="en-US" altLang="en-US" sz="2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40" name="AutoShape 36"/>
          <p:cNvSpPr/>
          <p:nvPr/>
        </p:nvSpPr>
        <p:spPr>
          <a:xfrm>
            <a:off x="228600" y="4572000"/>
            <a:ext cx="8991600" cy="1905000"/>
          </a:xfrm>
          <a:prstGeom prst="foldedCorner">
            <a:avLst>
              <a:gd name="adj" fmla="val 12500"/>
            </a:avLst>
          </a:prstGeom>
          <a:noFill/>
          <a:ln w="3175">
            <a:noFill/>
          </a:ln>
        </p:spPr>
        <p:txBody>
          <a:bodyPr wrap="none" anchor="ctr" anchorCtr="0"/>
          <a:lstStyle/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Đại lượng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 số của đại lượng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vì:</a:t>
            </a:r>
          </a:p>
          <a:p>
            <a:pPr eaLnBrk="1" hangingPunct="1">
              <a:buChar char="-"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Đại lượng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u="sng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 thuộc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n-US" altLang="en-US" sz="24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o đại lượng thay đổi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- Với mỗi giá trị của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xác định được </a:t>
            </a:r>
            <a:r>
              <a:rPr lang="en-US" altLang="en-US" sz="2400" b="1" u="sng">
                <a:latin typeface="Times New Roman" panose="02020603050405020304" pitchFamily="18" charset="0"/>
                <a:cs typeface="Times New Roman" panose="02020603050405020304" pitchFamily="18" charset="0"/>
              </a:rPr>
              <a:t>chỉ một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giá trị tương ứng của </a:t>
            </a: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1447800" y="6096000"/>
            <a:ext cx="5105400" cy="461963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None/>
            </a:pPr>
            <a:r>
              <a:rPr sz="2400" b="1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sz="2400" b="1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50t + 8 </a:t>
            </a:r>
            <a:r>
              <a:rPr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sz="24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sz="24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sz="24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42" name="Text Box 38"/>
          <p:cNvSpPr txBox="1"/>
          <p:nvPr/>
        </p:nvSpPr>
        <p:spPr>
          <a:xfrm>
            <a:off x="0" y="3962400"/>
            <a:ext cx="762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5400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</a:t>
            </a:r>
            <a:endParaRPr lang="en-US" altLang="en-US" sz="5400">
              <a:solidFill>
                <a:srgbClr val="FF3300"/>
              </a:solidFill>
              <a:latin typeface="Times New Roman" panose="02020603050405020304" pitchFamily="18" charset="0"/>
              <a:ea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5126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1788" y="4887913"/>
            <a:ext cx="1776412" cy="1741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16" name="Group 21"/>
          <p:cNvGrpSpPr/>
          <p:nvPr/>
        </p:nvGrpSpPr>
        <p:grpSpPr>
          <a:xfrm>
            <a:off x="-152400" y="-304800"/>
            <a:ext cx="9296400" cy="7239000"/>
            <a:chOff x="0" y="-304800"/>
            <a:chExt cx="9296400" cy="7239071"/>
          </a:xfrm>
        </p:grpSpPr>
        <p:grpSp>
          <p:nvGrpSpPr>
            <p:cNvPr id="20517" name="Group 4"/>
            <p:cNvGrpSpPr/>
            <p:nvPr/>
          </p:nvGrpSpPr>
          <p:grpSpPr>
            <a:xfrm>
              <a:off x="0" y="-304800"/>
              <a:ext cx="9296400" cy="7239071"/>
              <a:chOff x="0" y="0"/>
              <a:chExt cx="5856" cy="4366"/>
            </a:xfrm>
          </p:grpSpPr>
          <p:sp>
            <p:nvSpPr>
              <p:cNvPr id="20519" name="Rectangle 5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0520" name="Rectangle 6"/>
              <p:cNvSpPr/>
              <p:nvPr/>
            </p:nvSpPr>
            <p:spPr>
              <a:xfrm rot="-5400000" flipH="1">
                <a:off x="-2112" y="2112"/>
                <a:ext cx="4320" cy="96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0521" name="Rectangle 7"/>
              <p:cNvSpPr/>
              <p:nvPr/>
            </p:nvSpPr>
            <p:spPr>
              <a:xfrm>
                <a:off x="0" y="4222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0522" name="Rectangle 8"/>
              <p:cNvSpPr/>
              <p:nvPr/>
            </p:nvSpPr>
            <p:spPr>
              <a:xfrm rot="-5400000" flipH="1" flipV="1">
                <a:off x="3648" y="2064"/>
                <a:ext cx="4272" cy="144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  <p:sp>
          <p:nvSpPr>
            <p:cNvPr id="20518" name="Text Box 3"/>
            <p:cNvSpPr txBox="1"/>
            <p:nvPr/>
          </p:nvSpPr>
          <p:spPr>
            <a:xfrm>
              <a:off x="152400" y="0"/>
              <a:ext cx="8839200" cy="492125"/>
            </a:xfrm>
            <a:prstGeom prst="rect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vi-VN" sz="2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2 HÀM SỐ BẬC NHẤT </a:t>
              </a:r>
              <a:endPara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2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" fill="hold"/>
                                        <p:tgtEl>
                                          <p:spTgt spid="21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3" grpId="0"/>
      <p:bldP spid="21534" grpId="0"/>
      <p:bldP spid="21535" grpId="0"/>
      <p:bldP spid="21536" grpId="0"/>
      <p:bldP spid="21537" grpId="0"/>
      <p:bldP spid="21538" grpId="0" animBg="1"/>
      <p:bldP spid="21539" grpId="0" animBg="1"/>
      <p:bldP spid="21540" grpId="0"/>
      <p:bldP spid="21541" grpId="0" animBg="1"/>
      <p:bldP spid="215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3"/>
          <p:cNvSpPr txBox="1"/>
          <p:nvPr/>
        </p:nvSpPr>
        <p:spPr>
          <a:xfrm>
            <a:off x="228600" y="533400"/>
            <a:ext cx="777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AutoNum type="arabicPeriod"/>
            </a:pP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về h</a:t>
            </a: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 b="1" u="sng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6" name="Text Box 4"/>
          <p:cNvSpPr txBox="1"/>
          <p:nvPr/>
        </p:nvSpPr>
        <p:spPr>
          <a:xfrm>
            <a:off x="762000" y="1143000"/>
            <a:ext cx="5105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50t + 8    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 b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381000" y="4003823"/>
            <a:ext cx="7772400" cy="2031325"/>
          </a:xfrm>
          <a:prstGeom prst="rect">
            <a:avLst/>
          </a:prstGeom>
          <a:noFill/>
          <a:ln w="2857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3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36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319" name="Text Box 8"/>
          <p:cNvSpPr txBox="1"/>
          <p:nvPr/>
        </p:nvSpPr>
        <p:spPr>
          <a:xfrm>
            <a:off x="1447800" y="2743200"/>
            <a:ext cx="3733800" cy="701675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latin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altLang="en-US" sz="3200" b="1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=</a:t>
            </a:r>
            <a:r>
              <a:rPr lang="en-US" altLang="en-US" sz="3200" b="1">
                <a:latin typeface="Times New Roman" panose="02020603050405020304" pitchFamily="18" charset="0"/>
                <a:cs typeface="Arial" panose="020B0604020202020204" pitchFamily="34" charset="0"/>
              </a:rPr>
              <a:t>    </a:t>
            </a:r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50 </a:t>
            </a:r>
            <a:r>
              <a:rPr lang="en-US" altLang="en-US" sz="3200" b="1">
                <a:latin typeface="Times New Roman" panose="02020603050405020304" pitchFamily="18" charset="0"/>
                <a:cs typeface="Arial" panose="020B0604020202020204" pitchFamily="34" charset="0"/>
              </a:rPr>
              <a:t>t   +   </a:t>
            </a:r>
            <a:r>
              <a:rPr lang="en-US" altLang="en-US" sz="4000" b="1">
                <a:latin typeface="Times New Roman" panose="02020603050405020304" pitchFamily="18" charset="0"/>
                <a:cs typeface="Arial" panose="020B0604020202020204" pitchFamily="34" charset="0"/>
              </a:rPr>
              <a:t>8</a:t>
            </a:r>
            <a:endParaRPr lang="en-US" altLang="en-US" sz="4000" b="1"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538" name="Oval 10"/>
          <p:cNvSpPr/>
          <p:nvPr/>
        </p:nvSpPr>
        <p:spPr>
          <a:xfrm>
            <a:off x="1384300" y="2717800"/>
            <a:ext cx="609600" cy="685800"/>
          </a:xfrm>
          <a:prstGeom prst="ellipse">
            <a:avLst/>
          </a:prstGeom>
          <a:solidFill>
            <a:srgbClr val="FFFF99"/>
          </a:solidFill>
          <a:ln w="19050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4000" b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y</a:t>
            </a:r>
            <a:endParaRPr lang="en-US" altLang="en-US" sz="4000" b="1">
              <a:solidFill>
                <a:srgbClr val="FF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539" name="Oval 11"/>
          <p:cNvSpPr/>
          <p:nvPr/>
        </p:nvSpPr>
        <p:spPr>
          <a:xfrm>
            <a:off x="2971800" y="2667000"/>
            <a:ext cx="685800" cy="685800"/>
          </a:xfrm>
          <a:prstGeom prst="ellipse">
            <a:avLst/>
          </a:prstGeom>
          <a:solidFill>
            <a:srgbClr val="FFFF99"/>
          </a:solidFill>
          <a:ln w="19050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4400" b="1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a</a:t>
            </a:r>
            <a:endParaRPr lang="en-US" altLang="en-US" sz="4400" b="1">
              <a:solidFill>
                <a:schemeClr val="accent2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540" name="Oval 12"/>
          <p:cNvSpPr/>
          <p:nvPr/>
        </p:nvSpPr>
        <p:spPr>
          <a:xfrm>
            <a:off x="3543300" y="2679700"/>
            <a:ext cx="609600" cy="685800"/>
          </a:xfrm>
          <a:prstGeom prst="ellipse">
            <a:avLst/>
          </a:prstGeom>
          <a:solidFill>
            <a:srgbClr val="FFFF99"/>
          </a:solidFill>
          <a:ln w="19050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4000" b="1">
                <a:solidFill>
                  <a:srgbClr val="FF33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x</a:t>
            </a:r>
            <a:endParaRPr lang="en-US" altLang="en-US" sz="4000" b="1">
              <a:solidFill>
                <a:srgbClr val="FF33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2541" name="Oval 13"/>
          <p:cNvSpPr/>
          <p:nvPr/>
        </p:nvSpPr>
        <p:spPr>
          <a:xfrm>
            <a:off x="4495800" y="2705100"/>
            <a:ext cx="609600" cy="685800"/>
          </a:xfrm>
          <a:prstGeom prst="ellipse">
            <a:avLst/>
          </a:prstGeom>
          <a:solidFill>
            <a:srgbClr val="FFFF99"/>
          </a:solidFill>
          <a:ln w="19050">
            <a:noFill/>
          </a:ln>
        </p:spPr>
        <p:txBody>
          <a:bodyPr wrap="none" anchor="ctr" anchorCtr="0"/>
          <a:lstStyle/>
          <a:p>
            <a:pPr algn="ctr" eaLnBrk="1" hangingPunct="1"/>
            <a:r>
              <a:rPr lang="en-US" altLang="en-US" sz="4000" b="1">
                <a:solidFill>
                  <a:schemeClr val="accent2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b</a:t>
            </a:r>
            <a:endParaRPr lang="en-US" altLang="en-US" sz="4000" b="1">
              <a:solidFill>
                <a:schemeClr val="accent2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grpSp>
        <p:nvGrpSpPr>
          <p:cNvPr id="21514" name="Group 22"/>
          <p:cNvGrpSpPr/>
          <p:nvPr/>
        </p:nvGrpSpPr>
        <p:grpSpPr>
          <a:xfrm>
            <a:off x="0" y="-304800"/>
            <a:ext cx="9144000" cy="7162800"/>
            <a:chOff x="0" y="-304800"/>
            <a:chExt cx="9144000" cy="7162800"/>
          </a:xfrm>
        </p:grpSpPr>
        <p:sp>
          <p:nvSpPr>
            <p:cNvPr id="21515" name="Text Box 3"/>
            <p:cNvSpPr txBox="1"/>
            <p:nvPr/>
          </p:nvSpPr>
          <p:spPr>
            <a:xfrm>
              <a:off x="152400" y="0"/>
              <a:ext cx="8839200" cy="492125"/>
            </a:xfrm>
            <a:prstGeom prst="rect">
              <a:avLst/>
            </a:prstGeom>
            <a:solidFill>
              <a:srgbClr val="00B05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vi-VN" sz="26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 2 HÀM SỐ BẬC NHẤT </a:t>
              </a:r>
              <a:endPara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21516" name="Group 4"/>
            <p:cNvGrpSpPr/>
            <p:nvPr/>
          </p:nvGrpSpPr>
          <p:grpSpPr>
            <a:xfrm>
              <a:off x="0" y="-304800"/>
              <a:ext cx="9144000" cy="7162800"/>
              <a:chOff x="0" y="0"/>
              <a:chExt cx="5760" cy="4320"/>
            </a:xfrm>
          </p:grpSpPr>
          <p:sp>
            <p:nvSpPr>
              <p:cNvPr id="21517" name="Rectangle 5"/>
              <p:cNvSpPr/>
              <p:nvPr/>
            </p:nvSpPr>
            <p:spPr>
              <a:xfrm>
                <a:off x="0" y="0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1518" name="Rectangle 6"/>
              <p:cNvSpPr/>
              <p:nvPr/>
            </p:nvSpPr>
            <p:spPr>
              <a:xfrm rot="-5400000" flipH="1">
                <a:off x="-2112" y="2112"/>
                <a:ext cx="4320" cy="96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1519" name="Rectangle 7"/>
              <p:cNvSpPr/>
              <p:nvPr/>
            </p:nvSpPr>
            <p:spPr>
              <a:xfrm>
                <a:off x="0" y="4176"/>
                <a:ext cx="5760" cy="144"/>
              </a:xfrm>
              <a:prstGeom prst="rect">
                <a:avLst/>
              </a:prstGeom>
              <a:gradFill rotWithShape="1">
                <a:gsLst>
                  <a:gs pos="0">
                    <a:srgbClr val="FC9FCB">
                      <a:alpha val="100000"/>
                    </a:srgbClr>
                  </a:gs>
                  <a:gs pos="6500">
                    <a:srgbClr val="F8B049">
                      <a:alpha val="100000"/>
                    </a:srgbClr>
                  </a:gs>
                  <a:gs pos="10501">
                    <a:srgbClr val="F8B049">
                      <a:alpha val="100000"/>
                    </a:srgbClr>
                  </a:gs>
                  <a:gs pos="31500">
                    <a:srgbClr val="FEE7F2">
                      <a:alpha val="100000"/>
                    </a:srgbClr>
                  </a:gs>
                  <a:gs pos="33501">
                    <a:srgbClr val="F952A0">
                      <a:alpha val="100000"/>
                    </a:srgbClr>
                  </a:gs>
                  <a:gs pos="34500">
                    <a:srgbClr val="C50849">
                      <a:alpha val="100000"/>
                    </a:srgbClr>
                  </a:gs>
                  <a:gs pos="41000">
                    <a:srgbClr val="B43E85">
                      <a:alpha val="100000"/>
                    </a:srgbClr>
                  </a:gs>
                  <a:gs pos="50000">
                    <a:srgbClr val="F8B049">
                      <a:alpha val="100000"/>
                    </a:srgbClr>
                  </a:gs>
                  <a:gs pos="59000">
                    <a:srgbClr val="B43E85">
                      <a:alpha val="100000"/>
                    </a:srgbClr>
                  </a:gs>
                  <a:gs pos="65500">
                    <a:srgbClr val="C50849">
                      <a:alpha val="100000"/>
                    </a:srgbClr>
                  </a:gs>
                  <a:gs pos="66499">
                    <a:srgbClr val="F952A0">
                      <a:alpha val="100000"/>
                    </a:srgbClr>
                  </a:gs>
                  <a:gs pos="68500">
                    <a:srgbClr val="FEE7F2">
                      <a:alpha val="100000"/>
                    </a:srgbClr>
                  </a:gs>
                  <a:gs pos="89500">
                    <a:srgbClr val="F8B049">
                      <a:alpha val="100000"/>
                    </a:srgbClr>
                  </a:gs>
                  <a:gs pos="93500">
                    <a:srgbClr val="F8B049">
                      <a:alpha val="100000"/>
                    </a:srgbClr>
                  </a:gs>
                  <a:gs pos="100000">
                    <a:srgbClr val="FC9FCB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  <p:sp>
            <p:nvSpPr>
              <p:cNvPr id="21520" name="Rectangle 8"/>
              <p:cNvSpPr/>
              <p:nvPr/>
            </p:nvSpPr>
            <p:spPr>
              <a:xfrm rot="-5400000" flipH="1">
                <a:off x="3576" y="2088"/>
                <a:ext cx="4272" cy="96"/>
              </a:xfrm>
              <a:prstGeom prst="rect">
                <a:avLst/>
              </a:prstGeom>
              <a:gradFill rotWithShape="1">
                <a:gsLst>
                  <a:gs pos="0">
                    <a:srgbClr val="F8B049">
                      <a:alpha val="100000"/>
                    </a:srgbClr>
                  </a:gs>
                  <a:gs pos="9000">
                    <a:srgbClr val="B43E85">
                      <a:alpha val="100000"/>
                    </a:srgbClr>
                  </a:gs>
                  <a:gs pos="15500">
                    <a:srgbClr val="C50849">
                      <a:alpha val="100000"/>
                    </a:srgbClr>
                  </a:gs>
                  <a:gs pos="16499">
                    <a:srgbClr val="F952A0">
                      <a:alpha val="100000"/>
                    </a:srgbClr>
                  </a:gs>
                  <a:gs pos="18500">
                    <a:srgbClr val="FEE7F2">
                      <a:alpha val="100000"/>
                    </a:srgbClr>
                  </a:gs>
                  <a:gs pos="39500">
                    <a:srgbClr val="F8B049">
                      <a:alpha val="100000"/>
                    </a:srgbClr>
                  </a:gs>
                  <a:gs pos="43500">
                    <a:srgbClr val="F8B049">
                      <a:alpha val="100000"/>
                    </a:srgbClr>
                  </a:gs>
                  <a:gs pos="50000">
                    <a:srgbClr val="FC9FCB">
                      <a:alpha val="100000"/>
                    </a:srgbClr>
                  </a:gs>
                  <a:gs pos="56500">
                    <a:srgbClr val="F8B049">
                      <a:alpha val="100000"/>
                    </a:srgbClr>
                  </a:gs>
                  <a:gs pos="60501">
                    <a:srgbClr val="F8B049">
                      <a:alpha val="100000"/>
                    </a:srgbClr>
                  </a:gs>
                  <a:gs pos="81500">
                    <a:srgbClr val="FEE7F2">
                      <a:alpha val="100000"/>
                    </a:srgbClr>
                  </a:gs>
                  <a:gs pos="83501">
                    <a:srgbClr val="F952A0">
                      <a:alpha val="100000"/>
                    </a:srgbClr>
                  </a:gs>
                  <a:gs pos="84500">
                    <a:srgbClr val="C50849">
                      <a:alpha val="100000"/>
                    </a:srgbClr>
                  </a:gs>
                  <a:gs pos="91000">
                    <a:srgbClr val="B43E85">
                      <a:alpha val="100000"/>
                    </a:srgbClr>
                  </a:gs>
                  <a:gs pos="100000">
                    <a:srgbClr val="F8B049">
                      <a:alpha val="100000"/>
                    </a:srgbClr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folHlink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3" dist="53882" dir="13499999">
                  <a:srgbClr val="808080">
                    <a:alpha val="50000"/>
                  </a:srgbClr>
                </a:prstShdw>
              </a:effectLst>
            </p:spPr>
            <p:txBody>
              <a:bodyPr wrap="none" anchor="ctr" anchorCtr="0"/>
              <a:lstStyle/>
              <a:p>
                <a:pPr eaLnBrk="1" hangingPunct="1"/>
                <a:endParaRPr lang="vi-VN" altLang="vi-VN">
                  <a:latin typeface="Arial" panose="020B0604020202020204" pitchFamily="34" charset="0"/>
                  <a:ea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22538" grpId="0" animBg="1"/>
      <p:bldP spid="22539" grpId="0" animBg="1"/>
      <p:bldP spid="22540" grpId="0" animBg="1"/>
      <p:bldP spid="225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solidFill>
            <a:schemeClr val="bg1">
              <a:alpha val="100000"/>
            </a:schemeClr>
          </a:solidFill>
          <a:ln>
            <a:solidFill>
              <a:schemeClr val="bg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en-US" sz="2800" b="1">
                <a:solidFill>
                  <a:srgbClr val="FF0000"/>
                </a:solidFill>
                <a:latin typeface=".VnTime" panose="020B7200000000000000" pitchFamily="34" charset="0"/>
              </a:rPr>
              <a:t>1. Kh¸i niÖm vÒ hµm sè bËc nhÊt</a:t>
            </a:r>
          </a:p>
        </p:txBody>
      </p:sp>
      <p:sp>
        <p:nvSpPr>
          <p:cNvPr id="22530" name="Rectangle 3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 eaLnBrk="1" hangingPunct="1"/>
            <a:endParaRPr lang="en-US" altLang="en-US" sz="4000" b="1">
              <a:solidFill>
                <a:srgbClr val="FF3300"/>
              </a:solidFill>
              <a:latin typeface=".VnTimeH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2531" name="Text Box 4"/>
          <p:cNvSpPr txBox="1"/>
          <p:nvPr/>
        </p:nvSpPr>
        <p:spPr>
          <a:xfrm>
            <a:off x="304800" y="952500"/>
            <a:ext cx="3581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a) B</a:t>
            </a:r>
            <a:r>
              <a:rPr lang="en-US" altLang="en-US" sz="2800" b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i toán:</a:t>
            </a:r>
            <a:endParaRPr lang="en-US" altLang="en-US" sz="2800" b="1" u="sng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622300" y="2282825"/>
            <a:ext cx="7759700" cy="1908175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 l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được cho bởi công thức</a:t>
            </a:r>
            <a:endParaRPr lang="en-US" altLang="en-US" sz="2800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 = ax + b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đó a, b l</a:t>
            </a:r>
            <a:r>
              <a:rPr lang="en-US" altLang="en-US" sz="2800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số cho trước v</a:t>
            </a:r>
            <a:r>
              <a:rPr lang="en-US" altLang="en-US" sz="2800" i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≠ 0</a:t>
            </a:r>
            <a:endParaRPr lang="en-US" altLang="en-US" sz="2800" i="1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7351" name="Text Box 7"/>
          <p:cNvSpPr txBox="1"/>
          <p:nvPr/>
        </p:nvSpPr>
        <p:spPr>
          <a:xfrm>
            <a:off x="576263" y="4464050"/>
            <a:ext cx="6967537" cy="946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800">
                <a:latin typeface="Times New Roman" panose="02020603050405020304" pitchFamily="18" charset="0"/>
                <a:cs typeface="Arial" panose="020B0604020202020204" pitchFamily="34" charset="0"/>
              </a:rPr>
              <a:t>Chú ý:  Khi b = 0, 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m số có dạng y = ax </a:t>
            </a: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altLang="en-US" sz="2400" i="1">
                <a:latin typeface="Times New Roman" panose="02020603050405020304" pitchFamily="18" charset="0"/>
                <a:cs typeface="Arial" panose="020B0604020202020204" pitchFamily="34" charset="0"/>
              </a:rPr>
              <a:t>≠</a:t>
            </a:r>
            <a:r>
              <a:rPr lang="en-US" alt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en-US" altLang="en-US" sz="2400" i="1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(đã học ở lớp 7)</a:t>
            </a:r>
            <a:endParaRPr lang="en-US" altLang="en-US" sz="2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2534" name="Group 4"/>
          <p:cNvGrpSpPr/>
          <p:nvPr/>
        </p:nvGrpSpPr>
        <p:grpSpPr>
          <a:xfrm>
            <a:off x="0" y="-304800"/>
            <a:ext cx="9144000" cy="7162800"/>
            <a:chOff x="0" y="0"/>
            <a:chExt cx="5760" cy="4320"/>
          </a:xfrm>
        </p:grpSpPr>
        <p:sp>
          <p:nvSpPr>
            <p:cNvPr id="22538" name="Rectangle 5"/>
            <p:cNvSpPr/>
            <p:nvPr/>
          </p:nvSpPr>
          <p:spPr>
            <a:xfrm>
              <a:off x="0" y="0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2539" name="Rectangle 6"/>
            <p:cNvSpPr/>
            <p:nvPr/>
          </p:nvSpPr>
          <p:spPr>
            <a:xfrm rot="-5400000" flipH="1">
              <a:off x="-2112" y="2112"/>
              <a:ext cx="4320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2540" name="Rectangle 7"/>
            <p:cNvSpPr/>
            <p:nvPr/>
          </p:nvSpPr>
          <p:spPr>
            <a:xfrm>
              <a:off x="0" y="4176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2541" name="Rectangle 8"/>
            <p:cNvSpPr/>
            <p:nvPr/>
          </p:nvSpPr>
          <p:spPr>
            <a:xfrm rot="-5400000" flipH="1">
              <a:off x="3576" y="2088"/>
              <a:ext cx="4272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22535" name="Text Box 3"/>
          <p:cNvSpPr txBox="1"/>
          <p:nvPr/>
        </p:nvSpPr>
        <p:spPr>
          <a:xfrm>
            <a:off x="152400" y="0"/>
            <a:ext cx="8839200" cy="4921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 HÀM SỐ BẬC NHẤT </a:t>
            </a:r>
            <a:endParaRPr lang="en-US" altLang="vi-VN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04800" y="1524000"/>
            <a:ext cx="22987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b) Định nghĩa</a:t>
            </a:r>
            <a:r>
              <a:rPr lang="en-US" altLang="en-US" sz="2800">
                <a:latin typeface=".VnTime" panose="020B7200000000000000" pitchFamily="34" charset="0"/>
                <a:cs typeface="Arial" panose="020B0604020202020204" pitchFamily="34" charset="0"/>
              </a:rPr>
              <a:t>:</a:t>
            </a:r>
            <a:endParaRPr lang="en-US" altLang="en-US" sz="2800" b="1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2537" name="Text Box 3"/>
          <p:cNvSpPr txBox="1"/>
          <p:nvPr/>
        </p:nvSpPr>
        <p:spPr>
          <a:xfrm>
            <a:off x="228600" y="533400"/>
            <a:ext cx="7772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eaLnBrk="1" hangingPunct="1">
              <a:spcBef>
                <a:spcPct val="50000"/>
              </a:spcBef>
              <a:buAutoNum type="arabicPeriod"/>
            </a:pP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 niệm về h</a:t>
            </a: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 b="1" u="sng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  <p:bldP spid="57351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/>
          <p:nvPr/>
        </p:nvSpPr>
        <p:spPr>
          <a:xfrm>
            <a:off x="152400" y="152400"/>
            <a:ext cx="914400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2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en-US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a, b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8" name="Content Placeholder 2355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12996649"/>
              </p:ext>
            </p:extLst>
          </p:nvPr>
        </p:nvGraphicFramePr>
        <p:xfrm>
          <a:off x="304800" y="1447800"/>
          <a:ext cx="8534400" cy="5005388"/>
        </p:xfrm>
        <a:graphic>
          <a:graphicData uri="http://schemas.openxmlformats.org/drawingml/2006/table">
            <a:tbl>
              <a:tblPr/>
              <a:tblGrid>
                <a:gridCol w="249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95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05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 dirty="0" err="1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sz="2400" dirty="0" err="1">
                          <a:latin typeface=".VnTime" panose="020B7200000000000000" pitchFamily="34" charset="0"/>
                          <a:ea typeface="Arial" panose="020B0604020202020204" pitchFamily="34" charset="0"/>
                        </a:rPr>
                        <a:t>à</a:t>
                      </a:r>
                      <a:r>
                        <a:rPr sz="2400" dirty="0" err="1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sz="2400" dirty="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2400" dirty="0" err="1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sz="2400" dirty="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sz="2400">
                          <a:latin typeface=".VnTime" panose="020B7200000000000000" pitchFamily="34" charset="0"/>
                          <a:ea typeface="Arial" panose="020B0604020202020204" pitchFamily="34" charset="0"/>
                        </a:rPr>
                        <a:t>à</a:t>
                      </a:r>
                      <a:r>
                        <a:rPr sz="240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m số bậc nhất</a:t>
                      </a: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Hệ số a</a:t>
                      </a: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.VnTime" panose="020B7200000000000000" pitchFamily="34" charset="0"/>
                          <a:cs typeface="Arial" panose="020B0604020202020204" pitchFamily="34" charset="0"/>
                        </a:rPr>
                        <a:t>Hệ số b</a:t>
                      </a: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3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5x + 3</a:t>
                      </a:r>
                      <a:endParaRPr lang="en-US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19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1 - 5x</a:t>
                      </a:r>
                      <a:endParaRPr lang="en-US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sz="2400" dirty="0" smtClean="0">
                          <a:latin typeface=".VnTime" panose="020B7200000000000000" pitchFamily="34" charset="0"/>
                          <a:ea typeface="Arial" panose="020B0604020202020204" pitchFamily="34" charset="0"/>
                        </a:rPr>
                        <a:t>       y=2x</a:t>
                      </a:r>
                      <a:r>
                        <a:rPr lang="en-US" sz="2400" baseline="30000" dirty="0" smtClean="0">
                          <a:latin typeface=".VnTime" panose="020B7200000000000000" pitchFamily="34" charset="0"/>
                          <a:ea typeface="Arial" panose="020B0604020202020204" pitchFamily="34" charset="0"/>
                        </a:rPr>
                        <a:t>2</a:t>
                      </a:r>
                      <a:r>
                        <a:rPr lang="en-US" sz="2400" baseline="0" dirty="0" smtClean="0">
                          <a:latin typeface=".VnTime" panose="020B7200000000000000" pitchFamily="34" charset="0"/>
                          <a:ea typeface="Arial" panose="020B0604020202020204" pitchFamily="34" charset="0"/>
                        </a:rPr>
                        <a:t> +3</a:t>
                      </a: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03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- 0,5x</a:t>
                      </a:r>
                      <a:endParaRPr lang="en-US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19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9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mx – 7</a:t>
                      </a:r>
                      <a:endParaRPr lang="en-US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4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0x +3</a:t>
                      </a:r>
                      <a:endParaRPr lang="en-US" sz="240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3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457200" lvl="1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sz="2400" dirty="0">
                        <a:latin typeface=".VnTime" panose="020B7200000000000000" pitchFamily="34" charset="0"/>
                        <a:ea typeface="Arial" panose="020B0604020202020204" pitchFamily="34" charset="0"/>
                      </a:endParaRPr>
                    </a:p>
                  </a:txBody>
                  <a:tcPr marT="45723" marB="45723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0" name="Object 45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01912129"/>
              </p:ext>
            </p:extLst>
          </p:nvPr>
        </p:nvGraphicFramePr>
        <p:xfrm>
          <a:off x="685800" y="4191000"/>
          <a:ext cx="1981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4" r:id="rId4" imgW="20183475" imgH="4171950" progId="Equation.DSMT4">
                  <p:embed/>
                </p:oleObj>
              </mc:Choice>
              <mc:Fallback>
                <p:oleObj r:id="rId4" imgW="20183475" imgH="4171950" progId="Equation.DSMT4">
                  <p:embed/>
                  <p:pic>
                    <p:nvPicPr>
                      <p:cNvPr id="23606" name="Object 45"/>
                      <p:cNvPicPr/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>
                      <a:xfrm>
                        <a:off x="685800" y="4191000"/>
                        <a:ext cx="1981200" cy="4095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399294"/>
              </p:ext>
            </p:extLst>
          </p:nvPr>
        </p:nvGraphicFramePr>
        <p:xfrm>
          <a:off x="376236" y="5715000"/>
          <a:ext cx="2214564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r:id="rId6" imgW="10315575" imgH="6800850" progId="Equation.DSMT4">
                  <p:embed/>
                </p:oleObj>
              </mc:Choice>
              <mc:Fallback>
                <p:oleObj r:id="rId6" imgW="10315575" imgH="6800850" progId="Equation.DSMT4">
                  <p:embed/>
                  <p:pic>
                    <p:nvPicPr>
                      <p:cNvPr id="23621" name="Object 9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6236" y="5715000"/>
                        <a:ext cx="2214564" cy="738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49"/>
          <p:cNvSpPr txBox="1"/>
          <p:nvPr/>
        </p:nvSpPr>
        <p:spPr>
          <a:xfrm>
            <a:off x="2979738" y="2286000"/>
            <a:ext cx="31242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 Box 49"/>
          <p:cNvSpPr txBox="1"/>
          <p:nvPr/>
        </p:nvSpPr>
        <p:spPr>
          <a:xfrm>
            <a:off x="3005138" y="3598862"/>
            <a:ext cx="3022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Text Box 49"/>
          <p:cNvSpPr txBox="1"/>
          <p:nvPr/>
        </p:nvSpPr>
        <p:spPr>
          <a:xfrm>
            <a:off x="3065463" y="2851150"/>
            <a:ext cx="3038475" cy="523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 Box 49"/>
          <p:cNvSpPr txBox="1"/>
          <p:nvPr/>
        </p:nvSpPr>
        <p:spPr>
          <a:xfrm>
            <a:off x="3052763" y="4173537"/>
            <a:ext cx="3022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 Box 49"/>
          <p:cNvSpPr txBox="1"/>
          <p:nvPr/>
        </p:nvSpPr>
        <p:spPr>
          <a:xfrm>
            <a:off x="2841625" y="3251200"/>
            <a:ext cx="4106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l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Text Box 49"/>
          <p:cNvSpPr txBox="1"/>
          <p:nvPr/>
        </p:nvSpPr>
        <p:spPr>
          <a:xfrm>
            <a:off x="2816225" y="4731067"/>
            <a:ext cx="3259138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200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altLang="en-US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m≠ 0</a:t>
            </a:r>
            <a:endParaRPr lang="en-US" altLang="en-US" sz="22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Text Box 49"/>
          <p:cNvSpPr txBox="1"/>
          <p:nvPr/>
        </p:nvSpPr>
        <p:spPr>
          <a:xfrm>
            <a:off x="2820988" y="5651500"/>
            <a:ext cx="41084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l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 Box 49"/>
          <p:cNvSpPr txBox="1"/>
          <p:nvPr/>
        </p:nvSpPr>
        <p:spPr>
          <a:xfrm>
            <a:off x="2743200" y="5095875"/>
            <a:ext cx="41068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l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Object 4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874729447"/>
              </p:ext>
            </p:extLst>
          </p:nvPr>
        </p:nvGraphicFramePr>
        <p:xfrm>
          <a:off x="6400800" y="4105275"/>
          <a:ext cx="5207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6" r:id="rId8" imgW="4171950" imgH="3733800" progId="Equation.DSMT4">
                  <p:embed/>
                </p:oleObj>
              </mc:Choice>
              <mc:Fallback>
                <p:oleObj r:id="rId8" imgW="4171950" imgH="3733800" progId="Equation.DSMT4">
                  <p:embed/>
                  <p:pic>
                    <p:nvPicPr>
                      <p:cNvPr id="36910" name="Object 46"/>
                      <p:cNvPicPr/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>
                      <a:xfrm>
                        <a:off x="6400800" y="4105275"/>
                        <a:ext cx="520700" cy="466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54"/>
          <p:cNvSpPr txBox="1"/>
          <p:nvPr/>
        </p:nvSpPr>
        <p:spPr>
          <a:xfrm>
            <a:off x="6400800" y="4572000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m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2" name="Text Box 57"/>
          <p:cNvSpPr txBox="1"/>
          <p:nvPr/>
        </p:nvSpPr>
        <p:spPr>
          <a:xfrm>
            <a:off x="6096000" y="3627438"/>
            <a:ext cx="12192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- 0,5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3" name="Text Box 58"/>
          <p:cNvSpPr txBox="1"/>
          <p:nvPr/>
        </p:nvSpPr>
        <p:spPr>
          <a:xfrm>
            <a:off x="6172200" y="2743200"/>
            <a:ext cx="7620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- 5</a:t>
            </a:r>
            <a:endParaRPr lang="en-US" altLang="en-US" sz="2800" dirty="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4" name="Text Box 60"/>
          <p:cNvSpPr txBox="1"/>
          <p:nvPr/>
        </p:nvSpPr>
        <p:spPr>
          <a:xfrm>
            <a:off x="6324600" y="2209800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5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graphicFrame>
        <p:nvGraphicFramePr>
          <p:cNvPr id="25" name="Object 62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57093875"/>
              </p:ext>
            </p:extLst>
          </p:nvPr>
        </p:nvGraphicFramePr>
        <p:xfrm>
          <a:off x="7543800" y="4233863"/>
          <a:ext cx="11414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7" r:id="rId10" imgW="11191875" imgH="3952875" progId="Equation.DSMT4">
                  <p:embed/>
                </p:oleObj>
              </mc:Choice>
              <mc:Fallback>
                <p:oleObj r:id="rId10" imgW="11191875" imgH="3952875" progId="Equation.DSMT4">
                  <p:embed/>
                  <p:pic>
                    <p:nvPicPr>
                      <p:cNvPr id="36926" name="Object 62"/>
                      <p:cNvPicPr/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>
                      <a:xfrm>
                        <a:off x="7543800" y="4233863"/>
                        <a:ext cx="1141413" cy="4032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55"/>
          <p:cNvSpPr txBox="1"/>
          <p:nvPr/>
        </p:nvSpPr>
        <p:spPr>
          <a:xfrm>
            <a:off x="7848600" y="3724275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0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7" name="Text Box 56"/>
          <p:cNvSpPr txBox="1"/>
          <p:nvPr/>
        </p:nvSpPr>
        <p:spPr>
          <a:xfrm>
            <a:off x="7848600" y="2819400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1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8" name="Text Box 59"/>
          <p:cNvSpPr txBox="1"/>
          <p:nvPr/>
        </p:nvSpPr>
        <p:spPr>
          <a:xfrm>
            <a:off x="7924800" y="2286000"/>
            <a:ext cx="609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dirty="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3</a:t>
            </a:r>
            <a:endParaRPr lang="en-US" altLang="en-US" sz="2800" dirty="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29" name="Text Box 61"/>
          <p:cNvSpPr txBox="1"/>
          <p:nvPr/>
        </p:nvSpPr>
        <p:spPr>
          <a:xfrm>
            <a:off x="7620000" y="4714875"/>
            <a:ext cx="12954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- 7</a:t>
            </a:r>
            <a:endParaRPr lang="en-US" altLang="en-US" sz="2800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  <p:bldP spid="23" grpId="0"/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9"/>
          <p:cNvSpPr txBox="1"/>
          <p:nvPr/>
        </p:nvSpPr>
        <p:spPr>
          <a:xfrm>
            <a:off x="1676400" y="106363"/>
            <a:ext cx="640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en-US" altLang="en-US" sz="40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8" name="Text Box 13"/>
          <p:cNvSpPr txBox="1"/>
          <p:nvPr/>
        </p:nvSpPr>
        <p:spPr>
          <a:xfrm>
            <a:off x="533400" y="457200"/>
            <a:ext cx="2971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2. Tính chất</a:t>
            </a:r>
            <a:endParaRPr lang="en-US" altLang="en-US" sz="2800" b="1" u="sng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5400000">
            <a:off x="1790700" y="3924300"/>
            <a:ext cx="5867400" cy="31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24580" name="Group 4"/>
          <p:cNvGrpSpPr/>
          <p:nvPr/>
        </p:nvGrpSpPr>
        <p:grpSpPr>
          <a:xfrm>
            <a:off x="0" y="-304800"/>
            <a:ext cx="9144000" cy="7239000"/>
            <a:chOff x="0" y="0"/>
            <a:chExt cx="5760" cy="4366"/>
          </a:xfrm>
        </p:grpSpPr>
        <p:sp>
          <p:nvSpPr>
            <p:cNvPr id="24614" name="Rectangle 5"/>
            <p:cNvSpPr/>
            <p:nvPr/>
          </p:nvSpPr>
          <p:spPr>
            <a:xfrm>
              <a:off x="0" y="0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615" name="Rectangle 6"/>
            <p:cNvSpPr/>
            <p:nvPr/>
          </p:nvSpPr>
          <p:spPr>
            <a:xfrm rot="-5400000" flipH="1">
              <a:off x="-2112" y="2112"/>
              <a:ext cx="4320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616" name="Rectangle 7"/>
            <p:cNvSpPr/>
            <p:nvPr/>
          </p:nvSpPr>
          <p:spPr>
            <a:xfrm>
              <a:off x="0" y="4222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4617" name="Rectangle 8"/>
            <p:cNvSpPr/>
            <p:nvPr/>
          </p:nvSpPr>
          <p:spPr>
            <a:xfrm rot="-5400000" flipH="1">
              <a:off x="3576" y="2088"/>
              <a:ext cx="4272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24581" name="Text Box 3"/>
          <p:cNvSpPr txBox="1"/>
          <p:nvPr/>
        </p:nvSpPr>
        <p:spPr>
          <a:xfrm>
            <a:off x="152400" y="0"/>
            <a:ext cx="8839200" cy="4921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 HÀM SỐ BẬC NHẤT </a:t>
            </a:r>
            <a:endParaRPr lang="en-US" altLang="vi-VN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Rectangle 2"/>
          <p:cNvSpPr/>
          <p:nvPr/>
        </p:nvSpPr>
        <p:spPr>
          <a:xfrm>
            <a:off x="228600" y="1255713"/>
            <a:ext cx="4419600" cy="990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f(x) = -2x+1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R.</a:t>
            </a:r>
            <a:endParaRPr lang="en-US" altLang="en-US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81200" y="1828800"/>
            <a:ext cx="6858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3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7669923"/>
              </p:ext>
            </p:extLst>
          </p:nvPr>
        </p:nvGraphicFramePr>
        <p:xfrm>
          <a:off x="282576" y="3881075"/>
          <a:ext cx="4213224" cy="163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1" name="Equation" r:id="rId4" imgW="2501640" imgH="914400" progId="Equation.DSMT4">
                  <p:embed/>
                </p:oleObj>
              </mc:Choice>
              <mc:Fallback>
                <p:oleObj name="Equation" r:id="rId4" imgW="2501640" imgH="914400" progId="Equation.DSMT4">
                  <p:embed/>
                  <p:pic>
                    <p:nvPicPr>
                      <p:cNvPr id="0" name="Picture 308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2576" y="3881075"/>
                        <a:ext cx="4213224" cy="1631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41"/>
          <p:cNvGrpSpPr/>
          <p:nvPr/>
        </p:nvGrpSpPr>
        <p:grpSpPr>
          <a:xfrm>
            <a:off x="228600" y="5613400"/>
            <a:ext cx="4267200" cy="1016000"/>
            <a:chOff x="228600" y="5181603"/>
            <a:chExt cx="4267200" cy="1015663"/>
          </a:xfrm>
        </p:grpSpPr>
        <p:sp>
          <p:nvSpPr>
            <p:cNvPr id="24611" name="TextBox 27"/>
            <p:cNvSpPr txBox="1"/>
            <p:nvPr/>
          </p:nvSpPr>
          <p:spPr>
            <a:xfrm>
              <a:off x="228600" y="5181603"/>
              <a:ext cx="4267200" cy="10156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                 ta được                        nên h</a:t>
              </a:r>
              <a:r>
                <a:rPr lang="en-US" altLang="en-US" sz="2000"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m số </a:t>
              </a:r>
              <a:r>
                <a:rPr lang="en-US" altLang="en-US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 = - 2x + 1 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nghịch biến trên </a:t>
              </a:r>
              <a:r>
                <a:rPr lang="en-US" altLang="en-US" sz="20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en-US" sz="2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4612" name="Object 25"/>
            <p:cNvGraphicFramePr>
              <a:graphicFrameLocks noChangeAspect="1"/>
            </p:cNvGraphicFramePr>
            <p:nvPr/>
          </p:nvGraphicFramePr>
          <p:xfrm>
            <a:off x="808383" y="5206971"/>
            <a:ext cx="944217" cy="3808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2" r:id="rId6" imgW="8115300" imgH="3952875" progId="Equation.DSMT4">
                    <p:embed/>
                  </p:oleObj>
                </mc:Choice>
                <mc:Fallback>
                  <p:oleObj r:id="rId6" imgW="8115300" imgH="3952875" progId="Equation.DSMT4">
                    <p:embed/>
                    <p:pic>
                      <p:nvPicPr>
                        <p:cNvPr id="0" name="Picture 308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08383" y="5206971"/>
                          <a:ext cx="944217" cy="3808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613" name="Object 26"/>
            <p:cNvGraphicFramePr>
              <a:graphicFrameLocks noChangeAspect="1"/>
            </p:cNvGraphicFramePr>
            <p:nvPr/>
          </p:nvGraphicFramePr>
          <p:xfrm>
            <a:off x="2581275" y="5283054"/>
            <a:ext cx="1385888" cy="304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3" r:id="rId8" imgW="14925675" imgH="3952875" progId="Equation.DSMT4">
                    <p:embed/>
                  </p:oleObj>
                </mc:Choice>
                <mc:Fallback>
                  <p:oleObj r:id="rId8" imgW="14925675" imgH="3952875" progId="Equation.DSMT4">
                    <p:embed/>
                    <p:pic>
                      <p:nvPicPr>
                        <p:cNvPr id="0" name="Picture 3083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581275" y="5283054"/>
                          <a:ext cx="1385888" cy="3048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8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53503"/>
              </p:ext>
            </p:extLst>
          </p:nvPr>
        </p:nvGraphicFramePr>
        <p:xfrm>
          <a:off x="2189163" y="4059238"/>
          <a:ext cx="344487" cy="33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" name="Equation" r:id="rId10" imgW="2082600" imgH="228600" progId="Equation.DSMT4">
                  <p:embed/>
                </p:oleObj>
              </mc:Choice>
              <mc:Fallback>
                <p:oleObj name="Equation" r:id="rId10" imgW="2082600" imgH="228600" progId="Equation.DSMT4">
                  <p:embed/>
                  <p:pic>
                    <p:nvPicPr>
                      <p:cNvPr id="0" name="Picture 308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89163" y="4059238"/>
                        <a:ext cx="344487" cy="33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5"/>
          <p:cNvSpPr/>
          <p:nvPr/>
        </p:nvSpPr>
        <p:spPr>
          <a:xfrm>
            <a:off x="228600" y="2209800"/>
            <a:ext cx="41148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- H</a:t>
            </a:r>
            <a:r>
              <a:rPr lang="en-US" altLang="en-US" sz="20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 số y = f(x) = -2x + 1 xác định với mọi x thuộc R.</a:t>
            </a:r>
            <a:endParaRPr lang="en-US" altLang="en-US" sz="2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6" name="Group 45"/>
          <p:cNvGrpSpPr/>
          <p:nvPr/>
        </p:nvGrpSpPr>
        <p:grpSpPr>
          <a:xfrm>
            <a:off x="228600" y="2952750"/>
            <a:ext cx="3651250" cy="400050"/>
            <a:chOff x="228600" y="2800290"/>
            <a:chExt cx="3651250" cy="400110"/>
          </a:xfrm>
        </p:grpSpPr>
        <p:sp>
          <p:nvSpPr>
            <p:cNvPr id="24607" name="Rectangle 6"/>
            <p:cNvSpPr/>
            <p:nvPr/>
          </p:nvSpPr>
          <p:spPr>
            <a:xfrm>
              <a:off x="228600" y="2800290"/>
              <a:ext cx="3651250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Lấy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x</a:t>
              </a:r>
              <a:r>
                <a:rPr lang="en-US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x</a:t>
              </a:r>
              <a:r>
                <a:rPr lang="en-US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R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sao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x</a:t>
              </a:r>
              <a:r>
                <a:rPr lang="en-US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&lt; x</a:t>
              </a:r>
              <a:r>
                <a:rPr lang="en-US" altLang="en-US" sz="20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en-US" sz="2000" baseline="-25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4608" name="Object 7"/>
            <p:cNvGraphicFramePr>
              <a:graphicFrameLocks noChangeAspect="1"/>
            </p:cNvGraphicFramePr>
            <p:nvPr/>
          </p:nvGraphicFramePr>
          <p:xfrm>
            <a:off x="1524000" y="2895599"/>
            <a:ext cx="228600" cy="228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5" r:id="rId12" imgW="2190750" imgH="2190750" progId="Equation.DSMT4">
                    <p:embed/>
                  </p:oleObj>
                </mc:Choice>
                <mc:Fallback>
                  <p:oleObj r:id="rId12" imgW="2190750" imgH="2190750" progId="Equation.DSMT4">
                    <p:embed/>
                    <p:pic>
                      <p:nvPicPr>
                        <p:cNvPr id="0" name="Picture 3081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1524000" y="2895599"/>
                          <a:ext cx="228600" cy="2286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84" name="Rectangle 48"/>
          <p:cNvSpPr/>
          <p:nvPr/>
        </p:nvSpPr>
        <p:spPr>
          <a:xfrm>
            <a:off x="4876800" y="1143000"/>
            <a:ext cx="42592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= g(x) = 2x +1.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altLang="en-US" sz="2000" b="1" dirty="0"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51" name="Text Box 25"/>
          <p:cNvSpPr txBox="1"/>
          <p:nvPr/>
        </p:nvSpPr>
        <p:spPr>
          <a:xfrm>
            <a:off x="6172200" y="1905000"/>
            <a:ext cx="646113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u="sng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  <a:endParaRPr lang="en-US" altLang="en-US" u="sng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2" name="Text Box 26"/>
          <p:cNvSpPr txBox="1"/>
          <p:nvPr/>
        </p:nvSpPr>
        <p:spPr>
          <a:xfrm>
            <a:off x="4724400" y="2260600"/>
            <a:ext cx="39624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- H</a:t>
            </a:r>
            <a:r>
              <a:rPr lang="en-US" altLang="en-US" sz="20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m số y = g(x) = 2x + 1 xác định với mọi x thuộc R.</a:t>
            </a:r>
            <a:endParaRPr lang="en-US" altLang="en-US" sz="2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7" name="Group 64"/>
          <p:cNvGrpSpPr/>
          <p:nvPr/>
        </p:nvGrpSpPr>
        <p:grpSpPr>
          <a:xfrm>
            <a:off x="4784725" y="3028950"/>
            <a:ext cx="3382963" cy="400050"/>
            <a:chOff x="4784725" y="3028890"/>
            <a:chExt cx="3382657" cy="400110"/>
          </a:xfrm>
        </p:grpSpPr>
        <p:sp>
          <p:nvSpPr>
            <p:cNvPr id="24605" name="Text Box 27"/>
            <p:cNvSpPr txBox="1"/>
            <p:nvPr/>
          </p:nvSpPr>
          <p:spPr>
            <a:xfrm>
              <a:off x="4784725" y="3028890"/>
              <a:ext cx="3382657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- Lấy x</a:t>
              </a:r>
              <a:r>
                <a:rPr lang="en-US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, x</a:t>
              </a:r>
              <a:r>
                <a:rPr lang="en-US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R sao cho x</a:t>
              </a:r>
              <a:r>
                <a:rPr lang="en-US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en-US" sz="2000">
                  <a:latin typeface="Times New Roman" panose="02020603050405020304" pitchFamily="18" charset="0"/>
                  <a:cs typeface="Times New Roman" panose="02020603050405020304" pitchFamily="18" charset="0"/>
                </a:rPr>
                <a:t>&lt; x</a:t>
              </a:r>
              <a:r>
                <a:rPr lang="en-US" altLang="en-US" sz="2000" baseline="-2500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altLang="en-US" sz="2000" baseline="-25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4606" name="Object 29"/>
            <p:cNvGraphicFramePr>
              <a:graphicFrameLocks noChangeAspect="1"/>
            </p:cNvGraphicFramePr>
            <p:nvPr/>
          </p:nvGraphicFramePr>
          <p:xfrm>
            <a:off x="6096000" y="3124200"/>
            <a:ext cx="228460" cy="2286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6" r:id="rId14" imgW="2190750" imgH="2190750" progId="Equation.DSMT4">
                    <p:embed/>
                  </p:oleObj>
                </mc:Choice>
                <mc:Fallback>
                  <p:oleObj r:id="rId14" imgW="2190750" imgH="2190750" progId="Equation.DSMT4">
                    <p:embed/>
                    <p:pic>
                      <p:nvPicPr>
                        <p:cNvPr id="0" name="Picture 3086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096000" y="3124200"/>
                          <a:ext cx="228460" cy="2286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8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237302"/>
              </p:ext>
            </p:extLst>
          </p:nvPr>
        </p:nvGraphicFramePr>
        <p:xfrm>
          <a:off x="5030788" y="4108451"/>
          <a:ext cx="3622675" cy="15525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15" imgW="2247840" imgH="914400" progId="Equation.DSMT4">
                  <p:embed/>
                </p:oleObj>
              </mc:Choice>
              <mc:Fallback>
                <p:oleObj name="Equation" r:id="rId15" imgW="2247840" imgH="914400" progId="Equation.DSMT4">
                  <p:embed/>
                  <p:pic>
                    <p:nvPicPr>
                      <p:cNvPr id="0" name="Picture 309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30788" y="4108451"/>
                        <a:ext cx="3622675" cy="155257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41"/>
          <p:cNvGrpSpPr/>
          <p:nvPr/>
        </p:nvGrpSpPr>
        <p:grpSpPr>
          <a:xfrm>
            <a:off x="4876800" y="5562592"/>
            <a:ext cx="4267200" cy="1143008"/>
            <a:chOff x="304800" y="5206971"/>
            <a:chExt cx="4267200" cy="1141898"/>
          </a:xfrm>
        </p:grpSpPr>
        <p:sp>
          <p:nvSpPr>
            <p:cNvPr id="24600" name="TextBox 27"/>
            <p:cNvSpPr txBox="1"/>
            <p:nvPr/>
          </p:nvSpPr>
          <p:spPr>
            <a:xfrm>
              <a:off x="304800" y="5333856"/>
              <a:ext cx="4267200" cy="10150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Vậy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ta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nên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n-US" altLang="en-US" sz="2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à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 = 2x + 1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đồng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biến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altLang="en-US" sz="2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aphicFrame>
          <p:nvGraphicFramePr>
            <p:cNvPr id="24601" name="Object 32"/>
            <p:cNvGraphicFramePr>
              <a:graphicFrameLocks noChangeAspect="1"/>
            </p:cNvGraphicFramePr>
            <p:nvPr/>
          </p:nvGraphicFramePr>
          <p:xfrm>
            <a:off x="808383" y="5206971"/>
            <a:ext cx="944217" cy="3808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8" r:id="rId17" imgW="8115300" imgH="3952875" progId="Equation.DSMT4">
                    <p:embed/>
                  </p:oleObj>
                </mc:Choice>
                <mc:Fallback>
                  <p:oleObj r:id="rId17" imgW="8115300" imgH="3952875" progId="Equation.DSMT4">
                    <p:embed/>
                    <p:pic>
                      <p:nvPicPr>
                        <p:cNvPr id="0" name="Picture 3092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808383" y="5206971"/>
                          <a:ext cx="944217" cy="3808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602" name="Object 12"/>
            <p:cNvGraphicFramePr>
              <a:graphicFrameLocks noChangeAspect="1"/>
            </p:cNvGraphicFramePr>
            <p:nvPr/>
          </p:nvGraphicFramePr>
          <p:xfrm>
            <a:off x="2768600" y="5283148"/>
            <a:ext cx="1346200" cy="3047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229" r:id="rId18" imgW="14478000" imgH="3952875" progId="Equation.DSMT4">
                    <p:embed/>
                  </p:oleObj>
                </mc:Choice>
                <mc:Fallback>
                  <p:oleObj r:id="rId18" imgW="14478000" imgH="3952875" progId="Equation.DSMT4">
                    <p:embed/>
                    <p:pic>
                      <p:nvPicPr>
                        <p:cNvPr id="0" name="Picture 3090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2768600" y="5283148"/>
                          <a:ext cx="1346200" cy="3047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3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801214"/>
              </p:ext>
            </p:extLst>
          </p:nvPr>
        </p:nvGraphicFramePr>
        <p:xfrm>
          <a:off x="4953000" y="3733800"/>
          <a:ext cx="36242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" r:id="rId20" imgW="32918400" imgH="3952875" progId="Equation.DSMT4">
                  <p:embed/>
                </p:oleObj>
              </mc:Choice>
              <mc:Fallback>
                <p:oleObj r:id="rId20" imgW="32918400" imgH="3952875" progId="Equation.DSMT4">
                  <p:embed/>
                  <p:pic>
                    <p:nvPicPr>
                      <p:cNvPr id="0" name="Picture 308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953000" y="3733800"/>
                        <a:ext cx="3624263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43"/>
          <p:cNvSpPr/>
          <p:nvPr/>
        </p:nvSpPr>
        <p:spPr>
          <a:xfrm>
            <a:off x="457200" y="990600"/>
            <a:ext cx="939800" cy="3381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</a:pP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>
                <a:latin typeface="Times New Roman" panose="02020603050405020304" pitchFamily="18" charset="0"/>
                <a:cs typeface="Times New Roman" panose="02020603050405020304" pitchFamily="18" charset="0"/>
              </a:rPr>
              <a:t>Ví dụ:</a:t>
            </a:r>
            <a:endParaRPr lang="en-US" altLang="en-US" sz="20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5" name="Right Arrow 44"/>
          <p:cNvSpPr/>
          <p:nvPr/>
        </p:nvSpPr>
        <p:spPr>
          <a:xfrm>
            <a:off x="2743200" y="533400"/>
            <a:ext cx="3962400" cy="762000"/>
          </a:xfrm>
          <a:prstGeom prst="rightArrow">
            <a:avLst>
              <a:gd name="adj1" fmla="val 50000"/>
              <a:gd name="adj2" fmla="val 486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</a:lstStyle>
          <a:p>
            <a:pPr lvl="0" algn="ctr" eaLnBrk="1" hangingPunct="1">
              <a:buNone/>
            </a:pPr>
            <a:r>
              <a:rPr sz="2800" b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nhóm</a:t>
            </a:r>
            <a:endParaRPr sz="2800" b="1">
              <a:solidFill>
                <a:srgbClr val="FFC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32766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0" y="33528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/>
      <p:bldP spid="39" grpId="0"/>
      <p:bldP spid="2084" grpId="0"/>
      <p:bldP spid="51" grpId="0"/>
      <p:bldP spid="52" grpId="0"/>
      <p:bldP spid="44" grpId="0"/>
      <p:bldP spid="45" grpId="0" animBg="1"/>
      <p:bldP spid="45" grpId="1" animBg="1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Text Box 5"/>
          <p:cNvSpPr txBox="1"/>
          <p:nvPr/>
        </p:nvSpPr>
        <p:spPr>
          <a:xfrm>
            <a:off x="5029200" y="2895600"/>
            <a:ext cx="12192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.VnTime" panose="020B7200000000000000" pitchFamily="34" charset="0"/>
                <a:cs typeface="Arial" panose="020B0604020202020204" pitchFamily="34" charset="0"/>
              </a:rPr>
              <a:t>-2 &lt; 0</a:t>
            </a:r>
            <a:endParaRPr lang="en-US" altLang="en-US" sz="2800" b="1">
              <a:solidFill>
                <a:srgbClr val="FF0000"/>
              </a:solidFill>
              <a:latin typeface=".VnTime" panose="020B7200000000000000" pitchFamily="34" charset="0"/>
              <a:ea typeface="Arial" panose="020B0604020202020204" pitchFamily="34" charset="0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533400" y="928688"/>
            <a:ext cx="6018213" cy="1662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* Hai h</a:t>
            </a:r>
            <a:r>
              <a:rPr lang="en-US" altLang="en-US" sz="2600" i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600" i="1">
                <a:latin typeface="Times New Roman" panose="02020603050405020304" pitchFamily="18" charset="0"/>
                <a:cs typeface="Times New Roman" panose="02020603050405020304" pitchFamily="18" charset="0"/>
              </a:rPr>
              <a:t>m số bậc nhất:</a:t>
            </a:r>
          </a:p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 = 2x + 1 </a:t>
            </a: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en-US" sz="3200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y = -2x + 1 </a:t>
            </a:r>
          </a:p>
          <a:p>
            <a:pPr eaLnBrk="1" hangingPunct="1"/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luôn xác định với mọi giá trị của x thuộc </a:t>
            </a:r>
            <a:r>
              <a:rPr lang="en-US" altLang="en-US" sz="2600" b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/>
            <a:endParaRPr lang="en-US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895" name="Line 7"/>
          <p:cNvSpPr/>
          <p:nvPr/>
        </p:nvSpPr>
        <p:spPr>
          <a:xfrm>
            <a:off x="4114800" y="2438400"/>
            <a:ext cx="0" cy="179056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28" name="Text Box 9"/>
          <p:cNvSpPr txBox="1"/>
          <p:nvPr/>
        </p:nvSpPr>
        <p:spPr>
          <a:xfrm>
            <a:off x="1676400" y="106363"/>
            <a:ext cx="640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en-US" altLang="en-US" sz="40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899" name="AutoShape 11"/>
          <p:cNvSpPr/>
          <p:nvPr/>
        </p:nvSpPr>
        <p:spPr>
          <a:xfrm>
            <a:off x="4563903" y="2286000"/>
            <a:ext cx="3810000" cy="2362200"/>
          </a:xfrm>
          <a:prstGeom prst="wedgeEllipseCallout">
            <a:avLst>
              <a:gd name="adj1" fmla="val -65750"/>
              <a:gd name="adj2" fmla="val -29301"/>
            </a:avLst>
          </a:prstGeom>
          <a:solidFill>
            <a:srgbClr val="00FFFF"/>
          </a:solidFill>
          <a:ln w="19050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 h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số trên </a:t>
            </a:r>
          </a:p>
          <a:p>
            <a:pPr algn="ctr" eaLnBrk="1" hangingPunct="1"/>
            <a:r>
              <a:rPr lang="en-US" altLang="en-US" sz="2800" b="1" i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 định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n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o?</a:t>
            </a:r>
            <a:endParaRPr lang="en-US" altLang="en-US" sz="2800" b="1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7900" name="AutoShape 12"/>
          <p:cNvSpPr/>
          <p:nvPr/>
        </p:nvSpPr>
        <p:spPr>
          <a:xfrm>
            <a:off x="4944904" y="2255541"/>
            <a:ext cx="3429000" cy="2362200"/>
          </a:xfrm>
          <a:prstGeom prst="wedgeEllipseCallout">
            <a:avLst>
              <a:gd name="adj1" fmla="val -65278"/>
              <a:gd name="adj2" fmla="val -29301"/>
            </a:avLst>
          </a:prstGeom>
          <a:solidFill>
            <a:srgbClr val="00FFFF"/>
          </a:solidFill>
          <a:ln w="19050">
            <a:noFill/>
          </a:ln>
        </p:spPr>
        <p:txBody>
          <a:bodyPr anchor="ctr" anchorCtr="0"/>
          <a:lstStyle/>
          <a:p>
            <a:pPr algn="ctr" eaLnBrk="1" hangingPunct="1"/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altLang="en-US" sz="28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cuả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6631" name="Group 4"/>
          <p:cNvGrpSpPr/>
          <p:nvPr/>
        </p:nvGrpSpPr>
        <p:grpSpPr>
          <a:xfrm>
            <a:off x="0" y="-304800"/>
            <a:ext cx="9144000" cy="7162800"/>
            <a:chOff x="0" y="0"/>
            <a:chExt cx="5760" cy="4320"/>
          </a:xfrm>
        </p:grpSpPr>
        <p:sp>
          <p:nvSpPr>
            <p:cNvPr id="26634" name="Rectangle 5"/>
            <p:cNvSpPr/>
            <p:nvPr/>
          </p:nvSpPr>
          <p:spPr>
            <a:xfrm>
              <a:off x="0" y="0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6635" name="Rectangle 6"/>
            <p:cNvSpPr/>
            <p:nvPr/>
          </p:nvSpPr>
          <p:spPr>
            <a:xfrm rot="-5400000" flipH="1">
              <a:off x="-2112" y="2112"/>
              <a:ext cx="4320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6636" name="Rectangle 7"/>
            <p:cNvSpPr/>
            <p:nvPr/>
          </p:nvSpPr>
          <p:spPr>
            <a:xfrm>
              <a:off x="0" y="4176"/>
              <a:ext cx="5760" cy="144"/>
            </a:xfrm>
            <a:prstGeom prst="rect">
              <a:avLst/>
            </a:prstGeom>
            <a:gradFill rotWithShape="1">
              <a:gsLst>
                <a:gs pos="0">
                  <a:srgbClr val="FC9FCB">
                    <a:alpha val="100000"/>
                  </a:srgbClr>
                </a:gs>
                <a:gs pos="6500">
                  <a:srgbClr val="F8B049">
                    <a:alpha val="100000"/>
                  </a:srgbClr>
                </a:gs>
                <a:gs pos="10501">
                  <a:srgbClr val="F8B049">
                    <a:alpha val="100000"/>
                  </a:srgbClr>
                </a:gs>
                <a:gs pos="31500">
                  <a:srgbClr val="FEE7F2">
                    <a:alpha val="100000"/>
                  </a:srgbClr>
                </a:gs>
                <a:gs pos="33501">
                  <a:srgbClr val="F952A0">
                    <a:alpha val="100000"/>
                  </a:srgbClr>
                </a:gs>
                <a:gs pos="34500">
                  <a:srgbClr val="C50849">
                    <a:alpha val="100000"/>
                  </a:srgbClr>
                </a:gs>
                <a:gs pos="41000">
                  <a:srgbClr val="B43E85">
                    <a:alpha val="100000"/>
                  </a:srgbClr>
                </a:gs>
                <a:gs pos="50000">
                  <a:srgbClr val="F8B049">
                    <a:alpha val="100000"/>
                  </a:srgbClr>
                </a:gs>
                <a:gs pos="59000">
                  <a:srgbClr val="B43E85">
                    <a:alpha val="100000"/>
                  </a:srgbClr>
                </a:gs>
                <a:gs pos="65500">
                  <a:srgbClr val="C50849">
                    <a:alpha val="100000"/>
                  </a:srgbClr>
                </a:gs>
                <a:gs pos="66499">
                  <a:srgbClr val="F952A0">
                    <a:alpha val="100000"/>
                  </a:srgbClr>
                </a:gs>
                <a:gs pos="68500">
                  <a:srgbClr val="FEE7F2">
                    <a:alpha val="100000"/>
                  </a:srgbClr>
                </a:gs>
                <a:gs pos="89500">
                  <a:srgbClr val="F8B049">
                    <a:alpha val="100000"/>
                  </a:srgbClr>
                </a:gs>
                <a:gs pos="93500">
                  <a:srgbClr val="F8B049">
                    <a:alpha val="100000"/>
                  </a:srgbClr>
                </a:gs>
                <a:gs pos="100000">
                  <a:srgbClr val="FC9FCB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26637" name="Rectangle 8"/>
            <p:cNvSpPr/>
            <p:nvPr/>
          </p:nvSpPr>
          <p:spPr>
            <a:xfrm rot="-5400000" flipH="1">
              <a:off x="3576" y="2088"/>
              <a:ext cx="4272" cy="96"/>
            </a:xfrm>
            <a:prstGeom prst="rect">
              <a:avLst/>
            </a:prstGeom>
            <a:gradFill rotWithShape="1">
              <a:gsLst>
                <a:gs pos="0">
                  <a:srgbClr val="F8B049">
                    <a:alpha val="100000"/>
                  </a:srgbClr>
                </a:gs>
                <a:gs pos="9000">
                  <a:srgbClr val="B43E85">
                    <a:alpha val="100000"/>
                  </a:srgbClr>
                </a:gs>
                <a:gs pos="15500">
                  <a:srgbClr val="C50849">
                    <a:alpha val="100000"/>
                  </a:srgbClr>
                </a:gs>
                <a:gs pos="16499">
                  <a:srgbClr val="F952A0">
                    <a:alpha val="100000"/>
                  </a:srgbClr>
                </a:gs>
                <a:gs pos="18500">
                  <a:srgbClr val="FEE7F2">
                    <a:alpha val="100000"/>
                  </a:srgbClr>
                </a:gs>
                <a:gs pos="39500">
                  <a:srgbClr val="F8B049">
                    <a:alpha val="100000"/>
                  </a:srgbClr>
                </a:gs>
                <a:gs pos="43500">
                  <a:srgbClr val="F8B049">
                    <a:alpha val="100000"/>
                  </a:srgbClr>
                </a:gs>
                <a:gs pos="50000">
                  <a:srgbClr val="FC9FCB">
                    <a:alpha val="100000"/>
                  </a:srgbClr>
                </a:gs>
                <a:gs pos="56500">
                  <a:srgbClr val="F8B049">
                    <a:alpha val="100000"/>
                  </a:srgbClr>
                </a:gs>
                <a:gs pos="60501">
                  <a:srgbClr val="F8B049">
                    <a:alpha val="100000"/>
                  </a:srgbClr>
                </a:gs>
                <a:gs pos="81500">
                  <a:srgbClr val="FEE7F2">
                    <a:alpha val="100000"/>
                  </a:srgbClr>
                </a:gs>
                <a:gs pos="83501">
                  <a:srgbClr val="F952A0">
                    <a:alpha val="100000"/>
                  </a:srgbClr>
                </a:gs>
                <a:gs pos="84500">
                  <a:srgbClr val="C50849">
                    <a:alpha val="100000"/>
                  </a:srgbClr>
                </a:gs>
                <a:gs pos="91000">
                  <a:srgbClr val="B43E85">
                    <a:alpha val="100000"/>
                  </a:srgbClr>
                </a:gs>
                <a:gs pos="100000">
                  <a:srgbClr val="F8B049">
                    <a:alpha val="100000"/>
                  </a:srgbClr>
                </a:gs>
              </a:gsLst>
              <a:lin ang="5400000" scaled="1"/>
              <a:tileRect/>
            </a:gradFill>
            <a:ln w="9525" cap="flat" cmpd="sng">
              <a:solidFill>
                <a:schemeClr val="folHlink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3" dist="53882" dir="13499999">
                <a:srgbClr val="808080">
                  <a:alpha val="50000"/>
                </a:srgbClr>
              </a:prstShdw>
            </a:effectLst>
          </p:spPr>
          <p:txBody>
            <a:bodyPr wrap="none" anchor="ctr" anchorCtr="0"/>
            <a:lstStyle/>
            <a:p>
              <a:pPr eaLnBrk="1" hangingPunct="1"/>
              <a:endParaRPr lang="vi-VN" altLang="vi-VN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26632" name="Text Box 3"/>
          <p:cNvSpPr txBox="1"/>
          <p:nvPr/>
        </p:nvSpPr>
        <p:spPr>
          <a:xfrm>
            <a:off x="152400" y="0"/>
            <a:ext cx="8839200" cy="49212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 HÀM SỐ BẬC NHẤT</a:t>
            </a:r>
            <a:endParaRPr lang="en-US" altLang="vi-VN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633" name="Text Box 13"/>
          <p:cNvSpPr txBox="1"/>
          <p:nvPr/>
        </p:nvSpPr>
        <p:spPr>
          <a:xfrm>
            <a:off x="228600" y="471488"/>
            <a:ext cx="2971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2800" b="1" u="sng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2. Tính chất</a:t>
            </a:r>
            <a:endParaRPr lang="en-US" altLang="en-US" sz="2800" b="1" u="sng">
              <a:solidFill>
                <a:srgbClr val="FF0000"/>
              </a:solidFill>
              <a:latin typeface="Times New Roman" panose="02020603050405020304" pitchFamily="18" charset="0"/>
              <a:ea typeface="Arial" panose="020B0604020202020204" pitchFamily="34" charset="0"/>
            </a:endParaRPr>
          </a:p>
        </p:txBody>
      </p:sp>
      <p:sp>
        <p:nvSpPr>
          <p:cNvPr id="2" name="Rectangles 1"/>
          <p:cNvSpPr/>
          <p:nvPr/>
        </p:nvSpPr>
        <p:spPr>
          <a:xfrm>
            <a:off x="747078" y="4175443"/>
            <a:ext cx="5193665" cy="107721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 &gt; 0</a:t>
            </a:r>
          </a:p>
          <a:p>
            <a:pPr algn="ctr"/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en-US" altLang="zh-CN" sz="3200" b="1" dirty="0" err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 &lt; 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5400" y="2895600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2&gt;0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5091" y="5376759"/>
            <a:ext cx="69935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?4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hoàm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9" grpId="0" animBg="1"/>
      <p:bldP spid="37899" grpId="1" animBg="1"/>
      <p:bldP spid="37899" grpId="2" animBg="1"/>
      <p:bldP spid="37900" grpId="0" animBg="1"/>
      <p:bldP spid="37900" grpId="1" animBg="1"/>
      <p:bldP spid="37900" grpId="2" animBg="1"/>
      <p:bldP spid="2" grpId="0"/>
      <p:bldP spid="2" grpId="1"/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AUDIO_BITRATE" val="0"/>
  <p:tag name="PPSNARRATION" val="70,1588042338,F:\elearning\nhan hoa 2011- 2012\do lai\Tiet 21 - HAM SO BAC NHAT\Media.ppc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Hµm sè  y = f(x) = (m – 2)x  + 1 (m lµ tham sè) kh«ng  lµ hµm &amp;#x0D;&amp;#x0A;sè bËc nhÊt khi:]]&gt;&lt;/Text&gt;&lt;FontSize&gt;&lt;![CDATA[37]]&gt;&lt;/FontSize&gt;&lt;Left&gt;&lt;![CDATA[0]]&gt;&lt;/Left&gt;&lt;Top&gt;&lt;![CDATA[0]]&gt;&lt;/Top&gt;&lt;/ChangeData&gt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Hµm sè bËc nhÊt y = (m – 4)x – m + 1 (m lµ tham sè ) &amp;#x0D;&amp;#x0A;nghÞch biÕn trªn R khi:]]&gt;&lt;/Text&gt;&lt;FontSize&gt;&lt;![CDATA[37]]&gt;&lt;/FontSize&gt;&lt;Left&gt;&lt;![CDATA[0]]&gt;&lt;/Left&gt;&lt;Top&gt;&lt;![CDATA[0]]&gt;&lt;/Top&gt;&lt;/ChangeData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D" val="10026"/>
  <p:tag name="MMPROD_ABSOLUTEPOSITIONID" val="100"/>
  <p:tag name="MMPROD_LASTVALUES" val="&lt;ChangeData&gt;&lt;Text&gt;&lt;![CDATA[Hµm sè bËc nhÊt y = (6 – m)x – 2m (m lµ tham sè) &amp;#x0D;&amp;#x0A;®ång biÕn  trªn R khi:&amp;#x0D;&amp;#x0A;]]&gt;&lt;/Text&gt;&lt;FontSize&gt;&lt;![CDATA[37]]&gt;&lt;/FontSize&gt;&lt;Left&gt;&lt;![CDATA[0]]&gt;&lt;/Left&gt;&lt;Top&gt;&lt;![CDATA[0]]&gt;&lt;/Top&gt;&lt;/ChangeData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3061</Words>
  <Application>Microsoft Office PowerPoint</Application>
  <PresentationFormat>On-screen Show (4:3)</PresentationFormat>
  <Paragraphs>544</Paragraphs>
  <Slides>38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2" baseType="lpstr">
      <vt:lpstr>.VnTime</vt:lpstr>
      <vt:lpstr>.VnTimeH</vt:lpstr>
      <vt:lpstr>Arial</vt:lpstr>
      <vt:lpstr>Calibri</vt:lpstr>
      <vt:lpstr>Calibri Light</vt:lpstr>
      <vt:lpstr>等线</vt:lpstr>
      <vt:lpstr>Symbol</vt:lpstr>
      <vt:lpstr>TCVN-VnTime</vt:lpstr>
      <vt:lpstr>Times New Roman</vt:lpstr>
      <vt:lpstr>VNI-Times</vt:lpstr>
      <vt:lpstr>Wingdings</vt:lpstr>
      <vt:lpstr>Office Theme</vt:lpstr>
      <vt:lpstr>MathType 6.0 Equation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1. Kh¸i niÖm vÒ hµm sè bËc nhÊt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Hàm số  y = f(x) = (m - 2)x  + 1 (m là tham số) hàm số trở thành hàm số bậc nhất khi:</vt:lpstr>
      <vt:lpstr>Hàm số bậc nhất sau :  y = (m - 4)x - m + 1 (m là tham số )  nghịch biến  R khi:</vt:lpstr>
      <vt:lpstr>Hàm số bậc nhất sau : y = (6 - m)x - 2m  (m là tham số ) đồng biến R khi: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Sky123.Org</dc:creator>
  <cp:lastModifiedBy>ADMIN</cp:lastModifiedBy>
  <cp:revision>215</cp:revision>
  <dcterms:created xsi:type="dcterms:W3CDTF">2016-10-25T13:16:00Z</dcterms:created>
  <dcterms:modified xsi:type="dcterms:W3CDTF">2022-10-12T02:43:55Z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5E8BF74A6A4F498093A4643251B995F9</vt:lpwstr>
  </property>
  <property fmtid="{D5CDD505-2E9C-101B-9397-08002B2CF9AE}" pid="3" name="KSOProductBuildVer">
    <vt:lpwstr>1033-11.2.0.10382</vt:lpwstr>
  </property>
</Properties>
</file>