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media/audio1.bin" ContentType="audio/unknown"/>
  <Override PartName="/ppt/tags/tag2.xml" ContentType="application/vnd.openxmlformats-officedocument.presentationml.tags+xml"/>
  <Override PartName="/ppt/media/audio2.bin" ContentType="audio/unknown"/>
  <Override PartName="/ppt/media/audio3.bin" ContentType="audio/unknown"/>
  <Override PartName="/ppt/tags/tag3.xml" ContentType="application/vnd.openxmlformats-officedocument.presentationml.tags+xml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76" r:id="rId14"/>
    <p:sldId id="277" r:id="rId15"/>
    <p:sldId id="279" r:id="rId16"/>
    <p:sldId id="280" r:id="rId17"/>
    <p:sldId id="281" r:id="rId18"/>
    <p:sldId id="278" r:id="rId19"/>
    <p:sldId id="265" r:id="rId20"/>
    <p:sldId id="266" r:id="rId21"/>
    <p:sldId id="282" r:id="rId22"/>
    <p:sldId id="271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01-18T06:13:55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4533 0,'18'18'46,"0"-18"-30,17 0 0,-17 0-1,105 0 1,-52 0-16,158 0 16,-17 0-1,-18 35 1,-89-35-1,-34 0 17,-36 0-32,-17 0 93</inkml:trace>
  <inkml:trace contextRef="#ctx0" brushRef="#br0" timeOffset="2259.65">16740 6262 0,'17'0'109,"54"0"-93,-1 0-1,-52 0-15,53 0 32,17 0-32,88 0 31,-123 0-31,194 0 47,-212 0-32,-17 0 1,0 0 0,-1 0 30,18 0 267,-17 0-297,35 0-1,53 0 16,-88 0 1,17 0-1,-18 0 16</inkml:trace>
  <inkml:trace contextRef="#ctx0" brushRef="#br0" timeOffset="53429.71">3369 15893 0,'36'0'391,"-19"0"-375,1 0-16,35 0 15,-18 0 1,0 17 15,18 19-15,-35-19-1,52 1 17,-52-18-17,88 35 16,-53-17-15,53-18 15,35 17 16,-71-17-31,1 0-1,-36 0-15,-17 0 16,17 0-16,0 18 31,-17-18-31,0 0 16,17 0 0,18 0-1,17 18 1,-34-18-1,17 0 17,17 0-32,-35 0 15,1 0 17,-1 0-17,-17 0 1,17 0-1</inkml:trace>
  <inkml:trace contextRef="#ctx0" brushRef="#br0" timeOffset="55841.24">9508 15434 0,'17'0'109,"19"0"-93,-1 0-16,88-18 31,-52 18-15,158 0 15,-194 0-15,1 0-16,17 0 15,-18 0 1,0 0 0,1 0-1,16 0 17,-16 0-32,-19 0 15,1 0 16,0 0 32,-1 0-47,1 0 30,0 0-14</inkml:trace>
  <inkml:trace contextRef="#ctx0" brushRef="#br0" timeOffset="62012.73">18662 12594 0,'18'0'219,"17"0"-203,-17 0-16,52 0 15,160 0 16,-72 0 1,-69 0-17,-72 0 1,71 0 46,-70 0-62,0 0 0,17 0 32,18 0-1,-35 0-31,123 0 31,-18 0 0,-52 0-15,-36 0 0,53 0 31,-70 0-32,35 0 16,-18 0 1,-17 0-17,-1 0 17,1 0-17,0 0-15,-1 0 63,1 0-32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BAFA-2ADD-4D07-8C80-495638C011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37E0-DD50-4159-B800-77D653977D1E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C58E-56DC-434C-9AA7-3D4A582CD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bin"/><Relationship Id="rId12" Type="http://schemas.openxmlformats.org/officeDocument/2006/relationships/image" Target="../media/image21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6.bin"/><Relationship Id="rId11" Type="http://schemas.openxmlformats.org/officeDocument/2006/relationships/image" Target="../media/image20.gif"/><Relationship Id="rId5" Type="http://schemas.openxmlformats.org/officeDocument/2006/relationships/audio" Target="../media/audio5.bin"/><Relationship Id="rId10" Type="http://schemas.openxmlformats.org/officeDocument/2006/relationships/image" Target="../media/image18.wmf"/><Relationship Id="rId4" Type="http://schemas.openxmlformats.org/officeDocument/2006/relationships/audio" Target="../media/audio4.bin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ground trái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8" y="228600"/>
            <a:ext cx="9171963" cy="685800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Chào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!</a:t>
            </a: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7620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ÔN: VẬT LÝ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EC72A-0881-4F58-9710-A68BC6470B11}"/>
              </a:ext>
            </a:extLst>
          </p:cNvPr>
          <p:cNvSpPr txBox="1"/>
          <p:nvPr/>
        </p:nvSpPr>
        <p:spPr>
          <a:xfrm>
            <a:off x="3186417" y="5778460"/>
            <a:ext cx="6109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THẢNH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THCS MỸ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 lá và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57400" y="0"/>
            <a:ext cx="58674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</a:rPr>
              <a:t>chưa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838200"/>
            <a:ext cx="8534400" cy="3657600"/>
            <a:chOff x="1817" y="1056"/>
            <a:chExt cx="2579" cy="2832"/>
          </a:xfrm>
        </p:grpSpPr>
        <p:pic>
          <p:nvPicPr>
            <p:cNvPr id="5" name="Picture 3" descr="roman_horse_chariot_lg_wm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24" y="1056"/>
              <a:ext cx="2568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17" y="3264"/>
              <a:ext cx="2579" cy="624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4549680"/>
            <a:ext cx="8763000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Oát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</a:rPr>
              <a:t>sức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ngựa</a:t>
            </a:r>
            <a:r>
              <a:rPr lang="en-US" sz="3600" b="1" dirty="0">
                <a:latin typeface="Times New Roman" pitchFamily="18" charset="0"/>
              </a:rPr>
              <a:t>). 1 </a:t>
            </a:r>
            <a:r>
              <a:rPr lang="en-US" sz="3600" b="1" dirty="0" err="1">
                <a:latin typeface="Times New Roman" pitchFamily="18" charset="0"/>
              </a:rPr>
              <a:t>mã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</a:rPr>
              <a:t> (1CV) </a:t>
            </a:r>
            <a:r>
              <a:rPr lang="en-US" sz="3600" b="1" dirty="0" err="1">
                <a:latin typeface="Times New Roman" pitchFamily="18" charset="0"/>
              </a:rPr>
              <a:t>xấp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xỉ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736W, 1 </a:t>
            </a:r>
            <a:r>
              <a:rPr lang="en-US" sz="3600" b="1" dirty="0" err="1">
                <a:latin typeface="Times New Roman" pitchFamily="18" charset="0"/>
              </a:rPr>
              <a:t>mã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Anh</a:t>
            </a:r>
            <a:r>
              <a:rPr lang="en-US" sz="3600" b="1" dirty="0">
                <a:latin typeface="Times New Roman" pitchFamily="18" charset="0"/>
              </a:rPr>
              <a:t> (1HP) </a:t>
            </a:r>
            <a:r>
              <a:rPr lang="en-US" sz="3600" b="1" dirty="0" err="1">
                <a:latin typeface="Times New Roman" pitchFamily="18" charset="0"/>
              </a:rPr>
              <a:t>xấp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xỉ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</a:rPr>
              <a:t> 746W.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1910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4429125" cy="48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200" b="0">
              <a:latin typeface="Times New Roman" pitchFamily="18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8763000" cy="10495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3200">
                <a:latin typeface="Times New Roman" pitchFamily="18" charset="0"/>
              </a:rPr>
              <a:t>Máy bơm có công suất 700(W) nghĩa là máy có khả năng thực hiện công trong 1 giây là ………..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914400" y="1219200"/>
            <a:ext cx="1714500" cy="11430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>
            <a:prstShdw prst="shdw17" dist="17961" dir="2700000">
              <a:srgbClr val="5C00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934200" y="4648200"/>
            <a:ext cx="1552575" cy="5570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700(J)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4" y="304800"/>
            <a:ext cx="43910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85800" y="3657600"/>
            <a:ext cx="8077200" cy="6186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So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khả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máy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5334000"/>
            <a:ext cx="8915400" cy="10495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>
                <a:solidFill>
                  <a:srgbClr val="FF0000"/>
                </a:solidFill>
                <a:sym typeface="Wingdings" pitchFamily="2" charset="2"/>
              </a:rPr>
              <a:t> </a:t>
            </a:r>
            <a:r>
              <a:rPr lang="en-US" sz="3200">
                <a:latin typeface="Times New Roman" pitchFamily="18" charset="0"/>
              </a:rPr>
              <a:t>Máy bơm có công suất 700(W) nghĩa là máy có khả năng thực hiện công trong 1 giây là ………..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24600" y="5791200"/>
            <a:ext cx="1552575" cy="5570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</a:defRPr>
            </a:lvl2pPr>
            <a:lvl3pPr marL="639763">
              <a:defRPr>
                <a:solidFill>
                  <a:schemeClr val="tx1"/>
                </a:solidFill>
                <a:latin typeface="Arial" charset="0"/>
              </a:defRPr>
            </a:lvl3pPr>
            <a:lvl4pPr marL="960438">
              <a:defRPr>
                <a:solidFill>
                  <a:schemeClr val="tx1"/>
                </a:solidFill>
                <a:latin typeface="Arial" charset="0"/>
              </a:defRPr>
            </a:lvl4pPr>
            <a:lvl5pPr marL="1279525">
              <a:defRPr>
                <a:solidFill>
                  <a:schemeClr val="tx1"/>
                </a:solidFill>
                <a:latin typeface="Arial" charset="0"/>
              </a:defRPr>
            </a:lvl5pPr>
            <a:lvl6pPr marL="1736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9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1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08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8000(J)</a:t>
            </a:r>
          </a:p>
        </p:txBody>
      </p:sp>
    </p:spTree>
    <p:custDataLst>
      <p:tags r:id="rId1"/>
    </p:custDataLst>
  </p:cSld>
  <p:clrMapOvr>
    <a:masterClrMapping/>
  </p:clrMapOvr>
  <p:transition spd="slow" advTm="200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ckground đẹp m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8915400" cy="1296988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IV - VẬN DỤNG   </a:t>
            </a:r>
          </a:p>
          <a:p>
            <a:pPr marL="609600" indent="-609600">
              <a:spcBef>
                <a:spcPct val="20000"/>
              </a:spcBef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C4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2362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640J     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50s                    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960J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60s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?(W)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?(W)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46482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953000" y="20574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giải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00400" y="2819401"/>
            <a:ext cx="5943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:</a:t>
            </a:r>
            <a:r>
              <a:rPr lang="en-US" sz="3200" b="1" dirty="0">
                <a:cs typeface="Times New Roman" pitchFamily="18" charset="0"/>
              </a:rPr>
              <a:t>           </a:t>
            </a:r>
          </a:p>
          <a:p>
            <a:pPr eaLnBrk="1" hangingPunct="1">
              <a:spcBef>
                <a:spcPct val="2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>
              <a:cs typeface="Times New Roman" pitchFamily="18" charset="0"/>
            </a:endParaRPr>
          </a:p>
          <a:p>
            <a:pPr eaLnBrk="1" hangingPunct="1"/>
            <a:endParaRPr lang="en-US" sz="2000" b="1" dirty="0">
              <a:cs typeface="Times New Roman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95600" y="3352800"/>
            <a:ext cx="5715000" cy="1193800"/>
            <a:chOff x="2784" y="2208"/>
            <a:chExt cx="2085" cy="752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784" y="2304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1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  </a:t>
              </a:r>
              <a:r>
                <a:rPr lang="en-US" sz="2000" b="1" baseline="-25000" dirty="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</a:rPr>
                <a:t> </a:t>
              </a:r>
              <a:r>
                <a:rPr lang="en-US" sz="2000" dirty="0"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088" y="2352"/>
              <a:ext cx="7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= </a:t>
              </a:r>
              <a:r>
                <a:rPr lang="vi-VN" sz="2000" dirty="0">
                  <a:cs typeface="Times New Roman" pitchFamily="18" charset="0"/>
                </a:rPr>
                <a:t>  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12,8(W)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68" y="2208"/>
              <a:ext cx="3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16" y="2592"/>
              <a:ext cx="3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264" y="2515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504" y="23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═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779" y="2510"/>
              <a:ext cx="395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44" y="2208"/>
              <a:ext cx="5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640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696" y="2592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2667000" y="43434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</a:rPr>
              <a:t> :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733800" y="4953000"/>
            <a:ext cx="3962400" cy="1133475"/>
            <a:chOff x="2784" y="2208"/>
            <a:chExt cx="2188" cy="714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784" y="2400"/>
              <a:ext cx="5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2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 </a:t>
              </a:r>
              <a:r>
                <a:rPr lang="en-US" sz="2000" b="1" dirty="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  <a:sym typeface="Webdings" pitchFamily="18" charset="2"/>
                </a:rPr>
                <a:t> </a:t>
              </a:r>
              <a:r>
                <a:rPr lang="en-US" sz="2000" dirty="0"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191" y="2400"/>
              <a:ext cx="7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= </a:t>
              </a:r>
              <a:r>
                <a:rPr lang="vi-VN" sz="2000" dirty="0">
                  <a:cs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16(W)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168" y="2208"/>
              <a:ext cx="3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216" y="2592"/>
              <a:ext cx="3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264" y="2515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3504" y="2380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═</a:t>
              </a: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779" y="2510"/>
              <a:ext cx="395" cy="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744" y="220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960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792" y="2592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90800" y="160020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95400"/>
            <a:ext cx="2438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 h =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0"/>
            <a:ext cx="8382000" cy="1828800"/>
          </a:xfrm>
          <a:noFill/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None/>
            </a:pP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nhưng</a:t>
            </a:r>
            <a:endParaRPr lang="vi-VN" sz="2400" b="1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vi-VN" sz="2400" b="1" dirty="0" err="1">
                <a:latin typeface="Times New Roman" pitchFamily="18" charset="0"/>
              </a:rPr>
              <a:t>n</a:t>
            </a:r>
            <a:r>
              <a:rPr lang="en-US" sz="2400" b="1" dirty="0" err="1">
                <a:latin typeface="Times New Roman" pitchFamily="18" charset="0"/>
              </a:rPr>
              <a:t>ếu</a:t>
            </a:r>
            <a:r>
              <a:rPr lang="vi-VN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vi-VN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Sen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</a:rPr>
              <a:t> 20 </a:t>
            </a:r>
            <a:r>
              <a:rPr lang="en-US" sz="2400" b="1" dirty="0" err="1">
                <a:latin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</a:rPr>
              <a:t>máy</a:t>
            </a:r>
            <a:endParaRPr lang="vi-VN" sz="2400" b="1" dirty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dirty="0" err="1">
                <a:latin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suấ</a:t>
            </a:r>
            <a:r>
              <a:rPr lang="vi-VN" sz="2400" b="1" dirty="0">
                <a:latin typeface="Times New Roman" pitchFamily="18" charset="0"/>
              </a:rPr>
              <a:t>t  </a:t>
            </a:r>
            <a:r>
              <a:rPr lang="en-US" sz="2400" b="1" dirty="0" err="1">
                <a:latin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</a:rPr>
              <a:t> ?                  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52400"/>
            <a:ext cx="6096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C5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04800" y="39624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=&gt; 6P</a:t>
            </a:r>
            <a:r>
              <a:rPr lang="en-US" sz="28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28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2438400"/>
            <a:ext cx="3505200" cy="779463"/>
            <a:chOff x="2064" y="2021"/>
            <a:chExt cx="2208" cy="491"/>
          </a:xfrm>
        </p:grpSpPr>
        <p:sp>
          <p:nvSpPr>
            <p:cNvPr id="12340" name="Text Box 10"/>
            <p:cNvSpPr txBox="1">
              <a:spLocks noChangeArrowheads="1"/>
            </p:cNvSpPr>
            <p:nvPr/>
          </p:nvSpPr>
          <p:spPr bwMode="auto">
            <a:xfrm>
              <a:off x="2064" y="2143"/>
              <a:ext cx="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000" b="1"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2000" b="1" baseline="-2500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1</a:t>
              </a:r>
              <a:r>
                <a:rPr lang="en-US" sz="2000" b="1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  </a:t>
              </a:r>
              <a:r>
                <a:rPr lang="en-US" sz="2000" b="1" baseline="-2500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</a:rPr>
                <a:t> </a:t>
              </a:r>
              <a:r>
                <a:rPr lang="en-US" sz="2000"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12341" name="Text Box 11"/>
            <p:cNvSpPr txBox="1">
              <a:spLocks noChangeArrowheads="1"/>
            </p:cNvSpPr>
            <p:nvPr/>
          </p:nvSpPr>
          <p:spPr bwMode="auto">
            <a:xfrm>
              <a:off x="3665" y="2152"/>
              <a:ext cx="6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(1)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071" y="2064"/>
              <a:ext cx="449" cy="448"/>
              <a:chOff x="3045" y="2208"/>
              <a:chExt cx="459" cy="542"/>
            </a:xfrm>
          </p:grpSpPr>
          <p:sp>
            <p:nvSpPr>
              <p:cNvPr id="12348" name="Text Box 13"/>
              <p:cNvSpPr txBox="1">
                <a:spLocks noChangeArrowheads="1"/>
              </p:cNvSpPr>
              <p:nvPr/>
            </p:nvSpPr>
            <p:spPr bwMode="auto">
              <a:xfrm>
                <a:off x="3045" y="2208"/>
                <a:ext cx="45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2349" name="Text Box 14"/>
              <p:cNvSpPr txBox="1">
                <a:spLocks noChangeArrowheads="1"/>
              </p:cNvSpPr>
              <p:nvPr/>
            </p:nvSpPr>
            <p:spPr bwMode="auto">
              <a:xfrm>
                <a:off x="3072" y="2448"/>
                <a:ext cx="39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120</a:t>
                </a:r>
              </a:p>
            </p:txBody>
          </p:sp>
          <p:sp>
            <p:nvSpPr>
              <p:cNvPr id="12350" name="Line 15"/>
              <p:cNvSpPr>
                <a:spLocks noChangeShapeType="1"/>
              </p:cNvSpPr>
              <p:nvPr/>
            </p:nvSpPr>
            <p:spPr bwMode="auto">
              <a:xfrm flipV="1">
                <a:off x="3120" y="2445"/>
                <a:ext cx="323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47" y="2021"/>
              <a:ext cx="414" cy="475"/>
              <a:chOff x="2510" y="2198"/>
              <a:chExt cx="422" cy="575"/>
            </a:xfrm>
          </p:grpSpPr>
          <p:sp>
            <p:nvSpPr>
              <p:cNvPr id="12345" name="Text Box 17"/>
              <p:cNvSpPr txBox="1">
                <a:spLocks noChangeArrowheads="1"/>
              </p:cNvSpPr>
              <p:nvPr/>
            </p:nvSpPr>
            <p:spPr bwMode="auto">
              <a:xfrm>
                <a:off x="2510" y="2198"/>
                <a:ext cx="418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baseline="-25000">
                    <a:cs typeface="Times New Roman" pitchFamily="18" charset="0"/>
                  </a:rPr>
                  <a:t>1</a:t>
                </a:r>
                <a:endParaRPr lang="en-US" sz="2000" b="1">
                  <a:cs typeface="Times New Roman" pitchFamily="18" charset="0"/>
                </a:endParaRPr>
              </a:p>
            </p:txBody>
          </p:sp>
          <p:sp>
            <p:nvSpPr>
              <p:cNvPr id="12346" name="Text Box 18"/>
              <p:cNvSpPr txBox="1">
                <a:spLocks noChangeArrowheads="1"/>
              </p:cNvSpPr>
              <p:nvPr/>
            </p:nvSpPr>
            <p:spPr bwMode="auto">
              <a:xfrm>
                <a:off x="2518" y="2470"/>
                <a:ext cx="41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cs typeface="Times New Roman" pitchFamily="18" charset="0"/>
                  </a:rPr>
                  <a:t>t</a:t>
                </a:r>
                <a:r>
                  <a:rPr lang="en-US" sz="2000" baseline="-25000">
                    <a:cs typeface="Times New Roman" pitchFamily="18" charset="0"/>
                  </a:rPr>
                  <a:t>1</a:t>
                </a:r>
                <a:endParaRPr lang="en-US" sz="2000" b="1">
                  <a:cs typeface="Times New Roman" pitchFamily="18" charset="0"/>
                </a:endParaRPr>
              </a:p>
            </p:txBody>
          </p:sp>
          <p:sp>
            <p:nvSpPr>
              <p:cNvPr id="12347" name="Line 19"/>
              <p:cNvSpPr>
                <a:spLocks noChangeShapeType="1"/>
              </p:cNvSpPr>
              <p:nvPr/>
            </p:nvSpPr>
            <p:spPr bwMode="auto">
              <a:xfrm>
                <a:off x="2598" y="2470"/>
                <a:ext cx="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4" name="Text Box 20"/>
            <p:cNvSpPr txBox="1">
              <a:spLocks noChangeArrowheads="1"/>
            </p:cNvSpPr>
            <p:nvPr/>
          </p:nvSpPr>
          <p:spPr bwMode="auto">
            <a:xfrm>
              <a:off x="2910" y="2127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.VnTimeH" pitchFamily="34" charset="0"/>
                  <a:cs typeface="Times New Roman" pitchFamily="18" charset="0"/>
                </a:rPr>
                <a:t>═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048000" y="3810000"/>
            <a:ext cx="3429000" cy="754063"/>
            <a:chOff x="1968" y="2645"/>
            <a:chExt cx="2160" cy="475"/>
          </a:xfrm>
        </p:grpSpPr>
        <p:sp>
          <p:nvSpPr>
            <p:cNvPr id="12329" name="Text Box 22"/>
            <p:cNvSpPr txBox="1">
              <a:spLocks noChangeArrowheads="1"/>
            </p:cNvSpPr>
            <p:nvPr/>
          </p:nvSpPr>
          <p:spPr bwMode="auto">
            <a:xfrm>
              <a:off x="1968" y="2767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000" b="1"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2000" b="1" baseline="-25000"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2</a:t>
              </a:r>
              <a:r>
                <a:rPr lang="en-US" sz="2000" b="1">
                  <a:solidFill>
                    <a:srgbClr val="0000FF"/>
                  </a:solidFill>
                  <a:latin typeface="VNI-Commerce" pitchFamily="2" charset="0"/>
                  <a:cs typeface="Times New Roman" pitchFamily="18" charset="0"/>
                  <a:sym typeface="Webdings" pitchFamily="18" charset="2"/>
                </a:rPr>
                <a:t>  </a:t>
              </a:r>
              <a:r>
                <a:rPr lang="en-US" sz="2000" b="1" baseline="-25000">
                  <a:solidFill>
                    <a:srgbClr val="0000FF"/>
                  </a:solidFill>
                  <a:latin typeface=".VnPark" pitchFamily="34" charset="0"/>
                  <a:cs typeface="Times New Roman" pitchFamily="18" charset="0"/>
                </a:rPr>
                <a:t> </a:t>
              </a:r>
              <a:r>
                <a:rPr lang="en-US" sz="2000">
                  <a:cs typeface="Times New Roman" pitchFamily="18" charset="0"/>
                  <a:sym typeface="Webdings" pitchFamily="18" charset="2"/>
                </a:rPr>
                <a:t>= </a:t>
              </a:r>
            </a:p>
          </p:txBody>
        </p:sp>
        <p:sp>
          <p:nvSpPr>
            <p:cNvPr id="12330" name="Text Box 23"/>
            <p:cNvSpPr txBox="1">
              <a:spLocks noChangeArrowheads="1"/>
            </p:cNvSpPr>
            <p:nvPr/>
          </p:nvSpPr>
          <p:spPr bwMode="auto">
            <a:xfrm>
              <a:off x="3534" y="2776"/>
              <a:ext cx="5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(2)</a:t>
              </a: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953" y="2672"/>
              <a:ext cx="440" cy="448"/>
              <a:chOff x="3045" y="2208"/>
              <a:chExt cx="459" cy="542"/>
            </a:xfrm>
          </p:grpSpPr>
          <p:sp>
            <p:nvSpPr>
              <p:cNvPr id="12337" name="Text Box 25"/>
              <p:cNvSpPr txBox="1">
                <a:spLocks noChangeArrowheads="1"/>
              </p:cNvSpPr>
              <p:nvPr/>
            </p:nvSpPr>
            <p:spPr bwMode="auto">
              <a:xfrm>
                <a:off x="3045" y="2208"/>
                <a:ext cx="45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2338" name="Text Box 26"/>
              <p:cNvSpPr txBox="1">
                <a:spLocks noChangeArrowheads="1"/>
              </p:cNvSpPr>
              <p:nvPr/>
            </p:nvSpPr>
            <p:spPr bwMode="auto">
              <a:xfrm>
                <a:off x="3072" y="2448"/>
                <a:ext cx="399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20</a:t>
                </a:r>
              </a:p>
            </p:txBody>
          </p:sp>
          <p:sp>
            <p:nvSpPr>
              <p:cNvPr id="12339" name="Line 27"/>
              <p:cNvSpPr>
                <a:spLocks noChangeShapeType="1"/>
              </p:cNvSpPr>
              <p:nvPr/>
            </p:nvSpPr>
            <p:spPr bwMode="auto">
              <a:xfrm flipV="1">
                <a:off x="3120" y="2445"/>
                <a:ext cx="323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441" y="2645"/>
              <a:ext cx="404" cy="475"/>
              <a:chOff x="2510" y="2198"/>
              <a:chExt cx="422" cy="575"/>
            </a:xfrm>
          </p:grpSpPr>
          <p:sp>
            <p:nvSpPr>
              <p:cNvPr id="12334" name="Text Box 29"/>
              <p:cNvSpPr txBox="1">
                <a:spLocks noChangeArrowheads="1"/>
              </p:cNvSpPr>
              <p:nvPr/>
            </p:nvSpPr>
            <p:spPr bwMode="auto">
              <a:xfrm>
                <a:off x="2510" y="2198"/>
                <a:ext cx="418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000" baseline="-25000">
                    <a:cs typeface="Times New Roman" pitchFamily="18" charset="0"/>
                  </a:rPr>
                  <a:t>2</a:t>
                </a:r>
                <a:endParaRPr lang="en-US" sz="2000" b="1">
                  <a:cs typeface="Times New Roman" pitchFamily="18" charset="0"/>
                </a:endParaRPr>
              </a:p>
            </p:txBody>
          </p:sp>
          <p:sp>
            <p:nvSpPr>
              <p:cNvPr id="12335" name="Text Box 30"/>
              <p:cNvSpPr txBox="1">
                <a:spLocks noChangeArrowheads="1"/>
              </p:cNvSpPr>
              <p:nvPr/>
            </p:nvSpPr>
            <p:spPr bwMode="auto">
              <a:xfrm>
                <a:off x="2518" y="2470"/>
                <a:ext cx="41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cs typeface="Times New Roman" pitchFamily="18" charset="0"/>
                  </a:rPr>
                  <a:t>t</a:t>
                </a:r>
                <a:r>
                  <a:rPr lang="en-US" sz="2000" baseline="-25000">
                    <a:cs typeface="Times New Roman" pitchFamily="18" charset="0"/>
                  </a:rPr>
                  <a:t>2</a:t>
                </a:r>
                <a:endParaRPr lang="en-US" sz="2000" b="1">
                  <a:cs typeface="Times New Roman" pitchFamily="18" charset="0"/>
                </a:endParaRPr>
              </a:p>
            </p:txBody>
          </p:sp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>
                <a:off x="2598" y="2470"/>
                <a:ext cx="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33" name="Text Box 32"/>
            <p:cNvSpPr txBox="1">
              <a:spLocks noChangeArrowheads="1"/>
            </p:cNvSpPr>
            <p:nvPr/>
          </p:nvSpPr>
          <p:spPr bwMode="auto">
            <a:xfrm>
              <a:off x="2795" y="2755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=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581400" y="4572000"/>
            <a:ext cx="5013325" cy="1301750"/>
            <a:chOff x="2218" y="3072"/>
            <a:chExt cx="3158" cy="820"/>
          </a:xfrm>
        </p:grpSpPr>
        <p:sp>
          <p:nvSpPr>
            <p:cNvPr id="12302" name="Text Box 34"/>
            <p:cNvSpPr txBox="1">
              <a:spLocks noChangeArrowheads="1"/>
            </p:cNvSpPr>
            <p:nvPr/>
          </p:nvSpPr>
          <p:spPr bwMode="auto">
            <a:xfrm>
              <a:off x="4078" y="3289"/>
              <a:ext cx="3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cs typeface="Times New Roman" pitchFamily="18" charset="0"/>
                </a:rPr>
                <a:t>20</a:t>
              </a:r>
            </a:p>
          </p:txBody>
        </p: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3936" y="3494"/>
              <a:ext cx="576" cy="250"/>
              <a:chOff x="3500" y="3385"/>
              <a:chExt cx="469" cy="250"/>
            </a:xfrm>
          </p:grpSpPr>
          <p:sp>
            <p:nvSpPr>
              <p:cNvPr id="12327" name="Line 36"/>
              <p:cNvSpPr>
                <a:spLocks noChangeShapeType="1"/>
              </p:cNvSpPr>
              <p:nvPr/>
            </p:nvSpPr>
            <p:spPr bwMode="auto">
              <a:xfrm>
                <a:off x="3500" y="3409"/>
                <a:ext cx="4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Text Box 37"/>
              <p:cNvSpPr txBox="1">
                <a:spLocks noChangeArrowheads="1"/>
              </p:cNvSpPr>
              <p:nvPr/>
            </p:nvSpPr>
            <p:spPr bwMode="auto">
              <a:xfrm>
                <a:off x="3560" y="3385"/>
                <a:ext cx="3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cs typeface="Times New Roman" pitchFamily="18" charset="0"/>
                  </a:rPr>
                  <a:t>120</a:t>
                </a:r>
              </a:p>
            </p:txBody>
          </p:sp>
        </p:grpSp>
        <p:sp>
          <p:nvSpPr>
            <p:cNvPr id="12304" name="Text Box 38"/>
            <p:cNvSpPr txBox="1">
              <a:spLocks noChangeArrowheads="1"/>
            </p:cNvSpPr>
            <p:nvPr/>
          </p:nvSpPr>
          <p:spPr bwMode="auto">
            <a:xfrm>
              <a:off x="4656" y="3398"/>
              <a:ext cx="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=</a:t>
              </a:r>
            </a:p>
          </p:txBody>
        </p:sp>
        <p:sp>
          <p:nvSpPr>
            <p:cNvPr id="12305" name="Line 39"/>
            <p:cNvSpPr>
              <a:spLocks noChangeShapeType="1"/>
            </p:cNvSpPr>
            <p:nvPr/>
          </p:nvSpPr>
          <p:spPr bwMode="auto">
            <a:xfrm>
              <a:off x="2976" y="35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218" y="3072"/>
              <a:ext cx="1622" cy="820"/>
              <a:chOff x="2304" y="3072"/>
              <a:chExt cx="1622" cy="820"/>
            </a:xfrm>
          </p:grpSpPr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304" y="3264"/>
                <a:ext cx="480" cy="490"/>
                <a:chOff x="2736" y="3168"/>
                <a:chExt cx="480" cy="490"/>
              </a:xfrm>
            </p:grpSpPr>
            <p:sp>
              <p:nvSpPr>
                <p:cNvPr id="12324" name="Line 42"/>
                <p:cNvSpPr>
                  <a:spLocks noChangeShapeType="1"/>
                </p:cNvSpPr>
                <p:nvPr/>
              </p:nvSpPr>
              <p:spPr bwMode="auto">
                <a:xfrm>
                  <a:off x="2736" y="340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806" y="3168"/>
                  <a:ext cx="41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latin typeface="VNI-Commerce" pitchFamily="2" charset="0"/>
                      <a:cs typeface="Times New Roman" pitchFamily="18" charset="0"/>
                    </a:rPr>
                    <a:t>P</a:t>
                  </a:r>
                  <a:r>
                    <a:rPr lang="en-US" sz="2000" b="1" baseline="-250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000" b="1">
                    <a:latin typeface="VNI-Commerce" pitchFamily="2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832" y="3408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latin typeface="VNI-Commerce" pitchFamily="2" charset="0"/>
                      <a:cs typeface="Times New Roman" pitchFamily="18" charset="0"/>
                    </a:rPr>
                    <a:t>P</a:t>
                  </a:r>
                  <a:r>
                    <a:rPr lang="en-US" sz="20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000" b="1">
                    <a:latin typeface="VNI-Commerce" pitchFamily="2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313" name="Text Box 45"/>
              <p:cNvSpPr txBox="1">
                <a:spLocks noChangeArrowheads="1"/>
              </p:cNvSpPr>
              <p:nvPr/>
            </p:nvSpPr>
            <p:spPr bwMode="auto">
              <a:xfrm>
                <a:off x="3744" y="3398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cs typeface="Times New Roman" pitchFamily="18" charset="0"/>
                  </a:rPr>
                  <a:t>=</a:t>
                </a:r>
              </a:p>
            </p:txBody>
          </p:sp>
          <p:sp>
            <p:nvSpPr>
              <p:cNvPr id="12314" name="Text Box 46"/>
              <p:cNvSpPr txBox="1">
                <a:spLocks noChangeArrowheads="1"/>
              </p:cNvSpPr>
              <p:nvPr/>
            </p:nvSpPr>
            <p:spPr bwMode="auto">
              <a:xfrm>
                <a:off x="2736" y="3360"/>
                <a:ext cx="18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cs typeface="Times New Roman" pitchFamily="18" charset="0"/>
                  </a:rPr>
                  <a:t>=</a:t>
                </a:r>
              </a:p>
            </p:txBody>
          </p:sp>
          <p:sp>
            <p:nvSpPr>
              <p:cNvPr id="12315" name="Text Box 47"/>
              <p:cNvSpPr txBox="1">
                <a:spLocks noChangeArrowheads="1"/>
              </p:cNvSpPr>
              <p:nvPr/>
            </p:nvSpPr>
            <p:spPr bwMode="auto">
              <a:xfrm>
                <a:off x="3100" y="3072"/>
                <a:ext cx="42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3072" y="3264"/>
                <a:ext cx="528" cy="231"/>
                <a:chOff x="3500" y="3385"/>
                <a:chExt cx="469" cy="219"/>
              </a:xfrm>
            </p:grpSpPr>
            <p:sp>
              <p:nvSpPr>
                <p:cNvPr id="12322" name="Line 49"/>
                <p:cNvSpPr>
                  <a:spLocks noChangeShapeType="1"/>
                </p:cNvSpPr>
                <p:nvPr/>
              </p:nvSpPr>
              <p:spPr bwMode="auto">
                <a:xfrm>
                  <a:off x="3500" y="3409"/>
                  <a:ext cx="4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560" y="3385"/>
                  <a:ext cx="318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cs typeface="Times New Roman" pitchFamily="18" charset="0"/>
                    </a:rPr>
                    <a:t>120</a:t>
                  </a:r>
                </a:p>
              </p:txBody>
            </p:sp>
          </p:grpSp>
          <p:grpSp>
            <p:nvGrpSpPr>
              <p:cNvPr id="13" name="Group 51"/>
              <p:cNvGrpSpPr>
                <a:grpSpLocks/>
              </p:cNvGrpSpPr>
              <p:nvPr/>
            </p:nvGrpSpPr>
            <p:grpSpPr bwMode="auto">
              <a:xfrm>
                <a:off x="3131" y="3456"/>
                <a:ext cx="469" cy="436"/>
                <a:chOff x="3500" y="3180"/>
                <a:chExt cx="469" cy="436"/>
              </a:xfrm>
            </p:grpSpPr>
            <p:sp>
              <p:nvSpPr>
                <p:cNvPr id="1231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515" y="3180"/>
                  <a:ext cx="3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grpSp>
              <p:nvGrpSpPr>
                <p:cNvPr id="14" name="Group 53"/>
                <p:cNvGrpSpPr>
                  <a:grpSpLocks/>
                </p:cNvGrpSpPr>
                <p:nvPr/>
              </p:nvGrpSpPr>
              <p:grpSpPr bwMode="auto">
                <a:xfrm>
                  <a:off x="3500" y="3385"/>
                  <a:ext cx="469" cy="231"/>
                  <a:chOff x="3500" y="3385"/>
                  <a:chExt cx="469" cy="231"/>
                </a:xfrm>
              </p:grpSpPr>
              <p:sp>
                <p:nvSpPr>
                  <p:cNvPr id="1232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500" y="3409"/>
                    <a:ext cx="4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1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0" y="3385"/>
                    <a:ext cx="318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b="1">
                        <a:cs typeface="Times New Roman" pitchFamily="18" charset="0"/>
                      </a:rPr>
                      <a:t>20</a:t>
                    </a:r>
                  </a:p>
                </p:txBody>
              </p:sp>
            </p:grpSp>
          </p:grp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07" y="3289"/>
              <a:ext cx="469" cy="455"/>
              <a:chOff x="3500" y="3180"/>
              <a:chExt cx="469" cy="455"/>
            </a:xfrm>
          </p:grpSpPr>
          <p:sp>
            <p:nvSpPr>
              <p:cNvPr id="12308" name="Text Box 57"/>
              <p:cNvSpPr txBox="1">
                <a:spLocks noChangeArrowheads="1"/>
              </p:cNvSpPr>
              <p:nvPr/>
            </p:nvSpPr>
            <p:spPr bwMode="auto">
              <a:xfrm>
                <a:off x="3515" y="3180"/>
                <a:ext cx="38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cs typeface="Times New Roman" pitchFamily="18" charset="0"/>
                  </a:rPr>
                  <a:t>  1</a:t>
                </a:r>
              </a:p>
            </p:txBody>
          </p:sp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3500" y="3385"/>
                <a:ext cx="469" cy="250"/>
                <a:chOff x="3500" y="3385"/>
                <a:chExt cx="469" cy="250"/>
              </a:xfrm>
            </p:grpSpPr>
            <p:sp>
              <p:nvSpPr>
                <p:cNvPr id="12310" name="Line 59"/>
                <p:cNvSpPr>
                  <a:spLocks noChangeShapeType="1"/>
                </p:cNvSpPr>
                <p:nvPr/>
              </p:nvSpPr>
              <p:spPr bwMode="auto">
                <a:xfrm>
                  <a:off x="3500" y="3409"/>
                  <a:ext cx="4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560" y="3385"/>
                  <a:ext cx="31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b="1">
                      <a:cs typeface="Times New Roman" pitchFamily="18" charset="0"/>
                    </a:rPr>
                    <a:t> 6</a:t>
                  </a:r>
                </a:p>
              </p:txBody>
            </p:sp>
          </p:grpSp>
        </p:grpSp>
      </p:grp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4114800" y="1219200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600" b="1">
                <a:latin typeface="Times New Roman" pitchFamily="18" charset="0"/>
              </a:rPr>
              <a:t>Bài giải</a:t>
            </a:r>
            <a:endParaRPr lang="en-US" sz="2600">
              <a:latin typeface="Times New Roman" pitchFamily="18" charset="0"/>
            </a:endParaRP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2362200" y="32004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2" grpId="0" animBg="1"/>
      <p:bldP spid="14343" grpId="0"/>
      <p:bldP spid="14344" grpId="0"/>
      <p:bldP spid="14397" grpId="0"/>
      <p:bldP spid="14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2133600"/>
            <a:ext cx="2057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 = 9km/h      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F = 200N                                                </a:t>
            </a:r>
          </a:p>
          <a:p>
            <a:pPr eaLnBrk="1" hangingPunct="1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P = ?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minh: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P =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F.v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2590800"/>
            <a:ext cx="7086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(3 600s)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 = 9km = 9000m.</a:t>
            </a: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= F.s = 200.9 000 = 1 800 000 (J)</a:t>
            </a:r>
          </a:p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                       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52400"/>
            <a:ext cx="8915400" cy="19653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vi-VN" b="1" dirty="0">
                <a:latin typeface="Times New Roman" pitchFamily="18" charset="0"/>
              </a:rPr>
              <a:t>       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9km/h.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200N.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a)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F.v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               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5905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C6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81000" y="34290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4400" y="4572001"/>
            <a:ext cx="4213225" cy="846137"/>
            <a:chOff x="2016" y="2784"/>
            <a:chExt cx="2654" cy="53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352" y="2784"/>
              <a:ext cx="336" cy="441"/>
              <a:chOff x="1020" y="2922"/>
              <a:chExt cx="336" cy="441"/>
            </a:xfrm>
          </p:grpSpPr>
          <p:sp>
            <p:nvSpPr>
              <p:cNvPr id="13347" name="Line 10"/>
              <p:cNvSpPr>
                <a:spLocks noChangeShapeType="1"/>
              </p:cNvSpPr>
              <p:nvPr/>
            </p:nvSpPr>
            <p:spPr bwMode="auto">
              <a:xfrm>
                <a:off x="1020" y="3147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Text Box 11"/>
              <p:cNvSpPr txBox="1">
                <a:spLocks noChangeArrowheads="1"/>
              </p:cNvSpPr>
              <p:nvPr/>
            </p:nvSpPr>
            <p:spPr bwMode="auto">
              <a:xfrm>
                <a:off x="1057" y="2922"/>
                <a:ext cx="2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3349" name="Text Box 12"/>
              <p:cNvSpPr txBox="1">
                <a:spLocks noChangeArrowheads="1"/>
              </p:cNvSpPr>
              <p:nvPr/>
            </p:nvSpPr>
            <p:spPr bwMode="auto">
              <a:xfrm>
                <a:off x="1083" y="3113"/>
                <a:ext cx="2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881" y="2784"/>
              <a:ext cx="1055" cy="533"/>
              <a:chOff x="521" y="2568"/>
              <a:chExt cx="1055" cy="533"/>
            </a:xfrm>
          </p:grpSpPr>
          <p:sp>
            <p:nvSpPr>
              <p:cNvPr id="13344" name="Line 14"/>
              <p:cNvSpPr>
                <a:spLocks noChangeShapeType="1"/>
              </p:cNvSpPr>
              <p:nvPr/>
            </p:nvSpPr>
            <p:spPr bwMode="auto">
              <a:xfrm>
                <a:off x="531" y="2795"/>
                <a:ext cx="8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Text Box 15"/>
              <p:cNvSpPr txBox="1">
                <a:spLocks noChangeArrowheads="1"/>
              </p:cNvSpPr>
              <p:nvPr/>
            </p:nvSpPr>
            <p:spPr bwMode="auto">
              <a:xfrm>
                <a:off x="521" y="2568"/>
                <a:ext cx="105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1 800 000 J</a:t>
                </a:r>
              </a:p>
            </p:txBody>
          </p:sp>
          <p:sp>
            <p:nvSpPr>
              <p:cNvPr id="13346" name="Text Box 16"/>
              <p:cNvSpPr txBox="1">
                <a:spLocks noChangeArrowheads="1"/>
              </p:cNvSpPr>
              <p:nvPr/>
            </p:nvSpPr>
            <p:spPr bwMode="auto">
              <a:xfrm>
                <a:off x="628" y="2771"/>
                <a:ext cx="80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3600</a:t>
                </a:r>
              </a:p>
            </p:txBody>
          </p:sp>
        </p:grpSp>
        <p:sp>
          <p:nvSpPr>
            <p:cNvPr id="13340" name="Text Box 17"/>
            <p:cNvSpPr txBox="1">
              <a:spLocks noChangeArrowheads="1"/>
            </p:cNvSpPr>
            <p:nvPr/>
          </p:nvSpPr>
          <p:spPr bwMode="auto">
            <a:xfrm>
              <a:off x="4080" y="2880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rIns="54864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500(W)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Text Box 18"/>
            <p:cNvSpPr txBox="1">
              <a:spLocks noChangeArrowheads="1"/>
            </p:cNvSpPr>
            <p:nvPr/>
          </p:nvSpPr>
          <p:spPr bwMode="auto">
            <a:xfrm>
              <a:off x="2016" y="288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VNI-Commerce" pitchFamily="2" charset="0"/>
                  <a:cs typeface="Times New Roman" pitchFamily="18" charset="0"/>
                </a:rPr>
                <a:t>P</a:t>
              </a:r>
              <a:r>
                <a:rPr lang="en-US" sz="2000" b="1">
                  <a:latin typeface=".VnPark" pitchFamily="34" charset="0"/>
                  <a:cs typeface="Times New Roman" pitchFamily="18" charset="0"/>
                </a:rPr>
                <a:t>  </a:t>
              </a:r>
              <a:r>
                <a:rPr lang="en-US" sz="2000" b="1">
                  <a:cs typeface="Times New Roman" pitchFamily="18" charset="0"/>
                </a:rPr>
                <a:t>=</a:t>
              </a:r>
            </a:p>
          </p:txBody>
        </p:sp>
        <p:sp>
          <p:nvSpPr>
            <p:cNvPr id="13342" name="Text Box 19"/>
            <p:cNvSpPr txBox="1">
              <a:spLocks noChangeArrowheads="1"/>
            </p:cNvSpPr>
            <p:nvPr/>
          </p:nvSpPr>
          <p:spPr bwMode="auto">
            <a:xfrm>
              <a:off x="2688" y="2880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cs typeface="Times New Roman" pitchFamily="18" charset="0"/>
                </a:rPr>
                <a:t>=</a:t>
              </a:r>
            </a:p>
          </p:txBody>
        </p:sp>
        <p:sp>
          <p:nvSpPr>
            <p:cNvPr id="13343" name="Text Box 20"/>
            <p:cNvSpPr txBox="1">
              <a:spLocks noChangeArrowheads="1"/>
            </p:cNvSpPr>
            <p:nvPr/>
          </p:nvSpPr>
          <p:spPr bwMode="auto">
            <a:xfrm>
              <a:off x="3888" y="2880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648200" y="2133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895600" y="510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</a:rPr>
              <a:t> minh: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867025" y="5605463"/>
            <a:ext cx="5362575" cy="990600"/>
            <a:chOff x="1314" y="3696"/>
            <a:chExt cx="3378" cy="624"/>
          </a:xfrm>
        </p:grpSpPr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314" y="3696"/>
              <a:ext cx="3378" cy="624"/>
              <a:chOff x="1314" y="3696"/>
              <a:chExt cx="3378" cy="624"/>
            </a:xfrm>
          </p:grpSpPr>
          <p:sp>
            <p:nvSpPr>
              <p:cNvPr id="13327" name="Rectangle 49"/>
              <p:cNvSpPr>
                <a:spLocks noChangeArrowheads="1"/>
              </p:cNvSpPr>
              <p:nvPr/>
            </p:nvSpPr>
            <p:spPr bwMode="auto">
              <a:xfrm>
                <a:off x="1314" y="3861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>
                    <a:latin typeface="VNI-Commerce" pitchFamily="2" charset="0"/>
                  </a:rPr>
                  <a:t>P =</a:t>
                </a:r>
              </a:p>
            </p:txBody>
          </p:sp>
          <p:sp>
            <p:nvSpPr>
              <p:cNvPr id="13328" name="Rectangle 50"/>
              <p:cNvSpPr>
                <a:spLocks noChangeArrowheads="1"/>
              </p:cNvSpPr>
              <p:nvPr/>
            </p:nvSpPr>
            <p:spPr bwMode="auto">
              <a:xfrm>
                <a:off x="1704" y="3696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3329" name="Rectangle 51"/>
              <p:cNvSpPr>
                <a:spLocks noChangeArrowheads="1"/>
              </p:cNvSpPr>
              <p:nvPr/>
            </p:nvSpPr>
            <p:spPr bwMode="auto">
              <a:xfrm>
                <a:off x="1704" y="4080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3330" name="Rectangle 52"/>
              <p:cNvSpPr>
                <a:spLocks noChangeArrowheads="1"/>
              </p:cNvSpPr>
              <p:nvPr/>
            </p:nvSpPr>
            <p:spPr bwMode="auto">
              <a:xfrm>
                <a:off x="2091" y="3879"/>
                <a:ext cx="309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/>
                  <a:t>=&gt;</a:t>
                </a:r>
              </a:p>
            </p:txBody>
          </p:sp>
          <p:sp>
            <p:nvSpPr>
              <p:cNvPr id="13331" name="Rectangle 53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33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dirty="0">
                    <a:latin typeface="Times New Roman" pitchFamily="18" charset="0"/>
                  </a:rPr>
                  <a:t>F.</a:t>
                </a:r>
                <a:r>
                  <a:rPr lang="en-US" sz="2400" dirty="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13332" name="Rectangle 54"/>
              <p:cNvSpPr>
                <a:spLocks noChangeArrowheads="1"/>
              </p:cNvSpPr>
              <p:nvPr/>
            </p:nvSpPr>
            <p:spPr bwMode="auto">
              <a:xfrm>
                <a:off x="2925" y="4080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3333" name="Rectangle 55"/>
              <p:cNvSpPr>
                <a:spLocks noChangeArrowheads="1"/>
              </p:cNvSpPr>
              <p:nvPr/>
            </p:nvSpPr>
            <p:spPr bwMode="auto">
              <a:xfrm>
                <a:off x="3264" y="3879"/>
                <a:ext cx="405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Times New Roman" pitchFamily="18" charset="0"/>
                  </a:rPr>
                  <a:t> =  F.</a:t>
                </a:r>
              </a:p>
            </p:txBody>
          </p:sp>
          <p:sp>
            <p:nvSpPr>
              <p:cNvPr id="13334" name="Rectangle 56"/>
              <p:cNvSpPr>
                <a:spLocks noChangeArrowheads="1"/>
              </p:cNvSpPr>
              <p:nvPr/>
            </p:nvSpPr>
            <p:spPr bwMode="auto">
              <a:xfrm>
                <a:off x="3723" y="3696"/>
                <a:ext cx="33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VNI-Commerce" pitchFamily="2" charset="0"/>
                  </a:rPr>
                  <a:t>v</a:t>
                </a:r>
                <a:r>
                  <a:rPr lang="en-US" sz="2800"/>
                  <a:t>.</a:t>
                </a:r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3335" name="Rectangle 57"/>
              <p:cNvSpPr>
                <a:spLocks noChangeArrowheads="1"/>
              </p:cNvSpPr>
              <p:nvPr/>
            </p:nvSpPr>
            <p:spPr bwMode="auto">
              <a:xfrm>
                <a:off x="3768" y="4080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3336" name="Rectangle 58"/>
              <p:cNvSpPr>
                <a:spLocks noChangeArrowheads="1"/>
              </p:cNvSpPr>
              <p:nvPr/>
            </p:nvSpPr>
            <p:spPr bwMode="auto">
              <a:xfrm>
                <a:off x="4116" y="3888"/>
                <a:ext cx="57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>
                    <a:latin typeface="Times New Roman" pitchFamily="18" charset="0"/>
                  </a:rPr>
                  <a:t>= F.</a:t>
                </a:r>
                <a:r>
                  <a:rPr lang="en-US" sz="2800">
                    <a:latin typeface="VNI-Commerce" pitchFamily="2" charset="0"/>
                  </a:rPr>
                  <a:t>v</a:t>
                </a:r>
              </a:p>
            </p:txBody>
          </p:sp>
          <p:sp>
            <p:nvSpPr>
              <p:cNvPr id="13337" name="Rectangle 59"/>
              <p:cNvSpPr>
                <a:spLocks noChangeArrowheads="1"/>
              </p:cNvSpPr>
              <p:nvPr/>
            </p:nvSpPr>
            <p:spPr bwMode="auto">
              <a:xfrm>
                <a:off x="2538" y="3861"/>
                <a:ext cx="24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>
                    <a:latin typeface="VNI-Commerce" pitchFamily="2" charset="0"/>
                  </a:rPr>
                  <a:t>P =</a:t>
                </a:r>
              </a:p>
            </p:txBody>
          </p:sp>
        </p:grpSp>
        <p:sp>
          <p:nvSpPr>
            <p:cNvPr id="13324" name="Line 60"/>
            <p:cNvSpPr>
              <a:spLocks noChangeShapeType="1"/>
            </p:cNvSpPr>
            <p:nvPr/>
          </p:nvSpPr>
          <p:spPr bwMode="auto">
            <a:xfrm>
              <a:off x="1647" y="401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1"/>
            <p:cNvSpPr>
              <a:spLocks noChangeShapeType="1"/>
            </p:cNvSpPr>
            <p:nvPr/>
          </p:nvSpPr>
          <p:spPr bwMode="auto">
            <a:xfrm>
              <a:off x="2880" y="401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62"/>
            <p:cNvSpPr>
              <a:spLocks noChangeShapeType="1"/>
            </p:cNvSpPr>
            <p:nvPr/>
          </p:nvSpPr>
          <p:spPr bwMode="auto">
            <a:xfrm>
              <a:off x="3732" y="401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7" grpId="0" animBg="1"/>
      <p:bldP spid="15407" grpId="0"/>
      <p:bldP spid="154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59"/>
          <p:cNvSpPr>
            <a:spLocks/>
          </p:cNvSpPr>
          <p:nvPr/>
        </p:nvSpPr>
        <p:spPr bwMode="gray">
          <a:xfrm>
            <a:off x="1185863" y="6053138"/>
            <a:ext cx="768350" cy="31273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FF99">
              <a:alpha val="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3" name="Freeform 47"/>
          <p:cNvSpPr>
            <a:spLocks/>
          </p:cNvSpPr>
          <p:nvPr/>
        </p:nvSpPr>
        <p:spPr bwMode="gray">
          <a:xfrm>
            <a:off x="882650" y="3495675"/>
            <a:ext cx="776288" cy="40640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685800" y="3352800"/>
            <a:ext cx="8458200" cy="990600"/>
            <a:chOff x="528" y="2112"/>
            <a:chExt cx="5088" cy="624"/>
          </a:xfrm>
        </p:grpSpPr>
        <p:sp>
          <p:nvSpPr>
            <p:cNvPr id="20586" name="AutoShape 45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 dirty="0"/>
                <a:t>                   </a:t>
              </a:r>
              <a:r>
                <a:rPr lang="en-US" sz="2400" b="0" dirty="0" err="1">
                  <a:latin typeface="Times New Roman" pitchFamily="18" charset="0"/>
                </a:rPr>
                <a:t>Công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suất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được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xác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định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bằng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lực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tác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dụng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err="1">
                  <a:latin typeface="Times New Roman" pitchFamily="18" charset="0"/>
                </a:rPr>
                <a:t>trong</a:t>
              </a:r>
              <a:r>
                <a:rPr lang="en-US" sz="2400" b="0" dirty="0">
                  <a:latin typeface="Times New Roman" pitchFamily="18" charset="0"/>
                </a:rPr>
                <a:t> 1 </a:t>
              </a:r>
              <a:r>
                <a:rPr lang="en-US" sz="2400" b="0" dirty="0" err="1">
                  <a:latin typeface="Times New Roman" pitchFamily="18" charset="0"/>
                </a:rPr>
                <a:t>giây</a:t>
              </a:r>
              <a:r>
                <a:rPr lang="en-US" sz="2400" b="0" dirty="0">
                  <a:latin typeface="Times New Roman" pitchFamily="18" charset="0"/>
                </a:rPr>
                <a:t>. </a:t>
              </a:r>
              <a:r>
                <a:rPr lang="en-US" sz="2400" b="0" dirty="0"/>
                <a:t> </a:t>
              </a:r>
            </a:p>
            <a:p>
              <a:pPr algn="r"/>
              <a:endParaRPr lang="en-US" sz="2400" b="0" dirty="0"/>
            </a:p>
          </p:txBody>
        </p:sp>
        <p:sp>
          <p:nvSpPr>
            <p:cNvPr id="65582" name="AutoShape 46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gray">
            <a:xfrm>
              <a:off x="736" y="2218"/>
              <a:ext cx="26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</p:grpSp>
      <p:sp>
        <p:nvSpPr>
          <p:cNvPr id="20485" name="Text Box 49"/>
          <p:cNvSpPr txBox="1">
            <a:spLocks noChangeArrowheads="1"/>
          </p:cNvSpPr>
          <p:nvPr/>
        </p:nvSpPr>
        <p:spPr bwMode="gray">
          <a:xfrm>
            <a:off x="2555875" y="3508375"/>
            <a:ext cx="5935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 algn="ctr" eaLnBrk="0" hangingPunct="0"/>
            <a:endParaRPr lang="en-US" sz="3200" b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84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6554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4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4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8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1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6555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4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69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2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4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562" name="AutoShape 26"/>
          <p:cNvSpPr>
            <a:spLocks noChangeArrowheads="1"/>
          </p:cNvSpPr>
          <p:nvPr/>
        </p:nvSpPr>
        <p:spPr bwMode="gray">
          <a:xfrm>
            <a:off x="185738" y="0"/>
            <a:ext cx="8958262" cy="15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dirty="0"/>
          </a:p>
          <a:p>
            <a:r>
              <a:rPr lang="vi-VN" b="0" dirty="0">
                <a:solidFill>
                  <a:srgbClr val="990000"/>
                </a:solidFill>
                <a:latin typeface="Times New Roman" pitchFamily="18" charset="0"/>
              </a:rPr>
              <a:t>                  </a:t>
            </a:r>
            <a:r>
              <a:rPr lang="en-US" sz="3600" b="0" dirty="0">
                <a:solidFill>
                  <a:srgbClr val="990000"/>
                </a:solidFill>
                <a:latin typeface="Times New Roman" pitchFamily="18" charset="0"/>
              </a:rPr>
              <a:t>Câu1</a:t>
            </a:r>
            <a:r>
              <a:rPr lang="en-US" sz="3600" b="0" dirty="0">
                <a:latin typeface="Times New Roman" pitchFamily="18" charset="0"/>
              </a:rPr>
              <a:t>.Điều </a:t>
            </a:r>
            <a:r>
              <a:rPr lang="en-US" sz="3600" b="0" dirty="0" err="1">
                <a:latin typeface="Times New Roman" pitchFamily="18" charset="0"/>
              </a:rPr>
              <a:t>nào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sau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đậy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600" b="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b="0" dirty="0" err="1">
                <a:latin typeface="Times New Roman" pitchFamily="18" charset="0"/>
              </a:rPr>
              <a:t>khi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nói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về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công</a:t>
            </a:r>
            <a:r>
              <a:rPr lang="en-US" sz="3600" b="0" dirty="0">
                <a:latin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</a:rPr>
              <a:t>suất</a:t>
            </a:r>
            <a:r>
              <a:rPr lang="en-US" sz="3600" b="0" dirty="0">
                <a:latin typeface="Times New Roman" pitchFamily="18" charset="0"/>
              </a:rPr>
              <a:t>. </a:t>
            </a:r>
            <a:r>
              <a:rPr lang="en-US" sz="3600" b="0" dirty="0"/>
              <a:t> </a:t>
            </a:r>
          </a:p>
          <a:p>
            <a:pPr algn="ctr"/>
            <a:endParaRPr lang="en-US" sz="2400" b="0" dirty="0">
              <a:solidFill>
                <a:srgbClr val="FF3300"/>
              </a:solidFill>
            </a:endParaRPr>
          </a:p>
        </p:txBody>
      </p:sp>
      <p:sp>
        <p:nvSpPr>
          <p:cNvPr id="65564" name="Freeform 28"/>
          <p:cNvSpPr>
            <a:spLocks/>
          </p:cNvSpPr>
          <p:nvPr/>
        </p:nvSpPr>
        <p:spPr bwMode="gray">
          <a:xfrm>
            <a:off x="1055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gray">
          <a:xfrm>
            <a:off x="1033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90" name="Text Box 33"/>
          <p:cNvSpPr txBox="1">
            <a:spLocks noChangeArrowheads="1"/>
          </p:cNvSpPr>
          <p:nvPr/>
        </p:nvSpPr>
        <p:spPr bwMode="gray">
          <a:xfrm>
            <a:off x="2689225" y="1973263"/>
            <a:ext cx="58816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 algn="ctr" eaLnBrk="0" hangingPunct="0"/>
            <a:endParaRPr lang="en-US" sz="3200" b="0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 rot="5400000">
            <a:off x="0" y="3352800"/>
            <a:ext cx="1066800" cy="914400"/>
            <a:chOff x="1872" y="1824"/>
            <a:chExt cx="2014" cy="1821"/>
          </a:xfrm>
        </p:grpSpPr>
        <p:sp>
          <p:nvSpPr>
            <p:cNvPr id="65615" name="AutoShape 79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6" name="AutoShape 80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17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6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7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gray">
            <a:xfrm>
              <a:off x="2253" y="2026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0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22" name="Oval 86"/>
            <p:cNvSpPr>
              <a:spLocks noChangeArrowheads="1"/>
            </p:cNvSpPr>
            <p:nvPr/>
          </p:nvSpPr>
          <p:spPr bwMode="gray">
            <a:xfrm>
              <a:off x="2337" y="2109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62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0492" name="Picture 100" descr="dongh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7" name="Oval 10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900" b="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65638" name="Oval 102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5639" name="Oval 103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5640" name="Oval 104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65645" name="Oval 109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b="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2400" b="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endParaRPr lang="en-US" sz="4800" b="0">
              <a:latin typeface=".VnBodoniH" pitchFamily="34" charset="0"/>
            </a:endParaRPr>
          </a:p>
        </p:txBody>
      </p:sp>
      <p:graphicFrame>
        <p:nvGraphicFramePr>
          <p:cNvPr id="20505" name="Object 12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51100" y="3824288"/>
          <a:ext cx="49213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824288"/>
                        <a:ext cx="49213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11" name="Freeform 75"/>
          <p:cNvSpPr>
            <a:spLocks/>
          </p:cNvSpPr>
          <p:nvPr/>
        </p:nvSpPr>
        <p:spPr bwMode="gray">
          <a:xfrm>
            <a:off x="1333500" y="71755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670" name="Rectangle 134"/>
          <p:cNvSpPr>
            <a:spLocks noChangeArrowheads="1"/>
          </p:cNvSpPr>
          <p:nvPr/>
        </p:nvSpPr>
        <p:spPr bwMode="auto">
          <a:xfrm>
            <a:off x="304800" y="34290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ctr"/>
            <a:r>
              <a:rPr lang="en-US" sz="6000" b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</a:t>
            </a:r>
            <a:endParaRPr lang="en-US" sz="6000" b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5675" name="Freeform 139"/>
          <p:cNvSpPr>
            <a:spLocks/>
          </p:cNvSpPr>
          <p:nvPr/>
        </p:nvSpPr>
        <p:spPr bwMode="gray">
          <a:xfrm>
            <a:off x="1187450" y="48021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697" name="Picture 161" descr="asan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0"/>
            <a:ext cx="968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98" name="Picture 162" descr="Hoa chuon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457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8"/>
          <p:cNvGrpSpPr>
            <a:grpSpLocks/>
          </p:cNvGrpSpPr>
          <p:nvPr/>
        </p:nvGrpSpPr>
        <p:grpSpPr bwMode="auto">
          <a:xfrm>
            <a:off x="838200" y="1981200"/>
            <a:ext cx="8001000" cy="1066801"/>
            <a:chOff x="528" y="1248"/>
            <a:chExt cx="5040" cy="672"/>
          </a:xfrm>
        </p:grpSpPr>
        <p:sp>
          <p:nvSpPr>
            <p:cNvPr id="20551" name="AutoShape 29"/>
            <p:cNvSpPr>
              <a:spLocks noChangeArrowheads="1"/>
            </p:cNvSpPr>
            <p:nvPr/>
          </p:nvSpPr>
          <p:spPr bwMode="gray">
            <a:xfrm>
              <a:off x="528" y="1248"/>
              <a:ext cx="5040" cy="672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ctr">
                <a:spcBef>
                  <a:spcPct val="50000"/>
                </a:spcBef>
              </a:pP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800" b="0" dirty="0" err="1">
                  <a:latin typeface="Times New Roman" pitchFamily="18" charset="0"/>
                </a:rPr>
                <a:t>Công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suất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được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xác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định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bằng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công</a:t>
              </a:r>
              <a:endParaRPr lang="vi-VN" sz="2800" b="0" dirty="0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800" b="0" dirty="0" err="1">
                  <a:latin typeface="Times New Roman" pitchFamily="18" charset="0"/>
                </a:rPr>
                <a:t>thực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hiện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được</a:t>
              </a:r>
              <a:r>
                <a:rPr lang="en-US" sz="2800" b="0" dirty="0">
                  <a:latin typeface="Times New Roman" pitchFamily="18" charset="0"/>
                </a:rPr>
                <a:t> </a:t>
              </a:r>
              <a:r>
                <a:rPr lang="en-US" sz="2800" b="0" dirty="0" err="1">
                  <a:latin typeface="Times New Roman" pitchFamily="18" charset="0"/>
                </a:rPr>
                <a:t>trong</a:t>
              </a:r>
              <a:r>
                <a:rPr lang="en-US" sz="2800" b="0" dirty="0">
                  <a:latin typeface="Times New Roman" pitchFamily="18" charset="0"/>
                </a:rPr>
                <a:t> 1 </a:t>
              </a:r>
              <a:r>
                <a:rPr lang="en-US" sz="2800" b="0" dirty="0" err="1">
                  <a:latin typeface="Times New Roman" pitchFamily="18" charset="0"/>
                </a:rPr>
                <a:t>giây</a:t>
              </a:r>
              <a:endParaRPr lang="en-US" sz="2800" b="0" dirty="0"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65703" name="AutoShape 167"/>
            <p:cNvSpPr>
              <a:spLocks noChangeArrowheads="1"/>
            </p:cNvSpPr>
            <p:nvPr/>
          </p:nvSpPr>
          <p:spPr bwMode="gray">
            <a:xfrm>
              <a:off x="624" y="1344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gray">
            <a:xfrm>
              <a:off x="778" y="1450"/>
              <a:ext cx="278" cy="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11125" y="1905000"/>
            <a:ext cx="879475" cy="992188"/>
            <a:chOff x="250" y="1291"/>
            <a:chExt cx="586" cy="625"/>
          </a:xfrm>
        </p:grpSpPr>
        <p:sp>
          <p:nvSpPr>
            <p:cNvPr id="6557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73" name="AutoShape 3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5" name="Oval 3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3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Oval 40"/>
            <p:cNvSpPr>
              <a:spLocks noChangeArrowheads="1"/>
            </p:cNvSpPr>
            <p:nvPr/>
          </p:nvSpPr>
          <p:spPr bwMode="gray">
            <a:xfrm rot="5400000">
              <a:off x="380" y="1395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8" name="Oval 41"/>
            <p:cNvSpPr>
              <a:spLocks noChangeArrowheads="1"/>
            </p:cNvSpPr>
            <p:nvPr/>
          </p:nvSpPr>
          <p:spPr bwMode="gray">
            <a:xfrm rot="5400000">
              <a:off x="380" y="1403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7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0" name="Oval 43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76"/>
          <p:cNvGrpSpPr>
            <a:grpSpLocks/>
          </p:cNvGrpSpPr>
          <p:nvPr/>
        </p:nvGrpSpPr>
        <p:grpSpPr bwMode="auto">
          <a:xfrm>
            <a:off x="838200" y="5791200"/>
            <a:ext cx="6019800" cy="914400"/>
            <a:chOff x="528" y="3744"/>
            <a:chExt cx="5040" cy="480"/>
          </a:xfrm>
        </p:grpSpPr>
        <p:sp>
          <p:nvSpPr>
            <p:cNvPr id="20539" name="AutoShape 57"/>
            <p:cNvSpPr>
              <a:spLocks noChangeArrowheads="1"/>
            </p:cNvSpPr>
            <p:nvPr/>
          </p:nvSpPr>
          <p:spPr bwMode="gray">
            <a:xfrm>
              <a:off x="528" y="3744"/>
              <a:ext cx="5040" cy="480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 eaLnBrk="0" hangingPunct="0"/>
              <a:r>
                <a:rPr lang="en-US" sz="2400" b="0">
                  <a:latin typeface="Times New Roman" pitchFamily="18" charset="0"/>
                </a:rPr>
                <a:t>Đơn vị công suất là Jun trên giây (J/s)</a:t>
              </a:r>
            </a:p>
          </p:txBody>
        </p:sp>
        <p:sp>
          <p:nvSpPr>
            <p:cNvPr id="65710" name="AutoShape 174"/>
            <p:cNvSpPr>
              <a:spLocks noChangeArrowheads="1"/>
            </p:cNvSpPr>
            <p:nvPr/>
          </p:nvSpPr>
          <p:spPr bwMode="gray">
            <a:xfrm>
              <a:off x="576" y="3792"/>
              <a:ext cx="610" cy="41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11" name="Text Box 175"/>
            <p:cNvSpPr txBox="1">
              <a:spLocks noChangeArrowheads="1"/>
            </p:cNvSpPr>
            <p:nvPr/>
          </p:nvSpPr>
          <p:spPr bwMode="gray">
            <a:xfrm>
              <a:off x="686" y="3802"/>
              <a:ext cx="369" cy="2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 rot="5400000">
            <a:off x="53182" y="5845969"/>
            <a:ext cx="992187" cy="879475"/>
            <a:chOff x="1872" y="1824"/>
            <a:chExt cx="2014" cy="1821"/>
          </a:xfrm>
        </p:grpSpPr>
        <p:sp>
          <p:nvSpPr>
            <p:cNvPr id="65599" name="AutoShape 63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0" name="AutoShape 64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0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6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3" name="Oval 6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6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6" name="Oval 6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8" name="Oval 7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93"/>
          <p:cNvGrpSpPr>
            <a:grpSpLocks/>
          </p:cNvGrpSpPr>
          <p:nvPr/>
        </p:nvGrpSpPr>
        <p:grpSpPr bwMode="auto">
          <a:xfrm>
            <a:off x="838200" y="4495800"/>
            <a:ext cx="7620000" cy="990600"/>
            <a:chOff x="528" y="2112"/>
            <a:chExt cx="5088" cy="624"/>
          </a:xfrm>
        </p:grpSpPr>
        <p:sp>
          <p:nvSpPr>
            <p:cNvPr id="20527" name="AutoShape 194"/>
            <p:cNvSpPr>
              <a:spLocks noChangeArrowheads="1"/>
            </p:cNvSpPr>
            <p:nvPr/>
          </p:nvSpPr>
          <p:spPr bwMode="gray">
            <a:xfrm>
              <a:off x="528" y="2112"/>
              <a:ext cx="5088" cy="624"/>
            </a:xfrm>
            <a:prstGeom prst="roundRect">
              <a:avLst>
                <a:gd name="adj" fmla="val 10889"/>
              </a:avLst>
            </a:prstGeom>
            <a:solidFill>
              <a:srgbClr val="FFFF99"/>
            </a:soli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r">
                <a:spcBef>
                  <a:spcPct val="50000"/>
                </a:spcBef>
              </a:pPr>
              <a:r>
                <a:rPr lang="en-US" sz="2400" b="0"/>
                <a:t>   </a:t>
              </a:r>
              <a:r>
                <a:rPr lang="en-US" sz="2400" b="0">
                  <a:latin typeface="Times New Roman" pitchFamily="18" charset="0"/>
                </a:rPr>
                <a:t>Công suất được xác định bằng  công thức: </a:t>
              </a:r>
              <a:r>
                <a:rPr lang="en-US" sz="2400" b="0">
                  <a:latin typeface="Blackadder ITC" pitchFamily="82" charset="0"/>
                </a:rPr>
                <a:t>P</a:t>
              </a:r>
              <a:r>
                <a:rPr lang="en-US" sz="2400" b="0">
                  <a:latin typeface="Times New Roman" pitchFamily="18" charset="0"/>
                </a:rPr>
                <a:t> = A/t </a:t>
              </a:r>
              <a:r>
                <a:rPr lang="en-US" sz="2400" b="0"/>
                <a:t> </a:t>
              </a:r>
            </a:p>
            <a:p>
              <a:pPr algn="r"/>
              <a:endParaRPr lang="en-US" sz="2400" b="0"/>
            </a:p>
          </p:txBody>
        </p:sp>
        <p:sp>
          <p:nvSpPr>
            <p:cNvPr id="65731" name="AutoShape 195"/>
            <p:cNvSpPr>
              <a:spLocks noChangeArrowheads="1"/>
            </p:cNvSpPr>
            <p:nvPr/>
          </p:nvSpPr>
          <p:spPr bwMode="gray">
            <a:xfrm>
              <a:off x="576" y="2160"/>
              <a:ext cx="609" cy="5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32" name="Text Box 196"/>
            <p:cNvSpPr txBox="1">
              <a:spLocks noChangeArrowheads="1"/>
            </p:cNvSpPr>
            <p:nvPr/>
          </p:nvSpPr>
          <p:spPr bwMode="gray">
            <a:xfrm>
              <a:off x="722" y="2218"/>
              <a:ext cx="295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 rot="5400000">
            <a:off x="53182" y="4550569"/>
            <a:ext cx="992187" cy="879475"/>
            <a:chOff x="1872" y="1824"/>
            <a:chExt cx="2014" cy="1821"/>
          </a:xfrm>
        </p:grpSpPr>
        <p:sp>
          <p:nvSpPr>
            <p:cNvPr id="65650" name="AutoShape 114"/>
            <p:cNvSpPr>
              <a:spLocks noChangeArrowheads="1"/>
            </p:cNvSpPr>
            <p:nvPr/>
          </p:nvSpPr>
          <p:spPr bwMode="gray">
            <a:xfrm rot="16200000" flipH="1">
              <a:off x="1821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1" name="AutoShape 115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652" name="AutoShape 116"/>
            <p:cNvSpPr>
              <a:spLocks noChangeArrowheads="1"/>
            </p:cNvSpPr>
            <p:nvPr/>
          </p:nvSpPr>
          <p:spPr bwMode="gray">
            <a:xfrm rot="10800000" flipH="1">
              <a:off x="2726" y="346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1" name="Oval 11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11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11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4" name="Oval 12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657" name="Oval 121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6" name="Oval 12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slow" advTm="44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t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6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97"/>
                  </p:tgtEl>
                </p:cond>
              </p:nextCondLst>
            </p:seq>
          </p:childTnLst>
        </p:cTn>
      </p:par>
    </p:tnLst>
    <p:bldLst>
      <p:bldP spid="65562" grpId="0" build="allAtOnce" animBg="1"/>
      <p:bldP spid="65637" grpId="0" build="allAtOnce" animBg="1"/>
      <p:bldP spid="65648" grpId="0" animBg="1"/>
      <p:bldP spid="656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057400" y="304800"/>
            <a:ext cx="5181600" cy="1143000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26" tIns="45714" rIns="91426" bIns="45714" anchor="ctr"/>
          <a:lstStyle/>
          <a:p>
            <a:r>
              <a:rPr lang="en-US" sz="4000" u="sng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4000" u="sng" dirty="0">
                <a:solidFill>
                  <a:srgbClr val="FF3300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4000" dirty="0">
                <a:solidFill>
                  <a:srgbClr val="0000FF"/>
                </a:solidFill>
                <a:latin typeface="Times New Roman" pitchFamily="18" charset="0"/>
              </a:rPr>
              <a:t>Công suất là:</a:t>
            </a: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905000" y="5257800"/>
            <a:ext cx="6553200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2076450" y="5410200"/>
            <a:ext cx="998538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16250" y="5176838"/>
            <a:ext cx="5508625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Công thực hiện được trong một đơn vị thời gian</a:t>
            </a:r>
            <a:endParaRPr lang="en-US" sz="3600" b="0" dirty="0">
              <a:latin typeface="Times New Roman" pitchFamily="18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871663" y="2971800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2079625" y="3124200"/>
            <a:ext cx="1041400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57525" y="2890838"/>
            <a:ext cx="535305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Quãng đường đi được trong một đơn vị thời gian</a:t>
            </a:r>
            <a:endParaRPr lang="en-US" sz="3600" b="0" dirty="0">
              <a:latin typeface="Times New Roman" pitchFamily="18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71663" y="4081463"/>
            <a:ext cx="6586537" cy="9144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1426" tIns="45714" rIns="91426" bIns="45714" anchor="ctr"/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2090738" y="4252913"/>
            <a:ext cx="1019175" cy="609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 anchor="ctr"/>
          <a:lstStyle/>
          <a:p>
            <a:pPr algn="ctr"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97213" y="4222750"/>
            <a:ext cx="5368925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r>
              <a:rPr lang="de-DE" sz="3600" b="0" dirty="0">
                <a:latin typeface="Times New Roman" pitchFamily="18" charset="0"/>
              </a:rPr>
              <a:t>Công của lực cản.</a:t>
            </a:r>
            <a:endParaRPr lang="en-US" sz="3600" b="0" dirty="0"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000" y="1905000"/>
            <a:ext cx="6443663" cy="914400"/>
            <a:chOff x="1221" y="3312"/>
            <a:chExt cx="3648" cy="576"/>
          </a:xfrm>
        </p:grpSpPr>
        <p:sp>
          <p:nvSpPr>
            <p:cNvPr id="21561" name="AutoShape 13"/>
            <p:cNvSpPr>
              <a:spLocks noChangeArrowheads="1"/>
            </p:cNvSpPr>
            <p:nvPr/>
          </p:nvSpPr>
          <p:spPr bwMode="auto">
            <a:xfrm>
              <a:off x="1221" y="3312"/>
              <a:ext cx="3648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26" tIns="45714" rIns="91426" bIns="45714" anchor="ctr"/>
            <a:lstStyle/>
            <a:p>
              <a:pPr algn="ctr"/>
              <a:endParaRPr lang="en-US" sz="1400" b="0">
                <a:latin typeface="Arial" charset="0"/>
              </a:endParaRP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>
              <a:off x="1314" y="3369"/>
              <a:ext cx="55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4" rIns="91426" bIns="45714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1563" name="Rectangle 15"/>
            <p:cNvSpPr>
              <a:spLocks noChangeArrowheads="1"/>
            </p:cNvSpPr>
            <p:nvPr/>
          </p:nvSpPr>
          <p:spPr bwMode="auto">
            <a:xfrm>
              <a:off x="1872" y="3414"/>
              <a:ext cx="29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r>
                <a:rPr lang="de-DE" sz="3600" b="0" dirty="0">
                  <a:latin typeface="Times New Roman" pitchFamily="18" charset="0"/>
                </a:rPr>
                <a:t>Đại lượng vectơ.</a:t>
              </a:r>
              <a:endParaRPr lang="en-US" sz="3600" b="0" dirty="0">
                <a:latin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1828800"/>
            <a:ext cx="993775" cy="4297363"/>
            <a:chOff x="252" y="1461"/>
            <a:chExt cx="626" cy="2707"/>
          </a:xfrm>
        </p:grpSpPr>
        <p:sp>
          <p:nvSpPr>
            <p:cNvPr id="21520" name="Rectangle 17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39283" name="AutoShape 1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4" name="AutoShape 2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85" name="AutoShape 2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5" name="Oval 2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Oval 2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8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8" name="Oval 2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290" name="Oval 2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60" name="Oval 2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39293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4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295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6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9" name="Oval 3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00" name="Oval 3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51" name="Oval 3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39303" name="AutoShape 3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4" name="AutoShape 4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05" name="AutoShape 4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7" name="Oval 4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8" name="Oval 4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8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0" name="Oval 4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10" name="Oval 4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2" name="Oval 4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39313" name="AutoShape 49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4" name="AutoShape 5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315" name="AutoShape 5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28" name="Oval 5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Oval 5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18" name="Oval 5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1" name="Oval 55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320" name="Oval 56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33" name="Oval 57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9322" name="Text Box 58"/>
          <p:cNvSpPr txBox="1">
            <a:spLocks noChangeArrowheads="1"/>
          </p:cNvSpPr>
          <p:nvPr/>
        </p:nvSpPr>
        <p:spPr bwMode="auto">
          <a:xfrm>
            <a:off x="800100" y="4864100"/>
            <a:ext cx="8397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latin typeface="Arial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</p:cSld>
  <p:clrMapOvr>
    <a:masterClrMapping/>
  </p:clrMapOvr>
  <p:transition advTm="21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52400" y="533400"/>
            <a:ext cx="8991600" cy="1066800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431" tIns="45716" rIns="91431" bIns="45716" anchor="ctr"/>
          <a:lstStyle/>
          <a:p>
            <a:r>
              <a:rPr lang="en-US" sz="3600" u="sng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2443163"/>
            <a:ext cx="8001000" cy="914400"/>
            <a:chOff x="720" y="1152"/>
            <a:chExt cx="5040" cy="576"/>
          </a:xfrm>
        </p:grpSpPr>
        <p:sp>
          <p:nvSpPr>
            <p:cNvPr id="22588" name="AutoShape 4"/>
            <p:cNvSpPr>
              <a:spLocks noChangeArrowheads="1"/>
            </p:cNvSpPr>
            <p:nvPr/>
          </p:nvSpPr>
          <p:spPr bwMode="auto">
            <a:xfrm>
              <a:off x="720" y="1152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768" y="1248"/>
              <a:ext cx="432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22590" name="Rectangle 6"/>
            <p:cNvSpPr>
              <a:spLocks noChangeArrowheads="1"/>
            </p:cNvSpPr>
            <p:nvPr/>
          </p:nvSpPr>
          <p:spPr bwMode="auto">
            <a:xfrm>
              <a:off x="1281" y="1248"/>
              <a:ext cx="41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Jun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giây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(J/s)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43000" y="3509963"/>
            <a:ext cx="8001000" cy="914400"/>
            <a:chOff x="720" y="1836"/>
            <a:chExt cx="5040" cy="576"/>
          </a:xfrm>
        </p:grpSpPr>
        <p:sp>
          <p:nvSpPr>
            <p:cNvPr id="22585" name="AutoShape 8"/>
            <p:cNvSpPr>
              <a:spLocks noChangeArrowheads="1"/>
            </p:cNvSpPr>
            <p:nvPr/>
          </p:nvSpPr>
          <p:spPr bwMode="auto">
            <a:xfrm>
              <a:off x="720" y="1836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297" name="AutoShape 9"/>
            <p:cNvSpPr>
              <a:spLocks noChangeArrowheads="1"/>
            </p:cNvSpPr>
            <p:nvPr/>
          </p:nvSpPr>
          <p:spPr bwMode="auto">
            <a:xfrm>
              <a:off x="837" y="1968"/>
              <a:ext cx="411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22587" name="Rectangle 10"/>
            <p:cNvSpPr>
              <a:spLocks noChangeArrowheads="1"/>
            </p:cNvSpPr>
            <p:nvPr/>
          </p:nvSpPr>
          <p:spPr bwMode="auto">
            <a:xfrm>
              <a:off x="1287" y="1890"/>
              <a:ext cx="445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endParaRPr lang="en-US" sz="1000" b="0" dirty="0">
                <a:latin typeface="Arial" charset="0"/>
              </a:endParaRPr>
            </a:p>
            <a:p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Oát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(W)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43000" y="4572000"/>
            <a:ext cx="8001000" cy="914400"/>
            <a:chOff x="711" y="2544"/>
            <a:chExt cx="5040" cy="576"/>
          </a:xfrm>
        </p:grpSpPr>
        <p:sp>
          <p:nvSpPr>
            <p:cNvPr id="22582" name="AutoShape 12"/>
            <p:cNvSpPr>
              <a:spLocks noChangeArrowheads="1"/>
            </p:cNvSpPr>
            <p:nvPr/>
          </p:nvSpPr>
          <p:spPr bwMode="auto">
            <a:xfrm>
              <a:off x="711" y="2544"/>
              <a:ext cx="5040" cy="576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1" name="AutoShape 13"/>
            <p:cNvSpPr>
              <a:spLocks noChangeArrowheads="1"/>
            </p:cNvSpPr>
            <p:nvPr/>
          </p:nvSpPr>
          <p:spPr bwMode="auto">
            <a:xfrm>
              <a:off x="825" y="2655"/>
              <a:ext cx="423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22584" name="Rectangle 14"/>
            <p:cNvSpPr>
              <a:spLocks noChangeArrowheads="1"/>
            </p:cNvSpPr>
            <p:nvPr/>
          </p:nvSpPr>
          <p:spPr bwMode="auto">
            <a:xfrm>
              <a:off x="1359" y="2697"/>
              <a:ext cx="438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kW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19200" y="5662616"/>
            <a:ext cx="7924800" cy="865188"/>
            <a:chOff x="768" y="3264"/>
            <a:chExt cx="4992" cy="545"/>
          </a:xfrm>
        </p:grpSpPr>
        <p:sp>
          <p:nvSpPr>
            <p:cNvPr id="22579" name="AutoShape 16"/>
            <p:cNvSpPr>
              <a:spLocks noChangeArrowheads="1"/>
            </p:cNvSpPr>
            <p:nvPr/>
          </p:nvSpPr>
          <p:spPr bwMode="auto">
            <a:xfrm>
              <a:off x="768" y="3264"/>
              <a:ext cx="4992" cy="528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1431" tIns="45716" rIns="91431" bIns="45716" anchor="ctr"/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40305" name="AutoShape 17"/>
            <p:cNvSpPr>
              <a:spLocks noChangeArrowheads="1"/>
            </p:cNvSpPr>
            <p:nvPr/>
          </p:nvSpPr>
          <p:spPr bwMode="auto">
            <a:xfrm>
              <a:off x="861" y="3366"/>
              <a:ext cx="435" cy="384"/>
            </a:xfrm>
            <a:prstGeom prst="flowChartAlternateProcess">
              <a:avLst/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22581" name="Rectangle 18"/>
            <p:cNvSpPr>
              <a:spLocks noChangeArrowheads="1"/>
            </p:cNvSpPr>
            <p:nvPr/>
          </p:nvSpPr>
          <p:spPr bwMode="auto">
            <a:xfrm>
              <a:off x="1350" y="3402"/>
              <a:ext cx="43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1" tIns="45716" rIns="91431" bIns="45716">
              <a:spAutoFit/>
            </a:bodyPr>
            <a:lstStyle/>
            <a:p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Oát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0" dirty="0" err="1">
                  <a:latin typeface="Times New Roman" pitchFamily="18" charset="0"/>
                  <a:cs typeface="Times New Roman" pitchFamily="18" charset="0"/>
                </a:rPr>
                <a:t>giây</a:t>
              </a:r>
              <a:r>
                <a:rPr lang="en-US" sz="3600" b="0" dirty="0">
                  <a:latin typeface="Times New Roman" pitchFamily="18" charset="0"/>
                  <a:cs typeface="Times New Roman" pitchFamily="18" charset="0"/>
                </a:rPr>
                <a:t> (W.s)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0" y="2362200"/>
            <a:ext cx="993775" cy="4297363"/>
            <a:chOff x="252" y="1461"/>
            <a:chExt cx="626" cy="2707"/>
          </a:xfrm>
        </p:grpSpPr>
        <p:sp>
          <p:nvSpPr>
            <p:cNvPr id="22538" name="Rectangle 20"/>
            <p:cNvSpPr>
              <a:spLocks noChangeArrowheads="1"/>
            </p:cNvSpPr>
            <p:nvPr/>
          </p:nvSpPr>
          <p:spPr bwMode="gray">
            <a:xfrm rot="5400000">
              <a:off x="-672" y="2736"/>
              <a:ext cx="2544" cy="14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5400000">
              <a:off x="232" y="1481"/>
              <a:ext cx="625" cy="586"/>
              <a:chOff x="1872" y="1824"/>
              <a:chExt cx="2014" cy="1821"/>
            </a:xfrm>
          </p:grpSpPr>
          <p:sp>
            <p:nvSpPr>
              <p:cNvPr id="140310" name="AutoShape 2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1" name="AutoShape 2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12" name="AutoShape 2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3" name="Oval 2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Oval 2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Oval 2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6" name="Oval 2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7" name="Oval 2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8" name="Oval 3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 rot="5400000">
              <a:off x="268" y="2180"/>
              <a:ext cx="625" cy="586"/>
              <a:chOff x="1872" y="1824"/>
              <a:chExt cx="2014" cy="1821"/>
            </a:xfrm>
          </p:grpSpPr>
          <p:sp>
            <p:nvSpPr>
              <p:cNvPr id="140320" name="AutoShape 3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1" name="AutoShape 3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22" name="AutoShape 3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4" name="Oval 3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Oval 3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5" name="Oval 3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7" name="Oval 3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27" name="Oval 3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9" name="Oval 4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 rot="5400000">
              <a:off x="261" y="2852"/>
              <a:ext cx="625" cy="586"/>
              <a:chOff x="1872" y="1824"/>
              <a:chExt cx="2014" cy="1821"/>
            </a:xfrm>
          </p:grpSpPr>
          <p:sp>
            <p:nvSpPr>
              <p:cNvPr id="140330" name="AutoShape 4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1" name="AutoShape 4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32" name="AutoShape 4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5" name="Oval 4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6" name="Oval 4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5" name="Oval 4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8" name="Oval 4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37" name="Oval 4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0" name="Oval 5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 rot="5400000">
              <a:off x="272" y="3563"/>
              <a:ext cx="625" cy="586"/>
              <a:chOff x="1872" y="1824"/>
              <a:chExt cx="2014" cy="1821"/>
            </a:xfrm>
          </p:grpSpPr>
          <p:sp>
            <p:nvSpPr>
              <p:cNvPr id="140340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8" y="2509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1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342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6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45" name="Oval 5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0" cy="1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9" name="Oval 58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47" name="Oval 59"/>
              <p:cNvSpPr>
                <a:spLocks noChangeArrowheads="1"/>
              </p:cNvSpPr>
              <p:nvPr/>
            </p:nvSpPr>
            <p:spPr bwMode="gray">
              <a:xfrm>
                <a:off x="2328" y="2068"/>
                <a:ext cx="1099" cy="11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1" name="Oval 60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0349" name="Text Box 61"/>
          <p:cNvSpPr txBox="1">
            <a:spLocks noChangeArrowheads="1"/>
          </p:cNvSpPr>
          <p:nvPr/>
        </p:nvSpPr>
        <p:spPr bwMode="auto">
          <a:xfrm>
            <a:off x="271463" y="538956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0033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</p:cSld>
  <p:clrMapOvr>
    <a:masterClrMapping/>
  </p:clrMapOvr>
  <p:transition advTm="18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8956">
            <a:off x="1371600" y="990600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00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2295054">
            <a:off x="1600200" y="2362200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image00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 rot="3701630">
            <a:off x="1325563" y="3170237"/>
            <a:ext cx="4038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-2224452">
            <a:off x="1731963" y="1103313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Định nghĩa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86200" y="0"/>
            <a:ext cx="5257800" cy="1450975"/>
          </a:xfrm>
          <a:prstGeom prst="cloudCallout">
            <a:avLst>
              <a:gd name="adj1" fmla="val -36102"/>
              <a:gd name="adj2" fmla="val 19366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được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.</a:t>
            </a:r>
          </a:p>
          <a:p>
            <a:pPr algn="ctr"/>
            <a:endParaRPr lang="en-US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1829144">
            <a:off x="2787650" y="24336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Thức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2643985">
            <a:off x="3275013" y="38052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Đơn vị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670550" y="2092325"/>
            <a:ext cx="3389313" cy="896938"/>
            <a:chOff x="3408" y="1872"/>
            <a:chExt cx="1920" cy="457"/>
          </a:xfrm>
        </p:grpSpPr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3408" y="1968"/>
              <a:ext cx="15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Times New Roman" pitchFamily="18" charset="0"/>
                </a:rPr>
                <a:t>- Công thức: </a:t>
              </a:r>
              <a:r>
                <a:rPr lang="en-US" sz="2400" b="1" i="1">
                  <a:latin typeface="VNI-Commerce" pitchFamily="2" charset="0"/>
                </a:rPr>
                <a:t>P</a:t>
              </a:r>
              <a:r>
                <a:rPr lang="en-US"/>
                <a:t> = 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800" y="1872"/>
              <a:ext cx="528" cy="457"/>
              <a:chOff x="4128" y="1968"/>
              <a:chExt cx="528" cy="457"/>
            </a:xfrm>
          </p:grpSpPr>
          <p:sp>
            <p:nvSpPr>
              <p:cNvPr id="14353" name="Line 12"/>
              <p:cNvSpPr>
                <a:spLocks noChangeShapeType="1"/>
              </p:cNvSpPr>
              <p:nvPr/>
            </p:nvSpPr>
            <p:spPr bwMode="auto">
              <a:xfrm>
                <a:off x="4128" y="220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Text Box 13"/>
              <p:cNvSpPr txBox="1">
                <a:spLocks noChangeArrowheads="1"/>
              </p:cNvSpPr>
              <p:nvPr/>
            </p:nvSpPr>
            <p:spPr bwMode="auto">
              <a:xfrm>
                <a:off x="4224" y="1968"/>
                <a:ext cx="4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355" name="Text Box 14"/>
              <p:cNvSpPr txBox="1">
                <a:spLocks noChangeArrowheads="1"/>
              </p:cNvSpPr>
              <p:nvPr/>
            </p:nvSpPr>
            <p:spPr bwMode="auto">
              <a:xfrm>
                <a:off x="4224" y="2160"/>
                <a:ext cx="43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594350" y="2057400"/>
            <a:ext cx="3389313" cy="18256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670550" y="2743200"/>
            <a:ext cx="3168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A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b="1" dirty="0" err="1">
                <a:latin typeface="Times New Roman" pitchFamily="18" charset="0"/>
              </a:rPr>
              <a:t>Trong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đó</a:t>
            </a:r>
            <a:r>
              <a:rPr lang="en-US" sz="1900" b="1" dirty="0">
                <a:latin typeface="Times New Roman" pitchFamily="18" charset="0"/>
              </a:rPr>
              <a:t>:   - t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thời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gian</a:t>
            </a:r>
            <a:endParaRPr lang="en-US" sz="19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900" dirty="0">
                <a:latin typeface="Times New Roman" pitchFamily="18" charset="0"/>
              </a:rPr>
              <a:t>                    </a:t>
            </a:r>
            <a:r>
              <a:rPr lang="en-US" sz="1900" b="1" dirty="0">
                <a:latin typeface="Times New Roman" pitchFamily="18" charset="0"/>
              </a:rPr>
              <a:t>- </a:t>
            </a:r>
            <a:r>
              <a:rPr lang="en-US" sz="1900" b="1" dirty="0">
                <a:latin typeface="VNI-Commerce" pitchFamily="2" charset="0"/>
              </a:rPr>
              <a:t>P</a:t>
            </a:r>
            <a:r>
              <a:rPr lang="en-US" sz="1900" b="1" dirty="0">
                <a:latin typeface="Times New Roman" pitchFamily="18" charset="0"/>
              </a:rPr>
              <a:t>  </a:t>
            </a:r>
            <a:r>
              <a:rPr lang="en-US" sz="1900" b="1" dirty="0" err="1">
                <a:latin typeface="Times New Roman" pitchFamily="18" charset="0"/>
              </a:rPr>
              <a:t>là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công</a:t>
            </a:r>
            <a:r>
              <a:rPr lang="en-US" sz="1900" b="1" dirty="0">
                <a:latin typeface="Times New Roman" pitchFamily="18" charset="0"/>
              </a:rPr>
              <a:t> </a:t>
            </a:r>
            <a:r>
              <a:rPr lang="en-US" sz="1900" b="1" dirty="0" err="1">
                <a:latin typeface="Times New Roman" pitchFamily="18" charset="0"/>
              </a:rPr>
              <a:t>suất</a:t>
            </a:r>
            <a:endParaRPr lang="en-US" sz="1900" b="1" dirty="0">
              <a:latin typeface="Times New Roman" pitchFamily="18" charset="0"/>
            </a:endParaRPr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>
            <a:off x="6864350" y="2819400"/>
            <a:ext cx="146050" cy="942975"/>
          </a:xfrm>
          <a:prstGeom prst="leftBrace">
            <a:avLst>
              <a:gd name="adj1" fmla="val 538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495800" y="4654550"/>
            <a:ext cx="4435475" cy="1754326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600" b="1" dirty="0" err="1">
                <a:latin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suất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J/s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oát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kí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</a:rPr>
              <a:t> W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0800000">
            <a:off x="152400" y="3429000"/>
            <a:ext cx="3048000" cy="2819400"/>
          </a:xfrm>
          <a:prstGeom prst="cloudCallout">
            <a:avLst>
              <a:gd name="adj1" fmla="val 2755"/>
              <a:gd name="adj2" fmla="val 64282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CÔNG SUẤT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/>
      <p:bldP spid="16392" grpId="0"/>
      <p:bldP spid="16399" grpId="0" animBg="1"/>
      <p:bldP spid="16400" grpId="0"/>
      <p:bldP spid="16401" grpId="0" animBg="1"/>
      <p:bldP spid="16402" grpId="0" animBg="1"/>
      <p:bldP spid="16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lấp lánh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 =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A/t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1W = 1J/s (Jun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1kW(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kilô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oat ) = 1.000W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1MW(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mêga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oat) = 1.000.000W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ackground nền xanh góc tròn s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4038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2200" y="4038600"/>
            <a:ext cx="1676400" cy="461665"/>
          </a:xfrm>
          <a:prstGeom prst="rect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= F.s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22193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209800" y="4800600"/>
          <a:ext cx="3730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64885" imgH="215619" progId="Equation.DSMT4">
                  <p:embed/>
                </p:oleObj>
              </mc:Choice>
              <mc:Fallback>
                <p:oleObj name="Equation" r:id="rId4" imgW="164885" imgH="21561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00600"/>
                        <a:ext cx="373063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19400" y="4724400"/>
            <a:ext cx="5334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 (J)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19400" y="5257800"/>
            <a:ext cx="5791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(N)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6000" y="5791200"/>
            <a:ext cx="6858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ground lấp lá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715000" cy="692150"/>
          </a:xfrm>
          <a:noFill/>
        </p:spPr>
        <p:txBody>
          <a:bodyPr tIns="0" bIns="0"/>
          <a:lstStyle/>
          <a:p>
            <a:pPr eaLnBrk="1" hangingPunct="1"/>
            <a:r>
              <a:rPr lang="en-US" b="1" i="1" dirty="0" err="1">
                <a:solidFill>
                  <a:srgbClr val="CC3300"/>
                </a:solidFill>
                <a:latin typeface="Times New Roman" pitchFamily="18" charset="0"/>
              </a:rPr>
              <a:t>Có</a:t>
            </a:r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Times New Roman" pitchFamily="18" charset="0"/>
              </a:rPr>
              <a:t>thể</a:t>
            </a:r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Times New Roman" pitchFamily="18" charset="0"/>
              </a:rPr>
              <a:t>em</a:t>
            </a:r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Times New Roman" pitchFamily="18" charset="0"/>
              </a:rPr>
              <a:t>chưa</a:t>
            </a:r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CC3300"/>
                </a:solidFill>
                <a:latin typeface="Times New Roman" pitchFamily="18" charset="0"/>
              </a:rPr>
              <a:t>biết</a:t>
            </a:r>
            <a:r>
              <a:rPr lang="en-US" b="1" i="1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suất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lửa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đẩy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tàu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vũ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trụ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Phương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chở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du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vũ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trụ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tiên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trái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Ga-ga-rin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dân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Xô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trước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15000MW.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suất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lao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chân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bình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thường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khoảng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70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80W.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suất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trung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bình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300W.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chạy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thi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100m,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suất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vận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tới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730W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thuỷ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nay,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thuỷ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điện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Hoà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Hà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khoảng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80 km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phía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Tây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suất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 1 920MW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4617">
            <a:off x="1600200" y="1676400"/>
            <a:ext cx="2133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ay to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9575"/>
            <a:ext cx="931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915400" cy="646331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MỘT SỐ ĐỒ DÙNG TRONG GIA ĐÌNH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Đèn dây tóc 75W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133600" y="30511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Đèn Nê-ôn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40W</a:t>
            </a:r>
          </a:p>
        </p:txBody>
      </p:sp>
      <p:pic>
        <p:nvPicPr>
          <p:cNvPr id="19463" name="Picture 7" descr="compa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817688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657600" y="30813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Đèn Com pact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15W</a:t>
            </a:r>
          </a:p>
        </p:txBody>
      </p:sp>
      <p:pic>
        <p:nvPicPr>
          <p:cNvPr id="19465" name="Picture 9" descr="banla"/>
          <p:cNvPicPr>
            <a:picLocks noChangeAspect="1" noChangeArrowheads="1"/>
          </p:cNvPicPr>
          <p:nvPr/>
        </p:nvPicPr>
        <p:blipFill>
          <a:blip r:embed="rId5"/>
          <a:srcRect t="17999" b="14444"/>
          <a:stretch>
            <a:fillRect/>
          </a:stretch>
        </p:blipFill>
        <p:spPr bwMode="auto">
          <a:xfrm>
            <a:off x="5334000" y="1755775"/>
            <a:ext cx="15287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562600" y="2960688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Bàn là</a:t>
            </a:r>
          </a:p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1000W</a:t>
            </a:r>
          </a:p>
        </p:txBody>
      </p:sp>
      <p:pic>
        <p:nvPicPr>
          <p:cNvPr id="19467" name="Picture 11" descr="nong lan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741488"/>
            <a:ext cx="1752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391400" y="3036888"/>
            <a:ext cx="137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Bình tắm nóng lạnh 2500W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38862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(?)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48768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môn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8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9.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  <p:bldP spid="19462" grpId="0"/>
      <p:bldP spid="19464" grpId="0"/>
      <p:bldP spid="19466" grpId="0"/>
      <p:bldP spid="19468" grpId="0"/>
      <p:bldP spid="19469" grpId="0"/>
      <p:bldP spid="19469" grpId="1"/>
      <p:bldP spid="194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nền hoa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4600" y="1828800"/>
            <a:ext cx="5791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cũ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tập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SBT.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Xem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trước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16: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Cơ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năng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vi-VN" b="1" dirty="0">
                <a:latin typeface="Times New Roman" pitchFamily="18" charset="0"/>
              </a:rPr>
              <a:t>HƯỚNG DẪN VỀ NHÀ </a:t>
            </a:r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ground phong c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3429000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CÁC EM HỌC SINH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r="8235"/>
          <a:stretch>
            <a:fillRect/>
          </a:stretch>
        </p:blipFill>
        <p:spPr bwMode="auto">
          <a:xfrm>
            <a:off x="152400" y="2224088"/>
            <a:ext cx="2971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4921" t="9804" r="1588"/>
          <a:stretch>
            <a:fillRect/>
          </a:stretch>
        </p:blipFill>
        <p:spPr bwMode="auto">
          <a:xfrm>
            <a:off x="6172200" y="2590800"/>
            <a:ext cx="28956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3375025"/>
            <a:ext cx="533400" cy="2492375"/>
            <a:chOff x="2878" y="1920"/>
            <a:chExt cx="336" cy="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7216" name="Line 6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7218" name="AutoShape 8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Line 9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15" name="Text Box 10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81534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/>
          <a:srcRect l="44707" t="3828" r="43529" b="71291"/>
          <a:stretch>
            <a:fillRect/>
          </a:stretch>
        </p:blipFill>
        <p:spPr bwMode="auto">
          <a:xfrm>
            <a:off x="7543800" y="2247900"/>
            <a:ext cx="352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848600" y="3224213"/>
            <a:ext cx="309563" cy="304800"/>
            <a:chOff x="2496" y="2448"/>
            <a:chExt cx="195" cy="192"/>
          </a:xfrm>
        </p:grpSpPr>
        <p:sp>
          <p:nvSpPr>
            <p:cNvPr id="7211" name="Oval 14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Oval 15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Oval 16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6" name="Line 17"/>
          <p:cNvSpPr>
            <a:spLocks noChangeShapeType="1"/>
          </p:cNvSpPr>
          <p:nvPr/>
        </p:nvSpPr>
        <p:spPr bwMode="auto">
          <a:xfrm>
            <a:off x="8304213" y="1381125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7983538" y="3124200"/>
            <a:ext cx="74612" cy="217488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8" name="Oval 19"/>
          <p:cNvSpPr>
            <a:spLocks noChangeArrowheads="1"/>
          </p:cNvSpPr>
          <p:nvPr/>
        </p:nvSpPr>
        <p:spPr bwMode="auto">
          <a:xfrm>
            <a:off x="7967663" y="3328988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76400" y="3400425"/>
            <a:ext cx="533400" cy="2492375"/>
            <a:chOff x="2878" y="1920"/>
            <a:chExt cx="336" cy="157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928" y="1920"/>
              <a:ext cx="192" cy="1560"/>
              <a:chOff x="2928" y="1920"/>
              <a:chExt cx="192" cy="1560"/>
            </a:xfrm>
          </p:grpSpPr>
          <p:sp>
            <p:nvSpPr>
              <p:cNvPr id="7207" name="Line 22"/>
              <p:cNvSpPr>
                <a:spLocks noChangeShapeType="1"/>
              </p:cNvSpPr>
              <p:nvPr/>
            </p:nvSpPr>
            <p:spPr bwMode="auto">
              <a:xfrm>
                <a:off x="3024" y="1920"/>
                <a:ext cx="1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2928" y="3264"/>
                <a:ext cx="192" cy="216"/>
                <a:chOff x="4336" y="3864"/>
                <a:chExt cx="288" cy="360"/>
              </a:xfrm>
            </p:grpSpPr>
            <p:sp>
              <p:nvSpPr>
                <p:cNvPr id="7209" name="AutoShape 24"/>
                <p:cNvSpPr>
                  <a:spLocks noChangeArrowheads="1"/>
                </p:cNvSpPr>
                <p:nvPr/>
              </p:nvSpPr>
              <p:spPr bwMode="auto">
                <a:xfrm>
                  <a:off x="4336" y="3864"/>
                  <a:ext cx="288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27AF4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Line 25"/>
                <p:cNvSpPr>
                  <a:spLocks noChangeShapeType="1"/>
                </p:cNvSpPr>
                <p:nvPr/>
              </p:nvSpPr>
              <p:spPr bwMode="auto">
                <a:xfrm>
                  <a:off x="4376" y="38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06" name="Text Box 26"/>
            <p:cNvSpPr txBox="1">
              <a:spLocks noChangeArrowheads="1"/>
            </p:cNvSpPr>
            <p:nvPr/>
          </p:nvSpPr>
          <p:spPr bwMode="auto">
            <a:xfrm>
              <a:off x="2878" y="327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7180" name="Line 27"/>
          <p:cNvSpPr>
            <a:spLocks noChangeShapeType="1"/>
          </p:cNvSpPr>
          <p:nvPr/>
        </p:nvSpPr>
        <p:spPr bwMode="auto">
          <a:xfrm>
            <a:off x="2209800" y="3367088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81" name="Picture 28"/>
          <p:cNvPicPr>
            <a:picLocks noChangeAspect="1" noChangeArrowheads="1"/>
          </p:cNvPicPr>
          <p:nvPr/>
        </p:nvPicPr>
        <p:blipFill>
          <a:blip r:embed="rId3"/>
          <a:srcRect l="44707" t="3828" r="43529" b="71291"/>
          <a:stretch>
            <a:fillRect/>
          </a:stretch>
        </p:blipFill>
        <p:spPr bwMode="auto">
          <a:xfrm>
            <a:off x="1676400" y="2376488"/>
            <a:ext cx="38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905000" y="3214688"/>
            <a:ext cx="309563" cy="304800"/>
            <a:chOff x="2496" y="2448"/>
            <a:chExt cx="195" cy="192"/>
          </a:xfrm>
        </p:grpSpPr>
        <p:sp>
          <p:nvSpPr>
            <p:cNvPr id="7202" name="Oval 30"/>
            <p:cNvSpPr>
              <a:spLocks noChangeArrowheads="1"/>
            </p:cNvSpPr>
            <p:nvPr/>
          </p:nvSpPr>
          <p:spPr bwMode="auto">
            <a:xfrm>
              <a:off x="2496" y="2448"/>
              <a:ext cx="192" cy="192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1"/>
            <p:cNvSpPr>
              <a:spLocks noChangeArrowheads="1"/>
            </p:cNvSpPr>
            <p:nvPr/>
          </p:nvSpPr>
          <p:spPr bwMode="auto">
            <a:xfrm>
              <a:off x="2521" y="247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32"/>
            <p:cNvSpPr>
              <a:spLocks noChangeArrowheads="1"/>
            </p:cNvSpPr>
            <p:nvPr/>
          </p:nvSpPr>
          <p:spPr bwMode="auto">
            <a:xfrm>
              <a:off x="2643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3" name="Line 33"/>
          <p:cNvSpPr>
            <a:spLocks noChangeShapeType="1"/>
          </p:cNvSpPr>
          <p:nvPr/>
        </p:nvSpPr>
        <p:spPr bwMode="auto">
          <a:xfrm>
            <a:off x="2360613" y="1371600"/>
            <a:ext cx="15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6" name="AutoShape 34"/>
          <p:cNvSpPr>
            <a:spLocks noChangeArrowheads="1"/>
          </p:cNvSpPr>
          <p:nvPr/>
        </p:nvSpPr>
        <p:spPr bwMode="auto">
          <a:xfrm>
            <a:off x="2039938" y="3138488"/>
            <a:ext cx="74612" cy="21748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85" name="Oval 35"/>
          <p:cNvSpPr>
            <a:spLocks noChangeArrowheads="1"/>
          </p:cNvSpPr>
          <p:nvPr/>
        </p:nvSpPr>
        <p:spPr bwMode="auto">
          <a:xfrm>
            <a:off x="2024063" y="3319463"/>
            <a:ext cx="96837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048000" y="2514600"/>
            <a:ext cx="990600" cy="655638"/>
            <a:chOff x="4267200" y="2514600"/>
            <a:chExt cx="990600" cy="656431"/>
          </a:xfrm>
        </p:grpSpPr>
        <p:sp>
          <p:nvSpPr>
            <p:cNvPr id="7200" name="Oval Callout 1"/>
            <p:cNvSpPr>
              <a:spLocks noChangeArrowheads="1"/>
            </p:cNvSpPr>
            <p:nvPr/>
          </p:nvSpPr>
          <p:spPr bwMode="auto">
            <a:xfrm>
              <a:off x="4267200" y="2514600"/>
              <a:ext cx="990600" cy="656431"/>
            </a:xfrm>
            <a:prstGeom prst="wedgeEllipseCallout">
              <a:avLst>
                <a:gd name="adj1" fmla="val -82829"/>
                <a:gd name="adj2" fmla="val 8952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Text Box 37"/>
            <p:cNvSpPr txBox="1">
              <a:spLocks noChangeArrowheads="1"/>
            </p:cNvSpPr>
            <p:nvPr/>
          </p:nvSpPr>
          <p:spPr bwMode="auto">
            <a:xfrm>
              <a:off x="4495800" y="2585043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An</a:t>
              </a:r>
            </a:p>
          </p:txBody>
        </p:sp>
      </p:grpSp>
      <p:sp>
        <p:nvSpPr>
          <p:cNvPr id="7187" name="Line 39"/>
          <p:cNvSpPr>
            <a:spLocks noChangeShapeType="1"/>
          </p:cNvSpPr>
          <p:nvPr/>
        </p:nvSpPr>
        <p:spPr bwMode="auto">
          <a:xfrm flipV="1">
            <a:off x="-95250" y="4267200"/>
            <a:ext cx="9239250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Line 40"/>
          <p:cNvSpPr>
            <a:spLocks noChangeShapeType="1"/>
          </p:cNvSpPr>
          <p:nvPr/>
        </p:nvSpPr>
        <p:spPr bwMode="auto">
          <a:xfrm flipV="1">
            <a:off x="-76200" y="5867400"/>
            <a:ext cx="92202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200400" y="4267200"/>
            <a:ext cx="838200" cy="1600200"/>
            <a:chOff x="2112" y="1687"/>
            <a:chExt cx="528" cy="1008"/>
          </a:xfrm>
        </p:grpSpPr>
        <p:sp>
          <p:nvSpPr>
            <p:cNvPr id="7198" name="Line 42"/>
            <p:cNvSpPr>
              <a:spLocks noChangeShapeType="1"/>
            </p:cNvSpPr>
            <p:nvPr/>
          </p:nvSpPr>
          <p:spPr bwMode="auto">
            <a:xfrm>
              <a:off x="2112" y="1687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Text Box 43"/>
            <p:cNvSpPr txBox="1">
              <a:spLocks noChangeArrowheads="1"/>
            </p:cNvSpPr>
            <p:nvPr/>
          </p:nvSpPr>
          <p:spPr bwMode="auto">
            <a:xfrm>
              <a:off x="2112" y="2121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4m</a:t>
              </a:r>
            </a:p>
          </p:txBody>
        </p:sp>
      </p:grpSp>
      <p:sp>
        <p:nvSpPr>
          <p:cNvPr id="7190" name="Text Box 44"/>
          <p:cNvSpPr txBox="1">
            <a:spLocks noChangeArrowheads="1"/>
          </p:cNvSpPr>
          <p:nvPr/>
        </p:nvSpPr>
        <p:spPr bwMode="auto">
          <a:xfrm>
            <a:off x="3124200" y="4495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viên gạch nặng 16N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1143000" y="6248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1426" tIns="45714" rIns="91426" bIns="45714">
            <a:spAutoFit/>
          </a:bodyPr>
          <a:lstStyle/>
          <a:p>
            <a:pPr algn="just"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C1. </a:t>
            </a:r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 công thực hiện của anh An và anh Dũng.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5029200" y="2514600"/>
            <a:ext cx="1143000" cy="685800"/>
            <a:chOff x="4229100" y="2998788"/>
            <a:chExt cx="1143000" cy="685800"/>
          </a:xfrm>
        </p:grpSpPr>
        <p:sp>
          <p:nvSpPr>
            <p:cNvPr id="7196" name="Oval Callout 53"/>
            <p:cNvSpPr>
              <a:spLocks noChangeArrowheads="1"/>
            </p:cNvSpPr>
            <p:nvPr/>
          </p:nvSpPr>
          <p:spPr bwMode="auto">
            <a:xfrm>
              <a:off x="4229100" y="2998788"/>
              <a:ext cx="1143000" cy="685800"/>
            </a:xfrm>
            <a:prstGeom prst="wedgeEllipseCallout">
              <a:avLst>
                <a:gd name="adj1" fmla="val 78361"/>
                <a:gd name="adj2" fmla="val 112398"/>
              </a:avLst>
            </a:prstGeom>
            <a:solidFill>
              <a:srgbClr val="66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Text Box 37"/>
            <p:cNvSpPr txBox="1">
              <a:spLocks noChangeArrowheads="1"/>
            </p:cNvSpPr>
            <p:nvPr/>
          </p:nvSpPr>
          <p:spPr bwMode="auto">
            <a:xfrm>
              <a:off x="4408970" y="3124200"/>
              <a:ext cx="794238" cy="40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6" tIns="45714" rIns="91426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Dũng</a:t>
              </a:r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0" y="0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AI LÀM VIỆC KHOẺ HƠN?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0" y="457200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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50s.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60s.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44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18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2.77556E-17 -0.2294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00" grpId="0"/>
      <p:bldP spid="52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background nền xanh mây tr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33400"/>
            <a:ext cx="2895600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5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 = h = 4m</a:t>
            </a: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P= 16N</a:t>
            </a: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50s</a:t>
            </a: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60s</a:t>
            </a:r>
          </a:p>
          <a:p>
            <a:pPr eaLnBrk="1" hangingPunct="1">
              <a:spcBef>
                <a:spcPct val="35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? 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838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86000" y="1295400"/>
            <a:ext cx="6705600" cy="196361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ực kéo của anh An 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.P = 160 (N)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 = 160.4 = 640 (J)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33600" y="3581400"/>
            <a:ext cx="7010400" cy="203748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ực kéo của anh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.P = 15.16 = 240 (N)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 sz="3200" b="1" dirty="0" err="1">
                <a:latin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.h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= 240.4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960 (J)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56832B-3056-45DA-A788-A0D3FDC23189}"/>
                  </a:ext>
                </a:extLst>
              </p14:cNvPr>
              <p14:cNvContentPartPr/>
              <p14:nvPr/>
            </p14:nvContentPartPr>
            <p14:xfrm>
              <a:off x="1212840" y="1631880"/>
              <a:ext cx="6058440" cy="415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56832B-3056-45DA-A788-A0D3FDC231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3480" y="1622520"/>
                <a:ext cx="6077160" cy="417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background những mảng màu tươi x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(?)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u="sng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00" y="11430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biết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ai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thì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chúng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ta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hiểu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phương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án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trả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 C2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810464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0" y="4038600"/>
            <a:ext cx="431800" cy="431800"/>
          </a:xfrm>
          <a:custGeom>
            <a:avLst/>
            <a:gdLst>
              <a:gd name="T0" fmla="*/ 86280046 w 21600"/>
              <a:gd name="T1" fmla="*/ 0 h 21600"/>
              <a:gd name="T2" fmla="*/ 25268977 w 21600"/>
              <a:gd name="T3" fmla="*/ 25268977 h 21600"/>
              <a:gd name="T4" fmla="*/ 0 w 21600"/>
              <a:gd name="T5" fmla="*/ 86280046 h 21600"/>
              <a:gd name="T6" fmla="*/ 25268977 w 21600"/>
              <a:gd name="T7" fmla="*/ 147291045 h 21600"/>
              <a:gd name="T8" fmla="*/ 86280046 w 21600"/>
              <a:gd name="T9" fmla="*/ 172560092 h 21600"/>
              <a:gd name="T10" fmla="*/ 147291045 w 21600"/>
              <a:gd name="T11" fmla="*/ 147291045 h 21600"/>
              <a:gd name="T12" fmla="*/ 172560092 w 21600"/>
              <a:gd name="T13" fmla="*/ 86280046 h 21600"/>
              <a:gd name="T14" fmla="*/ 147291045 w 21600"/>
              <a:gd name="T15" fmla="*/ 252689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0" y="5486400"/>
            <a:ext cx="431800" cy="431800"/>
          </a:xfrm>
          <a:custGeom>
            <a:avLst/>
            <a:gdLst>
              <a:gd name="T0" fmla="*/ 86280046 w 21600"/>
              <a:gd name="T1" fmla="*/ 0 h 21600"/>
              <a:gd name="T2" fmla="*/ 25268977 w 21600"/>
              <a:gd name="T3" fmla="*/ 25268977 h 21600"/>
              <a:gd name="T4" fmla="*/ 0 w 21600"/>
              <a:gd name="T5" fmla="*/ 86280046 h 21600"/>
              <a:gd name="T6" fmla="*/ 25268977 w 21600"/>
              <a:gd name="T7" fmla="*/ 147291045 h 21600"/>
              <a:gd name="T8" fmla="*/ 86280046 w 21600"/>
              <a:gd name="T9" fmla="*/ 172560092 h 21600"/>
              <a:gd name="T10" fmla="*/ 147291045 w 21600"/>
              <a:gd name="T11" fmla="*/ 147291045 h 21600"/>
              <a:gd name="T12" fmla="*/ 172560092 w 21600"/>
              <a:gd name="T13" fmla="*/ 86280046 h 21600"/>
              <a:gd name="T14" fmla="*/ 147291045 w 21600"/>
              <a:gd name="T15" fmla="*/ 252689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7" y="10800"/>
                </a:moveTo>
                <a:cubicBezTo>
                  <a:pt x="1607" y="15877"/>
                  <a:pt x="5723" y="19993"/>
                  <a:pt x="10800" y="19993"/>
                </a:cubicBezTo>
                <a:cubicBezTo>
                  <a:pt x="15877" y="19993"/>
                  <a:pt x="19993" y="15877"/>
                  <a:pt x="19993" y="10800"/>
                </a:cubicBezTo>
                <a:cubicBezTo>
                  <a:pt x="19993" y="5723"/>
                  <a:pt x="15877" y="1607"/>
                  <a:pt x="10800" y="1607"/>
                </a:cubicBezTo>
                <a:cubicBezTo>
                  <a:pt x="5723" y="1607"/>
                  <a:pt x="1607" y="5723"/>
                  <a:pt x="1607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ảnh background sắc màu sặc s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0" y="762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09600"/>
            <a:ext cx="8915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c)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30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1J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t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’=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=             =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0,078 (s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ct val="35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’ =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0,062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(s)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68302" y="4075981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819400" y="3581398"/>
            <a:ext cx="762000" cy="981075"/>
            <a:chOff x="944" y="2092"/>
            <a:chExt cx="480" cy="618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056" y="237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040" y="2092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944" y="238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640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600200" y="4724400"/>
            <a:ext cx="990600" cy="1149350"/>
            <a:chOff x="480" y="2524"/>
            <a:chExt cx="624" cy="724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576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80" y="2880"/>
              <a:ext cx="6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528" y="2524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971800" y="4800600"/>
            <a:ext cx="1066800" cy="1073150"/>
            <a:chOff x="960" y="2044"/>
            <a:chExt cx="672" cy="676"/>
          </a:xfrm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056" y="237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56" y="2044"/>
              <a:ext cx="5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960" y="2352"/>
              <a:ext cx="6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960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1000" y="60198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t’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&lt; t’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Dũng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đỏ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So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600200"/>
            <a:ext cx="8991600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’=     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    =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12,8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(J)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en-US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’=             =             =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(J )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2743200"/>
            <a:ext cx="838200" cy="1149350"/>
            <a:chOff x="528" y="1996"/>
            <a:chExt cx="264" cy="724"/>
          </a:xfrm>
        </p:grpSpPr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528" y="238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552" y="2352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528" y="1996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495800" y="2819400"/>
            <a:ext cx="914400" cy="1041401"/>
            <a:chOff x="468" y="2092"/>
            <a:chExt cx="360" cy="656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528" y="238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528" y="2380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468" y="2092"/>
              <a:ext cx="36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640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3124200" y="4267200"/>
            <a:ext cx="762000" cy="1149350"/>
            <a:chOff x="534" y="2524"/>
            <a:chExt cx="420" cy="724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576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576" y="2880"/>
              <a:ext cx="3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34" y="2524"/>
              <a:ext cx="4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4953453" y="4191001"/>
            <a:ext cx="913946" cy="1073151"/>
            <a:chOff x="509" y="2572"/>
            <a:chExt cx="403" cy="676"/>
          </a:xfrm>
        </p:grpSpPr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576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576" y="2880"/>
              <a:ext cx="33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509" y="2572"/>
              <a:ext cx="40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</a:rPr>
                <a:t>960</a:t>
              </a: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5715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A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</a:rPr>
              <a:t>2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&gt; A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Dũng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khỏe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ckground ánh sá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0"/>
            <a:ext cx="8610600" cy="18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Arial" charset="0"/>
                <a:cs typeface="Times New Roman" pitchFamily="18" charset="0"/>
              </a:rPr>
              <a:t> </a:t>
            </a:r>
            <a:r>
              <a:rPr lang="en-US" sz="2800" b="0" dirty="0">
                <a:latin typeface="Arial" charset="0"/>
                <a:cs typeface="Times New Roman" pitchFamily="18" charset="0"/>
              </a:rPr>
              <a:t>…....................................................................................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609600" cy="523216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C3</a:t>
            </a: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3962400" y="381000"/>
            <a:ext cx="1298575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4813" y="762000"/>
            <a:ext cx="873918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9525" y="1191168"/>
            <a:ext cx="7559675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1s</a:t>
            </a:r>
            <a:r>
              <a:rPr lang="en-US" sz="28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17526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ebdings" pitchFamily="18" charset="2"/>
              </a:rPr>
              <a:t>II. CÔNG SUẤT: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Webdings" pitchFamily="18" charset="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2286000"/>
            <a:ext cx="34290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Định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nghĩa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2819400"/>
            <a:ext cx="89916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thực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hiện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trong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đơn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vị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sz="32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3886200"/>
            <a:ext cx="58674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2.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tính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suất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09600" y="4876800"/>
            <a:ext cx="1371600" cy="1195571"/>
            <a:chOff x="1429" y="2731"/>
            <a:chExt cx="662" cy="503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819" y="2731"/>
              <a:ext cx="272" cy="503"/>
              <a:chOff x="1819" y="2568"/>
              <a:chExt cx="272" cy="503"/>
            </a:xfrm>
          </p:grpSpPr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1819" y="2568"/>
                <a:ext cx="272" cy="272"/>
                <a:chOff x="1819" y="2568"/>
                <a:chExt cx="272" cy="272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1819" y="2840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0000"/>
                      </a:solidFill>
                    </a:ln>
                  </a:endParaRPr>
                </a:p>
              </p:txBody>
            </p:sp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37" y="2568"/>
                  <a:ext cx="227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6" tIns="45714" rIns="91426" bIns="45714">
                  <a:spAutoFit/>
                </a:bodyPr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ln>
                        <a:solidFill>
                          <a:srgbClr val="FF0000"/>
                        </a:solidFill>
                      </a:ln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873" y="2825"/>
                <a:ext cx="181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6" tIns="45714" rIns="91426" bIns="45714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3200" dirty="0">
                    <a:ln>
                      <a:solidFill>
                        <a:srgbClr val="FF0000"/>
                      </a:solidFill>
                    </a:ln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429" y="2858"/>
              <a:ext cx="45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6" tIns="45714" rIns="91426" bIns="45714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r>
                <a:rPr lang="en-US" sz="3200" dirty="0">
                  <a:ln>
                    <a:solidFill>
                      <a:srgbClr val="FF0000"/>
                    </a:solidFill>
                  </a:ln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P</a:t>
              </a:r>
              <a:r>
                <a:rPr lang="en-US" sz="3200" b="0" dirty="0">
                  <a:ln>
                    <a:solidFill>
                      <a:srgbClr val="FF0000"/>
                    </a:solidFill>
                  </a:ln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Webdings" pitchFamily="18" charset="2"/>
                </a:rPr>
                <a:t> </a:t>
              </a:r>
              <a:r>
                <a:rPr lang="en-US" sz="2400" b="0" dirty="0">
                  <a:ln>
                    <a:solidFill>
                      <a:srgbClr val="FF0000"/>
                    </a:solidFill>
                  </a:ln>
                  <a:solidFill>
                    <a:srgbClr val="0066FF"/>
                  </a:solidFill>
                  <a:latin typeface="Arial" charset="0"/>
                  <a:cs typeface="Times New Roman" pitchFamily="18" charset="0"/>
                  <a:sym typeface="Webdings" pitchFamily="18" charset="2"/>
                </a:rPr>
                <a:t>=</a:t>
              </a:r>
              <a:endParaRPr lang="en-US" sz="2400" b="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81200" y="4303467"/>
            <a:ext cx="6858000" cy="20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J)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5" grpId="0"/>
      <p:bldP spid="6" grpId="0" autoUpdateAnimBg="0"/>
      <p:bldP spid="6" grpId="1"/>
      <p:bldP spid="7" grpId="0" autoUpdateAnimBg="0"/>
      <p:bldP spid="8" grpId="0" build="p"/>
      <p:bldP spid="9" grpId="0"/>
      <p:bldP spid="10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ảnh background sao sáng lấp lá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152400"/>
            <a:ext cx="594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4" rIns="91426" bIns="45714"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sym typeface="Webdings" pitchFamily="18" charset="2"/>
              </a:rPr>
              <a:t>   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sym typeface="Webdings" pitchFamily="18" charset="2"/>
              </a:rPr>
              <a:t>III. ĐƠN VỊ CÔNG SUẤT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0" y="762000"/>
            <a:ext cx="914400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J/s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W.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4800" y="1981200"/>
            <a:ext cx="32766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4" rIns="91426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1W = 1J/s.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4440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1kW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kilô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= 1000W.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7476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1MW (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mêga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= 1000kW = 1000000 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|17.6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3|13.2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2071</Words>
  <Application>Microsoft Office PowerPoint</Application>
  <PresentationFormat>On-screen Show (4:3)</PresentationFormat>
  <Paragraphs>302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.VnBodoniH</vt:lpstr>
      <vt:lpstr>.VnPark</vt:lpstr>
      <vt:lpstr>.VnTimeH</vt:lpstr>
      <vt:lpstr>Arial</vt:lpstr>
      <vt:lpstr>Blackadder ITC</vt:lpstr>
      <vt:lpstr>Calibri</vt:lpstr>
      <vt:lpstr>Times New Roman</vt:lpstr>
      <vt:lpstr>VNI-Commerce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thể em chưa biết:</vt:lpstr>
      <vt:lpstr>PowerPoint Presentation</vt:lpstr>
      <vt:lpstr>HƯỚNG DẪN VỀ NHÀ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lkjh</cp:lastModifiedBy>
  <cp:revision>71</cp:revision>
  <dcterms:created xsi:type="dcterms:W3CDTF">2021-11-04T07:40:46Z</dcterms:created>
  <dcterms:modified xsi:type="dcterms:W3CDTF">2022-01-18T06:15:13Z</dcterms:modified>
</cp:coreProperties>
</file>