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comments/comment2.xml" ContentType="application/vnd.openxmlformats-officedocument.presentationml.comments+xml"/>
  <Override PartName="/ppt/comments/comment3.xml" ContentType="application/vnd.openxmlformats-officedocument.presentationml.comments+xml"/>
  <Override PartName="/ppt/notesSlides/notesSlide2.xml" ContentType="application/vnd.openxmlformats-officedocument.presentationml.notesSlide+xml"/>
  <Override PartName="/ppt/comments/comment4.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7" r:id="rId2"/>
    <p:sldId id="258" r:id="rId3"/>
    <p:sldId id="260" r:id="rId4"/>
    <p:sldId id="263" r:id="rId5"/>
    <p:sldId id="282" r:id="rId6"/>
    <p:sldId id="259" r:id="rId7"/>
    <p:sldId id="283" r:id="rId8"/>
    <p:sldId id="287" r:id="rId9"/>
    <p:sldId id="288" r:id="rId10"/>
    <p:sldId id="289" r:id="rId11"/>
    <p:sldId id="290" r:id="rId12"/>
    <p:sldId id="291" r:id="rId13"/>
    <p:sldId id="293" r:id="rId14"/>
    <p:sldId id="265" r:id="rId15"/>
    <p:sldId id="285" r:id="rId16"/>
    <p:sldId id="284" r:id="rId17"/>
    <p:sldId id="286" r:id="rId18"/>
    <p:sldId id="295" r:id="rId19"/>
    <p:sldId id="264" r:id="rId20"/>
    <p:sldId id="292" r:id="rId21"/>
    <p:sldId id="298" r:id="rId22"/>
    <p:sldId id="299" r:id="rId23"/>
    <p:sldId id="300" r:id="rId24"/>
    <p:sldId id="296" r:id="rId25"/>
    <p:sldId id="267" r:id="rId26"/>
    <p:sldId id="268" r:id="rId27"/>
    <p:sldId id="301" r:id="rId28"/>
    <p:sldId id="271" r:id="rId29"/>
    <p:sldId id="302" r:id="rId30"/>
    <p:sldId id="304" r:id="rId31"/>
    <p:sldId id="303" r:id="rId32"/>
    <p:sldId id="274" r:id="rId33"/>
    <p:sldId id="277" r:id="rId34"/>
    <p:sldId id="278" r:id="rId35"/>
    <p:sldId id="279" r:id="rId36"/>
    <p:sldId id="280" r:id="rId37"/>
    <p:sldId id="281"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ang Huong" initials="GH"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1376" y="5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5-16T22:18:37.523" idx="2">
    <p:pos x="10" y="10"/>
    <p:text>Luật chơi chưa rõ nhiệm vụ của các nhóm</p:text>
    <p:extLst>
      <p:ext uri="{C676402C-5697-4E1C-873F-D02D1690AC5C}">
        <p15:threadingInfo xmlns:p15="http://schemas.microsoft.com/office/powerpoint/2012/main" timeZoneBias="-4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05-16T22:17:48.446" idx="1">
    <p:pos x="10" y="10"/>
    <p:text>Nên để slide 4 trước slide 3 để HS hiểu hơn nhiệm vụ của nhóm</p:text>
    <p:extLst>
      <p:ext uri="{C676402C-5697-4E1C-873F-D02D1690AC5C}">
        <p15:threadingInfo xmlns:p15="http://schemas.microsoft.com/office/powerpoint/2012/main" timeZoneBias="-42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1-05-16T22:22:22.406" idx="3">
    <p:pos x="10" y="10"/>
    <p:text>Trong video nên để mỗi slide là một vật thể. Có nên chăng để thời gian mỗi slide dài hơn để HS có thời gian để thảo luận.</p:text>
    <p:extLst>
      <p:ext uri="{C676402C-5697-4E1C-873F-D02D1690AC5C}">
        <p15:threadingInfo xmlns:p15="http://schemas.microsoft.com/office/powerpoint/2012/main" timeZoneBias="-42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21-05-16T22:17:48.446" idx="1">
    <p:pos x="10" y="10"/>
    <p:text>Nên để slide 4 trước slide 3 để HS hiểu hơn nhiệm vụ của nhóm</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35DDE6-5AA1-48E0-A1F7-2D98F6A5BAEE}" type="datetimeFigureOut">
              <a:rPr lang="en-US" smtClean="0"/>
              <a:t>17/12/2022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7210C8-0344-4C56-88B5-C59740AADB0F}" type="slidenum">
              <a:rPr lang="en-US" smtClean="0"/>
              <a:t>‹#›</a:t>
            </a:fld>
            <a:endParaRPr lang="en-US"/>
          </a:p>
        </p:txBody>
      </p:sp>
    </p:spTree>
    <p:extLst>
      <p:ext uri="{BB962C8B-B14F-4D97-AF65-F5344CB8AC3E}">
        <p14:creationId xmlns:p14="http://schemas.microsoft.com/office/powerpoint/2010/main" val="2611223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FF0000"/>
              </a:solidFill>
            </a:endParaRPr>
          </a:p>
        </p:txBody>
      </p:sp>
      <p:sp>
        <p:nvSpPr>
          <p:cNvPr id="4" name="Slide Number Placeholder 3"/>
          <p:cNvSpPr>
            <a:spLocks noGrp="1"/>
          </p:cNvSpPr>
          <p:nvPr>
            <p:ph type="sldNum" sz="quarter" idx="5"/>
          </p:nvPr>
        </p:nvSpPr>
        <p:spPr/>
        <p:txBody>
          <a:bodyPr/>
          <a:lstStyle/>
          <a:p>
            <a:fld id="{BA7210C8-0344-4C56-88B5-C59740AADB0F}" type="slidenum">
              <a:rPr lang="en-US" smtClean="0"/>
              <a:t>3</a:t>
            </a:fld>
            <a:endParaRPr lang="en-US"/>
          </a:p>
        </p:txBody>
      </p:sp>
    </p:spTree>
    <p:extLst>
      <p:ext uri="{BB962C8B-B14F-4D97-AF65-F5344CB8AC3E}">
        <p14:creationId xmlns:p14="http://schemas.microsoft.com/office/powerpoint/2010/main" val="1031670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FF0000"/>
              </a:solidFill>
            </a:endParaRPr>
          </a:p>
        </p:txBody>
      </p:sp>
      <p:sp>
        <p:nvSpPr>
          <p:cNvPr id="4" name="Slide Number Placeholder 3"/>
          <p:cNvSpPr>
            <a:spLocks noGrp="1"/>
          </p:cNvSpPr>
          <p:nvPr>
            <p:ph type="sldNum" sz="quarter" idx="5"/>
          </p:nvPr>
        </p:nvSpPr>
        <p:spPr/>
        <p:txBody>
          <a:bodyPr/>
          <a:lstStyle/>
          <a:p>
            <a:fld id="{BA7210C8-0344-4C56-88B5-C59740AADB0F}" type="slidenum">
              <a:rPr lang="en-US" smtClean="0"/>
              <a:t>5</a:t>
            </a:fld>
            <a:endParaRPr lang="en-US"/>
          </a:p>
        </p:txBody>
      </p:sp>
    </p:spTree>
    <p:extLst>
      <p:ext uri="{BB962C8B-B14F-4D97-AF65-F5344CB8AC3E}">
        <p14:creationId xmlns:p14="http://schemas.microsoft.com/office/powerpoint/2010/main" val="41572213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7210C8-0344-4C56-88B5-C59740AADB0F}" type="slidenum">
              <a:rPr lang="en-US" smtClean="0"/>
              <a:t>19</a:t>
            </a:fld>
            <a:endParaRPr lang="en-US"/>
          </a:p>
        </p:txBody>
      </p:sp>
    </p:spTree>
    <p:extLst>
      <p:ext uri="{BB962C8B-B14F-4D97-AF65-F5344CB8AC3E}">
        <p14:creationId xmlns:p14="http://schemas.microsoft.com/office/powerpoint/2010/main" val="4069341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7210C8-0344-4C56-88B5-C59740AADB0F}" type="slidenum">
              <a:rPr lang="en-US" smtClean="0"/>
              <a:t>20</a:t>
            </a:fld>
            <a:endParaRPr lang="en-US"/>
          </a:p>
        </p:txBody>
      </p:sp>
    </p:spTree>
    <p:extLst>
      <p:ext uri="{BB962C8B-B14F-4D97-AF65-F5344CB8AC3E}">
        <p14:creationId xmlns:p14="http://schemas.microsoft.com/office/powerpoint/2010/main" val="29756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B283FE6-28B0-4038-85C1-3E535868ACA2}" type="datetimeFigureOut">
              <a:rPr lang="en-US" smtClean="0"/>
              <a:t>17/12/2022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B0C4C0-AAA8-4480-B9B7-DD413929BC56}" type="slidenum">
              <a:rPr lang="en-US" smtClean="0"/>
              <a:t>‹#›</a:t>
            </a:fld>
            <a:endParaRPr lang="en-US"/>
          </a:p>
        </p:txBody>
      </p:sp>
    </p:spTree>
    <p:extLst>
      <p:ext uri="{BB962C8B-B14F-4D97-AF65-F5344CB8AC3E}">
        <p14:creationId xmlns:p14="http://schemas.microsoft.com/office/powerpoint/2010/main" val="3154352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B283FE6-28B0-4038-85C1-3E535868ACA2}" type="datetimeFigureOut">
              <a:rPr lang="en-US" smtClean="0"/>
              <a:t>17/12/2022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B0C4C0-AAA8-4480-B9B7-DD413929BC56}" type="slidenum">
              <a:rPr lang="en-US" smtClean="0"/>
              <a:t>‹#›</a:t>
            </a:fld>
            <a:endParaRPr lang="en-US"/>
          </a:p>
        </p:txBody>
      </p:sp>
    </p:spTree>
    <p:extLst>
      <p:ext uri="{BB962C8B-B14F-4D97-AF65-F5344CB8AC3E}">
        <p14:creationId xmlns:p14="http://schemas.microsoft.com/office/powerpoint/2010/main" val="3778039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B283FE6-28B0-4038-85C1-3E535868ACA2}" type="datetimeFigureOut">
              <a:rPr lang="en-US" smtClean="0"/>
              <a:t>17/12/2022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B0C4C0-AAA8-4480-B9B7-DD413929BC56}" type="slidenum">
              <a:rPr lang="en-US" smtClean="0"/>
              <a:t>‹#›</a:t>
            </a:fld>
            <a:endParaRPr lang="en-US"/>
          </a:p>
        </p:txBody>
      </p:sp>
    </p:spTree>
    <p:extLst>
      <p:ext uri="{BB962C8B-B14F-4D97-AF65-F5344CB8AC3E}">
        <p14:creationId xmlns:p14="http://schemas.microsoft.com/office/powerpoint/2010/main" val="22192832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B283FE6-28B0-4038-85C1-3E535868ACA2}" type="datetimeFigureOut">
              <a:rPr lang="en-US" smtClean="0"/>
              <a:t>17/12/2022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B0C4C0-AAA8-4480-B9B7-DD413929BC56}" type="slidenum">
              <a:rPr lang="en-US" smtClean="0"/>
              <a:t>‹#›</a:t>
            </a:fld>
            <a:endParaRPr lang="en-US"/>
          </a:p>
        </p:txBody>
      </p:sp>
    </p:spTree>
    <p:extLst>
      <p:ext uri="{BB962C8B-B14F-4D97-AF65-F5344CB8AC3E}">
        <p14:creationId xmlns:p14="http://schemas.microsoft.com/office/powerpoint/2010/main" val="410317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B283FE6-28B0-4038-85C1-3E535868ACA2}" type="datetimeFigureOut">
              <a:rPr lang="en-US" smtClean="0"/>
              <a:t>17/12/2022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B0C4C0-AAA8-4480-B9B7-DD413929BC56}" type="slidenum">
              <a:rPr lang="en-US" smtClean="0"/>
              <a:t>‹#›</a:t>
            </a:fld>
            <a:endParaRPr lang="en-US"/>
          </a:p>
        </p:txBody>
      </p:sp>
    </p:spTree>
    <p:extLst>
      <p:ext uri="{BB962C8B-B14F-4D97-AF65-F5344CB8AC3E}">
        <p14:creationId xmlns:p14="http://schemas.microsoft.com/office/powerpoint/2010/main" val="1036197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B283FE6-28B0-4038-85C1-3E535868ACA2}" type="datetimeFigureOut">
              <a:rPr lang="en-US" smtClean="0"/>
              <a:t>17/12/2022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B0C4C0-AAA8-4480-B9B7-DD413929BC56}" type="slidenum">
              <a:rPr lang="en-US" smtClean="0"/>
              <a:t>‹#›</a:t>
            </a:fld>
            <a:endParaRPr lang="en-US"/>
          </a:p>
        </p:txBody>
      </p:sp>
    </p:spTree>
    <p:extLst>
      <p:ext uri="{BB962C8B-B14F-4D97-AF65-F5344CB8AC3E}">
        <p14:creationId xmlns:p14="http://schemas.microsoft.com/office/powerpoint/2010/main" val="36932314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B283FE6-28B0-4038-85C1-3E535868ACA2}" type="datetimeFigureOut">
              <a:rPr lang="en-US" smtClean="0"/>
              <a:t>17/12/2022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CB0C4C0-AAA8-4480-B9B7-DD413929BC56}" type="slidenum">
              <a:rPr lang="en-US" smtClean="0"/>
              <a:t>‹#›</a:t>
            </a:fld>
            <a:endParaRPr lang="en-US"/>
          </a:p>
        </p:txBody>
      </p:sp>
    </p:spTree>
    <p:extLst>
      <p:ext uri="{BB962C8B-B14F-4D97-AF65-F5344CB8AC3E}">
        <p14:creationId xmlns:p14="http://schemas.microsoft.com/office/powerpoint/2010/main" val="365519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B283FE6-28B0-4038-85C1-3E535868ACA2}" type="datetimeFigureOut">
              <a:rPr lang="en-US" smtClean="0"/>
              <a:t>17/12/2022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CB0C4C0-AAA8-4480-B9B7-DD413929BC56}" type="slidenum">
              <a:rPr lang="en-US" smtClean="0"/>
              <a:t>‹#›</a:t>
            </a:fld>
            <a:endParaRPr lang="en-US"/>
          </a:p>
        </p:txBody>
      </p:sp>
    </p:spTree>
    <p:extLst>
      <p:ext uri="{BB962C8B-B14F-4D97-AF65-F5344CB8AC3E}">
        <p14:creationId xmlns:p14="http://schemas.microsoft.com/office/powerpoint/2010/main" val="18035753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283FE6-28B0-4038-85C1-3E535868ACA2}" type="datetimeFigureOut">
              <a:rPr lang="en-US" smtClean="0"/>
              <a:t>17/12/2022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CB0C4C0-AAA8-4480-B9B7-DD413929BC56}" type="slidenum">
              <a:rPr lang="en-US" smtClean="0"/>
              <a:t>‹#›</a:t>
            </a:fld>
            <a:endParaRPr lang="en-US"/>
          </a:p>
        </p:txBody>
      </p:sp>
    </p:spTree>
    <p:extLst>
      <p:ext uri="{BB962C8B-B14F-4D97-AF65-F5344CB8AC3E}">
        <p14:creationId xmlns:p14="http://schemas.microsoft.com/office/powerpoint/2010/main" val="1791235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B283FE6-28B0-4038-85C1-3E535868ACA2}" type="datetimeFigureOut">
              <a:rPr lang="en-US" smtClean="0"/>
              <a:t>17/12/2022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B0C4C0-AAA8-4480-B9B7-DD413929BC56}" type="slidenum">
              <a:rPr lang="en-US" smtClean="0"/>
              <a:t>‹#›</a:t>
            </a:fld>
            <a:endParaRPr lang="en-US"/>
          </a:p>
        </p:txBody>
      </p:sp>
    </p:spTree>
    <p:extLst>
      <p:ext uri="{BB962C8B-B14F-4D97-AF65-F5344CB8AC3E}">
        <p14:creationId xmlns:p14="http://schemas.microsoft.com/office/powerpoint/2010/main" val="25502019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B283FE6-28B0-4038-85C1-3E535868ACA2}" type="datetimeFigureOut">
              <a:rPr lang="en-US" smtClean="0"/>
              <a:t>17/12/2022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B0C4C0-AAA8-4480-B9B7-DD413929BC56}" type="slidenum">
              <a:rPr lang="en-US" smtClean="0"/>
              <a:t>‹#›</a:t>
            </a:fld>
            <a:endParaRPr lang="en-US"/>
          </a:p>
        </p:txBody>
      </p:sp>
    </p:spTree>
    <p:extLst>
      <p:ext uri="{BB962C8B-B14F-4D97-AF65-F5344CB8AC3E}">
        <p14:creationId xmlns:p14="http://schemas.microsoft.com/office/powerpoint/2010/main" val="27144702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283FE6-28B0-4038-85C1-3E535868ACA2}" type="datetimeFigureOut">
              <a:rPr lang="en-US" smtClean="0"/>
              <a:t>17/12/2022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B0C4C0-AAA8-4480-B9B7-DD413929BC56}" type="slidenum">
              <a:rPr lang="en-US" smtClean="0"/>
              <a:t>‹#›</a:t>
            </a:fld>
            <a:endParaRPr lang="en-US"/>
          </a:p>
        </p:txBody>
      </p:sp>
    </p:spTree>
    <p:extLst>
      <p:ext uri="{BB962C8B-B14F-4D97-AF65-F5344CB8AC3E}">
        <p14:creationId xmlns:p14="http://schemas.microsoft.com/office/powerpoint/2010/main" val="42738645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comments" Target="../comments/commen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comments" Target="../comments/comment3.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Ống Nghiệm Hình ảnh | Định dạng hình ảnh PSD 401068664| vn.lovepik.co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2800" y="5257800"/>
            <a:ext cx="1981200" cy="16002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891401" y="221766"/>
            <a:ext cx="1018536" cy="835140"/>
            <a:chOff x="0" y="0"/>
            <a:chExt cx="488950" cy="349250"/>
          </a:xfrm>
        </p:grpSpPr>
        <p:sp>
          <p:nvSpPr>
            <p:cNvPr id="6" name="5-Point Star 5"/>
            <p:cNvSpPr>
              <a:spLocks/>
            </p:cNvSpPr>
            <p:nvPr/>
          </p:nvSpPr>
          <p:spPr>
            <a:xfrm>
              <a:off x="165100" y="0"/>
              <a:ext cx="171450" cy="228600"/>
            </a:xfrm>
            <a:prstGeom prst="star5">
              <a:avLst/>
            </a:prstGeom>
            <a:solidFill>
              <a:srgbClr val="FF0000"/>
            </a:solid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5-Point Star 6"/>
            <p:cNvSpPr>
              <a:spLocks/>
            </p:cNvSpPr>
            <p:nvPr/>
          </p:nvSpPr>
          <p:spPr>
            <a:xfrm>
              <a:off x="317500" y="120650"/>
              <a:ext cx="171450" cy="228600"/>
            </a:xfrm>
            <a:prstGeom prst="star5">
              <a:avLst/>
            </a:prstGeom>
            <a:solidFill>
              <a:srgbClr val="FF0000"/>
            </a:solid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5-Point Star 7"/>
            <p:cNvSpPr>
              <a:spLocks/>
            </p:cNvSpPr>
            <p:nvPr/>
          </p:nvSpPr>
          <p:spPr>
            <a:xfrm>
              <a:off x="0" y="120650"/>
              <a:ext cx="171450" cy="228600"/>
            </a:xfrm>
            <a:prstGeom prst="star5">
              <a:avLst/>
            </a:prstGeom>
            <a:solidFill>
              <a:srgbClr val="FF0000"/>
            </a:solid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10873448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Thanh Nhôm Cứng 2x50cm | Shopee Việt Na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066800"/>
            <a:ext cx="72390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676400" y="368587"/>
            <a:ext cx="6172200" cy="584775"/>
          </a:xfrm>
          <a:prstGeom prst="rect">
            <a:avLst/>
          </a:prstGeom>
          <a:noFill/>
        </p:spPr>
        <p:txBody>
          <a:bodyPr wrap="square" rtlCol="0">
            <a:spAutoFit/>
          </a:bodyPr>
          <a:lstStyle/>
          <a:p>
            <a:pPr algn="ctr"/>
            <a:r>
              <a:rPr lang="en-US" sz="3200" b="1" dirty="0">
                <a:solidFill>
                  <a:srgbClr val="FF0000"/>
                </a:solidFill>
                <a:latin typeface="Times New Roman" pitchFamily="18" charset="0"/>
                <a:cs typeface="Times New Roman" pitchFamily="18" charset="0"/>
              </a:rPr>
              <a:t>CHẤT TINH KHIẾT</a:t>
            </a:r>
          </a:p>
        </p:txBody>
      </p:sp>
      <p:sp>
        <p:nvSpPr>
          <p:cNvPr id="7" name="TextBox 6"/>
          <p:cNvSpPr txBox="1"/>
          <p:nvPr/>
        </p:nvSpPr>
        <p:spPr>
          <a:xfrm>
            <a:off x="2997613" y="5620810"/>
            <a:ext cx="2920174" cy="523221"/>
          </a:xfrm>
          <a:prstGeom prst="rect">
            <a:avLst/>
          </a:prstGeom>
          <a:noFill/>
        </p:spPr>
        <p:txBody>
          <a:bodyPr wrap="square" rtlCol="0">
            <a:spAutoFit/>
          </a:bodyPr>
          <a:lstStyle/>
          <a:p>
            <a:pPr algn="ctr"/>
            <a:r>
              <a:rPr lang="en-US" sz="2800" b="1" dirty="0" err="1">
                <a:solidFill>
                  <a:srgbClr val="0070C0"/>
                </a:solidFill>
                <a:latin typeface="Times New Roman" pitchFamily="18" charset="0"/>
                <a:cs typeface="Times New Roman" pitchFamily="18" charset="0"/>
              </a:rPr>
              <a:t>Thanh</a:t>
            </a:r>
            <a:r>
              <a:rPr lang="en-US" sz="2800" b="1" dirty="0">
                <a:solidFill>
                  <a:srgbClr val="0070C0"/>
                </a:solidFill>
                <a:latin typeface="Times New Roman" pitchFamily="18" charset="0"/>
                <a:cs typeface="Times New Roman" pitchFamily="18" charset="0"/>
              </a:rPr>
              <a:t> </a:t>
            </a:r>
            <a:r>
              <a:rPr lang="en-US" sz="2800" b="1" dirty="0" err="1">
                <a:solidFill>
                  <a:srgbClr val="0070C0"/>
                </a:solidFill>
                <a:latin typeface="Times New Roman" pitchFamily="18" charset="0"/>
                <a:cs typeface="Times New Roman" pitchFamily="18" charset="0"/>
              </a:rPr>
              <a:t>nhôm</a:t>
            </a:r>
            <a:endParaRPr lang="en-US" sz="28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1384958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F2878AB-01F1-4850-AB2A-F9C0CE0F8EAA}"/>
              </a:ext>
            </a:extLst>
          </p:cNvPr>
          <p:cNvSpPr txBox="1"/>
          <p:nvPr/>
        </p:nvSpPr>
        <p:spPr>
          <a:xfrm>
            <a:off x="10112" y="228600"/>
            <a:ext cx="9040091" cy="3970318"/>
          </a:xfrm>
          <a:prstGeom prst="rect">
            <a:avLst/>
          </a:prstGeom>
          <a:noFill/>
        </p:spPr>
        <p:txBody>
          <a:bodyPr wrap="square">
            <a:spAutoFit/>
          </a:bodyPr>
          <a:lstStyle/>
          <a:p>
            <a:pPr algn="just"/>
            <a:r>
              <a:rPr lang="en-US" sz="3000" dirty="0">
                <a:solidFill>
                  <a:srgbClr val="333333"/>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Em</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có</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biết</a:t>
            </a:r>
            <a:r>
              <a:rPr lang="en-US" sz="3600" dirty="0" smtClean="0">
                <a:solidFill>
                  <a:srgbClr val="FF0000"/>
                </a:solidFill>
                <a:latin typeface="Times New Roman" panose="02020603050405020304" pitchFamily="18" charset="0"/>
                <a:cs typeface="Times New Roman" panose="02020603050405020304" pitchFamily="18" charset="0"/>
              </a:rPr>
              <a:t>: </a:t>
            </a:r>
            <a:r>
              <a:rPr lang="vi-VN" sz="3600" dirty="0" smtClean="0">
                <a:solidFill>
                  <a:srgbClr val="00B050"/>
                </a:solidFill>
                <a:latin typeface="Times New Roman" panose="02020603050405020304" pitchFamily="18" charset="0"/>
                <a:cs typeface="Times New Roman" panose="02020603050405020304" pitchFamily="18" charset="0"/>
              </a:rPr>
              <a:t>Hầu </a:t>
            </a:r>
            <a:r>
              <a:rPr lang="vi-VN" sz="3600" dirty="0">
                <a:solidFill>
                  <a:srgbClr val="00B050"/>
                </a:solidFill>
                <a:latin typeface="Times New Roman" panose="02020603050405020304" pitchFamily="18" charset="0"/>
                <a:cs typeface="Times New Roman" panose="02020603050405020304" pitchFamily="18" charset="0"/>
              </a:rPr>
              <a:t>hết các loại nước như nước biển, nước sông suối, ao hồ,...hay nước sinh hoạt đều có lẫn một số chất khác. Khi tách các chất đó ra khỏi nước sẽ thu được nước tinh khiết, gọi là nước cất.</a:t>
            </a:r>
            <a:r>
              <a:rPr lang="en-US" sz="3600" dirty="0">
                <a:solidFill>
                  <a:srgbClr val="00B050"/>
                </a:solidFill>
              </a:rPr>
              <a:t>.</a:t>
            </a:r>
            <a:endParaRPr lang="vi-VN" sz="3600" dirty="0">
              <a:solidFill>
                <a:srgbClr val="00B050"/>
              </a:solidFill>
              <a:latin typeface="Times New Roman" panose="02020603050405020304" pitchFamily="18" charset="0"/>
              <a:cs typeface="Times New Roman" panose="02020603050405020304" pitchFamily="18" charset="0"/>
            </a:endParaRPr>
          </a:p>
          <a:p>
            <a:pPr algn="just"/>
            <a:r>
              <a:rPr lang="en-US" sz="3600" dirty="0">
                <a:solidFill>
                  <a:srgbClr val="00B050"/>
                </a:solidFill>
                <a:latin typeface="Times New Roman" panose="02020603050405020304" pitchFamily="18" charset="0"/>
                <a:cs typeface="Times New Roman" panose="02020603050405020304" pitchFamily="18" charset="0"/>
              </a:rPr>
              <a:t>	</a:t>
            </a:r>
            <a:r>
              <a:rPr lang="vi-VN" sz="3600" dirty="0">
                <a:solidFill>
                  <a:srgbClr val="00B050"/>
                </a:solidFill>
                <a:latin typeface="Times New Roman" panose="02020603050405020304" pitchFamily="18" charset="0"/>
                <a:cs typeface="Times New Roman" panose="02020603050405020304" pitchFamily="18" charset="0"/>
              </a:rPr>
              <a:t>Nước cất thường được dùng trong y tế để pha thuốc tiêm, rửa dụng cụ,...</a:t>
            </a:r>
          </a:p>
        </p:txBody>
      </p:sp>
      <p:pic>
        <p:nvPicPr>
          <p:cNvPr id="3074" name="Picture 2">
            <a:extLst>
              <a:ext uri="{FF2B5EF4-FFF2-40B4-BE49-F238E27FC236}">
                <a16:creationId xmlns:a16="http://schemas.microsoft.com/office/drawing/2014/main" id="{FD68F43B-3052-4EFA-8F21-97FA43D7E3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3962400"/>
            <a:ext cx="3554982" cy="22722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5689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circle(in)">
                                      <p:cBhvr>
                                        <p:cTn id="12"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1D23B2F-A5D0-41A9-972F-AB51184DD0CA}"/>
              </a:ext>
            </a:extLst>
          </p:cNvPr>
          <p:cNvGraphicFramePr>
            <a:graphicFrameLocks noGrp="1"/>
          </p:cNvGraphicFramePr>
          <p:nvPr>
            <p:extLst/>
          </p:nvPr>
        </p:nvGraphicFramePr>
        <p:xfrm>
          <a:off x="-268742" y="3748207"/>
          <a:ext cx="5000626" cy="227648"/>
        </p:xfrm>
        <a:graphic>
          <a:graphicData uri="http://schemas.openxmlformats.org/drawingml/2006/table">
            <a:tbl>
              <a:tblPr/>
              <a:tblGrid>
                <a:gridCol w="2500313">
                  <a:extLst>
                    <a:ext uri="{9D8B030D-6E8A-4147-A177-3AD203B41FA5}">
                      <a16:colId xmlns:a16="http://schemas.microsoft.com/office/drawing/2014/main" val="288644828"/>
                    </a:ext>
                  </a:extLst>
                </a:gridCol>
                <a:gridCol w="2500313">
                  <a:extLst>
                    <a:ext uri="{9D8B030D-6E8A-4147-A177-3AD203B41FA5}">
                      <a16:colId xmlns:a16="http://schemas.microsoft.com/office/drawing/2014/main" val="3417350650"/>
                    </a:ext>
                  </a:extLst>
                </a:gridCol>
              </a:tblGrid>
              <a:tr h="220028">
                <a:tc>
                  <a:txBody>
                    <a:bodyPr/>
                    <a:lstStyle/>
                    <a:p>
                      <a:pPr algn="ctr"/>
                      <a:endParaRPr lang="en-US" sz="1400">
                        <a:effectLst/>
                      </a:endParaRPr>
                    </a:p>
                  </a:txBody>
                  <a:tcPr marL="7144" marR="7144" marT="7144" marB="7144" anchor="ctr">
                    <a:lnL>
                      <a:noFill/>
                    </a:lnL>
                    <a:lnR>
                      <a:noFill/>
                    </a:lnR>
                    <a:lnT>
                      <a:noFill/>
                    </a:lnT>
                    <a:lnB>
                      <a:noFill/>
                    </a:lnB>
                    <a:solidFill>
                      <a:srgbClr val="FFFFFF"/>
                    </a:solidFill>
                  </a:tcPr>
                </a:tc>
                <a:tc>
                  <a:txBody>
                    <a:bodyPr/>
                    <a:lstStyle/>
                    <a:p>
                      <a:pPr algn="ctr"/>
                      <a:endParaRPr lang="en-US" sz="1400" dirty="0">
                        <a:effectLst/>
                      </a:endParaRPr>
                    </a:p>
                  </a:txBody>
                  <a:tcPr marL="7144" marR="7144" marT="7144" marB="7144" anchor="ctr">
                    <a:lnL>
                      <a:noFill/>
                    </a:lnL>
                    <a:lnR>
                      <a:noFill/>
                    </a:lnR>
                    <a:lnT>
                      <a:noFill/>
                    </a:lnT>
                    <a:lnB>
                      <a:noFill/>
                    </a:lnB>
                    <a:solidFill>
                      <a:srgbClr val="FFFFFF"/>
                    </a:solidFill>
                  </a:tcPr>
                </a:tc>
                <a:extLst>
                  <a:ext uri="{0D108BD9-81ED-4DB2-BD59-A6C34878D82A}">
                    <a16:rowId xmlns:a16="http://schemas.microsoft.com/office/drawing/2014/main" val="1330097894"/>
                  </a:ext>
                </a:extLst>
              </a:tr>
            </a:tbl>
          </a:graphicData>
        </a:graphic>
      </p:graphicFrame>
      <p:sp>
        <p:nvSpPr>
          <p:cNvPr id="3" name="Rectangle 1">
            <a:extLst>
              <a:ext uri="{FF2B5EF4-FFF2-40B4-BE49-F238E27FC236}">
                <a16:creationId xmlns:a16="http://schemas.microsoft.com/office/drawing/2014/main" id="{CEBB4DB7-EF85-480C-9A82-2B5A824A43E5}"/>
              </a:ext>
            </a:extLst>
          </p:cNvPr>
          <p:cNvSpPr>
            <a:spLocks noChangeArrowheads="1"/>
          </p:cNvSpPr>
          <p:nvPr/>
        </p:nvSpPr>
        <p:spPr bwMode="auto">
          <a:xfrm>
            <a:off x="0" y="-6561"/>
            <a:ext cx="9054870" cy="3947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just" defTabSz="685800"/>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Người</a:t>
            </a:r>
            <a:r>
              <a:rPr lang="en-US" altLang="en-US" sz="3600" dirty="0">
                <a:solidFill>
                  <a:srgbClr val="00B050"/>
                </a:solidFill>
                <a:latin typeface="Times New Roman" panose="02020603050405020304" pitchFamily="18" charset="0"/>
                <a:cs typeface="Times New Roman" panose="02020603050405020304" pitchFamily="18" charset="0"/>
              </a:rPr>
              <a:t> ta </a:t>
            </a:r>
            <a:r>
              <a:rPr lang="en-US" altLang="en-US" sz="3600" dirty="0" err="1">
                <a:solidFill>
                  <a:srgbClr val="00B050"/>
                </a:solidFill>
                <a:latin typeface="Times New Roman" panose="02020603050405020304" pitchFamily="18" charset="0"/>
                <a:cs typeface="Times New Roman" panose="02020603050405020304" pitchFamily="18" charset="0"/>
              </a:rPr>
              <a:t>thường</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dùng</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độ</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tinh</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khiết</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của</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một</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chất</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để</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chỉ</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phần</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trăm</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khối</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lượng</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của</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chất</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đó</a:t>
            </a:r>
            <a:r>
              <a:rPr lang="en-US" altLang="en-US" sz="3600" dirty="0">
                <a:solidFill>
                  <a:srgbClr val="00B050"/>
                </a:solidFill>
                <a:latin typeface="Times New Roman" panose="02020603050405020304" pitchFamily="18" charset="0"/>
                <a:cs typeface="Times New Roman" panose="02020603050405020304" pitchFamily="18" charset="0"/>
              </a:rPr>
              <a:t>.</a:t>
            </a:r>
          </a:p>
          <a:p>
            <a:pPr algn="just" defTabSz="685800"/>
            <a:r>
              <a:rPr lang="en-US" altLang="en-US" sz="3600" b="1" dirty="0" err="1">
                <a:solidFill>
                  <a:srgbClr val="00B050"/>
                </a:solidFill>
                <a:latin typeface="Times New Roman" panose="02020603050405020304" pitchFamily="18" charset="0"/>
                <a:cs typeface="Times New Roman" panose="02020603050405020304" pitchFamily="18" charset="0"/>
              </a:rPr>
              <a:t>Ví</a:t>
            </a:r>
            <a:r>
              <a:rPr lang="en-US" altLang="en-US" sz="3600" b="1" dirty="0">
                <a:solidFill>
                  <a:srgbClr val="00B050"/>
                </a:solidFill>
                <a:latin typeface="Times New Roman" panose="02020603050405020304" pitchFamily="18" charset="0"/>
                <a:cs typeface="Times New Roman" panose="02020603050405020304" pitchFamily="18" charset="0"/>
              </a:rPr>
              <a:t> </a:t>
            </a:r>
            <a:r>
              <a:rPr lang="en-US" altLang="en-US" sz="3600" b="1" dirty="0" err="1">
                <a:solidFill>
                  <a:srgbClr val="00B050"/>
                </a:solidFill>
                <a:latin typeface="Times New Roman" panose="02020603050405020304" pitchFamily="18" charset="0"/>
                <a:cs typeface="Times New Roman" panose="02020603050405020304" pitchFamily="18" charset="0"/>
              </a:rPr>
              <a:t>dụ</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Vàng</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bốn</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số</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chín</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là</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loại</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vàng</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có</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độ</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tinh</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khiết</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cao</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với</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tỉ</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lệ</a:t>
            </a:r>
            <a:r>
              <a:rPr lang="en-US" altLang="en-US" sz="3600" dirty="0">
                <a:solidFill>
                  <a:srgbClr val="00B050"/>
                </a:solidFill>
                <a:latin typeface="Times New Roman" panose="02020603050405020304" pitchFamily="18" charset="0"/>
                <a:cs typeface="Times New Roman" panose="02020603050405020304" pitchFamily="18" charset="0"/>
              </a:rPr>
              <a:t> 99,99% </a:t>
            </a:r>
            <a:r>
              <a:rPr lang="en-US" altLang="en-US" sz="3600" dirty="0" err="1">
                <a:solidFill>
                  <a:srgbClr val="00B050"/>
                </a:solidFill>
                <a:latin typeface="Times New Roman" panose="02020603050405020304" pitchFamily="18" charset="0"/>
                <a:cs typeface="Times New Roman" panose="02020603050405020304" pitchFamily="18" charset="0"/>
              </a:rPr>
              <a:t>là</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vàng</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nguyên</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chất</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còn</a:t>
            </a:r>
            <a:r>
              <a:rPr lang="en-US" altLang="en-US" sz="3600" dirty="0">
                <a:solidFill>
                  <a:srgbClr val="00B050"/>
                </a:solidFill>
                <a:latin typeface="Times New Roman" panose="02020603050405020304" pitchFamily="18" charset="0"/>
                <a:cs typeface="Times New Roman" panose="02020603050405020304" pitchFamily="18" charset="0"/>
              </a:rPr>
              <a:t> 0,01% </a:t>
            </a:r>
            <a:r>
              <a:rPr lang="en-US" altLang="en-US" sz="3600" dirty="0" err="1">
                <a:solidFill>
                  <a:srgbClr val="00B050"/>
                </a:solidFill>
                <a:latin typeface="Times New Roman" panose="02020603050405020304" pitchFamily="18" charset="0"/>
                <a:cs typeface="Times New Roman" panose="02020603050405020304" pitchFamily="18" charset="0"/>
              </a:rPr>
              <a:t>là</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các</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chất</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khác</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Tương</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tự</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với</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loại</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bạc</a:t>
            </a:r>
            <a:r>
              <a:rPr lang="en-US" altLang="en-US" sz="3600" dirty="0">
                <a:solidFill>
                  <a:srgbClr val="00B050"/>
                </a:solidFill>
                <a:latin typeface="Times New Roman" panose="02020603050405020304" pitchFamily="18" charset="0"/>
                <a:cs typeface="Times New Roman" panose="02020603050405020304" pitchFamily="18" charset="0"/>
              </a:rPr>
              <a:t> 92,5% </a:t>
            </a:r>
            <a:r>
              <a:rPr lang="en-US" altLang="en-US" sz="3600" dirty="0" err="1">
                <a:solidFill>
                  <a:srgbClr val="00B050"/>
                </a:solidFill>
                <a:latin typeface="Times New Roman" panose="02020603050405020304" pitchFamily="18" charset="0"/>
                <a:cs typeface="Times New Roman" panose="02020603050405020304" pitchFamily="18" charset="0"/>
              </a:rPr>
              <a:t>là</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bạc</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nguyên</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chất</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còn</a:t>
            </a:r>
            <a:r>
              <a:rPr lang="en-US" altLang="en-US" sz="3600" dirty="0">
                <a:solidFill>
                  <a:srgbClr val="00B050"/>
                </a:solidFill>
                <a:latin typeface="Times New Roman" panose="02020603050405020304" pitchFamily="18" charset="0"/>
                <a:cs typeface="Times New Roman" panose="02020603050405020304" pitchFamily="18" charset="0"/>
              </a:rPr>
              <a:t> 7,5 % </a:t>
            </a:r>
            <a:r>
              <a:rPr lang="en-US" altLang="en-US" sz="3600" dirty="0" err="1">
                <a:solidFill>
                  <a:srgbClr val="00B050"/>
                </a:solidFill>
                <a:latin typeface="Times New Roman" panose="02020603050405020304" pitchFamily="18" charset="0"/>
                <a:cs typeface="Times New Roman" panose="02020603050405020304" pitchFamily="18" charset="0"/>
              </a:rPr>
              <a:t>là</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các</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chất</a:t>
            </a:r>
            <a:r>
              <a:rPr lang="en-US" altLang="en-US" sz="3600" dirty="0">
                <a:solidFill>
                  <a:srgbClr val="00B050"/>
                </a:solidFill>
                <a:latin typeface="Times New Roman" panose="02020603050405020304" pitchFamily="18" charset="0"/>
                <a:cs typeface="Times New Roman" panose="02020603050405020304" pitchFamily="18" charset="0"/>
              </a:rPr>
              <a:t> </a:t>
            </a:r>
            <a:r>
              <a:rPr lang="en-US" altLang="en-US" sz="3600" dirty="0" err="1">
                <a:solidFill>
                  <a:srgbClr val="00B050"/>
                </a:solidFill>
                <a:latin typeface="Times New Roman" panose="02020603050405020304" pitchFamily="18" charset="0"/>
                <a:cs typeface="Times New Roman" panose="02020603050405020304" pitchFamily="18" charset="0"/>
              </a:rPr>
              <a:t>khác</a:t>
            </a:r>
            <a:r>
              <a:rPr lang="en-US" altLang="en-US" sz="3600" dirty="0">
                <a:solidFill>
                  <a:srgbClr val="00B050"/>
                </a:solidFill>
                <a:latin typeface="Times New Roman" panose="02020603050405020304" pitchFamily="18" charset="0"/>
                <a:cs typeface="Times New Roman" panose="02020603050405020304" pitchFamily="18" charset="0"/>
              </a:rPr>
              <a:t>.                </a:t>
            </a:r>
          </a:p>
        </p:txBody>
      </p:sp>
      <p:pic>
        <p:nvPicPr>
          <p:cNvPr id="4098" name="Picture 2">
            <a:extLst>
              <a:ext uri="{FF2B5EF4-FFF2-40B4-BE49-F238E27FC236}">
                <a16:creationId xmlns:a16="http://schemas.microsoft.com/office/drawing/2014/main" id="{CEBFABF9-8D63-4366-8987-5EE5EF0864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9315" y="3968234"/>
            <a:ext cx="3657600" cy="2008799"/>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a:extLst>
              <a:ext uri="{FF2B5EF4-FFF2-40B4-BE49-F238E27FC236}">
                <a16:creationId xmlns:a16="http://schemas.microsoft.com/office/drawing/2014/main" id="{5F70D266-645C-40E3-A486-62CFE70489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3343" y="3973699"/>
            <a:ext cx="3049360" cy="2008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9570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circle(in)">
                                      <p:cBhvr>
                                        <p:cTn id="12" dur="2000"/>
                                        <p:tgtEl>
                                          <p:spTgt spid="4098"/>
                                        </p:tgtEl>
                                      </p:cBhvr>
                                    </p:animEffect>
                                  </p:childTnLst>
                                </p:cTn>
                              </p:par>
                              <p:par>
                                <p:cTn id="13" presetID="6" presetClass="entr" presetSubtype="16" fill="hold" nodeType="withEffect">
                                  <p:stCondLst>
                                    <p:cond delay="0"/>
                                  </p:stCondLst>
                                  <p:childTnLst>
                                    <p:set>
                                      <p:cBhvr>
                                        <p:cTn id="14" dur="1" fill="hold">
                                          <p:stCondLst>
                                            <p:cond delay="0"/>
                                          </p:stCondLst>
                                        </p:cTn>
                                        <p:tgtEl>
                                          <p:spTgt spid="4099"/>
                                        </p:tgtEl>
                                        <p:attrNameLst>
                                          <p:attrName>style.visibility</p:attrName>
                                        </p:attrNameLst>
                                      </p:cBhvr>
                                      <p:to>
                                        <p:strVal val="visible"/>
                                      </p:to>
                                    </p:set>
                                    <p:animEffect transition="in" filter="circle(in)">
                                      <p:cBhvr>
                                        <p:cTn id="15"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152400"/>
            <a:ext cx="7543800" cy="707886"/>
          </a:xfrm>
          <a:prstGeom prst="rect">
            <a:avLst/>
          </a:prstGeom>
          <a:noFill/>
        </p:spPr>
        <p:txBody>
          <a:bodyPr wrap="square" rtlCol="0">
            <a:spAutoFit/>
          </a:bodyPr>
          <a:lstStyle/>
          <a:p>
            <a:r>
              <a:rPr lang="en-US" sz="4000" u="sng" dirty="0" smtClean="0">
                <a:solidFill>
                  <a:srgbClr val="FF0000"/>
                </a:solidFill>
                <a:latin typeface="Times New Roman" panose="02020603050405020304" pitchFamily="18" charset="0"/>
                <a:cs typeface="Times New Roman" panose="02020603050405020304" pitchFamily="18" charset="0"/>
              </a:rPr>
              <a:t>2. </a:t>
            </a:r>
            <a:r>
              <a:rPr lang="en-US" sz="4000" u="sng" dirty="0" err="1" smtClean="0">
                <a:solidFill>
                  <a:srgbClr val="FF0000"/>
                </a:solidFill>
                <a:latin typeface="Times New Roman" panose="02020603050405020304" pitchFamily="18" charset="0"/>
                <a:cs typeface="Times New Roman" panose="02020603050405020304" pitchFamily="18" charset="0"/>
              </a:rPr>
              <a:t>Hỗn</a:t>
            </a:r>
            <a:r>
              <a:rPr lang="en-US" sz="4000" u="sng" dirty="0" smtClean="0">
                <a:solidFill>
                  <a:srgbClr val="FF0000"/>
                </a:solidFill>
                <a:latin typeface="Times New Roman" panose="02020603050405020304" pitchFamily="18" charset="0"/>
                <a:cs typeface="Times New Roman" panose="02020603050405020304" pitchFamily="18" charset="0"/>
              </a:rPr>
              <a:t> </a:t>
            </a:r>
            <a:r>
              <a:rPr lang="en-US" sz="4000" u="sng" dirty="0" err="1" smtClean="0">
                <a:solidFill>
                  <a:srgbClr val="FF0000"/>
                </a:solidFill>
                <a:latin typeface="Times New Roman" panose="02020603050405020304" pitchFamily="18" charset="0"/>
                <a:cs typeface="Times New Roman" panose="02020603050405020304" pitchFamily="18" charset="0"/>
              </a:rPr>
              <a:t>hợp</a:t>
            </a:r>
            <a:endParaRPr lang="en-US" sz="4000" u="sng"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63752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12733" y="-1972"/>
            <a:ext cx="6172200" cy="584775"/>
          </a:xfrm>
          <a:prstGeom prst="rect">
            <a:avLst/>
          </a:prstGeom>
          <a:noFill/>
        </p:spPr>
        <p:txBody>
          <a:bodyPr wrap="square" rtlCol="0">
            <a:spAutoFit/>
          </a:bodyPr>
          <a:lstStyle/>
          <a:p>
            <a:pPr algn="ctr"/>
            <a:r>
              <a:rPr lang="en-US" sz="3200" b="1" dirty="0" err="1">
                <a:solidFill>
                  <a:srgbClr val="FF0000"/>
                </a:solidFill>
                <a:latin typeface="Times New Roman" pitchFamily="18" charset="0"/>
                <a:cs typeface="Times New Roman" pitchFamily="18" charset="0"/>
              </a:rPr>
              <a:t>Hỗn</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hợp</a:t>
            </a:r>
            <a:endParaRPr lang="en-US" sz="3200" b="1" dirty="0">
              <a:solidFill>
                <a:srgbClr val="FF0000"/>
              </a:solidFill>
              <a:latin typeface="Times New Roman" pitchFamily="18" charset="0"/>
              <a:cs typeface="Times New Roman" pitchFamily="18" charset="0"/>
            </a:endParaRPr>
          </a:p>
        </p:txBody>
      </p:sp>
      <p:sp>
        <p:nvSpPr>
          <p:cNvPr id="13" name="TextBox 12"/>
          <p:cNvSpPr txBox="1"/>
          <p:nvPr/>
        </p:nvSpPr>
        <p:spPr>
          <a:xfrm>
            <a:off x="-9832" y="3657600"/>
            <a:ext cx="8620991" cy="1200329"/>
          </a:xfrm>
          <a:prstGeom prst="rect">
            <a:avLst/>
          </a:prstGeom>
          <a:noFill/>
        </p:spPr>
        <p:txBody>
          <a:bodyPr wrap="square" rtlCol="0">
            <a:spAutoFit/>
          </a:bodyPr>
          <a:lstStyle/>
          <a:p>
            <a:pPr algn="ctr"/>
            <a:r>
              <a:rPr lang="en-US" sz="3600" b="1" i="1" dirty="0" err="1">
                <a:solidFill>
                  <a:srgbClr val="FF0000"/>
                </a:solidFill>
                <a:latin typeface="Times New Roman" pitchFamily="18" charset="0"/>
                <a:cs typeface="Times New Roman" pitchFamily="18" charset="0"/>
              </a:rPr>
              <a:t>Hãy</a:t>
            </a:r>
            <a:r>
              <a:rPr lang="en-US" sz="3600" b="1" i="1" dirty="0">
                <a:solidFill>
                  <a:srgbClr val="FF0000"/>
                </a:solidFill>
                <a:latin typeface="Times New Roman" pitchFamily="18" charset="0"/>
                <a:cs typeface="Times New Roman" pitchFamily="18" charset="0"/>
              </a:rPr>
              <a:t> </a:t>
            </a:r>
            <a:r>
              <a:rPr lang="en-US" sz="3600" b="1" i="1" dirty="0" err="1">
                <a:solidFill>
                  <a:srgbClr val="FF0000"/>
                </a:solidFill>
                <a:latin typeface="Times New Roman" pitchFamily="18" charset="0"/>
                <a:cs typeface="Times New Roman" pitchFamily="18" charset="0"/>
              </a:rPr>
              <a:t>cho</a:t>
            </a:r>
            <a:r>
              <a:rPr lang="en-US" sz="3600" b="1" i="1" dirty="0">
                <a:solidFill>
                  <a:srgbClr val="FF0000"/>
                </a:solidFill>
                <a:latin typeface="Times New Roman" pitchFamily="18" charset="0"/>
                <a:cs typeface="Times New Roman" pitchFamily="18" charset="0"/>
              </a:rPr>
              <a:t> </a:t>
            </a:r>
            <a:r>
              <a:rPr lang="en-US" sz="3600" b="1" i="1" dirty="0" err="1">
                <a:solidFill>
                  <a:srgbClr val="FF0000"/>
                </a:solidFill>
                <a:latin typeface="Times New Roman" pitchFamily="18" charset="0"/>
                <a:cs typeface="Times New Roman" pitchFamily="18" charset="0"/>
              </a:rPr>
              <a:t>biết</a:t>
            </a:r>
            <a:r>
              <a:rPr lang="en-US" sz="3600" b="1" i="1" dirty="0">
                <a:solidFill>
                  <a:srgbClr val="FF0000"/>
                </a:solidFill>
                <a:latin typeface="Times New Roman" pitchFamily="18" charset="0"/>
                <a:cs typeface="Times New Roman" pitchFamily="18" charset="0"/>
              </a:rPr>
              <a:t> </a:t>
            </a:r>
            <a:r>
              <a:rPr lang="en-US" sz="3600" b="1" i="1" dirty="0" err="1">
                <a:solidFill>
                  <a:srgbClr val="FF0000"/>
                </a:solidFill>
                <a:latin typeface="Times New Roman" pitchFamily="18" charset="0"/>
                <a:cs typeface="Times New Roman" pitchFamily="18" charset="0"/>
              </a:rPr>
              <a:t>thế</a:t>
            </a:r>
            <a:r>
              <a:rPr lang="en-US" sz="3600" b="1" i="1" dirty="0">
                <a:solidFill>
                  <a:srgbClr val="FF0000"/>
                </a:solidFill>
                <a:latin typeface="Times New Roman" pitchFamily="18" charset="0"/>
                <a:cs typeface="Times New Roman" pitchFamily="18" charset="0"/>
              </a:rPr>
              <a:t> </a:t>
            </a:r>
            <a:r>
              <a:rPr lang="en-US" sz="3600" b="1" i="1" dirty="0" err="1">
                <a:solidFill>
                  <a:srgbClr val="FF0000"/>
                </a:solidFill>
                <a:latin typeface="Times New Roman" pitchFamily="18" charset="0"/>
                <a:cs typeface="Times New Roman" pitchFamily="18" charset="0"/>
              </a:rPr>
              <a:t>nào</a:t>
            </a:r>
            <a:r>
              <a:rPr lang="en-US" sz="3600" b="1" i="1" dirty="0">
                <a:solidFill>
                  <a:srgbClr val="FF0000"/>
                </a:solidFill>
                <a:latin typeface="Times New Roman" pitchFamily="18" charset="0"/>
                <a:cs typeface="Times New Roman" pitchFamily="18" charset="0"/>
              </a:rPr>
              <a:t> </a:t>
            </a:r>
            <a:r>
              <a:rPr lang="en-US" sz="3600" b="1" i="1" dirty="0" err="1">
                <a:solidFill>
                  <a:srgbClr val="FF0000"/>
                </a:solidFill>
                <a:latin typeface="Times New Roman" pitchFamily="18" charset="0"/>
                <a:cs typeface="Times New Roman" pitchFamily="18" charset="0"/>
              </a:rPr>
              <a:t>là</a:t>
            </a:r>
            <a:r>
              <a:rPr lang="en-US" sz="3600" b="1" i="1" dirty="0">
                <a:solidFill>
                  <a:srgbClr val="FF0000"/>
                </a:solidFill>
                <a:latin typeface="Times New Roman" pitchFamily="18" charset="0"/>
                <a:cs typeface="Times New Roman" pitchFamily="18" charset="0"/>
              </a:rPr>
              <a:t> </a:t>
            </a:r>
            <a:r>
              <a:rPr lang="en-US" sz="3600" b="1" i="1" dirty="0" err="1">
                <a:solidFill>
                  <a:srgbClr val="FF0000"/>
                </a:solidFill>
                <a:latin typeface="Times New Roman" pitchFamily="18" charset="0"/>
                <a:cs typeface="Times New Roman" pitchFamily="18" charset="0"/>
              </a:rPr>
              <a:t>hỗn</a:t>
            </a:r>
            <a:r>
              <a:rPr lang="en-US" sz="3600" b="1" i="1" dirty="0">
                <a:solidFill>
                  <a:srgbClr val="FF0000"/>
                </a:solidFill>
                <a:latin typeface="Times New Roman" pitchFamily="18" charset="0"/>
                <a:cs typeface="Times New Roman" pitchFamily="18" charset="0"/>
              </a:rPr>
              <a:t> </a:t>
            </a:r>
            <a:r>
              <a:rPr lang="en-US" sz="3600" b="1" i="1" dirty="0" err="1">
                <a:solidFill>
                  <a:srgbClr val="FF0000"/>
                </a:solidFill>
                <a:latin typeface="Times New Roman" pitchFamily="18" charset="0"/>
                <a:cs typeface="Times New Roman" pitchFamily="18" charset="0"/>
              </a:rPr>
              <a:t>hợp</a:t>
            </a:r>
            <a:r>
              <a:rPr lang="en-US" sz="3600" b="1" i="1" dirty="0">
                <a:solidFill>
                  <a:srgbClr val="FF0000"/>
                </a:solidFill>
                <a:latin typeface="Times New Roman" pitchFamily="18" charset="0"/>
                <a:cs typeface="Times New Roman" pitchFamily="18" charset="0"/>
              </a:rPr>
              <a:t>?</a:t>
            </a:r>
          </a:p>
          <a:p>
            <a:pPr algn="ctr"/>
            <a:r>
              <a:rPr lang="en-US" sz="3600" b="1" i="1" dirty="0" err="1">
                <a:solidFill>
                  <a:srgbClr val="FF0000"/>
                </a:solidFill>
                <a:latin typeface="Times New Roman" pitchFamily="18" charset="0"/>
                <a:cs typeface="Times New Roman" pitchFamily="18" charset="0"/>
              </a:rPr>
              <a:t>Lấy</a:t>
            </a:r>
            <a:r>
              <a:rPr lang="en-US" sz="3600" b="1" i="1" dirty="0">
                <a:solidFill>
                  <a:srgbClr val="FF0000"/>
                </a:solidFill>
                <a:latin typeface="Times New Roman" pitchFamily="18" charset="0"/>
                <a:cs typeface="Times New Roman" pitchFamily="18" charset="0"/>
              </a:rPr>
              <a:t> </a:t>
            </a:r>
            <a:r>
              <a:rPr lang="en-US" sz="3600" b="1" i="1" dirty="0" err="1">
                <a:solidFill>
                  <a:srgbClr val="FF0000"/>
                </a:solidFill>
                <a:latin typeface="Times New Roman" pitchFamily="18" charset="0"/>
                <a:cs typeface="Times New Roman" pitchFamily="18" charset="0"/>
              </a:rPr>
              <a:t>ví</a:t>
            </a:r>
            <a:r>
              <a:rPr lang="en-US" sz="3600" b="1" i="1" dirty="0">
                <a:solidFill>
                  <a:srgbClr val="FF0000"/>
                </a:solidFill>
                <a:latin typeface="Times New Roman" pitchFamily="18" charset="0"/>
                <a:cs typeface="Times New Roman" pitchFamily="18" charset="0"/>
              </a:rPr>
              <a:t> </a:t>
            </a:r>
            <a:r>
              <a:rPr lang="en-US" sz="3600" b="1" i="1" dirty="0" err="1">
                <a:solidFill>
                  <a:srgbClr val="FF0000"/>
                </a:solidFill>
                <a:latin typeface="Times New Roman" pitchFamily="18" charset="0"/>
                <a:cs typeface="Times New Roman" pitchFamily="18" charset="0"/>
              </a:rPr>
              <a:t>dụ</a:t>
            </a:r>
            <a:r>
              <a:rPr lang="en-US" sz="3600" b="1" i="1" dirty="0">
                <a:solidFill>
                  <a:srgbClr val="FF0000"/>
                </a:solidFill>
                <a:latin typeface="Times New Roman" pitchFamily="18" charset="0"/>
                <a:cs typeface="Times New Roman" pitchFamily="18" charset="0"/>
              </a:rPr>
              <a:t> </a:t>
            </a:r>
            <a:r>
              <a:rPr lang="en-US" sz="3600" b="1" i="1" dirty="0" err="1">
                <a:solidFill>
                  <a:srgbClr val="FF0000"/>
                </a:solidFill>
                <a:latin typeface="Times New Roman" pitchFamily="18" charset="0"/>
                <a:cs typeface="Times New Roman" pitchFamily="18" charset="0"/>
              </a:rPr>
              <a:t>về</a:t>
            </a:r>
            <a:r>
              <a:rPr lang="en-US" sz="3600" b="1" i="1" dirty="0">
                <a:solidFill>
                  <a:srgbClr val="FF0000"/>
                </a:solidFill>
                <a:latin typeface="Times New Roman" pitchFamily="18" charset="0"/>
                <a:cs typeface="Times New Roman" pitchFamily="18" charset="0"/>
              </a:rPr>
              <a:t> </a:t>
            </a:r>
            <a:r>
              <a:rPr lang="en-US" sz="3600" b="1" i="1" dirty="0" err="1">
                <a:solidFill>
                  <a:srgbClr val="FF0000"/>
                </a:solidFill>
                <a:latin typeface="Times New Roman" pitchFamily="18" charset="0"/>
                <a:cs typeface="Times New Roman" pitchFamily="18" charset="0"/>
              </a:rPr>
              <a:t>hỗn</a:t>
            </a:r>
            <a:r>
              <a:rPr lang="en-US" sz="3600" b="1" i="1" dirty="0">
                <a:solidFill>
                  <a:srgbClr val="FF0000"/>
                </a:solidFill>
                <a:latin typeface="Times New Roman" pitchFamily="18" charset="0"/>
                <a:cs typeface="Times New Roman" pitchFamily="18" charset="0"/>
              </a:rPr>
              <a:t> </a:t>
            </a:r>
            <a:r>
              <a:rPr lang="en-US" sz="3600" b="1" i="1" dirty="0" err="1">
                <a:solidFill>
                  <a:srgbClr val="FF0000"/>
                </a:solidFill>
                <a:latin typeface="Times New Roman" pitchFamily="18" charset="0"/>
                <a:cs typeface="Times New Roman" pitchFamily="18" charset="0"/>
              </a:rPr>
              <a:t>hợp</a:t>
            </a:r>
            <a:r>
              <a:rPr lang="en-US" sz="3600" b="1" i="1" dirty="0">
                <a:solidFill>
                  <a:srgbClr val="FF0000"/>
                </a:solidFill>
                <a:latin typeface="Times New Roman" pitchFamily="18" charset="0"/>
                <a:cs typeface="Times New Roman" pitchFamily="18" charset="0"/>
              </a:rPr>
              <a:t>.</a:t>
            </a:r>
          </a:p>
        </p:txBody>
      </p:sp>
      <p:pic>
        <p:nvPicPr>
          <p:cNvPr id="11" name="Picture 2" descr="Những lợi ích không ngờ của nước đường - Tạp chí Thời Đạ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72" y="446041"/>
            <a:ext cx="2884272" cy="2590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 name="TextBox 13"/>
          <p:cNvSpPr txBox="1"/>
          <p:nvPr/>
        </p:nvSpPr>
        <p:spPr>
          <a:xfrm>
            <a:off x="27872" y="3104094"/>
            <a:ext cx="2920174" cy="646331"/>
          </a:xfrm>
          <a:prstGeom prst="rect">
            <a:avLst/>
          </a:prstGeom>
          <a:noFill/>
        </p:spPr>
        <p:txBody>
          <a:bodyPr wrap="square" rtlCol="0">
            <a:spAutoFit/>
          </a:bodyPr>
          <a:lstStyle/>
          <a:p>
            <a:pPr algn="ctr"/>
            <a:r>
              <a:rPr lang="en-US" sz="3600" b="1" dirty="0" err="1">
                <a:solidFill>
                  <a:srgbClr val="0070C0"/>
                </a:solidFill>
                <a:latin typeface="Times New Roman" pitchFamily="18" charset="0"/>
                <a:cs typeface="Times New Roman" pitchFamily="18" charset="0"/>
              </a:rPr>
              <a:t>Nước</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đường</a:t>
            </a:r>
            <a:endParaRPr lang="en-US" sz="3600" b="1" dirty="0">
              <a:solidFill>
                <a:srgbClr val="0070C0"/>
              </a:solidFill>
              <a:latin typeface="Times New Roman" pitchFamily="18" charset="0"/>
              <a:cs typeface="Times New Roman" pitchFamily="18" charset="0"/>
            </a:endParaRPr>
          </a:p>
        </p:txBody>
      </p:sp>
      <p:pic>
        <p:nvPicPr>
          <p:cNvPr id="15"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8122" y="556484"/>
            <a:ext cx="2667000" cy="254761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extBox 15"/>
          <p:cNvSpPr txBox="1"/>
          <p:nvPr/>
        </p:nvSpPr>
        <p:spPr>
          <a:xfrm>
            <a:off x="3219181" y="3092679"/>
            <a:ext cx="2882100" cy="646331"/>
          </a:xfrm>
          <a:prstGeom prst="rect">
            <a:avLst/>
          </a:prstGeom>
          <a:noFill/>
        </p:spPr>
        <p:txBody>
          <a:bodyPr wrap="square" rtlCol="0">
            <a:spAutoFit/>
          </a:bodyPr>
          <a:lstStyle/>
          <a:p>
            <a:pPr algn="ct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Nước</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chấm</a:t>
            </a:r>
            <a:endParaRPr lang="en-US" sz="3600" b="1" dirty="0">
              <a:solidFill>
                <a:srgbClr val="0070C0"/>
              </a:solidFill>
              <a:latin typeface="Times New Roman" pitchFamily="18" charset="0"/>
              <a:cs typeface="Times New Roman" pitchFamily="18" charset="0"/>
            </a:endParaRPr>
          </a:p>
        </p:txBody>
      </p:sp>
      <p:pic>
        <p:nvPicPr>
          <p:cNvPr id="1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5272" y="228600"/>
            <a:ext cx="2756700" cy="26714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6724999" y="3087001"/>
            <a:ext cx="2281716" cy="646331"/>
          </a:xfrm>
          <a:prstGeom prst="rect">
            <a:avLst/>
          </a:prstGeom>
          <a:noFill/>
        </p:spPr>
        <p:txBody>
          <a:bodyPr wrap="square" rtlCol="0">
            <a:spAutoFit/>
          </a:bodyPr>
          <a:lstStyle/>
          <a:p>
            <a:pPr algn="ctr"/>
            <a:r>
              <a:rPr lang="en-US" sz="3600" b="1" dirty="0" err="1">
                <a:solidFill>
                  <a:srgbClr val="0070C0"/>
                </a:solidFill>
                <a:latin typeface="Times New Roman" pitchFamily="18" charset="0"/>
                <a:cs typeface="Times New Roman" pitchFamily="18" charset="0"/>
              </a:rPr>
              <a:t>Nước</a:t>
            </a:r>
            <a:r>
              <a:rPr lang="en-US" sz="3600" b="1" dirty="0">
                <a:solidFill>
                  <a:srgbClr val="0070C0"/>
                </a:solidFill>
                <a:latin typeface="Times New Roman" pitchFamily="18" charset="0"/>
                <a:cs typeface="Times New Roman" pitchFamily="18" charset="0"/>
              </a:rPr>
              <a:t> cam</a:t>
            </a:r>
          </a:p>
        </p:txBody>
      </p:sp>
      <p:sp>
        <p:nvSpPr>
          <p:cNvPr id="2" name="TextBox 1"/>
          <p:cNvSpPr txBox="1"/>
          <p:nvPr/>
        </p:nvSpPr>
        <p:spPr>
          <a:xfrm>
            <a:off x="291625" y="5006876"/>
            <a:ext cx="8737213" cy="2308324"/>
          </a:xfrm>
          <a:prstGeom prst="rect">
            <a:avLst/>
          </a:prstGeom>
          <a:noFill/>
        </p:spPr>
        <p:txBody>
          <a:bodyPr wrap="square" rtlCol="0">
            <a:spAutoFit/>
          </a:bodyPr>
          <a:lstStyle/>
          <a:p>
            <a:r>
              <a:rPr lang="en-US" sz="3600" dirty="0" err="1" smtClean="0">
                <a:solidFill>
                  <a:srgbClr val="0000FF"/>
                </a:solidFill>
                <a:latin typeface="Times New Roman" panose="02020603050405020304" pitchFamily="18" charset="0"/>
                <a:cs typeface="Times New Roman" panose="02020603050405020304" pitchFamily="18" charset="0"/>
              </a:rPr>
              <a:t>Hỗn</a:t>
            </a:r>
            <a:r>
              <a:rPr lang="en-US" sz="3600" dirty="0" smtClean="0">
                <a:solidFill>
                  <a:srgbClr val="0000FF"/>
                </a:solidFill>
                <a:latin typeface="Times New Roman" panose="02020603050405020304" pitchFamily="18" charset="0"/>
                <a:cs typeface="Times New Roman" panose="02020603050405020304" pitchFamily="18" charset="0"/>
              </a:rPr>
              <a:t> </a:t>
            </a:r>
            <a:r>
              <a:rPr lang="en-US" sz="3600" dirty="0" err="1" smtClean="0">
                <a:solidFill>
                  <a:srgbClr val="0000FF"/>
                </a:solidFill>
                <a:latin typeface="Times New Roman" panose="02020603050405020304" pitchFamily="18" charset="0"/>
                <a:cs typeface="Times New Roman" panose="02020603050405020304" pitchFamily="18" charset="0"/>
              </a:rPr>
              <a:t>hợp</a:t>
            </a:r>
            <a:r>
              <a:rPr lang="en-US" sz="3600" dirty="0" smtClean="0">
                <a:solidFill>
                  <a:srgbClr val="0000FF"/>
                </a:solidFill>
                <a:latin typeface="Times New Roman" panose="02020603050405020304" pitchFamily="18" charset="0"/>
                <a:cs typeface="Times New Roman" panose="02020603050405020304" pitchFamily="18" charset="0"/>
              </a:rPr>
              <a:t> </a:t>
            </a:r>
            <a:r>
              <a:rPr lang="en-US" sz="3600" dirty="0" err="1" smtClean="0">
                <a:solidFill>
                  <a:srgbClr val="0000FF"/>
                </a:solidFill>
                <a:latin typeface="Times New Roman" panose="02020603050405020304" pitchFamily="18" charset="0"/>
                <a:cs typeface="Times New Roman" panose="02020603050405020304" pitchFamily="18" charset="0"/>
              </a:rPr>
              <a:t>là</a:t>
            </a:r>
            <a:r>
              <a:rPr lang="en-US" sz="3600" dirty="0" smtClean="0">
                <a:solidFill>
                  <a:srgbClr val="0000FF"/>
                </a:solidFill>
                <a:latin typeface="Times New Roman" panose="02020603050405020304" pitchFamily="18" charset="0"/>
                <a:cs typeface="Times New Roman" panose="02020603050405020304" pitchFamily="18" charset="0"/>
              </a:rPr>
              <a:t> h</a:t>
            </a:r>
            <a:r>
              <a:rPr lang="vi-VN" sz="3600" dirty="0" smtClean="0">
                <a:solidFill>
                  <a:srgbClr val="0000FF"/>
                </a:solidFill>
                <a:latin typeface="Times New Roman" panose="02020603050405020304" pitchFamily="18" charset="0"/>
                <a:cs typeface="Times New Roman" panose="02020603050405020304" pitchFamily="18" charset="0"/>
              </a:rPr>
              <a:t>ai </a:t>
            </a:r>
            <a:r>
              <a:rPr lang="vi-VN" sz="3600" dirty="0">
                <a:solidFill>
                  <a:srgbClr val="0000FF"/>
                </a:solidFill>
                <a:latin typeface="Times New Roman" panose="02020603050405020304" pitchFamily="18" charset="0"/>
                <a:cs typeface="Times New Roman" panose="02020603050405020304" pitchFamily="18" charset="0"/>
              </a:rPr>
              <a:t>hay nhiều chất thành phần trộn lẫn với </a:t>
            </a:r>
            <a:r>
              <a:rPr lang="vi-VN" sz="3600" dirty="0" smtClean="0">
                <a:solidFill>
                  <a:srgbClr val="0000FF"/>
                </a:solidFill>
                <a:latin typeface="Times New Roman" panose="02020603050405020304" pitchFamily="18" charset="0"/>
                <a:cs typeface="Times New Roman" panose="02020603050405020304" pitchFamily="18" charset="0"/>
              </a:rPr>
              <a:t>nhau</a:t>
            </a:r>
            <a:r>
              <a:rPr lang="en-US" sz="3600" dirty="0" smtClean="0">
                <a:solidFill>
                  <a:srgbClr val="0000FF"/>
                </a:solidFill>
                <a:latin typeface="Times New Roman" panose="02020603050405020304" pitchFamily="18" charset="0"/>
                <a:cs typeface="Times New Roman" panose="02020603050405020304" pitchFamily="18" charset="0"/>
              </a:rPr>
              <a:t>.</a:t>
            </a:r>
            <a:r>
              <a:rPr lang="vi-VN" sz="3600" dirty="0">
                <a:latin typeface="Times New Roman" panose="02020603050405020304" pitchFamily="18" charset="0"/>
                <a:cs typeface="Times New Roman" panose="02020603050405020304" pitchFamily="18" charset="0"/>
              </a:rPr>
              <a:t> </a:t>
            </a:r>
            <a:r>
              <a:rPr lang="vi-VN" sz="3600" dirty="0">
                <a:solidFill>
                  <a:srgbClr val="0000FF"/>
                </a:solidFill>
                <a:latin typeface="Times New Roman" panose="02020603050405020304" pitchFamily="18" charset="0"/>
                <a:cs typeface="Times New Roman" panose="02020603050405020304" pitchFamily="18" charset="0"/>
              </a:rPr>
              <a:t>Trong hỗn hợp, các chất thành phần vẫn giữ nguyên tính chất của chúng.</a:t>
            </a:r>
          </a:p>
          <a:p>
            <a:endParaRPr lang="en-US" sz="3600" dirty="0">
              <a:solidFill>
                <a:srgbClr val="0000FF"/>
              </a:solidFill>
            </a:endParaRPr>
          </a:p>
        </p:txBody>
      </p:sp>
    </p:spTree>
    <p:extLst>
      <p:ext uri="{BB962C8B-B14F-4D97-AF65-F5344CB8AC3E}">
        <p14:creationId xmlns:p14="http://schemas.microsoft.com/office/powerpoint/2010/main" val="1889608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876C8EA-87F8-4678-AB40-0607C55E70C7}"/>
              </a:ext>
            </a:extLst>
          </p:cNvPr>
          <p:cNvGraphicFramePr>
            <a:graphicFrameLocks noGrp="1"/>
          </p:cNvGraphicFramePr>
          <p:nvPr>
            <p:extLst/>
          </p:nvPr>
        </p:nvGraphicFramePr>
        <p:xfrm>
          <a:off x="-47625" y="5503150"/>
          <a:ext cx="9191625" cy="471488"/>
        </p:xfrm>
        <a:graphic>
          <a:graphicData uri="http://schemas.openxmlformats.org/drawingml/2006/table">
            <a:tbl>
              <a:tblPr/>
              <a:tblGrid>
                <a:gridCol w="5075972">
                  <a:extLst>
                    <a:ext uri="{9D8B030D-6E8A-4147-A177-3AD203B41FA5}">
                      <a16:colId xmlns:a16="http://schemas.microsoft.com/office/drawing/2014/main" val="2675018787"/>
                    </a:ext>
                  </a:extLst>
                </a:gridCol>
                <a:gridCol w="4115653">
                  <a:extLst>
                    <a:ext uri="{9D8B030D-6E8A-4147-A177-3AD203B41FA5}">
                      <a16:colId xmlns:a16="http://schemas.microsoft.com/office/drawing/2014/main" val="1501548749"/>
                    </a:ext>
                  </a:extLst>
                </a:gridCol>
              </a:tblGrid>
              <a:tr h="471488">
                <a:tc>
                  <a:txBody>
                    <a:bodyPr/>
                    <a:lstStyle/>
                    <a:p>
                      <a:pPr algn="ctr"/>
                      <a:r>
                        <a:rPr lang="vi-VN" sz="3000" b="1" dirty="0">
                          <a:effectLst/>
                          <a:latin typeface="+mj-lt"/>
                        </a:rPr>
                        <a:t>Nước súc miệng</a:t>
                      </a:r>
                    </a:p>
                  </a:txBody>
                  <a:tcPr marL="7144" marR="7144" marT="7144" marB="7144" anchor="ctr">
                    <a:lnL>
                      <a:noFill/>
                    </a:lnL>
                    <a:lnR>
                      <a:noFill/>
                    </a:lnR>
                    <a:lnT>
                      <a:noFill/>
                    </a:lnT>
                    <a:lnB>
                      <a:noFill/>
                    </a:lnB>
                    <a:solidFill>
                      <a:srgbClr val="FFFFFF"/>
                    </a:solidFill>
                  </a:tcPr>
                </a:tc>
                <a:tc>
                  <a:txBody>
                    <a:bodyPr/>
                    <a:lstStyle/>
                    <a:p>
                      <a:pPr algn="ctr"/>
                      <a:r>
                        <a:rPr lang="en-US" sz="3000" b="1" dirty="0" err="1">
                          <a:effectLst/>
                          <a:latin typeface="Times New Roman" panose="02020603050405020304" pitchFamily="18" charset="0"/>
                          <a:cs typeface="Times New Roman" panose="02020603050405020304" pitchFamily="18" charset="0"/>
                        </a:rPr>
                        <a:t>Muối</a:t>
                      </a:r>
                      <a:r>
                        <a:rPr lang="en-US" sz="3000" b="1" dirty="0">
                          <a:effectLst/>
                          <a:latin typeface="Times New Roman" panose="02020603050405020304" pitchFamily="18" charset="0"/>
                          <a:cs typeface="Times New Roman" panose="02020603050405020304" pitchFamily="18" charset="0"/>
                        </a:rPr>
                        <a:t> </a:t>
                      </a:r>
                      <a:r>
                        <a:rPr lang="en-US" sz="3000" b="1" dirty="0" err="1">
                          <a:effectLst/>
                          <a:latin typeface="Times New Roman" panose="02020603050405020304" pitchFamily="18" charset="0"/>
                          <a:cs typeface="Times New Roman" panose="02020603050405020304" pitchFamily="18" charset="0"/>
                        </a:rPr>
                        <a:t>tiêu</a:t>
                      </a:r>
                      <a:r>
                        <a:rPr lang="en-US" sz="3000" b="1" dirty="0">
                          <a:effectLst/>
                          <a:latin typeface="Times New Roman" panose="02020603050405020304" pitchFamily="18" charset="0"/>
                          <a:cs typeface="Times New Roman" panose="02020603050405020304" pitchFamily="18" charset="0"/>
                        </a:rPr>
                        <a:t> </a:t>
                      </a:r>
                      <a:r>
                        <a:rPr lang="en-US" sz="3000" b="1" dirty="0" err="1">
                          <a:effectLst/>
                          <a:latin typeface="Times New Roman" panose="02020603050405020304" pitchFamily="18" charset="0"/>
                          <a:cs typeface="Times New Roman" panose="02020603050405020304" pitchFamily="18" charset="0"/>
                        </a:rPr>
                        <a:t>chanh</a:t>
                      </a:r>
                      <a:endParaRPr lang="en-US" sz="3000" b="1" dirty="0">
                        <a:effectLst/>
                        <a:latin typeface="Times New Roman" panose="02020603050405020304" pitchFamily="18" charset="0"/>
                        <a:cs typeface="Times New Roman" panose="02020603050405020304" pitchFamily="18" charset="0"/>
                      </a:endParaRPr>
                    </a:p>
                  </a:txBody>
                  <a:tcPr marL="7144" marR="7144" marT="7144" marB="7144" anchor="ctr">
                    <a:lnL>
                      <a:noFill/>
                    </a:lnL>
                    <a:lnR>
                      <a:noFill/>
                    </a:lnR>
                    <a:lnT>
                      <a:noFill/>
                    </a:lnT>
                    <a:lnB>
                      <a:noFill/>
                    </a:lnB>
                    <a:solidFill>
                      <a:srgbClr val="FFFFFF"/>
                    </a:solidFill>
                  </a:tcPr>
                </a:tc>
                <a:extLst>
                  <a:ext uri="{0D108BD9-81ED-4DB2-BD59-A6C34878D82A}">
                    <a16:rowId xmlns:a16="http://schemas.microsoft.com/office/drawing/2014/main" val="813659690"/>
                  </a:ext>
                </a:extLst>
              </a:tr>
            </a:tbl>
          </a:graphicData>
        </a:graphic>
      </p:graphicFrame>
      <p:pic>
        <p:nvPicPr>
          <p:cNvPr id="1026" name="Picture 2" descr="nước muối">
            <a:extLst>
              <a:ext uri="{FF2B5EF4-FFF2-40B4-BE49-F238E27FC236}">
                <a16:creationId xmlns:a16="http://schemas.microsoft.com/office/drawing/2014/main" id="{A5EF4DDC-6E3B-4C14-A0C4-44A7B36917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57250"/>
            <a:ext cx="4572000" cy="46459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muối tiêu">
            <a:extLst>
              <a:ext uri="{FF2B5EF4-FFF2-40B4-BE49-F238E27FC236}">
                <a16:creationId xmlns:a16="http://schemas.microsoft.com/office/drawing/2014/main" id="{F297F660-000E-4B2A-91A2-F6B3C473CE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1" y="857250"/>
            <a:ext cx="4572000" cy="4645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7911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par>
                                <p:cTn id="8" presetID="6" presetClass="entr" presetSubtype="16"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circle(in)">
                                      <p:cBhvr>
                                        <p:cTn id="10" dur="2000"/>
                                        <p:tgtEl>
                                          <p:spTgt spid="1027"/>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228600"/>
            <a:ext cx="8686800" cy="646331"/>
          </a:xfrm>
          <a:prstGeom prst="rect">
            <a:avLst/>
          </a:prstGeom>
          <a:noFill/>
        </p:spPr>
        <p:txBody>
          <a:bodyPr wrap="square" rtlCol="0">
            <a:spAutoFit/>
          </a:bodyPr>
          <a:lstStyle/>
          <a:p>
            <a:r>
              <a:rPr lang="en-US" sz="3600" dirty="0" err="1" smtClean="0">
                <a:solidFill>
                  <a:srgbClr val="FF0000"/>
                </a:solidFill>
                <a:latin typeface="Times New Roman" panose="02020603050405020304" pitchFamily="18" charset="0"/>
                <a:cs typeface="Times New Roman" panose="02020603050405020304" pitchFamily="18" charset="0"/>
              </a:rPr>
              <a:t>Hoàn</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thành</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bảng</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sau</a:t>
            </a:r>
            <a:r>
              <a:rPr lang="en-US" sz="3600" dirty="0" smtClean="0">
                <a:solidFill>
                  <a:srgbClr val="FF0000"/>
                </a:solidFill>
                <a:latin typeface="Times New Roman" panose="02020603050405020304" pitchFamily="18" charset="0"/>
                <a:cs typeface="Times New Roman" panose="02020603050405020304" pitchFamily="18" charset="0"/>
              </a:rPr>
              <a:t>:</a:t>
            </a:r>
            <a:endParaRPr lang="en-US" sz="36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933629789"/>
              </p:ext>
            </p:extLst>
          </p:nvPr>
        </p:nvGraphicFramePr>
        <p:xfrm>
          <a:off x="381000" y="1295398"/>
          <a:ext cx="8686800" cy="5577840"/>
        </p:xfrm>
        <a:graphic>
          <a:graphicData uri="http://schemas.openxmlformats.org/drawingml/2006/table">
            <a:tbl>
              <a:tblPr firstRow="1" bandRow="1">
                <a:tableStyleId>{5C22544A-7EE6-4342-B048-85BDC9FD1C3A}</a:tableStyleId>
              </a:tblPr>
              <a:tblGrid>
                <a:gridCol w="1195431">
                  <a:extLst>
                    <a:ext uri="{9D8B030D-6E8A-4147-A177-3AD203B41FA5}">
                      <a16:colId xmlns:a16="http://schemas.microsoft.com/office/drawing/2014/main" val="1191773355"/>
                    </a:ext>
                  </a:extLst>
                </a:gridCol>
                <a:gridCol w="2470558">
                  <a:extLst>
                    <a:ext uri="{9D8B030D-6E8A-4147-A177-3AD203B41FA5}">
                      <a16:colId xmlns:a16="http://schemas.microsoft.com/office/drawing/2014/main" val="3369164254"/>
                    </a:ext>
                  </a:extLst>
                </a:gridCol>
                <a:gridCol w="5020811">
                  <a:extLst>
                    <a:ext uri="{9D8B030D-6E8A-4147-A177-3AD203B41FA5}">
                      <a16:colId xmlns:a16="http://schemas.microsoft.com/office/drawing/2014/main" val="3789599107"/>
                    </a:ext>
                  </a:extLst>
                </a:gridCol>
              </a:tblGrid>
              <a:tr h="381726">
                <a:tc>
                  <a:txBody>
                    <a:bodyPr/>
                    <a:lstStyle/>
                    <a:p>
                      <a:r>
                        <a:rPr lang="en-US" sz="3600" dirty="0" smtClean="0">
                          <a:solidFill>
                            <a:schemeClr val="tx1"/>
                          </a:solidFill>
                          <a:latin typeface="Times New Roman" panose="02020603050405020304" pitchFamily="18" charset="0"/>
                          <a:cs typeface="Times New Roman" panose="02020603050405020304" pitchFamily="18" charset="0"/>
                        </a:rPr>
                        <a:t>STT</a:t>
                      </a:r>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3600" dirty="0" err="1" smtClean="0">
                          <a:solidFill>
                            <a:schemeClr val="tx1"/>
                          </a:solidFill>
                          <a:latin typeface="Times New Roman" panose="02020603050405020304" pitchFamily="18" charset="0"/>
                          <a:cs typeface="Times New Roman" panose="02020603050405020304" pitchFamily="18" charset="0"/>
                        </a:rPr>
                        <a:t>Hỗn</a:t>
                      </a:r>
                      <a:r>
                        <a:rPr lang="en-US" sz="3600" baseline="0" dirty="0" smtClean="0">
                          <a:solidFill>
                            <a:schemeClr val="tx1"/>
                          </a:solidFill>
                          <a:latin typeface="Times New Roman" panose="02020603050405020304" pitchFamily="18" charset="0"/>
                          <a:cs typeface="Times New Roman" panose="02020603050405020304" pitchFamily="18" charset="0"/>
                        </a:rPr>
                        <a:t> </a:t>
                      </a:r>
                      <a:r>
                        <a:rPr lang="en-US" sz="3600" baseline="0" dirty="0" err="1" smtClean="0">
                          <a:solidFill>
                            <a:schemeClr val="tx1"/>
                          </a:solidFill>
                          <a:latin typeface="Times New Roman" panose="02020603050405020304" pitchFamily="18" charset="0"/>
                          <a:cs typeface="Times New Roman" panose="02020603050405020304" pitchFamily="18" charset="0"/>
                        </a:rPr>
                        <a:t>hợp</a:t>
                      </a:r>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3600" dirty="0" err="1" smtClean="0">
                          <a:solidFill>
                            <a:schemeClr val="tx1"/>
                          </a:solidFill>
                          <a:latin typeface="Times New Roman" panose="02020603050405020304" pitchFamily="18" charset="0"/>
                          <a:cs typeface="Times New Roman" panose="02020603050405020304" pitchFamily="18" charset="0"/>
                        </a:rPr>
                        <a:t>Một</a:t>
                      </a:r>
                      <a:r>
                        <a:rPr lang="en-US" sz="3600" baseline="0" dirty="0" smtClean="0">
                          <a:solidFill>
                            <a:schemeClr val="tx1"/>
                          </a:solidFill>
                          <a:latin typeface="Times New Roman" panose="02020603050405020304" pitchFamily="18" charset="0"/>
                          <a:cs typeface="Times New Roman" panose="02020603050405020304" pitchFamily="18" charset="0"/>
                        </a:rPr>
                        <a:t> </a:t>
                      </a:r>
                      <a:r>
                        <a:rPr lang="en-US" sz="3600" baseline="0" dirty="0" err="1" smtClean="0">
                          <a:solidFill>
                            <a:schemeClr val="tx1"/>
                          </a:solidFill>
                          <a:latin typeface="Times New Roman" panose="02020603050405020304" pitchFamily="18" charset="0"/>
                          <a:cs typeface="Times New Roman" panose="02020603050405020304" pitchFamily="18" charset="0"/>
                        </a:rPr>
                        <a:t>số</a:t>
                      </a:r>
                      <a:r>
                        <a:rPr lang="en-US" sz="3600" baseline="0" dirty="0" smtClean="0">
                          <a:solidFill>
                            <a:schemeClr val="tx1"/>
                          </a:solidFill>
                          <a:latin typeface="Times New Roman" panose="02020603050405020304" pitchFamily="18" charset="0"/>
                          <a:cs typeface="Times New Roman" panose="02020603050405020304" pitchFamily="18" charset="0"/>
                        </a:rPr>
                        <a:t> </a:t>
                      </a:r>
                      <a:r>
                        <a:rPr lang="en-US" sz="3600" baseline="0" dirty="0" err="1" smtClean="0">
                          <a:solidFill>
                            <a:schemeClr val="tx1"/>
                          </a:solidFill>
                          <a:latin typeface="Times New Roman" panose="02020603050405020304" pitchFamily="18" charset="0"/>
                          <a:cs typeface="Times New Roman" panose="02020603050405020304" pitchFamily="18" charset="0"/>
                        </a:rPr>
                        <a:t>thành</a:t>
                      </a:r>
                      <a:r>
                        <a:rPr lang="en-US" sz="3600" baseline="0" dirty="0" smtClean="0">
                          <a:solidFill>
                            <a:schemeClr val="tx1"/>
                          </a:solidFill>
                          <a:latin typeface="Times New Roman" panose="02020603050405020304" pitchFamily="18" charset="0"/>
                          <a:cs typeface="Times New Roman" panose="02020603050405020304" pitchFamily="18" charset="0"/>
                        </a:rPr>
                        <a:t> </a:t>
                      </a:r>
                      <a:r>
                        <a:rPr lang="en-US" sz="3600" baseline="0" dirty="0" err="1" smtClean="0">
                          <a:solidFill>
                            <a:schemeClr val="tx1"/>
                          </a:solidFill>
                          <a:latin typeface="Times New Roman" panose="02020603050405020304" pitchFamily="18" charset="0"/>
                          <a:cs typeface="Times New Roman" panose="02020603050405020304" pitchFamily="18" charset="0"/>
                        </a:rPr>
                        <a:t>phần</a:t>
                      </a:r>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7996626"/>
                  </a:ext>
                </a:extLst>
              </a:tr>
              <a:tr h="381726">
                <a:tc>
                  <a:txBody>
                    <a:bodyPr/>
                    <a:lstStyle/>
                    <a:p>
                      <a:r>
                        <a:rPr lang="en-US" sz="3600" dirty="0" smtClean="0">
                          <a:solidFill>
                            <a:schemeClr val="tx1"/>
                          </a:solidFill>
                          <a:latin typeface="Times New Roman" panose="02020603050405020304" pitchFamily="18" charset="0"/>
                          <a:cs typeface="Times New Roman" panose="02020603050405020304" pitchFamily="18" charset="0"/>
                        </a:rPr>
                        <a:t>1</a:t>
                      </a:r>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3600" dirty="0" err="1" smtClean="0">
                          <a:solidFill>
                            <a:schemeClr val="tx1"/>
                          </a:solidFill>
                          <a:latin typeface="Times New Roman" panose="02020603050405020304" pitchFamily="18" charset="0"/>
                          <a:cs typeface="Times New Roman" panose="02020603050405020304" pitchFamily="18" charset="0"/>
                        </a:rPr>
                        <a:t>Nước</a:t>
                      </a:r>
                      <a:r>
                        <a:rPr lang="en-US" sz="3600" baseline="0" dirty="0" smtClean="0">
                          <a:solidFill>
                            <a:schemeClr val="tx1"/>
                          </a:solidFill>
                          <a:latin typeface="Times New Roman" panose="02020603050405020304" pitchFamily="18" charset="0"/>
                          <a:cs typeface="Times New Roman" panose="02020603050405020304" pitchFamily="18" charset="0"/>
                        </a:rPr>
                        <a:t> </a:t>
                      </a:r>
                      <a:r>
                        <a:rPr lang="en-US" sz="3600" baseline="0" dirty="0" err="1" smtClean="0">
                          <a:solidFill>
                            <a:schemeClr val="tx1"/>
                          </a:solidFill>
                          <a:latin typeface="Times New Roman" panose="02020603050405020304" pitchFamily="18" charset="0"/>
                          <a:cs typeface="Times New Roman" panose="02020603050405020304" pitchFamily="18" charset="0"/>
                        </a:rPr>
                        <a:t>đường</a:t>
                      </a:r>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360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42332724"/>
                  </a:ext>
                </a:extLst>
              </a:tr>
              <a:tr h="381726">
                <a:tc>
                  <a:txBody>
                    <a:bodyPr/>
                    <a:lstStyle/>
                    <a:p>
                      <a:r>
                        <a:rPr lang="en-US" sz="3600" dirty="0" smtClean="0">
                          <a:solidFill>
                            <a:schemeClr val="tx1"/>
                          </a:solidFill>
                          <a:latin typeface="Times New Roman" panose="02020603050405020304" pitchFamily="18" charset="0"/>
                          <a:cs typeface="Times New Roman" panose="02020603050405020304" pitchFamily="18" charset="0"/>
                        </a:rPr>
                        <a:t>2 </a:t>
                      </a:r>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3600" dirty="0" err="1" smtClean="0">
                          <a:solidFill>
                            <a:schemeClr val="tx1"/>
                          </a:solidFill>
                          <a:latin typeface="Times New Roman" panose="02020603050405020304" pitchFamily="18" charset="0"/>
                          <a:cs typeface="Times New Roman" panose="02020603050405020304" pitchFamily="18" charset="0"/>
                        </a:rPr>
                        <a:t>Nước</a:t>
                      </a:r>
                      <a:r>
                        <a:rPr lang="en-US" sz="3600" baseline="0" dirty="0" smtClean="0">
                          <a:solidFill>
                            <a:schemeClr val="tx1"/>
                          </a:solidFill>
                          <a:latin typeface="Times New Roman" panose="02020603050405020304" pitchFamily="18" charset="0"/>
                          <a:cs typeface="Times New Roman" panose="02020603050405020304" pitchFamily="18" charset="0"/>
                        </a:rPr>
                        <a:t> </a:t>
                      </a:r>
                      <a:r>
                        <a:rPr lang="en-US" sz="3600" baseline="0" dirty="0" err="1" smtClean="0">
                          <a:solidFill>
                            <a:schemeClr val="tx1"/>
                          </a:solidFill>
                          <a:latin typeface="Times New Roman" panose="02020603050405020304" pitchFamily="18" charset="0"/>
                          <a:cs typeface="Times New Roman" panose="02020603050405020304" pitchFamily="18" charset="0"/>
                        </a:rPr>
                        <a:t>chấm</a:t>
                      </a:r>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360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66054868"/>
                  </a:ext>
                </a:extLst>
              </a:tr>
              <a:tr h="381726">
                <a:tc>
                  <a:txBody>
                    <a:bodyPr/>
                    <a:lstStyle/>
                    <a:p>
                      <a:r>
                        <a:rPr lang="en-US" sz="3600" dirty="0" smtClean="0">
                          <a:solidFill>
                            <a:schemeClr val="tx1"/>
                          </a:solidFill>
                          <a:latin typeface="Times New Roman" panose="02020603050405020304" pitchFamily="18" charset="0"/>
                          <a:cs typeface="Times New Roman" panose="02020603050405020304" pitchFamily="18" charset="0"/>
                        </a:rPr>
                        <a:t>3</a:t>
                      </a:r>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3600" dirty="0" err="1" smtClean="0">
                          <a:solidFill>
                            <a:schemeClr val="tx1"/>
                          </a:solidFill>
                          <a:latin typeface="Times New Roman" panose="02020603050405020304" pitchFamily="18" charset="0"/>
                          <a:cs typeface="Times New Roman" panose="02020603050405020304" pitchFamily="18" charset="0"/>
                        </a:rPr>
                        <a:t>Nước</a:t>
                      </a:r>
                      <a:r>
                        <a:rPr lang="en-US" sz="3600" baseline="0" dirty="0" smtClean="0">
                          <a:solidFill>
                            <a:schemeClr val="tx1"/>
                          </a:solidFill>
                          <a:latin typeface="Times New Roman" panose="02020603050405020304" pitchFamily="18" charset="0"/>
                          <a:cs typeface="Times New Roman" panose="02020603050405020304" pitchFamily="18" charset="0"/>
                        </a:rPr>
                        <a:t> cam</a:t>
                      </a:r>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360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51471986"/>
                  </a:ext>
                </a:extLst>
              </a:tr>
              <a:tr h="381726">
                <a:tc>
                  <a:txBody>
                    <a:bodyPr/>
                    <a:lstStyle/>
                    <a:p>
                      <a:r>
                        <a:rPr lang="en-US" sz="3600" dirty="0" smtClean="0">
                          <a:solidFill>
                            <a:schemeClr val="tx1"/>
                          </a:solidFill>
                          <a:latin typeface="Times New Roman" panose="02020603050405020304" pitchFamily="18" charset="0"/>
                          <a:cs typeface="Times New Roman" panose="02020603050405020304" pitchFamily="18" charset="0"/>
                        </a:rPr>
                        <a:t>4</a:t>
                      </a:r>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3600" dirty="0" err="1" smtClean="0">
                          <a:solidFill>
                            <a:schemeClr val="tx1"/>
                          </a:solidFill>
                          <a:latin typeface="Times New Roman" panose="02020603050405020304" pitchFamily="18" charset="0"/>
                          <a:cs typeface="Times New Roman" panose="02020603050405020304" pitchFamily="18" charset="0"/>
                        </a:rPr>
                        <a:t>Muối</a:t>
                      </a:r>
                      <a:r>
                        <a:rPr lang="en-US" sz="3600" baseline="0" dirty="0" smtClean="0">
                          <a:solidFill>
                            <a:schemeClr val="tx1"/>
                          </a:solidFill>
                          <a:latin typeface="Times New Roman" panose="02020603050405020304" pitchFamily="18" charset="0"/>
                          <a:cs typeface="Times New Roman" panose="02020603050405020304" pitchFamily="18" charset="0"/>
                        </a:rPr>
                        <a:t> </a:t>
                      </a:r>
                      <a:r>
                        <a:rPr lang="en-US" sz="3600" baseline="0" dirty="0" err="1" smtClean="0">
                          <a:solidFill>
                            <a:schemeClr val="tx1"/>
                          </a:solidFill>
                          <a:latin typeface="Times New Roman" panose="02020603050405020304" pitchFamily="18" charset="0"/>
                          <a:cs typeface="Times New Roman" panose="02020603050405020304" pitchFamily="18" charset="0"/>
                        </a:rPr>
                        <a:t>tiêu</a:t>
                      </a:r>
                      <a:r>
                        <a:rPr lang="en-US" sz="3600" baseline="0" dirty="0" smtClean="0">
                          <a:solidFill>
                            <a:schemeClr val="tx1"/>
                          </a:solidFill>
                          <a:latin typeface="Times New Roman" panose="02020603050405020304" pitchFamily="18" charset="0"/>
                          <a:cs typeface="Times New Roman" panose="02020603050405020304" pitchFamily="18" charset="0"/>
                        </a:rPr>
                        <a:t> </a:t>
                      </a:r>
                      <a:r>
                        <a:rPr lang="en-US" sz="3600" baseline="0" dirty="0" err="1" smtClean="0">
                          <a:solidFill>
                            <a:schemeClr val="tx1"/>
                          </a:solidFill>
                          <a:latin typeface="Times New Roman" panose="02020603050405020304" pitchFamily="18" charset="0"/>
                          <a:cs typeface="Times New Roman" panose="02020603050405020304" pitchFamily="18" charset="0"/>
                        </a:rPr>
                        <a:t>chanh</a:t>
                      </a:r>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360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69497456"/>
                  </a:ext>
                </a:extLst>
              </a:tr>
              <a:tr h="381726">
                <a:tc>
                  <a:txBody>
                    <a:bodyPr/>
                    <a:lstStyle/>
                    <a:p>
                      <a:r>
                        <a:rPr lang="en-US" sz="3600" dirty="0" smtClean="0">
                          <a:solidFill>
                            <a:schemeClr val="tx1"/>
                          </a:solidFill>
                          <a:latin typeface="Times New Roman" panose="02020603050405020304" pitchFamily="18" charset="0"/>
                          <a:cs typeface="Times New Roman" panose="02020603050405020304" pitchFamily="18" charset="0"/>
                        </a:rPr>
                        <a:t>5</a:t>
                      </a:r>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3600" dirty="0" err="1" smtClean="0">
                          <a:solidFill>
                            <a:schemeClr val="tx1"/>
                          </a:solidFill>
                          <a:latin typeface="Times New Roman" panose="02020603050405020304" pitchFamily="18" charset="0"/>
                          <a:cs typeface="Times New Roman" panose="02020603050405020304" pitchFamily="18" charset="0"/>
                        </a:rPr>
                        <a:t>Trà</a:t>
                      </a:r>
                      <a:r>
                        <a:rPr lang="en-US" sz="3600" baseline="0" dirty="0" smtClean="0">
                          <a:solidFill>
                            <a:schemeClr val="tx1"/>
                          </a:solidFill>
                          <a:latin typeface="Times New Roman" panose="02020603050405020304" pitchFamily="18" charset="0"/>
                          <a:cs typeface="Times New Roman" panose="02020603050405020304" pitchFamily="18" charset="0"/>
                        </a:rPr>
                        <a:t> </a:t>
                      </a:r>
                      <a:r>
                        <a:rPr lang="en-US" sz="3600" baseline="0" dirty="0" err="1" smtClean="0">
                          <a:solidFill>
                            <a:schemeClr val="tx1"/>
                          </a:solidFill>
                          <a:latin typeface="Times New Roman" panose="02020603050405020304" pitchFamily="18" charset="0"/>
                          <a:cs typeface="Times New Roman" panose="02020603050405020304" pitchFamily="18" charset="0"/>
                        </a:rPr>
                        <a:t>sữa</a:t>
                      </a:r>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360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98094345"/>
                  </a:ext>
                </a:extLst>
              </a:tr>
              <a:tr h="381726">
                <a:tc>
                  <a:txBody>
                    <a:bodyPr/>
                    <a:lstStyle/>
                    <a:p>
                      <a:r>
                        <a:rPr lang="en-US" sz="3600" dirty="0" smtClean="0">
                          <a:solidFill>
                            <a:schemeClr val="tx1"/>
                          </a:solidFill>
                          <a:latin typeface="Times New Roman" panose="02020603050405020304" pitchFamily="18" charset="0"/>
                          <a:cs typeface="Times New Roman" panose="02020603050405020304" pitchFamily="18" charset="0"/>
                        </a:rPr>
                        <a:t>6</a:t>
                      </a:r>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3600" dirty="0" err="1" smtClean="0">
                          <a:solidFill>
                            <a:schemeClr val="tx1"/>
                          </a:solidFill>
                          <a:latin typeface="Times New Roman" panose="02020603050405020304" pitchFamily="18" charset="0"/>
                          <a:cs typeface="Times New Roman" panose="02020603050405020304" pitchFamily="18" charset="0"/>
                        </a:rPr>
                        <a:t>Trà</a:t>
                      </a:r>
                      <a:r>
                        <a:rPr lang="en-US" sz="3600" baseline="0" dirty="0" smtClean="0">
                          <a:solidFill>
                            <a:schemeClr val="tx1"/>
                          </a:solidFill>
                          <a:latin typeface="Times New Roman" panose="02020603050405020304" pitchFamily="18" charset="0"/>
                          <a:cs typeface="Times New Roman" panose="02020603050405020304" pitchFamily="18" charset="0"/>
                        </a:rPr>
                        <a:t> </a:t>
                      </a:r>
                      <a:r>
                        <a:rPr lang="en-US" sz="3600" baseline="0" dirty="0" err="1" smtClean="0">
                          <a:solidFill>
                            <a:schemeClr val="tx1"/>
                          </a:solidFill>
                          <a:latin typeface="Times New Roman" panose="02020603050405020304" pitchFamily="18" charset="0"/>
                          <a:cs typeface="Times New Roman" panose="02020603050405020304" pitchFamily="18" charset="0"/>
                        </a:rPr>
                        <a:t>tắc</a:t>
                      </a:r>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26565886"/>
                  </a:ext>
                </a:extLst>
              </a:tr>
            </a:tbl>
          </a:graphicData>
        </a:graphic>
      </p:graphicFrame>
    </p:spTree>
    <p:extLst>
      <p:ext uri="{BB962C8B-B14F-4D97-AF65-F5344CB8AC3E}">
        <p14:creationId xmlns:p14="http://schemas.microsoft.com/office/powerpoint/2010/main" val="9549388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04784060"/>
              </p:ext>
            </p:extLst>
          </p:nvPr>
        </p:nvGraphicFramePr>
        <p:xfrm>
          <a:off x="152400" y="182880"/>
          <a:ext cx="8686800" cy="6675120"/>
        </p:xfrm>
        <a:graphic>
          <a:graphicData uri="http://schemas.openxmlformats.org/drawingml/2006/table">
            <a:tbl>
              <a:tblPr firstRow="1" bandRow="1">
                <a:tableStyleId>{5C22544A-7EE6-4342-B048-85BDC9FD1C3A}</a:tableStyleId>
              </a:tblPr>
              <a:tblGrid>
                <a:gridCol w="1195431">
                  <a:extLst>
                    <a:ext uri="{9D8B030D-6E8A-4147-A177-3AD203B41FA5}">
                      <a16:colId xmlns:a16="http://schemas.microsoft.com/office/drawing/2014/main" val="1191773355"/>
                    </a:ext>
                  </a:extLst>
                </a:gridCol>
                <a:gridCol w="2470558">
                  <a:extLst>
                    <a:ext uri="{9D8B030D-6E8A-4147-A177-3AD203B41FA5}">
                      <a16:colId xmlns:a16="http://schemas.microsoft.com/office/drawing/2014/main" val="3369164254"/>
                    </a:ext>
                  </a:extLst>
                </a:gridCol>
                <a:gridCol w="5020811">
                  <a:extLst>
                    <a:ext uri="{9D8B030D-6E8A-4147-A177-3AD203B41FA5}">
                      <a16:colId xmlns:a16="http://schemas.microsoft.com/office/drawing/2014/main" val="3789599107"/>
                    </a:ext>
                  </a:extLst>
                </a:gridCol>
              </a:tblGrid>
              <a:tr h="381726">
                <a:tc>
                  <a:txBody>
                    <a:bodyPr/>
                    <a:lstStyle/>
                    <a:p>
                      <a:r>
                        <a:rPr lang="en-US" sz="3600" dirty="0" smtClean="0">
                          <a:solidFill>
                            <a:schemeClr val="tx1"/>
                          </a:solidFill>
                          <a:latin typeface="Times New Roman" panose="02020603050405020304" pitchFamily="18" charset="0"/>
                          <a:cs typeface="Times New Roman" panose="02020603050405020304" pitchFamily="18" charset="0"/>
                        </a:rPr>
                        <a:t>STT</a:t>
                      </a:r>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3600" dirty="0" err="1" smtClean="0">
                          <a:solidFill>
                            <a:schemeClr val="tx1"/>
                          </a:solidFill>
                          <a:latin typeface="Times New Roman" panose="02020603050405020304" pitchFamily="18" charset="0"/>
                          <a:cs typeface="Times New Roman" panose="02020603050405020304" pitchFamily="18" charset="0"/>
                        </a:rPr>
                        <a:t>Hỗn</a:t>
                      </a:r>
                      <a:r>
                        <a:rPr lang="en-US" sz="3600" baseline="0" dirty="0" smtClean="0">
                          <a:solidFill>
                            <a:schemeClr val="tx1"/>
                          </a:solidFill>
                          <a:latin typeface="Times New Roman" panose="02020603050405020304" pitchFamily="18" charset="0"/>
                          <a:cs typeface="Times New Roman" panose="02020603050405020304" pitchFamily="18" charset="0"/>
                        </a:rPr>
                        <a:t> </a:t>
                      </a:r>
                      <a:r>
                        <a:rPr lang="en-US" sz="3600" baseline="0" dirty="0" err="1" smtClean="0">
                          <a:solidFill>
                            <a:schemeClr val="tx1"/>
                          </a:solidFill>
                          <a:latin typeface="Times New Roman" panose="02020603050405020304" pitchFamily="18" charset="0"/>
                          <a:cs typeface="Times New Roman" panose="02020603050405020304" pitchFamily="18" charset="0"/>
                        </a:rPr>
                        <a:t>hợp</a:t>
                      </a:r>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3600" dirty="0" err="1" smtClean="0">
                          <a:solidFill>
                            <a:schemeClr val="tx1"/>
                          </a:solidFill>
                          <a:latin typeface="Times New Roman" panose="02020603050405020304" pitchFamily="18" charset="0"/>
                          <a:cs typeface="Times New Roman" panose="02020603050405020304" pitchFamily="18" charset="0"/>
                        </a:rPr>
                        <a:t>Một</a:t>
                      </a:r>
                      <a:r>
                        <a:rPr lang="en-US" sz="3600" baseline="0" dirty="0" smtClean="0">
                          <a:solidFill>
                            <a:schemeClr val="tx1"/>
                          </a:solidFill>
                          <a:latin typeface="Times New Roman" panose="02020603050405020304" pitchFamily="18" charset="0"/>
                          <a:cs typeface="Times New Roman" panose="02020603050405020304" pitchFamily="18" charset="0"/>
                        </a:rPr>
                        <a:t> </a:t>
                      </a:r>
                      <a:r>
                        <a:rPr lang="en-US" sz="3600" baseline="0" dirty="0" err="1" smtClean="0">
                          <a:solidFill>
                            <a:schemeClr val="tx1"/>
                          </a:solidFill>
                          <a:latin typeface="Times New Roman" panose="02020603050405020304" pitchFamily="18" charset="0"/>
                          <a:cs typeface="Times New Roman" panose="02020603050405020304" pitchFamily="18" charset="0"/>
                        </a:rPr>
                        <a:t>số</a:t>
                      </a:r>
                      <a:r>
                        <a:rPr lang="en-US" sz="3600" baseline="0" dirty="0" smtClean="0">
                          <a:solidFill>
                            <a:schemeClr val="tx1"/>
                          </a:solidFill>
                          <a:latin typeface="Times New Roman" panose="02020603050405020304" pitchFamily="18" charset="0"/>
                          <a:cs typeface="Times New Roman" panose="02020603050405020304" pitchFamily="18" charset="0"/>
                        </a:rPr>
                        <a:t> </a:t>
                      </a:r>
                      <a:r>
                        <a:rPr lang="en-US" sz="3600" baseline="0" dirty="0" err="1" smtClean="0">
                          <a:solidFill>
                            <a:schemeClr val="tx1"/>
                          </a:solidFill>
                          <a:latin typeface="Times New Roman" panose="02020603050405020304" pitchFamily="18" charset="0"/>
                          <a:cs typeface="Times New Roman" panose="02020603050405020304" pitchFamily="18" charset="0"/>
                        </a:rPr>
                        <a:t>thành</a:t>
                      </a:r>
                      <a:r>
                        <a:rPr lang="en-US" sz="3600" baseline="0" dirty="0" smtClean="0">
                          <a:solidFill>
                            <a:schemeClr val="tx1"/>
                          </a:solidFill>
                          <a:latin typeface="Times New Roman" panose="02020603050405020304" pitchFamily="18" charset="0"/>
                          <a:cs typeface="Times New Roman" panose="02020603050405020304" pitchFamily="18" charset="0"/>
                        </a:rPr>
                        <a:t> </a:t>
                      </a:r>
                      <a:r>
                        <a:rPr lang="en-US" sz="3600" baseline="0" dirty="0" err="1" smtClean="0">
                          <a:solidFill>
                            <a:schemeClr val="tx1"/>
                          </a:solidFill>
                          <a:latin typeface="Times New Roman" panose="02020603050405020304" pitchFamily="18" charset="0"/>
                          <a:cs typeface="Times New Roman" panose="02020603050405020304" pitchFamily="18" charset="0"/>
                        </a:rPr>
                        <a:t>phần</a:t>
                      </a:r>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37996626"/>
                  </a:ext>
                </a:extLst>
              </a:tr>
              <a:tr h="381726">
                <a:tc>
                  <a:txBody>
                    <a:bodyPr/>
                    <a:lstStyle/>
                    <a:p>
                      <a:pPr algn="ctr"/>
                      <a:r>
                        <a:rPr lang="en-US" sz="3600" dirty="0" smtClean="0">
                          <a:solidFill>
                            <a:srgbClr val="FF0000"/>
                          </a:solidFill>
                          <a:latin typeface="Times New Roman" panose="02020603050405020304" pitchFamily="18" charset="0"/>
                          <a:cs typeface="Times New Roman" panose="02020603050405020304" pitchFamily="18" charset="0"/>
                        </a:rPr>
                        <a:t>1</a:t>
                      </a:r>
                      <a:endParaRPr lang="en-US" sz="3600" dirty="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3600" dirty="0" err="1" smtClean="0">
                          <a:solidFill>
                            <a:srgbClr val="FF0000"/>
                          </a:solidFill>
                          <a:latin typeface="Times New Roman" panose="02020603050405020304" pitchFamily="18" charset="0"/>
                          <a:cs typeface="Times New Roman" panose="02020603050405020304" pitchFamily="18" charset="0"/>
                        </a:rPr>
                        <a:t>Nước</a:t>
                      </a:r>
                      <a:r>
                        <a:rPr lang="en-US" sz="3600" baseline="0" dirty="0" smtClean="0">
                          <a:solidFill>
                            <a:srgbClr val="FF0000"/>
                          </a:solidFill>
                          <a:latin typeface="Times New Roman" panose="02020603050405020304" pitchFamily="18" charset="0"/>
                          <a:cs typeface="Times New Roman" panose="02020603050405020304" pitchFamily="18" charset="0"/>
                        </a:rPr>
                        <a:t> </a:t>
                      </a:r>
                      <a:r>
                        <a:rPr lang="en-US" sz="3600" baseline="0" dirty="0" err="1" smtClean="0">
                          <a:solidFill>
                            <a:srgbClr val="FF0000"/>
                          </a:solidFill>
                          <a:latin typeface="Times New Roman" panose="02020603050405020304" pitchFamily="18" charset="0"/>
                          <a:cs typeface="Times New Roman" panose="02020603050405020304" pitchFamily="18" charset="0"/>
                        </a:rPr>
                        <a:t>đường</a:t>
                      </a:r>
                      <a:endParaRPr lang="en-US" sz="3600" dirty="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3600" dirty="0" err="1" smtClean="0">
                          <a:solidFill>
                            <a:srgbClr val="0000FF"/>
                          </a:solidFill>
                          <a:latin typeface="Times New Roman" panose="02020603050405020304" pitchFamily="18" charset="0"/>
                          <a:cs typeface="Times New Roman" panose="02020603050405020304" pitchFamily="18" charset="0"/>
                        </a:rPr>
                        <a:t>Nước</a:t>
                      </a:r>
                      <a:r>
                        <a:rPr lang="en-US" sz="3600" dirty="0" smtClean="0">
                          <a:solidFill>
                            <a:srgbClr val="0000FF"/>
                          </a:solidFill>
                          <a:latin typeface="Times New Roman" panose="02020603050405020304" pitchFamily="18" charset="0"/>
                          <a:cs typeface="Times New Roman" panose="02020603050405020304" pitchFamily="18" charset="0"/>
                        </a:rPr>
                        <a:t>,</a:t>
                      </a:r>
                      <a:r>
                        <a:rPr lang="en-US" sz="3600" baseline="0" dirty="0" smtClean="0">
                          <a:solidFill>
                            <a:srgbClr val="0000FF"/>
                          </a:solidFill>
                          <a:latin typeface="Times New Roman" panose="02020603050405020304" pitchFamily="18" charset="0"/>
                          <a:cs typeface="Times New Roman" panose="02020603050405020304" pitchFamily="18" charset="0"/>
                        </a:rPr>
                        <a:t> </a:t>
                      </a:r>
                      <a:r>
                        <a:rPr lang="en-US" sz="3600" baseline="0" dirty="0" err="1" smtClean="0">
                          <a:solidFill>
                            <a:srgbClr val="0000FF"/>
                          </a:solidFill>
                          <a:latin typeface="Times New Roman" panose="02020603050405020304" pitchFamily="18" charset="0"/>
                          <a:cs typeface="Times New Roman" panose="02020603050405020304" pitchFamily="18" charset="0"/>
                        </a:rPr>
                        <a:t>đường</a:t>
                      </a:r>
                      <a:endParaRPr lang="en-US" sz="3600" dirty="0">
                        <a:solidFill>
                          <a:srgbClr val="0000FF"/>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42332724"/>
                  </a:ext>
                </a:extLst>
              </a:tr>
              <a:tr h="381726">
                <a:tc>
                  <a:txBody>
                    <a:bodyPr/>
                    <a:lstStyle/>
                    <a:p>
                      <a:pPr algn="ctr"/>
                      <a:r>
                        <a:rPr lang="en-US" sz="3600" dirty="0" smtClean="0">
                          <a:solidFill>
                            <a:srgbClr val="FF0000"/>
                          </a:solidFill>
                          <a:latin typeface="Times New Roman" panose="02020603050405020304" pitchFamily="18" charset="0"/>
                          <a:cs typeface="Times New Roman" panose="02020603050405020304" pitchFamily="18" charset="0"/>
                        </a:rPr>
                        <a:t>2 </a:t>
                      </a:r>
                      <a:endParaRPr lang="en-US" sz="3600" dirty="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3600" dirty="0" err="1" smtClean="0">
                          <a:solidFill>
                            <a:srgbClr val="FF0000"/>
                          </a:solidFill>
                          <a:latin typeface="Times New Roman" panose="02020603050405020304" pitchFamily="18" charset="0"/>
                          <a:cs typeface="Times New Roman" panose="02020603050405020304" pitchFamily="18" charset="0"/>
                        </a:rPr>
                        <a:t>Nước</a:t>
                      </a:r>
                      <a:r>
                        <a:rPr lang="en-US" sz="3600" baseline="0" dirty="0" smtClean="0">
                          <a:solidFill>
                            <a:srgbClr val="FF0000"/>
                          </a:solidFill>
                          <a:latin typeface="Times New Roman" panose="02020603050405020304" pitchFamily="18" charset="0"/>
                          <a:cs typeface="Times New Roman" panose="02020603050405020304" pitchFamily="18" charset="0"/>
                        </a:rPr>
                        <a:t> </a:t>
                      </a:r>
                      <a:r>
                        <a:rPr lang="en-US" sz="3600" baseline="0" dirty="0" err="1" smtClean="0">
                          <a:solidFill>
                            <a:srgbClr val="FF0000"/>
                          </a:solidFill>
                          <a:latin typeface="Times New Roman" panose="02020603050405020304" pitchFamily="18" charset="0"/>
                          <a:cs typeface="Times New Roman" panose="02020603050405020304" pitchFamily="18" charset="0"/>
                        </a:rPr>
                        <a:t>chấm</a:t>
                      </a:r>
                      <a:endParaRPr lang="en-US" sz="3600" dirty="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3600" dirty="0" err="1" smtClean="0">
                          <a:solidFill>
                            <a:srgbClr val="00B050"/>
                          </a:solidFill>
                          <a:latin typeface="Times New Roman" panose="02020603050405020304" pitchFamily="18" charset="0"/>
                          <a:cs typeface="Times New Roman" panose="02020603050405020304" pitchFamily="18" charset="0"/>
                        </a:rPr>
                        <a:t>Nước</a:t>
                      </a:r>
                      <a:r>
                        <a:rPr lang="en-US" sz="3600" baseline="0" dirty="0" smtClean="0">
                          <a:solidFill>
                            <a:srgbClr val="00B050"/>
                          </a:solidFill>
                          <a:latin typeface="Times New Roman" panose="02020603050405020304" pitchFamily="18" charset="0"/>
                          <a:cs typeface="Times New Roman" panose="02020603050405020304" pitchFamily="18" charset="0"/>
                        </a:rPr>
                        <a:t> </a:t>
                      </a:r>
                      <a:r>
                        <a:rPr lang="en-US" sz="3600" baseline="0" dirty="0" err="1" smtClean="0">
                          <a:solidFill>
                            <a:srgbClr val="00B050"/>
                          </a:solidFill>
                          <a:latin typeface="Times New Roman" panose="02020603050405020304" pitchFamily="18" charset="0"/>
                          <a:cs typeface="Times New Roman" panose="02020603050405020304" pitchFamily="18" charset="0"/>
                        </a:rPr>
                        <a:t>mắm</a:t>
                      </a:r>
                      <a:r>
                        <a:rPr lang="en-US" sz="3600" baseline="0" dirty="0" smtClean="0">
                          <a:solidFill>
                            <a:srgbClr val="00B050"/>
                          </a:solidFill>
                          <a:latin typeface="Times New Roman" panose="02020603050405020304" pitchFamily="18" charset="0"/>
                          <a:cs typeface="Times New Roman" panose="02020603050405020304" pitchFamily="18" charset="0"/>
                        </a:rPr>
                        <a:t>, </a:t>
                      </a:r>
                      <a:r>
                        <a:rPr lang="en-US" sz="3600" baseline="0" dirty="0" err="1" smtClean="0">
                          <a:solidFill>
                            <a:srgbClr val="00B050"/>
                          </a:solidFill>
                          <a:latin typeface="Times New Roman" panose="02020603050405020304" pitchFamily="18" charset="0"/>
                          <a:cs typeface="Times New Roman" panose="02020603050405020304" pitchFamily="18" charset="0"/>
                        </a:rPr>
                        <a:t>ớt</a:t>
                      </a:r>
                      <a:r>
                        <a:rPr lang="en-US" sz="3600" baseline="0" dirty="0" smtClean="0">
                          <a:solidFill>
                            <a:srgbClr val="00B050"/>
                          </a:solidFill>
                          <a:latin typeface="Times New Roman" panose="02020603050405020304" pitchFamily="18" charset="0"/>
                          <a:cs typeface="Times New Roman" panose="02020603050405020304" pitchFamily="18" charset="0"/>
                        </a:rPr>
                        <a:t>, </a:t>
                      </a:r>
                      <a:r>
                        <a:rPr lang="en-US" sz="3600" baseline="0" dirty="0" err="1" smtClean="0">
                          <a:solidFill>
                            <a:srgbClr val="00B050"/>
                          </a:solidFill>
                          <a:latin typeface="Times New Roman" panose="02020603050405020304" pitchFamily="18" charset="0"/>
                          <a:cs typeface="Times New Roman" panose="02020603050405020304" pitchFamily="18" charset="0"/>
                        </a:rPr>
                        <a:t>tỏi</a:t>
                      </a:r>
                      <a:r>
                        <a:rPr lang="en-US" sz="3600" baseline="0" dirty="0" smtClean="0">
                          <a:solidFill>
                            <a:srgbClr val="00B050"/>
                          </a:solidFill>
                          <a:latin typeface="Times New Roman" panose="02020603050405020304" pitchFamily="18" charset="0"/>
                          <a:cs typeface="Times New Roman" panose="02020603050405020304" pitchFamily="18" charset="0"/>
                        </a:rPr>
                        <a:t>, </a:t>
                      </a:r>
                      <a:r>
                        <a:rPr lang="en-US" sz="3600" baseline="0" dirty="0" err="1" smtClean="0">
                          <a:solidFill>
                            <a:srgbClr val="00B050"/>
                          </a:solidFill>
                          <a:latin typeface="Times New Roman" panose="02020603050405020304" pitchFamily="18" charset="0"/>
                          <a:cs typeface="Times New Roman" panose="02020603050405020304" pitchFamily="18" charset="0"/>
                        </a:rPr>
                        <a:t>bột</a:t>
                      </a:r>
                      <a:r>
                        <a:rPr lang="en-US" sz="3600" baseline="0" dirty="0" smtClean="0">
                          <a:solidFill>
                            <a:srgbClr val="00B050"/>
                          </a:solidFill>
                          <a:latin typeface="Times New Roman" panose="02020603050405020304" pitchFamily="18" charset="0"/>
                          <a:cs typeface="Times New Roman" panose="02020603050405020304" pitchFamily="18" charset="0"/>
                        </a:rPr>
                        <a:t> </a:t>
                      </a:r>
                      <a:r>
                        <a:rPr lang="en-US" sz="3600" baseline="0" dirty="0" err="1" smtClean="0">
                          <a:solidFill>
                            <a:srgbClr val="00B050"/>
                          </a:solidFill>
                          <a:latin typeface="Times New Roman" panose="02020603050405020304" pitchFamily="18" charset="0"/>
                          <a:cs typeface="Times New Roman" panose="02020603050405020304" pitchFamily="18" charset="0"/>
                        </a:rPr>
                        <a:t>ngọt</a:t>
                      </a:r>
                      <a:endParaRPr lang="en-US" sz="3600" dirty="0">
                        <a:solidFill>
                          <a:srgbClr val="00B05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66054868"/>
                  </a:ext>
                </a:extLst>
              </a:tr>
              <a:tr h="381726">
                <a:tc>
                  <a:txBody>
                    <a:bodyPr/>
                    <a:lstStyle/>
                    <a:p>
                      <a:pPr algn="ctr"/>
                      <a:r>
                        <a:rPr lang="en-US" sz="3600" dirty="0" smtClean="0">
                          <a:solidFill>
                            <a:srgbClr val="FF0000"/>
                          </a:solidFill>
                          <a:latin typeface="Times New Roman" panose="02020603050405020304" pitchFamily="18" charset="0"/>
                          <a:cs typeface="Times New Roman" panose="02020603050405020304" pitchFamily="18" charset="0"/>
                        </a:rPr>
                        <a:t>3</a:t>
                      </a:r>
                      <a:endParaRPr lang="en-US" sz="3600" dirty="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3600" dirty="0" err="1" smtClean="0">
                          <a:solidFill>
                            <a:srgbClr val="FF0000"/>
                          </a:solidFill>
                          <a:latin typeface="Times New Roman" panose="02020603050405020304" pitchFamily="18" charset="0"/>
                          <a:cs typeface="Times New Roman" panose="02020603050405020304" pitchFamily="18" charset="0"/>
                        </a:rPr>
                        <a:t>Nước</a:t>
                      </a:r>
                      <a:r>
                        <a:rPr lang="en-US" sz="3600" baseline="0" dirty="0" smtClean="0">
                          <a:solidFill>
                            <a:srgbClr val="FF0000"/>
                          </a:solidFill>
                          <a:latin typeface="Times New Roman" panose="02020603050405020304" pitchFamily="18" charset="0"/>
                          <a:cs typeface="Times New Roman" panose="02020603050405020304" pitchFamily="18" charset="0"/>
                        </a:rPr>
                        <a:t> cam</a:t>
                      </a:r>
                      <a:endParaRPr lang="en-US" sz="3600" dirty="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3600" dirty="0" err="1" smtClean="0">
                          <a:solidFill>
                            <a:srgbClr val="0070C0"/>
                          </a:solidFill>
                          <a:latin typeface="Times New Roman" panose="02020603050405020304" pitchFamily="18" charset="0"/>
                          <a:cs typeface="Times New Roman" panose="02020603050405020304" pitchFamily="18" charset="0"/>
                        </a:rPr>
                        <a:t>Nước</a:t>
                      </a:r>
                      <a:r>
                        <a:rPr lang="en-US" sz="3600" baseline="0" dirty="0" smtClean="0">
                          <a:solidFill>
                            <a:srgbClr val="0070C0"/>
                          </a:solidFill>
                          <a:latin typeface="Times New Roman" panose="02020603050405020304" pitchFamily="18" charset="0"/>
                          <a:cs typeface="Times New Roman" panose="02020603050405020304" pitchFamily="18" charset="0"/>
                        </a:rPr>
                        <a:t> cam, </a:t>
                      </a:r>
                      <a:r>
                        <a:rPr lang="en-US" sz="3600" baseline="0" dirty="0" err="1" smtClean="0">
                          <a:solidFill>
                            <a:srgbClr val="0070C0"/>
                          </a:solidFill>
                          <a:latin typeface="Times New Roman" panose="02020603050405020304" pitchFamily="18" charset="0"/>
                          <a:cs typeface="Times New Roman" panose="02020603050405020304" pitchFamily="18" charset="0"/>
                        </a:rPr>
                        <a:t>đường</a:t>
                      </a:r>
                      <a:endParaRPr lang="en-US" sz="3600" dirty="0">
                        <a:solidFill>
                          <a:srgbClr val="0070C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51471986"/>
                  </a:ext>
                </a:extLst>
              </a:tr>
              <a:tr h="381726">
                <a:tc>
                  <a:txBody>
                    <a:bodyPr/>
                    <a:lstStyle/>
                    <a:p>
                      <a:pPr algn="ctr"/>
                      <a:r>
                        <a:rPr lang="en-US" sz="3600" dirty="0" smtClean="0">
                          <a:solidFill>
                            <a:srgbClr val="FF0000"/>
                          </a:solidFill>
                          <a:latin typeface="Times New Roman" panose="02020603050405020304" pitchFamily="18" charset="0"/>
                          <a:cs typeface="Times New Roman" panose="02020603050405020304" pitchFamily="18" charset="0"/>
                        </a:rPr>
                        <a:t>4</a:t>
                      </a:r>
                      <a:endParaRPr lang="en-US" sz="3600" dirty="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3600" dirty="0" err="1" smtClean="0">
                          <a:solidFill>
                            <a:srgbClr val="FF0000"/>
                          </a:solidFill>
                          <a:latin typeface="Times New Roman" panose="02020603050405020304" pitchFamily="18" charset="0"/>
                          <a:cs typeface="Times New Roman" panose="02020603050405020304" pitchFamily="18" charset="0"/>
                        </a:rPr>
                        <a:t>Muối</a:t>
                      </a:r>
                      <a:r>
                        <a:rPr lang="en-US" sz="3600" baseline="0" dirty="0" smtClean="0">
                          <a:solidFill>
                            <a:srgbClr val="FF0000"/>
                          </a:solidFill>
                          <a:latin typeface="Times New Roman" panose="02020603050405020304" pitchFamily="18" charset="0"/>
                          <a:cs typeface="Times New Roman" panose="02020603050405020304" pitchFamily="18" charset="0"/>
                        </a:rPr>
                        <a:t> </a:t>
                      </a:r>
                      <a:r>
                        <a:rPr lang="en-US" sz="3600" baseline="0" dirty="0" err="1" smtClean="0">
                          <a:solidFill>
                            <a:srgbClr val="FF0000"/>
                          </a:solidFill>
                          <a:latin typeface="Times New Roman" panose="02020603050405020304" pitchFamily="18" charset="0"/>
                          <a:cs typeface="Times New Roman" panose="02020603050405020304" pitchFamily="18" charset="0"/>
                        </a:rPr>
                        <a:t>tiêu</a:t>
                      </a:r>
                      <a:r>
                        <a:rPr lang="en-US" sz="3600" baseline="0" dirty="0" smtClean="0">
                          <a:solidFill>
                            <a:srgbClr val="FF0000"/>
                          </a:solidFill>
                          <a:latin typeface="Times New Roman" panose="02020603050405020304" pitchFamily="18" charset="0"/>
                          <a:cs typeface="Times New Roman" panose="02020603050405020304" pitchFamily="18" charset="0"/>
                        </a:rPr>
                        <a:t> </a:t>
                      </a:r>
                      <a:r>
                        <a:rPr lang="en-US" sz="3600" baseline="0" dirty="0" err="1" smtClean="0">
                          <a:solidFill>
                            <a:srgbClr val="FF0000"/>
                          </a:solidFill>
                          <a:latin typeface="Times New Roman" panose="02020603050405020304" pitchFamily="18" charset="0"/>
                          <a:cs typeface="Times New Roman" panose="02020603050405020304" pitchFamily="18" charset="0"/>
                        </a:rPr>
                        <a:t>chanh</a:t>
                      </a:r>
                      <a:endParaRPr lang="en-US" sz="3600" dirty="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3600" dirty="0" err="1" smtClean="0">
                          <a:solidFill>
                            <a:srgbClr val="C00000"/>
                          </a:solidFill>
                          <a:latin typeface="Times New Roman" panose="02020603050405020304" pitchFamily="18" charset="0"/>
                          <a:cs typeface="Times New Roman" panose="02020603050405020304" pitchFamily="18" charset="0"/>
                        </a:rPr>
                        <a:t>Muối</a:t>
                      </a:r>
                      <a:r>
                        <a:rPr lang="en-US" sz="3600" dirty="0" smtClean="0">
                          <a:solidFill>
                            <a:srgbClr val="C00000"/>
                          </a:solidFill>
                          <a:latin typeface="Times New Roman" panose="02020603050405020304" pitchFamily="18" charset="0"/>
                          <a:cs typeface="Times New Roman" panose="02020603050405020304" pitchFamily="18" charset="0"/>
                        </a:rPr>
                        <a:t>,</a:t>
                      </a:r>
                      <a:r>
                        <a:rPr lang="en-US" sz="3600" baseline="0" dirty="0" smtClean="0">
                          <a:solidFill>
                            <a:srgbClr val="C00000"/>
                          </a:solidFill>
                          <a:latin typeface="Times New Roman" panose="02020603050405020304" pitchFamily="18" charset="0"/>
                          <a:cs typeface="Times New Roman" panose="02020603050405020304" pitchFamily="18" charset="0"/>
                        </a:rPr>
                        <a:t> </a:t>
                      </a:r>
                      <a:r>
                        <a:rPr lang="en-US" sz="3600" baseline="0" dirty="0" err="1" smtClean="0">
                          <a:solidFill>
                            <a:srgbClr val="C00000"/>
                          </a:solidFill>
                          <a:latin typeface="Times New Roman" panose="02020603050405020304" pitchFamily="18" charset="0"/>
                          <a:cs typeface="Times New Roman" panose="02020603050405020304" pitchFamily="18" charset="0"/>
                        </a:rPr>
                        <a:t>tiêu</a:t>
                      </a:r>
                      <a:r>
                        <a:rPr lang="en-US" sz="3600" baseline="0" dirty="0" smtClean="0">
                          <a:solidFill>
                            <a:srgbClr val="C00000"/>
                          </a:solidFill>
                          <a:latin typeface="Times New Roman" panose="02020603050405020304" pitchFamily="18" charset="0"/>
                          <a:cs typeface="Times New Roman" panose="02020603050405020304" pitchFamily="18" charset="0"/>
                        </a:rPr>
                        <a:t> </a:t>
                      </a:r>
                      <a:r>
                        <a:rPr lang="en-US" sz="3600" baseline="0" dirty="0" err="1" smtClean="0">
                          <a:solidFill>
                            <a:srgbClr val="C00000"/>
                          </a:solidFill>
                          <a:latin typeface="Times New Roman" panose="02020603050405020304" pitchFamily="18" charset="0"/>
                          <a:cs typeface="Times New Roman" panose="02020603050405020304" pitchFamily="18" charset="0"/>
                        </a:rPr>
                        <a:t>đen</a:t>
                      </a:r>
                      <a:r>
                        <a:rPr lang="en-US" sz="3600" baseline="0" dirty="0" smtClean="0">
                          <a:solidFill>
                            <a:srgbClr val="C00000"/>
                          </a:solidFill>
                          <a:latin typeface="Times New Roman" panose="02020603050405020304" pitchFamily="18" charset="0"/>
                          <a:cs typeface="Times New Roman" panose="02020603050405020304" pitchFamily="18" charset="0"/>
                        </a:rPr>
                        <a:t>, </a:t>
                      </a:r>
                      <a:r>
                        <a:rPr lang="en-US" sz="3600" baseline="0" dirty="0" err="1" smtClean="0">
                          <a:solidFill>
                            <a:srgbClr val="C00000"/>
                          </a:solidFill>
                          <a:latin typeface="Times New Roman" panose="02020603050405020304" pitchFamily="18" charset="0"/>
                          <a:cs typeface="Times New Roman" panose="02020603050405020304" pitchFamily="18" charset="0"/>
                        </a:rPr>
                        <a:t>chanh</a:t>
                      </a:r>
                      <a:r>
                        <a:rPr lang="en-US" sz="3600" baseline="0" dirty="0" smtClean="0">
                          <a:solidFill>
                            <a:srgbClr val="C00000"/>
                          </a:solidFill>
                          <a:latin typeface="Times New Roman" panose="02020603050405020304" pitchFamily="18" charset="0"/>
                          <a:cs typeface="Times New Roman" panose="02020603050405020304" pitchFamily="18" charset="0"/>
                        </a:rPr>
                        <a:t>, </a:t>
                      </a:r>
                      <a:r>
                        <a:rPr lang="en-US" sz="3600" baseline="0" dirty="0" err="1" smtClean="0">
                          <a:solidFill>
                            <a:srgbClr val="C00000"/>
                          </a:solidFill>
                          <a:latin typeface="Times New Roman" panose="02020603050405020304" pitchFamily="18" charset="0"/>
                          <a:cs typeface="Times New Roman" panose="02020603050405020304" pitchFamily="18" charset="0"/>
                        </a:rPr>
                        <a:t>bột</a:t>
                      </a:r>
                      <a:r>
                        <a:rPr lang="en-US" sz="3600" baseline="0" dirty="0" smtClean="0">
                          <a:solidFill>
                            <a:srgbClr val="C00000"/>
                          </a:solidFill>
                          <a:latin typeface="Times New Roman" panose="02020603050405020304" pitchFamily="18" charset="0"/>
                          <a:cs typeface="Times New Roman" panose="02020603050405020304" pitchFamily="18" charset="0"/>
                        </a:rPr>
                        <a:t> </a:t>
                      </a:r>
                      <a:r>
                        <a:rPr lang="en-US" sz="3600" baseline="0" dirty="0" err="1" smtClean="0">
                          <a:solidFill>
                            <a:srgbClr val="C00000"/>
                          </a:solidFill>
                          <a:latin typeface="Times New Roman" panose="02020603050405020304" pitchFamily="18" charset="0"/>
                          <a:cs typeface="Times New Roman" panose="02020603050405020304" pitchFamily="18" charset="0"/>
                        </a:rPr>
                        <a:t>ngọt</a:t>
                      </a:r>
                      <a:endParaRPr lang="en-US" sz="3600" dirty="0">
                        <a:solidFill>
                          <a:srgbClr val="C0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69497456"/>
                  </a:ext>
                </a:extLst>
              </a:tr>
              <a:tr h="381726">
                <a:tc>
                  <a:txBody>
                    <a:bodyPr/>
                    <a:lstStyle/>
                    <a:p>
                      <a:pPr algn="ctr"/>
                      <a:r>
                        <a:rPr lang="en-US" sz="3600" dirty="0" smtClean="0">
                          <a:solidFill>
                            <a:srgbClr val="FF0000"/>
                          </a:solidFill>
                          <a:latin typeface="Times New Roman" panose="02020603050405020304" pitchFamily="18" charset="0"/>
                          <a:cs typeface="Times New Roman" panose="02020603050405020304" pitchFamily="18" charset="0"/>
                        </a:rPr>
                        <a:t>5</a:t>
                      </a:r>
                      <a:endParaRPr lang="en-US" sz="3600" dirty="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3600" dirty="0" err="1" smtClean="0">
                          <a:solidFill>
                            <a:srgbClr val="FF0000"/>
                          </a:solidFill>
                          <a:latin typeface="Times New Roman" panose="02020603050405020304" pitchFamily="18" charset="0"/>
                          <a:cs typeface="Times New Roman" panose="02020603050405020304" pitchFamily="18" charset="0"/>
                        </a:rPr>
                        <a:t>Trà</a:t>
                      </a:r>
                      <a:r>
                        <a:rPr lang="en-US" sz="3600" baseline="0" dirty="0" smtClean="0">
                          <a:solidFill>
                            <a:srgbClr val="FF0000"/>
                          </a:solidFill>
                          <a:latin typeface="Times New Roman" panose="02020603050405020304" pitchFamily="18" charset="0"/>
                          <a:cs typeface="Times New Roman" panose="02020603050405020304" pitchFamily="18" charset="0"/>
                        </a:rPr>
                        <a:t> </a:t>
                      </a:r>
                      <a:r>
                        <a:rPr lang="en-US" sz="3600" baseline="0" dirty="0" err="1" smtClean="0">
                          <a:solidFill>
                            <a:srgbClr val="FF0000"/>
                          </a:solidFill>
                          <a:latin typeface="Times New Roman" panose="02020603050405020304" pitchFamily="18" charset="0"/>
                          <a:cs typeface="Times New Roman" panose="02020603050405020304" pitchFamily="18" charset="0"/>
                        </a:rPr>
                        <a:t>sữa</a:t>
                      </a:r>
                      <a:endParaRPr lang="en-US" sz="3600" dirty="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3600" dirty="0" err="1" smtClean="0">
                          <a:solidFill>
                            <a:srgbClr val="7030A0"/>
                          </a:solidFill>
                          <a:latin typeface="Times New Roman" panose="02020603050405020304" pitchFamily="18" charset="0"/>
                          <a:cs typeface="Times New Roman" panose="02020603050405020304" pitchFamily="18" charset="0"/>
                        </a:rPr>
                        <a:t>Nước</a:t>
                      </a:r>
                      <a:r>
                        <a:rPr lang="en-US" sz="3600" baseline="0" dirty="0" smtClean="0">
                          <a:solidFill>
                            <a:srgbClr val="7030A0"/>
                          </a:solidFill>
                          <a:latin typeface="Times New Roman" panose="02020603050405020304" pitchFamily="18" charset="0"/>
                          <a:cs typeface="Times New Roman" panose="02020603050405020304" pitchFamily="18" charset="0"/>
                        </a:rPr>
                        <a:t> </a:t>
                      </a:r>
                      <a:r>
                        <a:rPr lang="en-US" sz="3600" baseline="0" dirty="0" err="1" smtClean="0">
                          <a:solidFill>
                            <a:srgbClr val="7030A0"/>
                          </a:solidFill>
                          <a:latin typeface="Times New Roman" panose="02020603050405020304" pitchFamily="18" charset="0"/>
                          <a:cs typeface="Times New Roman" panose="02020603050405020304" pitchFamily="18" charset="0"/>
                        </a:rPr>
                        <a:t>t</a:t>
                      </a:r>
                      <a:r>
                        <a:rPr lang="en-US" sz="3600" dirty="0" err="1" smtClean="0">
                          <a:solidFill>
                            <a:srgbClr val="7030A0"/>
                          </a:solidFill>
                          <a:latin typeface="Times New Roman" panose="02020603050405020304" pitchFamily="18" charset="0"/>
                          <a:cs typeface="Times New Roman" panose="02020603050405020304" pitchFamily="18" charset="0"/>
                        </a:rPr>
                        <a:t>rà</a:t>
                      </a:r>
                      <a:r>
                        <a:rPr lang="en-US" sz="3600" dirty="0" smtClean="0">
                          <a:solidFill>
                            <a:srgbClr val="7030A0"/>
                          </a:solidFill>
                          <a:latin typeface="Times New Roman" panose="02020603050405020304" pitchFamily="18" charset="0"/>
                          <a:cs typeface="Times New Roman" panose="02020603050405020304" pitchFamily="18" charset="0"/>
                        </a:rPr>
                        <a:t>,</a:t>
                      </a:r>
                      <a:r>
                        <a:rPr lang="en-US" sz="3600" baseline="0" dirty="0" smtClean="0">
                          <a:solidFill>
                            <a:srgbClr val="7030A0"/>
                          </a:solidFill>
                          <a:latin typeface="Times New Roman" panose="02020603050405020304" pitchFamily="18" charset="0"/>
                          <a:cs typeface="Times New Roman" panose="02020603050405020304" pitchFamily="18" charset="0"/>
                        </a:rPr>
                        <a:t> </a:t>
                      </a:r>
                      <a:r>
                        <a:rPr lang="en-US" sz="3600" baseline="0" dirty="0" err="1" smtClean="0">
                          <a:solidFill>
                            <a:srgbClr val="7030A0"/>
                          </a:solidFill>
                          <a:latin typeface="Times New Roman" panose="02020603050405020304" pitchFamily="18" charset="0"/>
                          <a:cs typeface="Times New Roman" panose="02020603050405020304" pitchFamily="18" charset="0"/>
                        </a:rPr>
                        <a:t>sữa</a:t>
                      </a:r>
                      <a:r>
                        <a:rPr lang="en-US" sz="3600" baseline="0" dirty="0" smtClean="0">
                          <a:solidFill>
                            <a:srgbClr val="7030A0"/>
                          </a:solidFill>
                          <a:latin typeface="Times New Roman" panose="02020603050405020304" pitchFamily="18" charset="0"/>
                          <a:cs typeface="Times New Roman" panose="02020603050405020304" pitchFamily="18" charset="0"/>
                        </a:rPr>
                        <a:t>, </a:t>
                      </a:r>
                      <a:r>
                        <a:rPr lang="en-US" sz="3600" baseline="0" dirty="0" err="1" smtClean="0">
                          <a:solidFill>
                            <a:srgbClr val="7030A0"/>
                          </a:solidFill>
                          <a:latin typeface="Times New Roman" panose="02020603050405020304" pitchFamily="18" charset="0"/>
                          <a:cs typeface="Times New Roman" panose="02020603050405020304" pitchFamily="18" charset="0"/>
                        </a:rPr>
                        <a:t>chân</a:t>
                      </a:r>
                      <a:r>
                        <a:rPr lang="en-US" sz="3600" baseline="0" dirty="0" smtClean="0">
                          <a:solidFill>
                            <a:srgbClr val="7030A0"/>
                          </a:solidFill>
                          <a:latin typeface="Times New Roman" panose="02020603050405020304" pitchFamily="18" charset="0"/>
                          <a:cs typeface="Times New Roman" panose="02020603050405020304" pitchFamily="18" charset="0"/>
                        </a:rPr>
                        <a:t> </a:t>
                      </a:r>
                      <a:r>
                        <a:rPr lang="en-US" sz="3600" baseline="0" dirty="0" err="1" smtClean="0">
                          <a:solidFill>
                            <a:srgbClr val="7030A0"/>
                          </a:solidFill>
                          <a:latin typeface="Times New Roman" panose="02020603050405020304" pitchFamily="18" charset="0"/>
                          <a:cs typeface="Times New Roman" panose="02020603050405020304" pitchFamily="18" charset="0"/>
                        </a:rPr>
                        <a:t>trâu</a:t>
                      </a:r>
                      <a:r>
                        <a:rPr lang="en-US" sz="3600" baseline="0" dirty="0" smtClean="0">
                          <a:solidFill>
                            <a:srgbClr val="7030A0"/>
                          </a:solidFill>
                          <a:latin typeface="Times New Roman" panose="02020603050405020304" pitchFamily="18" charset="0"/>
                          <a:cs typeface="Times New Roman" panose="02020603050405020304" pitchFamily="18" charset="0"/>
                        </a:rPr>
                        <a:t>, </a:t>
                      </a:r>
                      <a:r>
                        <a:rPr lang="en-US" sz="3600" baseline="0" dirty="0" smtClean="0">
                          <a:solidFill>
                            <a:schemeClr val="tx1"/>
                          </a:solidFill>
                          <a:latin typeface="Times New Roman" panose="02020603050405020304" pitchFamily="18" charset="0"/>
                          <a:cs typeface="Times New Roman" panose="02020603050405020304" pitchFamily="18" charset="0"/>
                        </a:rPr>
                        <a:t>….</a:t>
                      </a:r>
                      <a:endParaRPr lang="en-US" sz="3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98094345"/>
                  </a:ext>
                </a:extLst>
              </a:tr>
              <a:tr h="381726">
                <a:tc>
                  <a:txBody>
                    <a:bodyPr/>
                    <a:lstStyle/>
                    <a:p>
                      <a:pPr algn="ctr"/>
                      <a:r>
                        <a:rPr lang="en-US" sz="3600" dirty="0" smtClean="0">
                          <a:solidFill>
                            <a:srgbClr val="FF0000"/>
                          </a:solidFill>
                          <a:latin typeface="Times New Roman" panose="02020603050405020304" pitchFamily="18" charset="0"/>
                          <a:cs typeface="Times New Roman" panose="02020603050405020304" pitchFamily="18" charset="0"/>
                        </a:rPr>
                        <a:t>6</a:t>
                      </a:r>
                      <a:endParaRPr lang="en-US" sz="3600" dirty="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3600" dirty="0" err="1" smtClean="0">
                          <a:solidFill>
                            <a:srgbClr val="FF0000"/>
                          </a:solidFill>
                          <a:latin typeface="Times New Roman" panose="02020603050405020304" pitchFamily="18" charset="0"/>
                          <a:cs typeface="Times New Roman" panose="02020603050405020304" pitchFamily="18" charset="0"/>
                        </a:rPr>
                        <a:t>Trà</a:t>
                      </a:r>
                      <a:r>
                        <a:rPr lang="en-US" sz="3600" baseline="0" dirty="0" smtClean="0">
                          <a:solidFill>
                            <a:srgbClr val="FF0000"/>
                          </a:solidFill>
                          <a:latin typeface="Times New Roman" panose="02020603050405020304" pitchFamily="18" charset="0"/>
                          <a:cs typeface="Times New Roman" panose="02020603050405020304" pitchFamily="18" charset="0"/>
                        </a:rPr>
                        <a:t> </a:t>
                      </a:r>
                      <a:r>
                        <a:rPr lang="en-US" sz="3600" baseline="0" dirty="0" err="1" smtClean="0">
                          <a:solidFill>
                            <a:srgbClr val="FF0000"/>
                          </a:solidFill>
                          <a:latin typeface="Times New Roman" panose="02020603050405020304" pitchFamily="18" charset="0"/>
                          <a:cs typeface="Times New Roman" panose="02020603050405020304" pitchFamily="18" charset="0"/>
                        </a:rPr>
                        <a:t>tắc</a:t>
                      </a:r>
                      <a:endParaRPr lang="en-US" sz="3600" dirty="0">
                        <a:solidFill>
                          <a:srgbClr val="FF0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3600" dirty="0" err="1" smtClean="0">
                          <a:solidFill>
                            <a:srgbClr val="FFC000"/>
                          </a:solidFill>
                          <a:latin typeface="Times New Roman" panose="02020603050405020304" pitchFamily="18" charset="0"/>
                          <a:cs typeface="Times New Roman" panose="02020603050405020304" pitchFamily="18" charset="0"/>
                        </a:rPr>
                        <a:t>Nước</a:t>
                      </a:r>
                      <a:r>
                        <a:rPr lang="en-US" sz="3600" baseline="0" dirty="0" smtClean="0">
                          <a:solidFill>
                            <a:srgbClr val="FFC000"/>
                          </a:solidFill>
                          <a:latin typeface="Times New Roman" panose="02020603050405020304" pitchFamily="18" charset="0"/>
                          <a:cs typeface="Times New Roman" panose="02020603050405020304" pitchFamily="18" charset="0"/>
                        </a:rPr>
                        <a:t> </a:t>
                      </a:r>
                      <a:r>
                        <a:rPr lang="en-US" sz="3600" baseline="0" dirty="0" err="1" smtClean="0">
                          <a:solidFill>
                            <a:srgbClr val="FFC000"/>
                          </a:solidFill>
                          <a:latin typeface="Times New Roman" panose="02020603050405020304" pitchFamily="18" charset="0"/>
                          <a:cs typeface="Times New Roman" panose="02020603050405020304" pitchFamily="18" charset="0"/>
                        </a:rPr>
                        <a:t>t</a:t>
                      </a:r>
                      <a:r>
                        <a:rPr lang="en-US" sz="3600" dirty="0" err="1" smtClean="0">
                          <a:solidFill>
                            <a:srgbClr val="FFC000"/>
                          </a:solidFill>
                          <a:latin typeface="Times New Roman" panose="02020603050405020304" pitchFamily="18" charset="0"/>
                          <a:cs typeface="Times New Roman" panose="02020603050405020304" pitchFamily="18" charset="0"/>
                        </a:rPr>
                        <a:t>rà</a:t>
                      </a:r>
                      <a:r>
                        <a:rPr lang="en-US" sz="3600" dirty="0" smtClean="0">
                          <a:solidFill>
                            <a:srgbClr val="FFC000"/>
                          </a:solidFill>
                          <a:latin typeface="Times New Roman" panose="02020603050405020304" pitchFamily="18" charset="0"/>
                          <a:cs typeface="Times New Roman" panose="02020603050405020304" pitchFamily="18" charset="0"/>
                        </a:rPr>
                        <a:t>,</a:t>
                      </a:r>
                      <a:r>
                        <a:rPr lang="en-US" sz="3600" baseline="0" dirty="0" smtClean="0">
                          <a:solidFill>
                            <a:srgbClr val="FFC000"/>
                          </a:solidFill>
                          <a:latin typeface="Times New Roman" panose="02020603050405020304" pitchFamily="18" charset="0"/>
                          <a:cs typeface="Times New Roman" panose="02020603050405020304" pitchFamily="18" charset="0"/>
                        </a:rPr>
                        <a:t> </a:t>
                      </a:r>
                      <a:r>
                        <a:rPr lang="en-US" sz="3600" baseline="0" dirty="0" err="1" smtClean="0">
                          <a:solidFill>
                            <a:srgbClr val="FFC000"/>
                          </a:solidFill>
                          <a:latin typeface="Times New Roman" panose="02020603050405020304" pitchFamily="18" charset="0"/>
                          <a:cs typeface="Times New Roman" panose="02020603050405020304" pitchFamily="18" charset="0"/>
                        </a:rPr>
                        <a:t>đường</a:t>
                      </a:r>
                      <a:r>
                        <a:rPr lang="en-US" sz="3600" baseline="0" dirty="0" smtClean="0">
                          <a:solidFill>
                            <a:srgbClr val="FFC000"/>
                          </a:solidFill>
                          <a:latin typeface="Times New Roman" panose="02020603050405020304" pitchFamily="18" charset="0"/>
                          <a:cs typeface="Times New Roman" panose="02020603050405020304" pitchFamily="18" charset="0"/>
                        </a:rPr>
                        <a:t>, </a:t>
                      </a:r>
                      <a:r>
                        <a:rPr lang="en-US" sz="3600" baseline="0" dirty="0" err="1" smtClean="0">
                          <a:solidFill>
                            <a:srgbClr val="FFC000"/>
                          </a:solidFill>
                          <a:latin typeface="Times New Roman" panose="02020603050405020304" pitchFamily="18" charset="0"/>
                          <a:cs typeface="Times New Roman" panose="02020603050405020304" pitchFamily="18" charset="0"/>
                        </a:rPr>
                        <a:t>quất</a:t>
                      </a:r>
                      <a:r>
                        <a:rPr lang="en-US" sz="3600" baseline="0" dirty="0" smtClean="0">
                          <a:solidFill>
                            <a:srgbClr val="FFC000"/>
                          </a:solidFill>
                          <a:latin typeface="Times New Roman" panose="02020603050405020304" pitchFamily="18" charset="0"/>
                          <a:cs typeface="Times New Roman" panose="02020603050405020304" pitchFamily="18" charset="0"/>
                        </a:rPr>
                        <a:t>,…</a:t>
                      </a:r>
                      <a:endParaRPr lang="en-US" sz="3600" dirty="0">
                        <a:solidFill>
                          <a:srgbClr val="FFC00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26565886"/>
                  </a:ext>
                </a:extLst>
              </a:tr>
            </a:tbl>
          </a:graphicData>
        </a:graphic>
      </p:graphicFrame>
      <p:sp>
        <p:nvSpPr>
          <p:cNvPr id="2" name="TextBox 1"/>
          <p:cNvSpPr txBox="1"/>
          <p:nvPr/>
        </p:nvSpPr>
        <p:spPr>
          <a:xfrm>
            <a:off x="4038600" y="1600200"/>
            <a:ext cx="3200400" cy="381000"/>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24715461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152400"/>
            <a:ext cx="7543800" cy="1323439"/>
          </a:xfrm>
          <a:prstGeom prst="rect">
            <a:avLst/>
          </a:prstGeom>
          <a:noFill/>
        </p:spPr>
        <p:txBody>
          <a:bodyPr wrap="square" rtlCol="0">
            <a:spAutoFit/>
          </a:bodyPr>
          <a:lstStyle/>
          <a:p>
            <a:r>
              <a:rPr lang="en-US" sz="4000" u="sng" dirty="0" smtClean="0">
                <a:solidFill>
                  <a:srgbClr val="FF0000"/>
                </a:solidFill>
                <a:latin typeface="Times New Roman" panose="02020603050405020304" pitchFamily="18" charset="0"/>
                <a:cs typeface="Times New Roman" panose="02020603050405020304" pitchFamily="18" charset="0"/>
              </a:rPr>
              <a:t>3. </a:t>
            </a:r>
            <a:r>
              <a:rPr lang="en-US" sz="4000" u="sng" dirty="0" err="1" smtClean="0">
                <a:solidFill>
                  <a:srgbClr val="FF0000"/>
                </a:solidFill>
                <a:latin typeface="Times New Roman" panose="02020603050405020304" pitchFamily="18" charset="0"/>
                <a:cs typeface="Times New Roman" panose="02020603050405020304" pitchFamily="18" charset="0"/>
              </a:rPr>
              <a:t>Hỗn</a:t>
            </a:r>
            <a:r>
              <a:rPr lang="en-US" sz="4000" u="sng" dirty="0" smtClean="0">
                <a:solidFill>
                  <a:srgbClr val="FF0000"/>
                </a:solidFill>
                <a:latin typeface="Times New Roman" panose="02020603050405020304" pitchFamily="18" charset="0"/>
                <a:cs typeface="Times New Roman" panose="02020603050405020304" pitchFamily="18" charset="0"/>
              </a:rPr>
              <a:t> </a:t>
            </a:r>
            <a:r>
              <a:rPr lang="en-US" sz="4000" u="sng" dirty="0" err="1" smtClean="0">
                <a:solidFill>
                  <a:srgbClr val="FF0000"/>
                </a:solidFill>
                <a:latin typeface="Times New Roman" panose="02020603050405020304" pitchFamily="18" charset="0"/>
                <a:cs typeface="Times New Roman" panose="02020603050405020304" pitchFamily="18" charset="0"/>
              </a:rPr>
              <a:t>hợp</a:t>
            </a:r>
            <a:r>
              <a:rPr lang="en-US" sz="4000" u="sng" dirty="0" smtClean="0">
                <a:solidFill>
                  <a:srgbClr val="FF0000"/>
                </a:solidFill>
                <a:latin typeface="Times New Roman" panose="02020603050405020304" pitchFamily="18" charset="0"/>
                <a:cs typeface="Times New Roman" panose="02020603050405020304" pitchFamily="18" charset="0"/>
              </a:rPr>
              <a:t> </a:t>
            </a:r>
            <a:r>
              <a:rPr lang="en-US" sz="4000" u="sng" dirty="0" err="1" smtClean="0">
                <a:solidFill>
                  <a:srgbClr val="FF0000"/>
                </a:solidFill>
                <a:latin typeface="Times New Roman" panose="02020603050405020304" pitchFamily="18" charset="0"/>
                <a:cs typeface="Times New Roman" panose="02020603050405020304" pitchFamily="18" charset="0"/>
              </a:rPr>
              <a:t>đồng</a:t>
            </a:r>
            <a:r>
              <a:rPr lang="en-US" sz="4000" u="sng" dirty="0" smtClean="0">
                <a:solidFill>
                  <a:srgbClr val="FF0000"/>
                </a:solidFill>
                <a:latin typeface="Times New Roman" panose="02020603050405020304" pitchFamily="18" charset="0"/>
                <a:cs typeface="Times New Roman" panose="02020603050405020304" pitchFamily="18" charset="0"/>
              </a:rPr>
              <a:t> </a:t>
            </a:r>
            <a:r>
              <a:rPr lang="en-US" sz="4000" u="sng" dirty="0" err="1" smtClean="0">
                <a:solidFill>
                  <a:srgbClr val="FF0000"/>
                </a:solidFill>
                <a:latin typeface="Times New Roman" panose="02020603050405020304" pitchFamily="18" charset="0"/>
                <a:cs typeface="Times New Roman" panose="02020603050405020304" pitchFamily="18" charset="0"/>
              </a:rPr>
              <a:t>nhất</a:t>
            </a:r>
            <a:r>
              <a:rPr lang="en-US" sz="4000" u="sng" dirty="0" smtClean="0">
                <a:solidFill>
                  <a:srgbClr val="FF0000"/>
                </a:solidFill>
                <a:latin typeface="Times New Roman" panose="02020603050405020304" pitchFamily="18" charset="0"/>
                <a:cs typeface="Times New Roman" panose="02020603050405020304" pitchFamily="18" charset="0"/>
              </a:rPr>
              <a:t> </a:t>
            </a:r>
            <a:r>
              <a:rPr lang="en-US" sz="4000" u="sng" dirty="0" err="1" smtClean="0">
                <a:solidFill>
                  <a:srgbClr val="FF0000"/>
                </a:solidFill>
                <a:latin typeface="Times New Roman" panose="02020603050405020304" pitchFamily="18" charset="0"/>
                <a:cs typeface="Times New Roman" panose="02020603050405020304" pitchFamily="18" charset="0"/>
              </a:rPr>
              <a:t>và</a:t>
            </a:r>
            <a:r>
              <a:rPr lang="en-US" sz="4000" u="sng" dirty="0" smtClean="0">
                <a:solidFill>
                  <a:srgbClr val="FF0000"/>
                </a:solidFill>
                <a:latin typeface="Times New Roman" panose="02020603050405020304" pitchFamily="18" charset="0"/>
                <a:cs typeface="Times New Roman" panose="02020603050405020304" pitchFamily="18" charset="0"/>
              </a:rPr>
              <a:t> </a:t>
            </a:r>
            <a:r>
              <a:rPr lang="en-US" sz="4000" u="sng" dirty="0" err="1" smtClean="0">
                <a:solidFill>
                  <a:srgbClr val="FF0000"/>
                </a:solidFill>
                <a:latin typeface="Times New Roman" panose="02020603050405020304" pitchFamily="18" charset="0"/>
                <a:cs typeface="Times New Roman" panose="02020603050405020304" pitchFamily="18" charset="0"/>
              </a:rPr>
              <a:t>hỗn</a:t>
            </a:r>
            <a:r>
              <a:rPr lang="en-US" sz="4000" u="sng" dirty="0" smtClean="0">
                <a:solidFill>
                  <a:srgbClr val="FF0000"/>
                </a:solidFill>
                <a:latin typeface="Times New Roman" panose="02020603050405020304" pitchFamily="18" charset="0"/>
                <a:cs typeface="Times New Roman" panose="02020603050405020304" pitchFamily="18" charset="0"/>
              </a:rPr>
              <a:t> </a:t>
            </a:r>
            <a:r>
              <a:rPr lang="en-US" sz="4000" u="sng" dirty="0" err="1" smtClean="0">
                <a:solidFill>
                  <a:srgbClr val="FF0000"/>
                </a:solidFill>
                <a:latin typeface="Times New Roman" panose="02020603050405020304" pitchFamily="18" charset="0"/>
                <a:cs typeface="Times New Roman" panose="02020603050405020304" pitchFamily="18" charset="0"/>
              </a:rPr>
              <a:t>hợp</a:t>
            </a:r>
            <a:r>
              <a:rPr lang="en-US" sz="4000" u="sng" dirty="0" smtClean="0">
                <a:solidFill>
                  <a:srgbClr val="FF0000"/>
                </a:solidFill>
                <a:latin typeface="Times New Roman" panose="02020603050405020304" pitchFamily="18" charset="0"/>
                <a:cs typeface="Times New Roman" panose="02020603050405020304" pitchFamily="18" charset="0"/>
              </a:rPr>
              <a:t> </a:t>
            </a:r>
            <a:r>
              <a:rPr lang="en-US" sz="4000" u="sng" dirty="0" err="1" smtClean="0">
                <a:solidFill>
                  <a:srgbClr val="FF0000"/>
                </a:solidFill>
                <a:latin typeface="Times New Roman" panose="02020603050405020304" pitchFamily="18" charset="0"/>
                <a:cs typeface="Times New Roman" panose="02020603050405020304" pitchFamily="18" charset="0"/>
              </a:rPr>
              <a:t>không</a:t>
            </a:r>
            <a:r>
              <a:rPr lang="en-US" sz="4000" u="sng" dirty="0" smtClean="0">
                <a:solidFill>
                  <a:srgbClr val="FF0000"/>
                </a:solidFill>
                <a:latin typeface="Times New Roman" panose="02020603050405020304" pitchFamily="18" charset="0"/>
                <a:cs typeface="Times New Roman" panose="02020603050405020304" pitchFamily="18" charset="0"/>
              </a:rPr>
              <a:t> </a:t>
            </a:r>
            <a:r>
              <a:rPr lang="en-US" sz="4000" u="sng" dirty="0" err="1" smtClean="0">
                <a:solidFill>
                  <a:srgbClr val="FF0000"/>
                </a:solidFill>
                <a:latin typeface="Times New Roman" panose="02020603050405020304" pitchFamily="18" charset="0"/>
                <a:cs typeface="Times New Roman" panose="02020603050405020304" pitchFamily="18" charset="0"/>
              </a:rPr>
              <a:t>đồng</a:t>
            </a:r>
            <a:r>
              <a:rPr lang="en-US" sz="4000" u="sng" dirty="0" smtClean="0">
                <a:solidFill>
                  <a:srgbClr val="FF0000"/>
                </a:solidFill>
                <a:latin typeface="Times New Roman" panose="02020603050405020304" pitchFamily="18" charset="0"/>
                <a:cs typeface="Times New Roman" panose="02020603050405020304" pitchFamily="18" charset="0"/>
              </a:rPr>
              <a:t> </a:t>
            </a:r>
            <a:r>
              <a:rPr lang="en-US" sz="4000" u="sng" dirty="0" err="1" smtClean="0">
                <a:solidFill>
                  <a:srgbClr val="FF0000"/>
                </a:solidFill>
                <a:latin typeface="Times New Roman" panose="02020603050405020304" pitchFamily="18" charset="0"/>
                <a:cs typeface="Times New Roman" panose="02020603050405020304" pitchFamily="18" charset="0"/>
              </a:rPr>
              <a:t>nhất</a:t>
            </a:r>
            <a:endParaRPr lang="en-US" sz="4000" u="sng"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190728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 y="77787"/>
            <a:ext cx="2438400"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a:xfrm>
            <a:off x="3429000" y="228600"/>
            <a:ext cx="5029200" cy="7620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800" b="1" dirty="0">
                <a:solidFill>
                  <a:srgbClr val="FF0000"/>
                </a:solidFill>
                <a:latin typeface="Times New Roman" pitchFamily="18" charset="0"/>
                <a:cs typeface="Times New Roman" pitchFamily="18" charset="0"/>
              </a:rPr>
              <a:t>THẢO LUẬN NHÓM</a:t>
            </a:r>
          </a:p>
          <a:p>
            <a:r>
              <a:rPr lang="en-US" sz="9600" b="1" dirty="0" smtClean="0">
                <a:solidFill>
                  <a:srgbClr val="FF0000"/>
                </a:solidFill>
                <a:latin typeface="Times New Roman" pitchFamily="18" charset="0"/>
                <a:cs typeface="Times New Roman" pitchFamily="18" charset="0"/>
              </a:rPr>
              <a:t>(10 </a:t>
            </a:r>
            <a:r>
              <a:rPr lang="en-US" sz="9600" b="1" dirty="0">
                <a:solidFill>
                  <a:srgbClr val="FF0000"/>
                </a:solidFill>
                <a:latin typeface="Times New Roman" pitchFamily="18" charset="0"/>
                <a:cs typeface="Times New Roman" pitchFamily="18" charset="0"/>
              </a:rPr>
              <a:t>HS/ </a:t>
            </a:r>
            <a:r>
              <a:rPr lang="en-US" sz="9600" b="1" dirty="0" err="1">
                <a:solidFill>
                  <a:srgbClr val="FF0000"/>
                </a:solidFill>
                <a:latin typeface="Times New Roman" pitchFamily="18" charset="0"/>
                <a:cs typeface="Times New Roman" pitchFamily="18" charset="0"/>
              </a:rPr>
              <a:t>nhóm</a:t>
            </a:r>
            <a:r>
              <a:rPr lang="en-US" sz="9600" b="1" dirty="0">
                <a:solidFill>
                  <a:srgbClr val="FF0000"/>
                </a:solidFill>
                <a:latin typeface="Times New Roman" pitchFamily="18" charset="0"/>
                <a:cs typeface="Times New Roman" pitchFamily="18" charset="0"/>
              </a:rPr>
              <a:t>. </a:t>
            </a:r>
            <a:r>
              <a:rPr lang="en-US" sz="9600" b="1" dirty="0" err="1">
                <a:solidFill>
                  <a:srgbClr val="FF0000"/>
                </a:solidFill>
                <a:latin typeface="Times New Roman" pitchFamily="18" charset="0"/>
                <a:cs typeface="Times New Roman" pitchFamily="18" charset="0"/>
              </a:rPr>
              <a:t>Thời</a:t>
            </a:r>
            <a:r>
              <a:rPr lang="en-US" sz="9600" b="1" dirty="0">
                <a:solidFill>
                  <a:srgbClr val="FF0000"/>
                </a:solidFill>
                <a:latin typeface="Times New Roman" pitchFamily="18" charset="0"/>
                <a:cs typeface="Times New Roman" pitchFamily="18" charset="0"/>
              </a:rPr>
              <a:t> </a:t>
            </a:r>
            <a:r>
              <a:rPr lang="en-US" sz="9600" b="1" dirty="0" err="1">
                <a:solidFill>
                  <a:srgbClr val="FF0000"/>
                </a:solidFill>
                <a:latin typeface="Times New Roman" pitchFamily="18" charset="0"/>
                <a:cs typeface="Times New Roman" pitchFamily="18" charset="0"/>
              </a:rPr>
              <a:t>gian</a:t>
            </a:r>
            <a:r>
              <a:rPr lang="en-US" sz="9600" b="1" dirty="0">
                <a:solidFill>
                  <a:srgbClr val="FF0000"/>
                </a:solidFill>
                <a:latin typeface="Times New Roman" pitchFamily="18" charset="0"/>
                <a:cs typeface="Times New Roman" pitchFamily="18" charset="0"/>
              </a:rPr>
              <a:t>: 5 </a:t>
            </a:r>
            <a:r>
              <a:rPr lang="en-US" sz="9600" b="1" dirty="0" err="1">
                <a:solidFill>
                  <a:srgbClr val="FF0000"/>
                </a:solidFill>
                <a:latin typeface="Times New Roman" pitchFamily="18" charset="0"/>
                <a:cs typeface="Times New Roman" pitchFamily="18" charset="0"/>
              </a:rPr>
              <a:t>phút</a:t>
            </a:r>
            <a:r>
              <a:rPr lang="en-US" sz="9600" b="1" dirty="0">
                <a:solidFill>
                  <a:srgbClr val="FF0000"/>
                </a:solidFill>
                <a:latin typeface="Times New Roman" pitchFamily="18" charset="0"/>
                <a:cs typeface="Times New Roman" pitchFamily="18" charset="0"/>
              </a:rPr>
              <a:t>)</a:t>
            </a:r>
          </a:p>
        </p:txBody>
      </p:sp>
      <p:sp>
        <p:nvSpPr>
          <p:cNvPr id="6" name="Content Placeholder 2"/>
          <p:cNvSpPr>
            <a:spLocks noGrp="1"/>
          </p:cNvSpPr>
          <p:nvPr>
            <p:ph idx="1"/>
          </p:nvPr>
        </p:nvSpPr>
        <p:spPr>
          <a:xfrm>
            <a:off x="48491" y="983673"/>
            <a:ext cx="9097170" cy="639763"/>
          </a:xfrm>
        </p:spPr>
        <p:txBody>
          <a:bodyPr>
            <a:normAutofit/>
          </a:bodyPr>
          <a:lstStyle/>
          <a:p>
            <a:pPr marL="0" indent="0">
              <a:buNone/>
            </a:pPr>
            <a:r>
              <a:rPr lang="en-US" sz="3000" b="1" u="sng" dirty="0" err="1">
                <a:solidFill>
                  <a:srgbClr val="FF0000"/>
                </a:solidFill>
                <a:latin typeface="Times New Roman" pitchFamily="18" charset="0"/>
                <a:cs typeface="Times New Roman" pitchFamily="18" charset="0"/>
              </a:rPr>
              <a:t>Yêu</a:t>
            </a:r>
            <a:r>
              <a:rPr lang="en-US" sz="3000" b="1" u="sng" dirty="0">
                <a:solidFill>
                  <a:srgbClr val="FF0000"/>
                </a:solidFill>
                <a:latin typeface="Times New Roman" pitchFamily="18" charset="0"/>
                <a:cs typeface="Times New Roman" pitchFamily="18" charset="0"/>
              </a:rPr>
              <a:t> </a:t>
            </a:r>
            <a:r>
              <a:rPr lang="en-US" sz="3000" b="1" u="sng" dirty="0" err="1">
                <a:solidFill>
                  <a:srgbClr val="FF0000"/>
                </a:solidFill>
                <a:latin typeface="Times New Roman" pitchFamily="18" charset="0"/>
                <a:cs typeface="Times New Roman" pitchFamily="18" charset="0"/>
              </a:rPr>
              <a:t>cầu</a:t>
            </a:r>
            <a:r>
              <a:rPr lang="en-US" sz="3000" b="1" u="sng" dirty="0">
                <a:solidFill>
                  <a:srgbClr val="FF0000"/>
                </a:solidFill>
                <a:latin typeface="Times New Roman" pitchFamily="18" charset="0"/>
                <a:cs typeface="Times New Roman" pitchFamily="18" charset="0"/>
              </a:rPr>
              <a:t>: </a:t>
            </a:r>
            <a:r>
              <a:rPr lang="en-US" sz="3000" b="1" dirty="0" err="1">
                <a:solidFill>
                  <a:srgbClr val="0070C0"/>
                </a:solidFill>
                <a:latin typeface="Times New Roman" pitchFamily="18" charset="0"/>
                <a:cs typeface="Times New Roman" pitchFamily="18" charset="0"/>
              </a:rPr>
              <a:t>Tiến</a:t>
            </a:r>
            <a:r>
              <a:rPr lang="en-US" sz="3000" b="1" dirty="0">
                <a:solidFill>
                  <a:srgbClr val="0070C0"/>
                </a:solidFill>
                <a:latin typeface="Times New Roman" pitchFamily="18" charset="0"/>
                <a:cs typeface="Times New Roman" pitchFamily="18" charset="0"/>
              </a:rPr>
              <a:t> </a:t>
            </a:r>
            <a:r>
              <a:rPr lang="en-US" sz="3000" b="1" dirty="0" err="1">
                <a:solidFill>
                  <a:srgbClr val="0070C0"/>
                </a:solidFill>
                <a:latin typeface="Times New Roman" pitchFamily="18" charset="0"/>
                <a:cs typeface="Times New Roman" pitchFamily="18" charset="0"/>
              </a:rPr>
              <a:t>hành</a:t>
            </a:r>
            <a:r>
              <a:rPr lang="en-US" sz="3000" b="1" dirty="0">
                <a:solidFill>
                  <a:srgbClr val="0070C0"/>
                </a:solidFill>
                <a:latin typeface="Times New Roman" pitchFamily="18" charset="0"/>
                <a:cs typeface="Times New Roman" pitchFamily="18" charset="0"/>
              </a:rPr>
              <a:t> </a:t>
            </a:r>
            <a:r>
              <a:rPr lang="en-US" sz="3000" b="1" dirty="0" err="1">
                <a:solidFill>
                  <a:srgbClr val="0070C0"/>
                </a:solidFill>
                <a:latin typeface="Times New Roman" pitchFamily="18" charset="0"/>
                <a:cs typeface="Times New Roman" pitchFamily="18" charset="0"/>
              </a:rPr>
              <a:t>thí</a:t>
            </a:r>
            <a:r>
              <a:rPr lang="en-US" sz="3000" b="1" dirty="0">
                <a:solidFill>
                  <a:srgbClr val="0070C0"/>
                </a:solidFill>
                <a:latin typeface="Times New Roman" pitchFamily="18" charset="0"/>
                <a:cs typeface="Times New Roman" pitchFamily="18" charset="0"/>
              </a:rPr>
              <a:t> </a:t>
            </a:r>
            <a:r>
              <a:rPr lang="en-US" sz="3000" b="1" dirty="0" err="1">
                <a:solidFill>
                  <a:srgbClr val="0070C0"/>
                </a:solidFill>
                <a:latin typeface="Times New Roman" pitchFamily="18" charset="0"/>
                <a:cs typeface="Times New Roman" pitchFamily="18" charset="0"/>
              </a:rPr>
              <a:t>nghiệm</a:t>
            </a:r>
            <a:r>
              <a:rPr lang="en-US" sz="3000" b="1" dirty="0">
                <a:solidFill>
                  <a:srgbClr val="0070C0"/>
                </a:solidFill>
                <a:latin typeface="Times New Roman" pitchFamily="18" charset="0"/>
                <a:cs typeface="Times New Roman" pitchFamily="18" charset="0"/>
              </a:rPr>
              <a:t> </a:t>
            </a:r>
            <a:r>
              <a:rPr lang="en-US" sz="3000" b="1" dirty="0" err="1">
                <a:solidFill>
                  <a:srgbClr val="0070C0"/>
                </a:solidFill>
                <a:latin typeface="Times New Roman" pitchFamily="18" charset="0"/>
                <a:cs typeface="Times New Roman" pitchFamily="18" charset="0"/>
              </a:rPr>
              <a:t>trả</a:t>
            </a:r>
            <a:r>
              <a:rPr lang="en-US" sz="3000" b="1" dirty="0">
                <a:solidFill>
                  <a:srgbClr val="0070C0"/>
                </a:solidFill>
                <a:latin typeface="Times New Roman" pitchFamily="18" charset="0"/>
                <a:cs typeface="Times New Roman" pitchFamily="18" charset="0"/>
              </a:rPr>
              <a:t> </a:t>
            </a:r>
            <a:r>
              <a:rPr lang="en-US" sz="3000" b="1" dirty="0" err="1">
                <a:solidFill>
                  <a:srgbClr val="0070C0"/>
                </a:solidFill>
                <a:latin typeface="Times New Roman" pitchFamily="18" charset="0"/>
                <a:cs typeface="Times New Roman" pitchFamily="18" charset="0"/>
              </a:rPr>
              <a:t>lời</a:t>
            </a:r>
            <a:r>
              <a:rPr lang="en-US" sz="3000" b="1" dirty="0">
                <a:solidFill>
                  <a:srgbClr val="0070C0"/>
                </a:solidFill>
                <a:latin typeface="Times New Roman" pitchFamily="18" charset="0"/>
                <a:cs typeface="Times New Roman" pitchFamily="18" charset="0"/>
              </a:rPr>
              <a:t> </a:t>
            </a:r>
            <a:r>
              <a:rPr lang="en-US" sz="3000" b="1" dirty="0" err="1">
                <a:solidFill>
                  <a:srgbClr val="0070C0"/>
                </a:solidFill>
                <a:latin typeface="Times New Roman" pitchFamily="18" charset="0"/>
                <a:cs typeface="Times New Roman" pitchFamily="18" charset="0"/>
              </a:rPr>
              <a:t>câu</a:t>
            </a:r>
            <a:r>
              <a:rPr lang="en-US" sz="3000" b="1" dirty="0">
                <a:solidFill>
                  <a:srgbClr val="0070C0"/>
                </a:solidFill>
                <a:latin typeface="Times New Roman" pitchFamily="18" charset="0"/>
                <a:cs typeface="Times New Roman" pitchFamily="18" charset="0"/>
              </a:rPr>
              <a:t> </a:t>
            </a:r>
            <a:r>
              <a:rPr lang="en-US" sz="3000" b="1" dirty="0" err="1">
                <a:solidFill>
                  <a:srgbClr val="0070C0"/>
                </a:solidFill>
                <a:latin typeface="Times New Roman" pitchFamily="18" charset="0"/>
                <a:cs typeface="Times New Roman" pitchFamily="18" charset="0"/>
              </a:rPr>
              <a:t>hỏi</a:t>
            </a:r>
            <a:endParaRPr lang="en-US" sz="3000" b="1" dirty="0">
              <a:solidFill>
                <a:srgbClr val="0070C0"/>
              </a:solidFill>
              <a:latin typeface="Times New Roman" pitchFamily="18" charset="0"/>
              <a:cs typeface="Times New Roman" pitchFamily="18" charset="0"/>
            </a:endParaRPr>
          </a:p>
        </p:txBody>
      </p:sp>
      <p:sp>
        <p:nvSpPr>
          <p:cNvPr id="8" name="TextBox 7"/>
          <p:cNvSpPr txBox="1"/>
          <p:nvPr/>
        </p:nvSpPr>
        <p:spPr>
          <a:xfrm>
            <a:off x="96982" y="1524000"/>
            <a:ext cx="8915400" cy="2677656"/>
          </a:xfrm>
          <a:prstGeom prst="rect">
            <a:avLst/>
          </a:prstGeom>
          <a:noFill/>
        </p:spPr>
        <p:txBody>
          <a:bodyPr wrap="square" rtlCol="0">
            <a:spAutoFit/>
          </a:bodyPr>
          <a:lstStyle/>
          <a:p>
            <a:pPr marL="285750" indent="-285750">
              <a:buFont typeface="Arial" pitchFamily="34" charset="0"/>
              <a:buChar char="•"/>
            </a:pPr>
            <a:r>
              <a:rPr lang="en-US" sz="2800" b="1" dirty="0" err="1">
                <a:latin typeface="Times New Roman" pitchFamily="18" charset="0"/>
                <a:cs typeface="Times New Roman" pitchFamily="18" charset="0"/>
              </a:rPr>
              <a:t>Tiến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hành</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thí</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nghiệm</a:t>
            </a:r>
            <a:r>
              <a:rPr lang="en-US" sz="2800" b="1" dirty="0">
                <a:latin typeface="Times New Roman" pitchFamily="18" charset="0"/>
                <a:cs typeface="Times New Roman" pitchFamily="18" charset="0"/>
              </a:rPr>
              <a:t>:</a:t>
            </a:r>
          </a:p>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3 </a:t>
            </a:r>
            <a:r>
              <a:rPr lang="en-US" sz="2800" dirty="0" err="1">
                <a:latin typeface="Times New Roman" pitchFamily="18" charset="0"/>
                <a:cs typeface="Times New Roman" pitchFamily="18" charset="0"/>
              </a:rPr>
              <a:t>cốc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(1), (2),(3); </a:t>
            </a:r>
            <a:r>
              <a:rPr lang="en-US" sz="2800" dirty="0" err="1">
                <a:latin typeface="Times New Roman" pitchFamily="18" charset="0"/>
                <a:cs typeface="Times New Roman" pitchFamily="18" charset="0"/>
              </a:rPr>
              <a:t>mỗi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cốc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chứa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sẵn</a:t>
            </a:r>
            <a:r>
              <a:rPr lang="en-US" sz="2800" dirty="0">
                <a:latin typeface="Times New Roman" pitchFamily="18" charset="0"/>
                <a:cs typeface="Times New Roman" pitchFamily="18" charset="0"/>
              </a:rPr>
              <a:t> 100ml </a:t>
            </a:r>
            <a:r>
              <a:rPr lang="en-US" sz="2800" dirty="0" err="1">
                <a:latin typeface="Times New Roman" pitchFamily="18" charset="0"/>
                <a:cs typeface="Times New Roman" pitchFamily="18" charset="0"/>
              </a:rPr>
              <a:t>nước</a:t>
            </a:r>
            <a:r>
              <a:rPr lang="en-US" sz="2800" dirty="0">
                <a:latin typeface="Times New Roman" pitchFamily="18" charset="0"/>
                <a:cs typeface="Times New Roman" pitchFamily="18" charset="0"/>
              </a:rPr>
              <a:t>.</a:t>
            </a:r>
          </a:p>
          <a:p>
            <a:pPr marL="457200" indent="-457200">
              <a:buFontTx/>
              <a:buChar char="-"/>
            </a:pPr>
            <a:r>
              <a:rPr lang="en-US" sz="2800" dirty="0">
                <a:latin typeface="Times New Roman" pitchFamily="18" charset="0"/>
                <a:cs typeface="Times New Roman" pitchFamily="18" charset="0"/>
              </a:rPr>
              <a:t>Cho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cốc</a:t>
            </a:r>
            <a:r>
              <a:rPr lang="en-US" sz="2800" dirty="0">
                <a:latin typeface="Times New Roman" pitchFamily="18" charset="0"/>
                <a:cs typeface="Times New Roman" pitchFamily="18" charset="0"/>
              </a:rPr>
              <a:t> (1): 1 </a:t>
            </a:r>
            <a:r>
              <a:rPr lang="en-US" sz="2800" dirty="0" err="1">
                <a:latin typeface="Times New Roman" pitchFamily="18" charset="0"/>
                <a:cs typeface="Times New Roman" pitchFamily="18" charset="0"/>
              </a:rPr>
              <a:t>thìa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nhỏ</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muối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khuấy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đều</a:t>
            </a:r>
            <a:r>
              <a:rPr lang="en-US" sz="2800" dirty="0">
                <a:latin typeface="Times New Roman" pitchFamily="18" charset="0"/>
                <a:cs typeface="Times New Roman" pitchFamily="18" charset="0"/>
              </a:rPr>
              <a:t>.</a:t>
            </a:r>
          </a:p>
          <a:p>
            <a:pPr marL="457200" indent="-457200">
              <a:buFontTx/>
              <a:buChar char="-"/>
            </a:pPr>
            <a:r>
              <a:rPr lang="en-US" sz="2800" dirty="0">
                <a:latin typeface="Times New Roman" pitchFamily="18" charset="0"/>
                <a:cs typeface="Times New Roman" pitchFamily="18" charset="0"/>
              </a:rPr>
              <a:t>Cho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cốc</a:t>
            </a:r>
            <a:r>
              <a:rPr lang="en-US" sz="2800" dirty="0">
                <a:latin typeface="Times New Roman" pitchFamily="18" charset="0"/>
                <a:cs typeface="Times New Roman" pitchFamily="18" charset="0"/>
              </a:rPr>
              <a:t> (2): 1 </a:t>
            </a:r>
            <a:r>
              <a:rPr lang="en-US" sz="2800" dirty="0" err="1">
                <a:latin typeface="Times New Roman" pitchFamily="18" charset="0"/>
                <a:cs typeface="Times New Roman" pitchFamily="18" charset="0"/>
              </a:rPr>
              <a:t>thìa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nhỏ</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dầu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khuấy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đều</a:t>
            </a:r>
            <a:r>
              <a:rPr lang="en-US" sz="2800" dirty="0">
                <a:latin typeface="Times New Roman" pitchFamily="18" charset="0"/>
                <a:cs typeface="Times New Roman" pitchFamily="18" charset="0"/>
              </a:rPr>
              <a:t>.</a:t>
            </a:r>
          </a:p>
          <a:p>
            <a:pPr marL="457200" indent="-457200">
              <a:buFontTx/>
              <a:buChar char="-"/>
            </a:pPr>
            <a:r>
              <a:rPr lang="en-US" sz="2800" dirty="0">
                <a:latin typeface="Times New Roman" pitchFamily="18" charset="0"/>
                <a:cs typeface="Times New Roman" pitchFamily="18" charset="0"/>
              </a:rPr>
              <a:t>Cho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cốc</a:t>
            </a:r>
            <a:r>
              <a:rPr lang="en-US" sz="2800" dirty="0">
                <a:latin typeface="Times New Roman" pitchFamily="18" charset="0"/>
                <a:cs typeface="Times New Roman" pitchFamily="18" charset="0"/>
              </a:rPr>
              <a:t> (3): 1 </a:t>
            </a:r>
            <a:r>
              <a:rPr lang="en-US" sz="2800" dirty="0" err="1">
                <a:latin typeface="Times New Roman" pitchFamily="18" charset="0"/>
                <a:cs typeface="Times New Roman" pitchFamily="18" charset="0"/>
              </a:rPr>
              <a:t>thìa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nhỏ</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sắn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khuấy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đều</a:t>
            </a:r>
            <a:r>
              <a:rPr lang="en-US" sz="2800" dirty="0">
                <a:latin typeface="Times New Roman" pitchFamily="18" charset="0"/>
                <a:cs typeface="Times New Roman" pitchFamily="18" charset="0"/>
              </a:rPr>
              <a:t>.</a:t>
            </a:r>
          </a:p>
        </p:txBody>
      </p:sp>
      <p:sp>
        <p:nvSpPr>
          <p:cNvPr id="9" name="TextBox 8"/>
          <p:cNvSpPr txBox="1"/>
          <p:nvPr/>
        </p:nvSpPr>
        <p:spPr>
          <a:xfrm>
            <a:off x="76199" y="4191000"/>
            <a:ext cx="9069461" cy="2677656"/>
          </a:xfrm>
          <a:prstGeom prst="rect">
            <a:avLst/>
          </a:prstGeom>
          <a:noFill/>
        </p:spPr>
        <p:txBody>
          <a:bodyPr wrap="square" rtlCol="0">
            <a:spAutoFit/>
          </a:bodyPr>
          <a:lstStyle/>
          <a:p>
            <a:pPr marL="285750" indent="-285750">
              <a:buFont typeface="Arial" pitchFamily="34" charset="0"/>
              <a:buChar char="•"/>
            </a:pPr>
            <a:r>
              <a:rPr lang="en-US" sz="2800" b="1" dirty="0" err="1">
                <a:latin typeface="Times New Roman" pitchFamily="18" charset="0"/>
                <a:cs typeface="Times New Roman" pitchFamily="18" charset="0"/>
              </a:rPr>
              <a:t>Trả</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lời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câu</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hỏi</a:t>
            </a:r>
            <a:r>
              <a:rPr lang="en-US" sz="2800" b="1" dirty="0">
                <a:latin typeface="Times New Roman" pitchFamily="18" charset="0"/>
                <a:cs typeface="Times New Roman" pitchFamily="18" charset="0"/>
              </a:rPr>
              <a:t>:</a:t>
            </a:r>
          </a:p>
          <a:p>
            <a:pPr marL="457200" indent="-457200">
              <a:buFontTx/>
              <a:buChar char="-"/>
            </a:pPr>
            <a:r>
              <a:rPr lang="en-US" sz="2800" dirty="0" err="1">
                <a:latin typeface="Times New Roman" pitchFamily="18" charset="0"/>
                <a:cs typeface="Times New Roman" pitchFamily="18" charset="0"/>
              </a:rPr>
              <a:t>Chất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cốc</a:t>
            </a:r>
            <a:r>
              <a:rPr lang="en-US" sz="2800" dirty="0">
                <a:latin typeface="Times New Roman" pitchFamily="18" charset="0"/>
                <a:cs typeface="Times New Roman" pitchFamily="18" charset="0"/>
              </a:rPr>
              <a:t> (1) (2) (3) </a:t>
            </a:r>
            <a:r>
              <a:rPr lang="en-US" sz="2800" dirty="0" err="1">
                <a:latin typeface="Times New Roman" pitchFamily="18" charset="0"/>
                <a:cs typeface="Times New Roman" pitchFamily="18" charset="0"/>
              </a:rPr>
              <a:t>sau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hỗn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hợp</a:t>
            </a:r>
            <a:r>
              <a:rPr lang="en-US" sz="2800" dirty="0">
                <a:latin typeface="Times New Roman" pitchFamily="18" charset="0"/>
                <a:cs typeface="Times New Roman" pitchFamily="18" charset="0"/>
              </a:rPr>
              <a:t> hay </a:t>
            </a:r>
            <a:r>
              <a:rPr lang="en-US" sz="2800" dirty="0" err="1">
                <a:latin typeface="Times New Roman" pitchFamily="18" charset="0"/>
                <a:cs typeface="Times New Roman" pitchFamily="18" charset="0"/>
              </a:rPr>
              <a:t>chất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khiết</a:t>
            </a:r>
            <a:r>
              <a:rPr lang="en-US" sz="2800" dirty="0">
                <a:latin typeface="Times New Roman" pitchFamily="18" charset="0"/>
                <a:cs typeface="Times New Roman" pitchFamily="18" charset="0"/>
              </a:rPr>
              <a:t>?</a:t>
            </a:r>
          </a:p>
          <a:p>
            <a:pPr marL="457200" indent="-457200">
              <a:buFontTx/>
              <a:buChar char="-"/>
            </a:pPr>
            <a:r>
              <a:rPr lang="en-US" sz="2800" dirty="0" err="1">
                <a:latin typeface="Times New Roman" pitchFamily="18" charset="0"/>
                <a:cs typeface="Times New Roman" pitchFamily="18" charset="0"/>
              </a:rPr>
              <a:t>Sau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khuấy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cốc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suốt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cốc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nhìn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rõ</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chất</a:t>
            </a:r>
            <a:r>
              <a:rPr lang="en-US" sz="2800" dirty="0">
                <a:latin typeface="Times New Roman" pitchFamily="18" charset="0"/>
                <a:cs typeface="Times New Roman" pitchFamily="18" charset="0"/>
              </a:rPr>
              <a:t>?</a:t>
            </a:r>
          </a:p>
          <a:p>
            <a:pPr marL="457200" indent="-457200">
              <a:buFontTx/>
              <a:buChar char="-"/>
            </a:pPr>
            <a:r>
              <a:rPr lang="en-US" sz="2800" dirty="0" err="1" smtClean="0">
                <a:latin typeface="Times New Roman" pitchFamily="18" charset="0"/>
                <a:cs typeface="Times New Roman" pitchFamily="18" charset="0"/>
              </a:rPr>
              <a:t>Dự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đoán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sau</a:t>
            </a:r>
            <a:r>
              <a:rPr lang="en-US" sz="2800" dirty="0" smtClean="0">
                <a:latin typeface="Times New Roman" pitchFamily="18" charset="0"/>
                <a:cs typeface="Times New Roman" pitchFamily="18" charset="0"/>
              </a:rPr>
              <a:t> 30 </a:t>
            </a:r>
            <a:r>
              <a:rPr lang="en-US" sz="2800" dirty="0" err="1">
                <a:latin typeface="Times New Roman" pitchFamily="18" charset="0"/>
                <a:cs typeface="Times New Roman" pitchFamily="18" charset="0"/>
              </a:rPr>
              <a:t>phút</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mỗi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cốc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thay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đổi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a:t>
            </a:r>
          </a:p>
        </p:txBody>
      </p:sp>
    </p:spTree>
    <p:extLst>
      <p:ext uri="{BB962C8B-B14F-4D97-AF65-F5344CB8AC3E}">
        <p14:creationId xmlns:p14="http://schemas.microsoft.com/office/powerpoint/2010/main" val="3232732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arn(inVertic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par>
                          <p:cTn id="18" fill="hold">
                            <p:stCondLst>
                              <p:cond delay="500"/>
                            </p:stCondLst>
                            <p:childTnLst>
                              <p:par>
                                <p:cTn id="19" presetID="16" presetClass="entr" presetSubtype="2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0" y="76200"/>
            <a:ext cx="8229600" cy="114300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Arial" charset="0"/>
              </a:rPr>
              <a:t>AI NHANH HƠN?</a:t>
            </a:r>
          </a:p>
        </p:txBody>
      </p:sp>
      <p:pic>
        <p:nvPicPr>
          <p:cNvPr id="5" name="Picture 2" descr="F:\linh\chay nhanh.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0650" y="57150"/>
            <a:ext cx="1611313"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Ống Nghiệm Hình ảnh | Định dạng hình ảnh PSD 401068664| vn.lovepik.co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2800" y="5372101"/>
            <a:ext cx="1981200" cy="1600200"/>
          </a:xfrm>
          <a:prstGeom prst="rect">
            <a:avLst/>
          </a:prstGeom>
          <a:noFill/>
          <a:extLst>
            <a:ext uri="{909E8E84-426E-40DD-AFC4-6F175D3DCCD1}">
              <a14:hiddenFill xmlns:a14="http://schemas.microsoft.com/office/drawing/2010/main">
                <a:solidFill>
                  <a:srgbClr val="FFFFFF"/>
                </a:solidFill>
              </a14:hiddenFill>
            </a:ext>
          </a:extLst>
        </p:spPr>
      </p:pic>
      <p:sp>
        <p:nvSpPr>
          <p:cNvPr id="10" name="Horizontal Scroll 9"/>
          <p:cNvSpPr/>
          <p:nvPr/>
        </p:nvSpPr>
        <p:spPr>
          <a:xfrm>
            <a:off x="120650" y="914400"/>
            <a:ext cx="8794750" cy="5257801"/>
          </a:xfrm>
          <a:prstGeom prst="horizontalScroll">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3600" dirty="0" err="1">
                <a:latin typeface="Times New Roman" pitchFamily="18" charset="0"/>
                <a:cs typeface="Times New Roman" pitchFamily="18" charset="0"/>
              </a:rPr>
              <a:t>Luật</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chơi</a:t>
            </a:r>
            <a:endParaRPr lang="en-US" sz="3600" dirty="0">
              <a:latin typeface="Times New Roman" pitchFamily="18" charset="0"/>
              <a:cs typeface="Times New Roman" pitchFamily="18" charset="0"/>
            </a:endParaRPr>
          </a:p>
          <a:p>
            <a:pPr marL="285750" indent="-285750" algn="just">
              <a:buFontTx/>
              <a:buChar char="-"/>
            </a:pPr>
            <a:r>
              <a:rPr lang="en-US" sz="3600" dirty="0" err="1" smtClean="0">
                <a:latin typeface="Times New Roman" pitchFamily="18" charset="0"/>
                <a:cs typeface="Times New Roman" pitchFamily="18" charset="0"/>
              </a:rPr>
              <a:t>Mỗi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cá</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nhân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có</a:t>
            </a:r>
            <a:r>
              <a:rPr lang="en-US" sz="3600" dirty="0" smtClean="0">
                <a:latin typeface="Times New Roman" pitchFamily="18" charset="0"/>
                <a:cs typeface="Times New Roman" pitchFamily="18" charset="0"/>
              </a:rPr>
              <a:t> 1 </a:t>
            </a:r>
            <a:r>
              <a:rPr lang="en-US" sz="3600" dirty="0" err="1" smtClean="0">
                <a:latin typeface="Times New Roman" pitchFamily="18" charset="0"/>
                <a:cs typeface="Times New Roman" pitchFamily="18" charset="0"/>
              </a:rPr>
              <a:t>phút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để</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quan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sát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hình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ảnh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trên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màn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hình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và</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ghi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vào</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vở</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bài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tập</a:t>
            </a:r>
            <a:endParaRPr lang="en-US" sz="3600" dirty="0">
              <a:latin typeface="Times New Roman" pitchFamily="18" charset="0"/>
              <a:cs typeface="Times New Roman" pitchFamily="18" charset="0"/>
            </a:endParaRPr>
          </a:p>
          <a:p>
            <a:pPr marL="285750" indent="-285750" algn="just">
              <a:buFontTx/>
              <a:buChar char="-"/>
            </a:pPr>
            <a:r>
              <a:rPr lang="en-US" sz="3600" dirty="0" err="1" smtClean="0">
                <a:latin typeface="Times New Roman" pitchFamily="18" charset="0"/>
                <a:cs typeface="Times New Roman" pitchFamily="18" charset="0"/>
              </a:rPr>
              <a:t>Hết</a:t>
            </a:r>
            <a:r>
              <a:rPr lang="en-US" sz="3600" dirty="0" smtClean="0">
                <a:latin typeface="Times New Roman" pitchFamily="18" charset="0"/>
                <a:cs typeface="Times New Roman" pitchFamily="18" charset="0"/>
              </a:rPr>
              <a:t> </a:t>
            </a:r>
            <a:r>
              <a:rPr lang="en-US" sz="3600" dirty="0" err="1">
                <a:latin typeface="Times New Roman" pitchFamily="18" charset="0"/>
                <a:cs typeface="Times New Roman" pitchFamily="18" charset="0"/>
              </a:rPr>
              <a:t>thời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gian</a:t>
            </a:r>
            <a:r>
              <a:rPr lang="en-US" sz="3600" dirty="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hs</a:t>
            </a:r>
            <a:r>
              <a:rPr lang="en-US" sz="3600" dirty="0" smtClean="0">
                <a:latin typeface="Times New Roman" pitchFamily="18" charset="0"/>
                <a:cs typeface="Times New Roman" pitchFamily="18" charset="0"/>
              </a:rPr>
              <a:t> </a:t>
            </a:r>
            <a:r>
              <a:rPr lang="en-US" sz="3600" dirty="0" err="1">
                <a:latin typeface="Times New Roman" pitchFamily="18" charset="0"/>
                <a:cs typeface="Times New Roman" pitchFamily="18" charset="0"/>
              </a:rPr>
              <a:t>nào</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có</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được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nhiều</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đáp</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án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đúng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nhất</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là</a:t>
            </a:r>
            <a:r>
              <a:rPr lang="en-US" sz="3600" dirty="0">
                <a:latin typeface="Times New Roman" pitchFamily="18" charset="0"/>
                <a:cs typeface="Times New Roman" pitchFamily="18" charset="0"/>
              </a:rPr>
              <a:t> </a:t>
            </a:r>
            <a:r>
              <a:rPr lang="en-US" sz="3600" dirty="0" smtClean="0">
                <a:latin typeface="Times New Roman" pitchFamily="18" charset="0"/>
                <a:cs typeface="Times New Roman" pitchFamily="18" charset="0"/>
              </a:rPr>
              <a:t>HS </a:t>
            </a:r>
            <a:r>
              <a:rPr lang="en-US" sz="3600" dirty="0" err="1">
                <a:latin typeface="Times New Roman" pitchFamily="18" charset="0"/>
                <a:cs typeface="Times New Roman" pitchFamily="18" charset="0"/>
              </a:rPr>
              <a:t>chiến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thắng</a:t>
            </a:r>
            <a:r>
              <a:rPr lang="en-US" dirty="0"/>
              <a:t>.</a:t>
            </a:r>
          </a:p>
        </p:txBody>
      </p:sp>
    </p:spTree>
    <p:extLst>
      <p:ext uri="{BB962C8B-B14F-4D97-AF65-F5344CB8AC3E}">
        <p14:creationId xmlns:p14="http://schemas.microsoft.com/office/powerpoint/2010/main" val="3513623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
                                        </p:tgtEl>
                                        <p:attrNameLst>
                                          <p:attrName>ppt_x</p:attrName>
                                          <p:attrName>ppt_y</p:attrName>
                                        </p:attrNameLst>
                                      </p:cBhvr>
                                    </p:animMotion>
                                    <p:animRot by="1500000">
                                      <p:cBhvr>
                                        <p:cTn id="7" dur="125" fill="hold">
                                          <p:stCondLst>
                                            <p:cond delay="0"/>
                                          </p:stCondLst>
                                        </p:cTn>
                                        <p:tgtEl>
                                          <p:spTgt spid="4"/>
                                        </p:tgtEl>
                                        <p:attrNameLst>
                                          <p:attrName>r</p:attrName>
                                        </p:attrNameLst>
                                      </p:cBhvr>
                                    </p:animRot>
                                    <p:animRot by="-1500000">
                                      <p:cBhvr>
                                        <p:cTn id="8" dur="125" fill="hold">
                                          <p:stCondLst>
                                            <p:cond delay="125"/>
                                          </p:stCondLst>
                                        </p:cTn>
                                        <p:tgtEl>
                                          <p:spTgt spid="4"/>
                                        </p:tgtEl>
                                        <p:attrNameLst>
                                          <p:attrName>r</p:attrName>
                                        </p:attrNameLst>
                                      </p:cBhvr>
                                    </p:animRot>
                                    <p:animRot by="-1500000">
                                      <p:cBhvr>
                                        <p:cTn id="9" dur="125" fill="hold">
                                          <p:stCondLst>
                                            <p:cond delay="250"/>
                                          </p:stCondLst>
                                        </p:cTn>
                                        <p:tgtEl>
                                          <p:spTgt spid="4"/>
                                        </p:tgtEl>
                                        <p:attrNameLst>
                                          <p:attrName>r</p:attrName>
                                        </p:attrNameLst>
                                      </p:cBhvr>
                                    </p:animRot>
                                    <p:animRot by="1500000">
                                      <p:cBhvr>
                                        <p:cTn id="10"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6200" y="2180104"/>
            <a:ext cx="9067800" cy="4031873"/>
          </a:xfrm>
          <a:prstGeom prst="rect">
            <a:avLst/>
          </a:prstGeom>
          <a:noFill/>
        </p:spPr>
        <p:txBody>
          <a:bodyPr wrap="square" rtlCol="0">
            <a:spAutoFit/>
          </a:bodyPr>
          <a:lstStyle/>
          <a:p>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Chất</a:t>
            </a:r>
            <a:r>
              <a:rPr lang="en-US" sz="3200" dirty="0" smtClean="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trong</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cốc</a:t>
            </a:r>
            <a:r>
              <a:rPr lang="en-US" sz="3200" dirty="0">
                <a:solidFill>
                  <a:srgbClr val="0000FF"/>
                </a:solidFill>
                <a:latin typeface="Times New Roman" pitchFamily="18" charset="0"/>
                <a:cs typeface="Times New Roman" pitchFamily="18" charset="0"/>
              </a:rPr>
              <a:t> (1) (2) (3) </a:t>
            </a:r>
            <a:r>
              <a:rPr lang="en-US" sz="3200" dirty="0" err="1">
                <a:solidFill>
                  <a:srgbClr val="0000FF"/>
                </a:solidFill>
                <a:latin typeface="Times New Roman" pitchFamily="18" charset="0"/>
                <a:cs typeface="Times New Roman" pitchFamily="18" charset="0"/>
              </a:rPr>
              <a:t>sau</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thí</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nghiệm</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là</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hỗn</a:t>
            </a:r>
            <a:r>
              <a:rPr lang="en-US" sz="3200" dirty="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hợp</a:t>
            </a:r>
            <a:endParaRPr lang="en-US" sz="3200" dirty="0">
              <a:solidFill>
                <a:srgbClr val="0000FF"/>
              </a:solidFill>
              <a:latin typeface="Times New Roman" pitchFamily="18" charset="0"/>
              <a:cs typeface="Times New Roman" pitchFamily="18" charset="0"/>
            </a:endParaRPr>
          </a:p>
          <a:p>
            <a:pPr marL="457200" indent="-457200">
              <a:buFontTx/>
              <a:buChar char="-"/>
            </a:pPr>
            <a:r>
              <a:rPr lang="en-US" sz="3200" dirty="0" err="1">
                <a:solidFill>
                  <a:srgbClr val="0000FF"/>
                </a:solidFill>
                <a:latin typeface="Times New Roman" pitchFamily="18" charset="0"/>
                <a:cs typeface="Times New Roman" pitchFamily="18" charset="0"/>
              </a:rPr>
              <a:t>Sau</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khi</a:t>
            </a:r>
            <a:r>
              <a:rPr lang="en-US" sz="3200" dirty="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khuấy</a:t>
            </a:r>
            <a:r>
              <a:rPr lang="en-US" sz="3200" dirty="0" smtClean="0">
                <a:solidFill>
                  <a:srgbClr val="0000FF"/>
                </a:solidFill>
                <a:latin typeface="Times New Roman" pitchFamily="18" charset="0"/>
                <a:cs typeface="Times New Roman" pitchFamily="18" charset="0"/>
              </a:rPr>
              <a:t>:</a:t>
            </a:r>
          </a:p>
          <a:p>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Cốc</a:t>
            </a:r>
            <a:r>
              <a:rPr lang="en-US" sz="3200" dirty="0" smtClean="0">
                <a:solidFill>
                  <a:srgbClr val="FF0000"/>
                </a:solidFill>
                <a:latin typeface="Times New Roman" pitchFamily="18" charset="0"/>
                <a:cs typeface="Times New Roman" pitchFamily="18" charset="0"/>
              </a:rPr>
              <a:t> 1: </a:t>
            </a:r>
            <a:r>
              <a:rPr lang="en-US" sz="3200" dirty="0" err="1" smtClean="0">
                <a:solidFill>
                  <a:srgbClr val="FF0000"/>
                </a:solidFill>
                <a:latin typeface="Times New Roman" pitchFamily="18" charset="0"/>
                <a:cs typeface="Times New Roman" pitchFamily="18" charset="0"/>
              </a:rPr>
              <a:t>Trong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suốt</a:t>
            </a:r>
            <a:endParaRPr lang="en-US" sz="3200" dirty="0" smtClean="0">
              <a:solidFill>
                <a:srgbClr val="FF0000"/>
              </a:solidFill>
              <a:latin typeface="Times New Roman" pitchFamily="18" charset="0"/>
              <a:cs typeface="Times New Roman" pitchFamily="18" charset="0"/>
            </a:endParaRPr>
          </a:p>
          <a:p>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Cốc</a:t>
            </a:r>
            <a:r>
              <a:rPr lang="en-US" sz="3200" dirty="0" smtClean="0">
                <a:solidFill>
                  <a:srgbClr val="FF0000"/>
                </a:solidFill>
                <a:latin typeface="Times New Roman" pitchFamily="18" charset="0"/>
                <a:cs typeface="Times New Roman" pitchFamily="18" charset="0"/>
              </a:rPr>
              <a:t> 2;3 </a:t>
            </a:r>
            <a:r>
              <a:rPr lang="en-US" sz="3200" dirty="0" err="1" smtClean="0">
                <a:solidFill>
                  <a:srgbClr val="FF0000"/>
                </a:solidFill>
                <a:latin typeface="Times New Roman" pitchFamily="18" charset="0"/>
                <a:cs typeface="Times New Roman" pitchFamily="18" charset="0"/>
              </a:rPr>
              <a:t>nhìn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rõ</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được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các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thành</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phần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các</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chất</a:t>
            </a:r>
            <a:r>
              <a:rPr lang="en-US" sz="3200" dirty="0" smtClean="0">
                <a:solidFill>
                  <a:srgbClr val="FF0000"/>
                </a:solidFill>
                <a:latin typeface="Times New Roman" pitchFamily="18" charset="0"/>
                <a:cs typeface="Times New Roman" pitchFamily="18" charset="0"/>
              </a:rPr>
              <a:t>.</a:t>
            </a:r>
          </a:p>
          <a:p>
            <a:pPr marL="457200" indent="-457200">
              <a:buFontTx/>
              <a:buChar char="-"/>
            </a:pPr>
            <a:r>
              <a:rPr lang="en-US" sz="3200" dirty="0" err="1" smtClean="0">
                <a:solidFill>
                  <a:srgbClr val="0000FF"/>
                </a:solidFill>
                <a:latin typeface="Times New Roman" pitchFamily="18" charset="0"/>
                <a:cs typeface="Times New Roman" pitchFamily="18" charset="0"/>
              </a:rPr>
              <a:t>Dự</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đoán</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sau</a:t>
            </a:r>
            <a:r>
              <a:rPr lang="en-US" sz="3200" dirty="0" smtClean="0">
                <a:solidFill>
                  <a:srgbClr val="0000FF"/>
                </a:solidFill>
                <a:latin typeface="Times New Roman" pitchFamily="18" charset="0"/>
                <a:cs typeface="Times New Roman" pitchFamily="18" charset="0"/>
              </a:rPr>
              <a:t> 30 </a:t>
            </a:r>
            <a:r>
              <a:rPr lang="en-US" sz="3200" dirty="0" err="1" smtClean="0">
                <a:solidFill>
                  <a:srgbClr val="0000FF"/>
                </a:solidFill>
                <a:latin typeface="Times New Roman" pitchFamily="18" charset="0"/>
                <a:cs typeface="Times New Roman" pitchFamily="18" charset="0"/>
              </a:rPr>
              <a:t>phút</a:t>
            </a:r>
            <a:r>
              <a:rPr lang="en-US" sz="3200" dirty="0" smtClean="0">
                <a:solidFill>
                  <a:srgbClr val="0000FF"/>
                </a:solidFill>
                <a:latin typeface="Times New Roman" pitchFamily="18" charset="0"/>
                <a:cs typeface="Times New Roman" pitchFamily="18" charset="0"/>
              </a:rPr>
              <a:t>:</a:t>
            </a:r>
          </a:p>
          <a:p>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Cốc</a:t>
            </a:r>
            <a:r>
              <a:rPr lang="en-US" sz="3200" dirty="0" smtClean="0">
                <a:solidFill>
                  <a:srgbClr val="FF0000"/>
                </a:solidFill>
                <a:latin typeface="Times New Roman" pitchFamily="18" charset="0"/>
                <a:cs typeface="Times New Roman" pitchFamily="18" charset="0"/>
              </a:rPr>
              <a:t> 1 </a:t>
            </a:r>
            <a:r>
              <a:rPr lang="en-US" sz="3200" dirty="0" err="1" smtClean="0">
                <a:solidFill>
                  <a:srgbClr val="FF0000"/>
                </a:solidFill>
                <a:latin typeface="Times New Roman" pitchFamily="18" charset="0"/>
                <a:cs typeface="Times New Roman" pitchFamily="18" charset="0"/>
              </a:rPr>
              <a:t>không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thay</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đổi</a:t>
            </a:r>
            <a:endParaRPr lang="en-US" sz="3200" dirty="0" smtClean="0">
              <a:solidFill>
                <a:srgbClr val="FF0000"/>
              </a:solidFill>
              <a:latin typeface="Times New Roman" pitchFamily="18" charset="0"/>
              <a:cs typeface="Times New Roman" pitchFamily="18" charset="0"/>
            </a:endParaRPr>
          </a:p>
          <a:p>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Cốc</a:t>
            </a:r>
            <a:r>
              <a:rPr lang="en-US" sz="3200" dirty="0" smtClean="0">
                <a:solidFill>
                  <a:srgbClr val="FF0000"/>
                </a:solidFill>
                <a:latin typeface="Times New Roman" pitchFamily="18" charset="0"/>
                <a:cs typeface="Times New Roman" pitchFamily="18" charset="0"/>
              </a:rPr>
              <a:t> 2: </a:t>
            </a:r>
            <a:r>
              <a:rPr lang="en-US" sz="3200" dirty="0" err="1" smtClean="0">
                <a:solidFill>
                  <a:srgbClr val="FF0000"/>
                </a:solidFill>
                <a:latin typeface="Times New Roman" pitchFamily="18" charset="0"/>
                <a:cs typeface="Times New Roman" pitchFamily="18" charset="0"/>
              </a:rPr>
              <a:t>Không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thay</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đổi</a:t>
            </a:r>
            <a:endParaRPr lang="en-US" sz="3200" dirty="0" smtClean="0">
              <a:solidFill>
                <a:srgbClr val="FF0000"/>
              </a:solidFill>
              <a:latin typeface="Times New Roman" pitchFamily="18" charset="0"/>
              <a:cs typeface="Times New Roman" pitchFamily="18" charset="0"/>
            </a:endParaRPr>
          </a:p>
          <a:p>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Cốc</a:t>
            </a:r>
            <a:r>
              <a:rPr lang="en-US" sz="3200" dirty="0" smtClean="0">
                <a:solidFill>
                  <a:srgbClr val="FF0000"/>
                </a:solidFill>
                <a:latin typeface="Times New Roman" pitchFamily="18" charset="0"/>
                <a:cs typeface="Times New Roman" pitchFamily="18" charset="0"/>
              </a:rPr>
              <a:t> 3: </a:t>
            </a:r>
            <a:r>
              <a:rPr lang="en-US" sz="3200" dirty="0" err="1" smtClean="0">
                <a:solidFill>
                  <a:srgbClr val="FF0000"/>
                </a:solidFill>
                <a:latin typeface="Times New Roman" pitchFamily="18" charset="0"/>
                <a:cs typeface="Times New Roman" pitchFamily="18" charset="0"/>
              </a:rPr>
              <a:t>Bột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sắn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lắng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xuống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dưới</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một</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số</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vẫn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lơ</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lửng</a:t>
            </a:r>
            <a:r>
              <a:rPr lang="en-US" sz="3200" dirty="0" smtClean="0">
                <a:solidFill>
                  <a:srgbClr val="FF0000"/>
                </a:solidFill>
                <a:latin typeface="Times New Roman" pitchFamily="18" charset="0"/>
                <a:cs typeface="Times New Roman" pitchFamily="18" charset="0"/>
              </a:rPr>
              <a:t>.</a:t>
            </a:r>
            <a:endParaRPr lang="en-US" sz="3200" dirty="0">
              <a:solidFill>
                <a:srgbClr val="FF0000"/>
              </a:solidFill>
              <a:latin typeface="Times New Roman" pitchFamily="18" charset="0"/>
              <a:cs typeface="Times New Roman" pitchFamily="18" charset="0"/>
            </a:endParaRPr>
          </a:p>
        </p:txBody>
      </p:sp>
      <p:pic>
        <p:nvPicPr>
          <p:cNvPr id="10" name="Picture 5" descr="D:\hoi gian chuyen de\nuoc muo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155" y="-533399"/>
            <a:ext cx="2242245" cy="240333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D:\hoi gian chuyen de\nuoc dau a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7955" y="-392691"/>
            <a:ext cx="2013645" cy="214792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5655" y="1693669"/>
            <a:ext cx="3022600" cy="461665"/>
          </a:xfrm>
          <a:prstGeom prst="rect">
            <a:avLst/>
          </a:prstGeom>
          <a:noFill/>
        </p:spPr>
        <p:txBody>
          <a:bodyPr wrap="square" rtlCol="0">
            <a:spAutoFit/>
          </a:bodyPr>
          <a:lstStyle/>
          <a:p>
            <a:pPr algn="ctr"/>
            <a:r>
              <a:rPr lang="en-US" sz="2400" b="1" dirty="0" err="1">
                <a:solidFill>
                  <a:srgbClr val="0070C0"/>
                </a:solidFill>
                <a:latin typeface="Times New Roman" pitchFamily="18" charset="0"/>
                <a:cs typeface="Times New Roman" pitchFamily="18" charset="0"/>
              </a:rPr>
              <a:t>Cốc</a:t>
            </a:r>
            <a:r>
              <a:rPr lang="en-US" sz="2400" b="1" dirty="0">
                <a:solidFill>
                  <a:srgbClr val="0070C0"/>
                </a:solidFill>
                <a:latin typeface="Times New Roman" pitchFamily="18" charset="0"/>
                <a:cs typeface="Times New Roman" pitchFamily="18" charset="0"/>
              </a:rPr>
              <a:t> 1: </a:t>
            </a:r>
            <a:r>
              <a:rPr lang="en-US" sz="2400" b="1" dirty="0" err="1">
                <a:solidFill>
                  <a:srgbClr val="0070C0"/>
                </a:solidFill>
                <a:latin typeface="Times New Roman" pitchFamily="18" charset="0"/>
                <a:cs typeface="Times New Roman" pitchFamily="18" charset="0"/>
              </a:rPr>
              <a:t>Nước</a:t>
            </a:r>
            <a:r>
              <a:rPr lang="en-US" sz="2400" b="1" dirty="0">
                <a:solidFill>
                  <a:srgbClr val="0070C0"/>
                </a:solidFill>
                <a:latin typeface="Times New Roman" pitchFamily="18" charset="0"/>
                <a:cs typeface="Times New Roman" pitchFamily="18" charset="0"/>
              </a:rPr>
              <a:t> </a:t>
            </a:r>
            <a:r>
              <a:rPr lang="en-US" sz="2400" b="1" dirty="0" err="1">
                <a:solidFill>
                  <a:srgbClr val="0070C0"/>
                </a:solidFill>
                <a:latin typeface="Times New Roman" pitchFamily="18" charset="0"/>
                <a:cs typeface="Times New Roman" pitchFamily="18" charset="0"/>
              </a:rPr>
              <a:t>muối</a:t>
            </a:r>
            <a:r>
              <a:rPr lang="en-US" sz="2400" b="1" dirty="0">
                <a:solidFill>
                  <a:srgbClr val="0070C0"/>
                </a:solidFill>
                <a:latin typeface="Times New Roman" pitchFamily="18" charset="0"/>
                <a:cs typeface="Times New Roman" pitchFamily="18" charset="0"/>
              </a:rPr>
              <a:t> </a:t>
            </a:r>
          </a:p>
        </p:txBody>
      </p:sp>
      <p:sp>
        <p:nvSpPr>
          <p:cNvPr id="13" name="TextBox 12"/>
          <p:cNvSpPr txBox="1"/>
          <p:nvPr/>
        </p:nvSpPr>
        <p:spPr>
          <a:xfrm>
            <a:off x="2743199" y="1695902"/>
            <a:ext cx="3642621" cy="461665"/>
          </a:xfrm>
          <a:prstGeom prst="rect">
            <a:avLst/>
          </a:prstGeom>
          <a:noFill/>
        </p:spPr>
        <p:txBody>
          <a:bodyPr wrap="square" rtlCol="0">
            <a:spAutoFit/>
          </a:bodyPr>
          <a:lstStyle/>
          <a:p>
            <a:pPr algn="ctr"/>
            <a:r>
              <a:rPr lang="en-US" sz="2400" b="1" dirty="0" err="1">
                <a:solidFill>
                  <a:srgbClr val="0070C0"/>
                </a:solidFill>
                <a:latin typeface="Times New Roman" pitchFamily="18" charset="0"/>
                <a:cs typeface="Times New Roman" pitchFamily="18" charset="0"/>
              </a:rPr>
              <a:t>Cốc</a:t>
            </a:r>
            <a:r>
              <a:rPr lang="en-US" sz="2400" b="1" dirty="0">
                <a:solidFill>
                  <a:srgbClr val="0070C0"/>
                </a:solidFill>
                <a:latin typeface="Times New Roman" pitchFamily="18" charset="0"/>
                <a:cs typeface="Times New Roman" pitchFamily="18" charset="0"/>
              </a:rPr>
              <a:t> 2: </a:t>
            </a:r>
            <a:r>
              <a:rPr lang="en-US" sz="2400" b="1" dirty="0" err="1">
                <a:solidFill>
                  <a:srgbClr val="0070C0"/>
                </a:solidFill>
                <a:latin typeface="Times New Roman" pitchFamily="18" charset="0"/>
                <a:cs typeface="Times New Roman" pitchFamily="18" charset="0"/>
              </a:rPr>
              <a:t>Dầu</a:t>
            </a:r>
            <a:r>
              <a:rPr lang="en-US" sz="2400" b="1" dirty="0">
                <a:solidFill>
                  <a:srgbClr val="0070C0"/>
                </a:solidFill>
                <a:latin typeface="Times New Roman" pitchFamily="18" charset="0"/>
                <a:cs typeface="Times New Roman" pitchFamily="18" charset="0"/>
              </a:rPr>
              <a:t> </a:t>
            </a:r>
            <a:r>
              <a:rPr lang="en-US" sz="2400" b="1" dirty="0" err="1">
                <a:solidFill>
                  <a:srgbClr val="0070C0"/>
                </a:solidFill>
                <a:latin typeface="Times New Roman" pitchFamily="18" charset="0"/>
                <a:cs typeface="Times New Roman" pitchFamily="18" charset="0"/>
              </a:rPr>
              <a:t>ăn</a:t>
            </a:r>
            <a:r>
              <a:rPr lang="en-US" sz="2400" b="1" dirty="0">
                <a:solidFill>
                  <a:srgbClr val="0070C0"/>
                </a:solidFill>
                <a:latin typeface="Times New Roman" pitchFamily="18" charset="0"/>
                <a:cs typeface="Times New Roman" pitchFamily="18" charset="0"/>
              </a:rPr>
              <a:t> </a:t>
            </a:r>
            <a:r>
              <a:rPr lang="en-US" sz="2400" b="1" dirty="0" err="1">
                <a:solidFill>
                  <a:srgbClr val="0070C0"/>
                </a:solidFill>
                <a:latin typeface="Times New Roman" pitchFamily="18" charset="0"/>
                <a:cs typeface="Times New Roman" pitchFamily="18" charset="0"/>
              </a:rPr>
              <a:t>và</a:t>
            </a:r>
            <a:r>
              <a:rPr lang="en-US" sz="2400" b="1" dirty="0">
                <a:solidFill>
                  <a:srgbClr val="0070C0"/>
                </a:solidFill>
                <a:latin typeface="Times New Roman" pitchFamily="18" charset="0"/>
                <a:cs typeface="Times New Roman" pitchFamily="18" charset="0"/>
              </a:rPr>
              <a:t> </a:t>
            </a:r>
            <a:r>
              <a:rPr lang="en-US" sz="2400" b="1" dirty="0" err="1">
                <a:solidFill>
                  <a:srgbClr val="0070C0"/>
                </a:solidFill>
                <a:latin typeface="Times New Roman" pitchFamily="18" charset="0"/>
                <a:cs typeface="Times New Roman" pitchFamily="18" charset="0"/>
              </a:rPr>
              <a:t>nước</a:t>
            </a:r>
            <a:r>
              <a:rPr lang="en-US" sz="2400" b="1" dirty="0">
                <a:solidFill>
                  <a:srgbClr val="0070C0"/>
                </a:solidFill>
                <a:latin typeface="Times New Roman" pitchFamily="18" charset="0"/>
                <a:cs typeface="Times New Roman" pitchFamily="18" charset="0"/>
              </a:rPr>
              <a:t> </a:t>
            </a:r>
          </a:p>
        </p:txBody>
      </p:sp>
      <p:sp>
        <p:nvSpPr>
          <p:cNvPr id="14" name="TextBox 13"/>
          <p:cNvSpPr txBox="1"/>
          <p:nvPr/>
        </p:nvSpPr>
        <p:spPr>
          <a:xfrm>
            <a:off x="6038214" y="1824335"/>
            <a:ext cx="3391384" cy="461665"/>
          </a:xfrm>
          <a:prstGeom prst="rect">
            <a:avLst/>
          </a:prstGeom>
          <a:noFill/>
        </p:spPr>
        <p:txBody>
          <a:bodyPr wrap="square" rtlCol="0">
            <a:spAutoFit/>
          </a:bodyPr>
          <a:lstStyle/>
          <a:p>
            <a:pPr algn="ctr"/>
            <a:r>
              <a:rPr lang="en-US" sz="2400" b="1" dirty="0" err="1">
                <a:solidFill>
                  <a:srgbClr val="0070C0"/>
                </a:solidFill>
                <a:latin typeface="Times New Roman" pitchFamily="18" charset="0"/>
                <a:cs typeface="Times New Roman" pitchFamily="18" charset="0"/>
              </a:rPr>
              <a:t>Cốc</a:t>
            </a:r>
            <a:r>
              <a:rPr lang="en-US" sz="2400" b="1" dirty="0">
                <a:solidFill>
                  <a:srgbClr val="0070C0"/>
                </a:solidFill>
                <a:latin typeface="Times New Roman" pitchFamily="18" charset="0"/>
                <a:cs typeface="Times New Roman" pitchFamily="18" charset="0"/>
              </a:rPr>
              <a:t> 3: </a:t>
            </a:r>
            <a:r>
              <a:rPr lang="en-US" sz="2400" b="1" dirty="0" err="1">
                <a:solidFill>
                  <a:srgbClr val="0070C0"/>
                </a:solidFill>
                <a:latin typeface="Times New Roman" pitchFamily="18" charset="0"/>
                <a:cs typeface="Times New Roman" pitchFamily="18" charset="0"/>
              </a:rPr>
              <a:t>Nước</a:t>
            </a:r>
            <a:r>
              <a:rPr lang="en-US" sz="2400" b="1" dirty="0">
                <a:solidFill>
                  <a:srgbClr val="0070C0"/>
                </a:solidFill>
                <a:latin typeface="Times New Roman" pitchFamily="18" charset="0"/>
                <a:cs typeface="Times New Roman" pitchFamily="18" charset="0"/>
              </a:rPr>
              <a:t> </a:t>
            </a:r>
            <a:r>
              <a:rPr lang="en-US" sz="2400" b="1" dirty="0" err="1">
                <a:solidFill>
                  <a:srgbClr val="0070C0"/>
                </a:solidFill>
                <a:latin typeface="Times New Roman" pitchFamily="18" charset="0"/>
                <a:cs typeface="Times New Roman" pitchFamily="18" charset="0"/>
              </a:rPr>
              <a:t>bột</a:t>
            </a:r>
            <a:r>
              <a:rPr lang="en-US" sz="2400" b="1" dirty="0">
                <a:solidFill>
                  <a:srgbClr val="0070C0"/>
                </a:solidFill>
                <a:latin typeface="Times New Roman" pitchFamily="18" charset="0"/>
                <a:cs typeface="Times New Roman" pitchFamily="18" charset="0"/>
              </a:rPr>
              <a:t> </a:t>
            </a:r>
            <a:r>
              <a:rPr lang="en-US" sz="2400" b="1" dirty="0" err="1">
                <a:solidFill>
                  <a:srgbClr val="0070C0"/>
                </a:solidFill>
                <a:latin typeface="Times New Roman" pitchFamily="18" charset="0"/>
                <a:cs typeface="Times New Roman" pitchFamily="18" charset="0"/>
              </a:rPr>
              <a:t>sắn</a:t>
            </a:r>
            <a:endParaRPr lang="en-US" sz="2400" b="1" dirty="0">
              <a:solidFill>
                <a:srgbClr val="0070C0"/>
              </a:solidFill>
              <a:latin typeface="Times New Roman" pitchFamily="18" charset="0"/>
              <a:cs typeface="Times New Roman" pitchFamily="18" charset="0"/>
            </a:endParaRPr>
          </a:p>
        </p:txBody>
      </p:sp>
      <p:pic>
        <p:nvPicPr>
          <p:cNvPr id="15" name="Picture 13" descr="D:\hoi gian chuyen de\nuoc bot să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60235" y="82286"/>
            <a:ext cx="1695984" cy="167294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216956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par>
                                <p:cTn id="13" presetID="16" presetClass="entr" presetSubtype="21"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inVertical)">
                                      <p:cBhvr>
                                        <p:cTn id="18" dur="500"/>
                                        <p:tgtEl>
                                          <p:spTgt spid="13"/>
                                        </p:tgtEl>
                                      </p:cBhvr>
                                    </p:animEffect>
                                  </p:childTnLst>
                                </p:cTn>
                              </p:par>
                              <p:par>
                                <p:cTn id="19" presetID="16" presetClass="entr" presetSubtype="21"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inVertical)">
                                      <p:cBhvr>
                                        <p:cTn id="21" dur="500"/>
                                        <p:tgtEl>
                                          <p:spTgt spid="1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inVertical)">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inVertical)">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888675917"/>
              </p:ext>
            </p:extLst>
          </p:nvPr>
        </p:nvGraphicFramePr>
        <p:xfrm>
          <a:off x="228600" y="-1"/>
          <a:ext cx="6172200" cy="6827521"/>
        </p:xfrm>
        <a:graphic>
          <a:graphicData uri="http://schemas.openxmlformats.org/drawingml/2006/table">
            <a:tbl>
              <a:tblPr firstRow="1" bandRow="1">
                <a:tableStyleId>{5C22544A-7EE6-4342-B048-85BDC9FD1C3A}</a:tableStyleId>
              </a:tblPr>
              <a:tblGrid>
                <a:gridCol w="2273968">
                  <a:extLst>
                    <a:ext uri="{9D8B030D-6E8A-4147-A177-3AD203B41FA5}">
                      <a16:colId xmlns:a16="http://schemas.microsoft.com/office/drawing/2014/main" val="2177491445"/>
                    </a:ext>
                  </a:extLst>
                </a:gridCol>
                <a:gridCol w="3898232">
                  <a:extLst>
                    <a:ext uri="{9D8B030D-6E8A-4147-A177-3AD203B41FA5}">
                      <a16:colId xmlns:a16="http://schemas.microsoft.com/office/drawing/2014/main" val="3707151949"/>
                    </a:ext>
                  </a:extLst>
                </a:gridCol>
              </a:tblGrid>
              <a:tr h="654694">
                <a:tc>
                  <a:txBody>
                    <a:bodyPr/>
                    <a:lstStyle/>
                    <a:p>
                      <a:pPr algn="ctr"/>
                      <a:r>
                        <a:rPr lang="en-US" sz="3600" dirty="0" err="1" smtClean="0">
                          <a:solidFill>
                            <a:srgbClr val="FF0000"/>
                          </a:solidFill>
                        </a:rPr>
                        <a:t>Hỗn</a:t>
                      </a:r>
                      <a:r>
                        <a:rPr lang="en-US" sz="3600" baseline="0" dirty="0" smtClean="0">
                          <a:solidFill>
                            <a:srgbClr val="FF0000"/>
                          </a:solidFill>
                        </a:rPr>
                        <a:t> </a:t>
                      </a:r>
                      <a:r>
                        <a:rPr lang="en-US" sz="3600" baseline="0" dirty="0" err="1" smtClean="0">
                          <a:solidFill>
                            <a:srgbClr val="FF0000"/>
                          </a:solidFill>
                        </a:rPr>
                        <a:t>hợp</a:t>
                      </a:r>
                      <a:endParaRPr lang="en-US" sz="36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3600" dirty="0" err="1" smtClean="0">
                          <a:solidFill>
                            <a:srgbClr val="FF0000"/>
                          </a:solidFill>
                        </a:rPr>
                        <a:t>Đặc</a:t>
                      </a:r>
                      <a:r>
                        <a:rPr lang="en-US" sz="3600" baseline="0" dirty="0" smtClean="0">
                          <a:solidFill>
                            <a:srgbClr val="FF0000"/>
                          </a:solidFill>
                        </a:rPr>
                        <a:t> </a:t>
                      </a:r>
                      <a:r>
                        <a:rPr lang="en-US" sz="3600" baseline="0" dirty="0" err="1" smtClean="0">
                          <a:solidFill>
                            <a:srgbClr val="FF0000"/>
                          </a:solidFill>
                        </a:rPr>
                        <a:t>điểm</a:t>
                      </a:r>
                      <a:endParaRPr lang="en-US" sz="36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28075209"/>
                  </a:ext>
                </a:extLst>
              </a:tr>
              <a:tr h="2057609">
                <a:tc>
                  <a:txBody>
                    <a:bodyPr/>
                    <a:lstStyle/>
                    <a:p>
                      <a:endParaRPr lang="en-US" dirty="0" smtClean="0">
                        <a:solidFill>
                          <a:schemeClr val="tx1"/>
                        </a:solidFill>
                      </a:endParaRPr>
                    </a:p>
                    <a:p>
                      <a:endParaRPr lang="en-US" dirty="0" smtClean="0">
                        <a:solidFill>
                          <a:schemeClr val="tx1"/>
                        </a:solidFill>
                      </a:endParaRPr>
                    </a:p>
                    <a:p>
                      <a:endParaRPr lang="en-US" dirty="0" smtClean="0">
                        <a:solidFill>
                          <a:schemeClr val="tx1"/>
                        </a:solidFill>
                      </a:endParaRPr>
                    </a:p>
                    <a:p>
                      <a:endParaRPr lang="en-US" dirty="0" smtClean="0">
                        <a:solidFill>
                          <a:schemeClr val="tx1"/>
                        </a:solidFill>
                      </a:endParaRPr>
                    </a:p>
                    <a:p>
                      <a:endParaRPr lang="en-US" dirty="0" smtClean="0">
                        <a:solidFill>
                          <a:schemeClr val="tx1"/>
                        </a:solidFill>
                      </a:endParaRPr>
                    </a:p>
                    <a:p>
                      <a:endParaRPr lang="en-US" dirty="0" smtClean="0">
                        <a:solidFill>
                          <a:schemeClr val="tx1"/>
                        </a:solidFill>
                      </a:endParaRPr>
                    </a:p>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37457049"/>
                  </a:ext>
                </a:extLst>
              </a:tr>
              <a:tr h="2057609">
                <a:tc>
                  <a:txBody>
                    <a:bodyPr/>
                    <a:lstStyle/>
                    <a:p>
                      <a:endParaRPr lang="en-US" dirty="0" smtClean="0">
                        <a:solidFill>
                          <a:schemeClr val="tx1"/>
                        </a:solidFill>
                      </a:endParaRPr>
                    </a:p>
                    <a:p>
                      <a:endParaRPr lang="en-US" dirty="0" smtClean="0">
                        <a:solidFill>
                          <a:schemeClr val="tx1"/>
                        </a:solidFill>
                      </a:endParaRPr>
                    </a:p>
                    <a:p>
                      <a:endParaRPr lang="en-US" dirty="0" smtClean="0">
                        <a:solidFill>
                          <a:schemeClr val="tx1"/>
                        </a:solidFill>
                      </a:endParaRPr>
                    </a:p>
                    <a:p>
                      <a:endParaRPr lang="en-US" dirty="0" smtClean="0">
                        <a:solidFill>
                          <a:schemeClr val="tx1"/>
                        </a:solidFill>
                      </a:endParaRPr>
                    </a:p>
                    <a:p>
                      <a:endParaRPr lang="en-US" dirty="0" smtClean="0">
                        <a:solidFill>
                          <a:schemeClr val="tx1"/>
                        </a:solidFill>
                      </a:endParaRPr>
                    </a:p>
                    <a:p>
                      <a:endParaRPr lang="en-US" dirty="0" smtClean="0">
                        <a:solidFill>
                          <a:schemeClr val="tx1"/>
                        </a:solidFill>
                      </a:endParaRPr>
                    </a:p>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vi-VN" sz="1800" dirty="0" smtClean="0">
                        <a:solidFill>
                          <a:srgbClr val="333333"/>
                        </a:solidFill>
                        <a:latin typeface="Times New Roman" panose="02020603050405020304" pitchFamily="18" charset="0"/>
                        <a:cs typeface="Times New Roman" panose="02020603050405020304" pitchFamily="18" charset="0"/>
                      </a:endParaRPr>
                    </a:p>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91113676"/>
                  </a:ext>
                </a:extLst>
              </a:tr>
              <a:tr h="2057609">
                <a:tc>
                  <a:txBody>
                    <a:bodyPr/>
                    <a:lstStyle/>
                    <a:p>
                      <a:endParaRPr lang="en-US" dirty="0" smtClean="0">
                        <a:solidFill>
                          <a:schemeClr val="tx1"/>
                        </a:solidFill>
                      </a:endParaRPr>
                    </a:p>
                    <a:p>
                      <a:endParaRPr lang="en-US" dirty="0" smtClean="0">
                        <a:solidFill>
                          <a:schemeClr val="tx1"/>
                        </a:solidFill>
                      </a:endParaRPr>
                    </a:p>
                    <a:p>
                      <a:endParaRPr lang="en-US" dirty="0" smtClean="0">
                        <a:solidFill>
                          <a:schemeClr val="tx1"/>
                        </a:solidFill>
                      </a:endParaRPr>
                    </a:p>
                    <a:p>
                      <a:endParaRPr lang="en-US" dirty="0" smtClean="0">
                        <a:solidFill>
                          <a:schemeClr val="tx1"/>
                        </a:solidFill>
                      </a:endParaRPr>
                    </a:p>
                    <a:p>
                      <a:endParaRPr lang="en-US" dirty="0" smtClean="0">
                        <a:solidFill>
                          <a:schemeClr val="tx1"/>
                        </a:solidFill>
                      </a:endParaRPr>
                    </a:p>
                    <a:p>
                      <a:endParaRPr lang="en-US" dirty="0" smtClean="0">
                        <a:solidFill>
                          <a:schemeClr val="tx1"/>
                        </a:solidFill>
                      </a:endParaRPr>
                    </a:p>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64301212"/>
                  </a:ext>
                </a:extLst>
              </a:tr>
            </a:tbl>
          </a:graphicData>
        </a:graphic>
      </p:graphicFrame>
      <p:pic>
        <p:nvPicPr>
          <p:cNvPr id="5" name="Picture 5" descr="D:\hoi gian chuyen de\nuoc muoi.PNG"/>
          <p:cNvPicPr>
            <a:picLocks noChangeAspect="1" noChangeArrowheads="1"/>
          </p:cNvPicPr>
          <p:nvPr/>
        </p:nvPicPr>
        <p:blipFill rotWithShape="1">
          <a:blip r:embed="rId2">
            <a:extLst>
              <a:ext uri="{28A0092B-C50C-407E-A947-70E740481C1C}">
                <a14:useLocalDpi xmlns:a14="http://schemas.microsoft.com/office/drawing/2010/main" val="0"/>
              </a:ext>
            </a:extLst>
          </a:blip>
          <a:srcRect l="16911" t="19723" r="11217" b="5334"/>
          <a:stretch/>
        </p:blipFill>
        <p:spPr bwMode="auto">
          <a:xfrm>
            <a:off x="304800" y="828020"/>
            <a:ext cx="1577224" cy="176278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D:\hoi gian chuyen de\nuoc dau an.PNG"/>
          <p:cNvPicPr>
            <a:picLocks noChangeAspect="1" noChangeArrowheads="1"/>
          </p:cNvPicPr>
          <p:nvPr/>
        </p:nvPicPr>
        <p:blipFill rotWithShape="1">
          <a:blip r:embed="rId3">
            <a:extLst>
              <a:ext uri="{28A0092B-C50C-407E-A947-70E740481C1C}">
                <a14:useLocalDpi xmlns:a14="http://schemas.microsoft.com/office/drawing/2010/main" val="0"/>
              </a:ext>
            </a:extLst>
          </a:blip>
          <a:srcRect l="9697" t="16667" r="12726" b="8334"/>
          <a:stretch/>
        </p:blipFill>
        <p:spPr bwMode="auto">
          <a:xfrm>
            <a:off x="533399" y="2776200"/>
            <a:ext cx="1440765" cy="16764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3" descr="D:\hoi gian chuyen de\nuoc bot să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1" y="4905478"/>
            <a:ext cx="1501024" cy="172392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0" name="TextBox 9"/>
          <p:cNvSpPr txBox="1"/>
          <p:nvPr/>
        </p:nvSpPr>
        <p:spPr>
          <a:xfrm>
            <a:off x="533399" y="1444585"/>
            <a:ext cx="1654616" cy="1077218"/>
          </a:xfrm>
          <a:prstGeom prst="rect">
            <a:avLst/>
          </a:prstGeom>
          <a:noFill/>
        </p:spPr>
        <p:txBody>
          <a:bodyPr wrap="square" rtlCol="0">
            <a:spAutoFit/>
          </a:bodyPr>
          <a:lstStyle/>
          <a:p>
            <a:pPr algn="ctr"/>
            <a:r>
              <a:rPr lang="en-US" sz="3200" b="1" dirty="0" err="1" smtClean="0">
                <a:solidFill>
                  <a:srgbClr val="FF0000"/>
                </a:solidFill>
                <a:latin typeface="Times New Roman" pitchFamily="18" charset="0"/>
                <a:cs typeface="Times New Roman" pitchFamily="18" charset="0"/>
              </a:rPr>
              <a:t>Nước</a:t>
            </a:r>
            <a:r>
              <a:rPr lang="en-US" sz="3200" b="1" dirty="0" smtClean="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muối</a:t>
            </a:r>
            <a:r>
              <a:rPr lang="en-US" sz="3200" b="1" dirty="0">
                <a:solidFill>
                  <a:srgbClr val="FF0000"/>
                </a:solidFill>
                <a:latin typeface="Times New Roman" pitchFamily="18" charset="0"/>
                <a:cs typeface="Times New Roman" pitchFamily="18" charset="0"/>
              </a:rPr>
              <a:t> </a:t>
            </a:r>
          </a:p>
        </p:txBody>
      </p:sp>
      <p:sp>
        <p:nvSpPr>
          <p:cNvPr id="11" name="TextBox 10"/>
          <p:cNvSpPr txBox="1"/>
          <p:nvPr/>
        </p:nvSpPr>
        <p:spPr>
          <a:xfrm>
            <a:off x="449638" y="3316326"/>
            <a:ext cx="1996324" cy="1077218"/>
          </a:xfrm>
          <a:prstGeom prst="rect">
            <a:avLst/>
          </a:prstGeom>
          <a:noFill/>
        </p:spPr>
        <p:txBody>
          <a:bodyPr wrap="square" rtlCol="0">
            <a:spAutoFit/>
          </a:bodyPr>
          <a:lstStyle/>
          <a:p>
            <a:pPr algn="ctr"/>
            <a:r>
              <a:rPr lang="en-US" sz="3200" b="1" dirty="0" err="1" smtClean="0">
                <a:solidFill>
                  <a:srgbClr val="FF0000"/>
                </a:solidFill>
                <a:latin typeface="Times New Roman" pitchFamily="18" charset="0"/>
                <a:cs typeface="Times New Roman" pitchFamily="18" charset="0"/>
              </a:rPr>
              <a:t>Dầu</a:t>
            </a:r>
            <a:r>
              <a:rPr lang="en-US" sz="3200" b="1" dirty="0" smtClean="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ăn</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và</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nước</a:t>
            </a:r>
            <a:r>
              <a:rPr lang="en-US" sz="3200" b="1" dirty="0">
                <a:solidFill>
                  <a:srgbClr val="FF0000"/>
                </a:solidFill>
                <a:latin typeface="Times New Roman" pitchFamily="18" charset="0"/>
                <a:cs typeface="Times New Roman" pitchFamily="18" charset="0"/>
              </a:rPr>
              <a:t> </a:t>
            </a:r>
          </a:p>
        </p:txBody>
      </p:sp>
      <p:sp>
        <p:nvSpPr>
          <p:cNvPr id="12" name="TextBox 11"/>
          <p:cNvSpPr txBox="1"/>
          <p:nvPr/>
        </p:nvSpPr>
        <p:spPr>
          <a:xfrm>
            <a:off x="335338" y="5444468"/>
            <a:ext cx="2224924" cy="1077218"/>
          </a:xfrm>
          <a:prstGeom prst="rect">
            <a:avLst/>
          </a:prstGeom>
          <a:noFill/>
        </p:spPr>
        <p:txBody>
          <a:bodyPr wrap="square" rtlCol="0">
            <a:spAutoFit/>
          </a:bodyPr>
          <a:lstStyle/>
          <a:p>
            <a:pPr algn="ctr"/>
            <a:r>
              <a:rPr lang="en-US" sz="3200" b="1" dirty="0" err="1">
                <a:solidFill>
                  <a:srgbClr val="FF0000"/>
                </a:solidFill>
                <a:latin typeface="Times New Roman" pitchFamily="18" charset="0"/>
                <a:cs typeface="Times New Roman" pitchFamily="18" charset="0"/>
              </a:rPr>
              <a:t>Nước</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bột</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sắn</a:t>
            </a:r>
            <a:endParaRPr lang="en-US" sz="3200" b="1" dirty="0">
              <a:solidFill>
                <a:srgbClr val="FF0000"/>
              </a:solidFill>
              <a:latin typeface="Times New Roman" pitchFamily="18" charset="0"/>
              <a:cs typeface="Times New Roman" pitchFamily="18" charset="0"/>
            </a:endParaRPr>
          </a:p>
        </p:txBody>
      </p:sp>
      <p:sp>
        <p:nvSpPr>
          <p:cNvPr id="16" name="TextBox 15"/>
          <p:cNvSpPr txBox="1"/>
          <p:nvPr/>
        </p:nvSpPr>
        <p:spPr>
          <a:xfrm>
            <a:off x="2438400" y="650774"/>
            <a:ext cx="4495800" cy="1938992"/>
          </a:xfrm>
          <a:prstGeom prst="rect">
            <a:avLst/>
          </a:prstGeom>
          <a:noFill/>
        </p:spPr>
        <p:txBody>
          <a:bodyPr wrap="square" rtlCol="0">
            <a:spAutoFit/>
          </a:bodyPr>
          <a:lstStyle/>
          <a:p>
            <a:r>
              <a:rPr lang="en-US" sz="4000" dirty="0" smtClean="0">
                <a:solidFill>
                  <a:srgbClr val="0000FF"/>
                </a:solidFill>
                <a:latin typeface="Times New Roman" panose="02020603050405020304" pitchFamily="18" charset="0"/>
                <a:cs typeface="Times New Roman" panose="02020603050405020304" pitchFamily="18" charset="0"/>
              </a:rPr>
              <a:t>K</a:t>
            </a:r>
            <a:r>
              <a:rPr lang="vi-VN" sz="4000" dirty="0" smtClean="0">
                <a:solidFill>
                  <a:srgbClr val="0000FF"/>
                </a:solidFill>
                <a:latin typeface="Times New Roman" panose="02020603050405020304" pitchFamily="18" charset="0"/>
                <a:cs typeface="Times New Roman" panose="02020603050405020304" pitchFamily="18" charset="0"/>
              </a:rPr>
              <a:t>hông </a:t>
            </a:r>
            <a:r>
              <a:rPr lang="vi-VN" sz="4000" dirty="0">
                <a:solidFill>
                  <a:srgbClr val="0000FF"/>
                </a:solidFill>
                <a:latin typeface="Times New Roman" panose="02020603050405020304" pitchFamily="18" charset="0"/>
                <a:cs typeface="Times New Roman" panose="02020603050405020304" pitchFamily="18" charset="0"/>
              </a:rPr>
              <a:t>xuất hiện ranh giới giữa các thành </a:t>
            </a:r>
            <a:r>
              <a:rPr lang="vi-VN" sz="4000" dirty="0" smtClean="0">
                <a:solidFill>
                  <a:srgbClr val="0000FF"/>
                </a:solidFill>
                <a:latin typeface="Times New Roman" panose="02020603050405020304" pitchFamily="18" charset="0"/>
                <a:cs typeface="Times New Roman" panose="02020603050405020304" pitchFamily="18" charset="0"/>
              </a:rPr>
              <a:t>phần</a:t>
            </a:r>
            <a:r>
              <a:rPr lang="en-US" sz="4000" dirty="0" smtClean="0">
                <a:solidFill>
                  <a:srgbClr val="0000FF"/>
                </a:solidFill>
                <a:latin typeface="Times New Roman" panose="02020603050405020304" pitchFamily="18" charset="0"/>
                <a:cs typeface="Times New Roman" panose="02020603050405020304" pitchFamily="18" charset="0"/>
              </a:rPr>
              <a:t> </a:t>
            </a:r>
            <a:endParaRPr lang="en-US" sz="4000" dirty="0">
              <a:solidFill>
                <a:srgbClr val="0000FF"/>
              </a:solidFill>
            </a:endParaRPr>
          </a:p>
        </p:txBody>
      </p:sp>
      <p:sp>
        <p:nvSpPr>
          <p:cNvPr id="17" name="TextBox 16"/>
          <p:cNvSpPr txBox="1"/>
          <p:nvPr/>
        </p:nvSpPr>
        <p:spPr>
          <a:xfrm>
            <a:off x="2605924" y="2644904"/>
            <a:ext cx="3794876" cy="1938992"/>
          </a:xfrm>
          <a:prstGeom prst="rect">
            <a:avLst/>
          </a:prstGeom>
          <a:noFill/>
        </p:spPr>
        <p:txBody>
          <a:bodyPr wrap="square" rtlCol="0">
            <a:spAutoFit/>
          </a:bodyPr>
          <a:lstStyle/>
          <a:p>
            <a:r>
              <a:rPr lang="en-US" sz="4000" dirty="0" smtClean="0">
                <a:solidFill>
                  <a:srgbClr val="0000FF"/>
                </a:solidFill>
                <a:latin typeface="Times New Roman" panose="02020603050405020304" pitchFamily="18" charset="0"/>
                <a:cs typeface="Times New Roman" panose="02020603050405020304" pitchFamily="18" charset="0"/>
              </a:rPr>
              <a:t>X</a:t>
            </a:r>
            <a:r>
              <a:rPr lang="vi-VN" sz="4000" dirty="0" smtClean="0">
                <a:solidFill>
                  <a:srgbClr val="0000FF"/>
                </a:solidFill>
                <a:latin typeface="Times New Roman" panose="02020603050405020304" pitchFamily="18" charset="0"/>
                <a:cs typeface="Times New Roman" panose="02020603050405020304" pitchFamily="18" charset="0"/>
              </a:rPr>
              <a:t>uất </a:t>
            </a:r>
            <a:r>
              <a:rPr lang="vi-VN" sz="4000" dirty="0">
                <a:solidFill>
                  <a:srgbClr val="0000FF"/>
                </a:solidFill>
                <a:latin typeface="Times New Roman" panose="02020603050405020304" pitchFamily="18" charset="0"/>
                <a:cs typeface="Times New Roman" panose="02020603050405020304" pitchFamily="18" charset="0"/>
              </a:rPr>
              <a:t>hiện ranh giới giữa các thành phần.</a:t>
            </a:r>
            <a:endParaRPr lang="en-US" sz="4000" dirty="0">
              <a:solidFill>
                <a:srgbClr val="0000FF"/>
              </a:solidFill>
            </a:endParaRPr>
          </a:p>
        </p:txBody>
      </p:sp>
      <p:sp>
        <p:nvSpPr>
          <p:cNvPr id="18" name="TextBox 17"/>
          <p:cNvSpPr txBox="1"/>
          <p:nvPr/>
        </p:nvSpPr>
        <p:spPr>
          <a:xfrm>
            <a:off x="2621193" y="4797943"/>
            <a:ext cx="3718676" cy="1938992"/>
          </a:xfrm>
          <a:prstGeom prst="rect">
            <a:avLst/>
          </a:prstGeom>
          <a:noFill/>
        </p:spPr>
        <p:txBody>
          <a:bodyPr wrap="square" rtlCol="0">
            <a:spAutoFit/>
          </a:bodyPr>
          <a:lstStyle/>
          <a:p>
            <a:r>
              <a:rPr lang="en-US" sz="4000" dirty="0" smtClean="0">
                <a:solidFill>
                  <a:srgbClr val="0000FF"/>
                </a:solidFill>
                <a:latin typeface="Times New Roman" panose="02020603050405020304" pitchFamily="18" charset="0"/>
                <a:cs typeface="Times New Roman" panose="02020603050405020304" pitchFamily="18" charset="0"/>
              </a:rPr>
              <a:t>X</a:t>
            </a:r>
            <a:r>
              <a:rPr lang="vi-VN" sz="4000" dirty="0" smtClean="0">
                <a:solidFill>
                  <a:srgbClr val="0000FF"/>
                </a:solidFill>
                <a:latin typeface="Times New Roman" panose="02020603050405020304" pitchFamily="18" charset="0"/>
                <a:cs typeface="Times New Roman" panose="02020603050405020304" pitchFamily="18" charset="0"/>
              </a:rPr>
              <a:t>uất </a:t>
            </a:r>
            <a:r>
              <a:rPr lang="vi-VN" sz="4000" dirty="0">
                <a:solidFill>
                  <a:srgbClr val="0000FF"/>
                </a:solidFill>
                <a:latin typeface="Times New Roman" panose="02020603050405020304" pitchFamily="18" charset="0"/>
                <a:cs typeface="Times New Roman" panose="02020603050405020304" pitchFamily="18" charset="0"/>
              </a:rPr>
              <a:t>hiện ranh giới giữa các thành phần</a:t>
            </a:r>
            <a:r>
              <a:rPr lang="vi-VN" sz="4000" dirty="0" smtClean="0">
                <a:solidFill>
                  <a:srgbClr val="0000FF"/>
                </a:solidFill>
                <a:latin typeface="Times New Roman" panose="02020603050405020304" pitchFamily="18" charset="0"/>
                <a:cs typeface="Times New Roman" panose="02020603050405020304" pitchFamily="18" charset="0"/>
              </a:rPr>
              <a:t>.</a:t>
            </a:r>
            <a:endParaRPr lang="vi-VN" sz="4000" dirty="0">
              <a:solidFill>
                <a:srgbClr val="0000FF"/>
              </a:solidFill>
              <a:latin typeface="Times New Roman" panose="02020603050405020304" pitchFamily="18" charset="0"/>
              <a:cs typeface="Times New Roman" panose="02020603050405020304" pitchFamily="18" charset="0"/>
            </a:endParaRPr>
          </a:p>
        </p:txBody>
      </p:sp>
      <p:sp>
        <p:nvSpPr>
          <p:cNvPr id="20" name="Right Arrow 19"/>
          <p:cNvSpPr/>
          <p:nvPr/>
        </p:nvSpPr>
        <p:spPr>
          <a:xfrm>
            <a:off x="6248400" y="1600200"/>
            <a:ext cx="6858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6957176" y="705912"/>
            <a:ext cx="2186824" cy="1938992"/>
          </a:xfrm>
          <a:prstGeom prst="rect">
            <a:avLst/>
          </a:prstGeom>
          <a:noFill/>
        </p:spPr>
        <p:txBody>
          <a:bodyPr wrap="square" rtlCol="0">
            <a:spAutoFit/>
          </a:bodyPr>
          <a:lstStyle/>
          <a:p>
            <a:r>
              <a:rPr lang="en-US" sz="4000" dirty="0" err="1" smtClean="0">
                <a:solidFill>
                  <a:srgbClr val="FF0000"/>
                </a:solidFill>
              </a:rPr>
              <a:t>Hỗn</a:t>
            </a:r>
            <a:r>
              <a:rPr lang="en-US" sz="4000" dirty="0" smtClean="0">
                <a:solidFill>
                  <a:srgbClr val="FF0000"/>
                </a:solidFill>
              </a:rPr>
              <a:t> </a:t>
            </a:r>
            <a:r>
              <a:rPr lang="en-US" sz="4000" dirty="0" err="1" smtClean="0">
                <a:solidFill>
                  <a:srgbClr val="FF0000"/>
                </a:solidFill>
              </a:rPr>
              <a:t>hợp</a:t>
            </a:r>
            <a:r>
              <a:rPr lang="en-US" sz="4000" dirty="0" smtClean="0">
                <a:solidFill>
                  <a:srgbClr val="FF0000"/>
                </a:solidFill>
              </a:rPr>
              <a:t> </a:t>
            </a:r>
            <a:r>
              <a:rPr lang="en-US" sz="4000" dirty="0" err="1" smtClean="0">
                <a:solidFill>
                  <a:srgbClr val="FF0000"/>
                </a:solidFill>
              </a:rPr>
              <a:t>đồng</a:t>
            </a:r>
            <a:r>
              <a:rPr lang="en-US" sz="4000" dirty="0" smtClean="0">
                <a:solidFill>
                  <a:srgbClr val="FF0000"/>
                </a:solidFill>
              </a:rPr>
              <a:t> </a:t>
            </a:r>
            <a:r>
              <a:rPr lang="en-US" sz="4000" dirty="0" err="1" smtClean="0">
                <a:solidFill>
                  <a:srgbClr val="FF0000"/>
                </a:solidFill>
              </a:rPr>
              <a:t>nhất</a:t>
            </a:r>
            <a:endParaRPr lang="en-US" sz="4000" dirty="0">
              <a:solidFill>
                <a:srgbClr val="FF0000"/>
              </a:solidFill>
            </a:endParaRPr>
          </a:p>
        </p:txBody>
      </p:sp>
      <p:sp>
        <p:nvSpPr>
          <p:cNvPr id="22" name="Right Arrow 21"/>
          <p:cNvSpPr/>
          <p:nvPr/>
        </p:nvSpPr>
        <p:spPr>
          <a:xfrm>
            <a:off x="5943600" y="4452600"/>
            <a:ext cx="838200" cy="729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6934200" y="3669538"/>
            <a:ext cx="2057400" cy="2554545"/>
          </a:xfrm>
          <a:prstGeom prst="rect">
            <a:avLst/>
          </a:prstGeom>
          <a:noFill/>
        </p:spPr>
        <p:txBody>
          <a:bodyPr wrap="square" rtlCol="0">
            <a:spAutoFit/>
          </a:bodyPr>
          <a:lstStyle/>
          <a:p>
            <a:r>
              <a:rPr lang="en-US" sz="4000" dirty="0" err="1" smtClean="0">
                <a:solidFill>
                  <a:srgbClr val="FF0000"/>
                </a:solidFill>
              </a:rPr>
              <a:t>Hỗn</a:t>
            </a:r>
            <a:r>
              <a:rPr lang="en-US" sz="4000" dirty="0" smtClean="0">
                <a:solidFill>
                  <a:srgbClr val="FF0000"/>
                </a:solidFill>
              </a:rPr>
              <a:t> </a:t>
            </a:r>
            <a:r>
              <a:rPr lang="en-US" sz="4000" dirty="0" err="1" smtClean="0">
                <a:solidFill>
                  <a:srgbClr val="FF0000"/>
                </a:solidFill>
              </a:rPr>
              <a:t>hợp</a:t>
            </a:r>
            <a:r>
              <a:rPr lang="en-US" sz="4000" dirty="0" smtClean="0">
                <a:solidFill>
                  <a:srgbClr val="FF0000"/>
                </a:solidFill>
              </a:rPr>
              <a:t> </a:t>
            </a:r>
            <a:r>
              <a:rPr lang="en-US" sz="4000" dirty="0" err="1" smtClean="0">
                <a:solidFill>
                  <a:srgbClr val="FF0000"/>
                </a:solidFill>
              </a:rPr>
              <a:t>không</a:t>
            </a:r>
            <a:r>
              <a:rPr lang="en-US" sz="4000" dirty="0" smtClean="0">
                <a:solidFill>
                  <a:srgbClr val="FF0000"/>
                </a:solidFill>
              </a:rPr>
              <a:t> </a:t>
            </a:r>
            <a:r>
              <a:rPr lang="en-US" sz="4000" dirty="0" err="1" smtClean="0">
                <a:solidFill>
                  <a:srgbClr val="FF0000"/>
                </a:solidFill>
              </a:rPr>
              <a:t>đồng</a:t>
            </a:r>
            <a:r>
              <a:rPr lang="en-US" sz="4000" dirty="0" smtClean="0">
                <a:solidFill>
                  <a:srgbClr val="FF0000"/>
                </a:solidFill>
              </a:rPr>
              <a:t> </a:t>
            </a:r>
            <a:r>
              <a:rPr lang="en-US" sz="4000" dirty="0" err="1" smtClean="0">
                <a:solidFill>
                  <a:srgbClr val="FF0000"/>
                </a:solidFill>
              </a:rPr>
              <a:t>nhất</a:t>
            </a:r>
            <a:endParaRPr lang="en-US" sz="4000" dirty="0">
              <a:solidFill>
                <a:srgbClr val="FF0000"/>
              </a:solidFill>
            </a:endParaRPr>
          </a:p>
        </p:txBody>
      </p:sp>
    </p:spTree>
    <p:extLst>
      <p:ext uri="{BB962C8B-B14F-4D97-AF65-F5344CB8AC3E}">
        <p14:creationId xmlns:p14="http://schemas.microsoft.com/office/powerpoint/2010/main" val="2665759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6" presetClass="entr" presetSubtype="21"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circle(in)">
                                      <p:cBhvr>
                                        <p:cTn id="27" dur="2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circle(in)">
                                      <p:cBhvr>
                                        <p:cTn id="37" dur="20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inVertical)">
                                      <p:cBhvr>
                                        <p:cTn id="42" dur="500"/>
                                        <p:tgtEl>
                                          <p:spTgt spid="20"/>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barn(inVertical)">
                                      <p:cBhvr>
                                        <p:cTn id="45" dur="500"/>
                                        <p:tgtEl>
                                          <p:spTgt spid="21"/>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barn(inVertical)">
                                      <p:cBhvr>
                                        <p:cTn id="50" dur="500"/>
                                        <p:tgtEl>
                                          <p:spTgt spid="22"/>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barn(inVertical)">
                                      <p:cBhvr>
                                        <p:cTn id="5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6" grpId="0"/>
      <p:bldP spid="17" grpId="0"/>
      <p:bldP spid="18" grpId="0"/>
      <p:bldP spid="20" grpId="0" animBg="1"/>
      <p:bldP spid="21" grpId="0"/>
      <p:bldP spid="22" grpId="0" animBg="1"/>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304800"/>
            <a:ext cx="8686800" cy="3785652"/>
          </a:xfrm>
          <a:prstGeom prst="rect">
            <a:avLst/>
          </a:prstGeom>
          <a:noFill/>
        </p:spPr>
        <p:txBody>
          <a:bodyPr wrap="square" rtlCol="0">
            <a:spAutoFit/>
          </a:bodyPr>
          <a:lstStyle/>
          <a:p>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Thế</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nào</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là</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hỗn</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hợp</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đồng</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nhất</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Hỗn</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hợp</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không</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đồng</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nhất</a:t>
            </a:r>
            <a:r>
              <a:rPr lang="en-US" sz="4000" dirty="0" smtClean="0">
                <a:solidFill>
                  <a:srgbClr val="FF0000"/>
                </a:solidFill>
                <a:latin typeface="Times New Roman" panose="02020603050405020304" pitchFamily="18" charset="0"/>
                <a:cs typeface="Times New Roman" panose="02020603050405020304" pitchFamily="18" charset="0"/>
              </a:rPr>
              <a:t>?</a:t>
            </a:r>
          </a:p>
          <a:p>
            <a:pPr marL="285750" indent="-285750">
              <a:buFontTx/>
              <a:buChar char="-"/>
            </a:pPr>
            <a:r>
              <a:rPr lang="en-US" sz="4000" dirty="0" err="1" smtClean="0">
                <a:solidFill>
                  <a:srgbClr val="0000FF"/>
                </a:solidFill>
                <a:latin typeface="Times New Roman" panose="02020603050405020304" pitchFamily="18" charset="0"/>
                <a:cs typeface="Times New Roman" panose="02020603050405020304" pitchFamily="18" charset="0"/>
              </a:rPr>
              <a:t>Hỗn</a:t>
            </a:r>
            <a:r>
              <a:rPr lang="en-US" sz="4000" dirty="0" smtClean="0">
                <a:solidFill>
                  <a:srgbClr val="0000FF"/>
                </a:solidFill>
                <a:latin typeface="Times New Roman" panose="02020603050405020304" pitchFamily="18" charset="0"/>
                <a:cs typeface="Times New Roman" panose="02020603050405020304" pitchFamily="18" charset="0"/>
              </a:rPr>
              <a:t> </a:t>
            </a:r>
            <a:r>
              <a:rPr lang="en-US" sz="4000" dirty="0" err="1" smtClean="0">
                <a:solidFill>
                  <a:srgbClr val="0000FF"/>
                </a:solidFill>
                <a:latin typeface="Times New Roman" panose="02020603050405020304" pitchFamily="18" charset="0"/>
                <a:cs typeface="Times New Roman" panose="02020603050405020304" pitchFamily="18" charset="0"/>
              </a:rPr>
              <a:t>hợp</a:t>
            </a:r>
            <a:r>
              <a:rPr lang="en-US" sz="4000" dirty="0" smtClean="0">
                <a:solidFill>
                  <a:srgbClr val="0000FF"/>
                </a:solidFill>
                <a:latin typeface="Times New Roman" panose="02020603050405020304" pitchFamily="18" charset="0"/>
                <a:cs typeface="Times New Roman" panose="02020603050405020304" pitchFamily="18" charset="0"/>
              </a:rPr>
              <a:t> </a:t>
            </a:r>
            <a:r>
              <a:rPr lang="en-US" sz="4000" dirty="0" err="1" smtClean="0">
                <a:solidFill>
                  <a:srgbClr val="0000FF"/>
                </a:solidFill>
                <a:latin typeface="Times New Roman" panose="02020603050405020304" pitchFamily="18" charset="0"/>
                <a:cs typeface="Times New Roman" panose="02020603050405020304" pitchFamily="18" charset="0"/>
              </a:rPr>
              <a:t>đồng</a:t>
            </a:r>
            <a:r>
              <a:rPr lang="en-US" sz="4000" dirty="0" smtClean="0">
                <a:solidFill>
                  <a:srgbClr val="0000FF"/>
                </a:solidFill>
                <a:latin typeface="Times New Roman" panose="02020603050405020304" pitchFamily="18" charset="0"/>
                <a:cs typeface="Times New Roman" panose="02020603050405020304" pitchFamily="18" charset="0"/>
              </a:rPr>
              <a:t> </a:t>
            </a:r>
            <a:r>
              <a:rPr lang="en-US" sz="4000" dirty="0" err="1" smtClean="0">
                <a:solidFill>
                  <a:srgbClr val="0000FF"/>
                </a:solidFill>
                <a:latin typeface="Times New Roman" panose="02020603050405020304" pitchFamily="18" charset="0"/>
                <a:cs typeface="Times New Roman" panose="02020603050405020304" pitchFamily="18" charset="0"/>
              </a:rPr>
              <a:t>nhất</a:t>
            </a:r>
            <a:r>
              <a:rPr lang="en-US" sz="4000" dirty="0" smtClean="0">
                <a:solidFill>
                  <a:srgbClr val="0000FF"/>
                </a:solidFill>
                <a:latin typeface="Times New Roman" panose="02020603050405020304" pitchFamily="18" charset="0"/>
                <a:cs typeface="Times New Roman" panose="02020603050405020304" pitchFamily="18" charset="0"/>
              </a:rPr>
              <a:t> </a:t>
            </a:r>
            <a:r>
              <a:rPr lang="en-US" sz="4000" dirty="0" err="1" smtClean="0">
                <a:solidFill>
                  <a:srgbClr val="0000FF"/>
                </a:solidFill>
                <a:latin typeface="Times New Roman" panose="02020603050405020304" pitchFamily="18" charset="0"/>
                <a:cs typeface="Times New Roman" panose="02020603050405020304" pitchFamily="18" charset="0"/>
              </a:rPr>
              <a:t>là</a:t>
            </a:r>
            <a:r>
              <a:rPr lang="en-US" sz="4000" dirty="0" smtClean="0">
                <a:solidFill>
                  <a:srgbClr val="0000FF"/>
                </a:solidFill>
                <a:latin typeface="Times New Roman" panose="02020603050405020304" pitchFamily="18" charset="0"/>
                <a:cs typeface="Times New Roman" panose="02020603050405020304" pitchFamily="18" charset="0"/>
              </a:rPr>
              <a:t> </a:t>
            </a:r>
            <a:r>
              <a:rPr lang="en-US" sz="4000" dirty="0" err="1" smtClean="0">
                <a:solidFill>
                  <a:srgbClr val="0000FF"/>
                </a:solidFill>
                <a:latin typeface="Times New Roman" panose="02020603050405020304" pitchFamily="18" charset="0"/>
                <a:cs typeface="Times New Roman" panose="02020603050405020304" pitchFamily="18" charset="0"/>
              </a:rPr>
              <a:t>hốn</a:t>
            </a:r>
            <a:r>
              <a:rPr lang="en-US" sz="4000" dirty="0" smtClean="0">
                <a:solidFill>
                  <a:srgbClr val="0000FF"/>
                </a:solidFill>
                <a:latin typeface="Times New Roman" panose="02020603050405020304" pitchFamily="18" charset="0"/>
                <a:cs typeface="Times New Roman" panose="02020603050405020304" pitchFamily="18" charset="0"/>
              </a:rPr>
              <a:t> </a:t>
            </a:r>
            <a:r>
              <a:rPr lang="en-US" sz="4000" dirty="0" err="1" smtClean="0">
                <a:solidFill>
                  <a:srgbClr val="0000FF"/>
                </a:solidFill>
                <a:latin typeface="Times New Roman" panose="02020603050405020304" pitchFamily="18" charset="0"/>
                <a:cs typeface="Times New Roman" panose="02020603050405020304" pitchFamily="18" charset="0"/>
              </a:rPr>
              <a:t>hợp</a:t>
            </a:r>
            <a:r>
              <a:rPr lang="en-US" sz="4000" dirty="0" smtClean="0">
                <a:solidFill>
                  <a:srgbClr val="0000FF"/>
                </a:solidFill>
                <a:latin typeface="Times New Roman" panose="02020603050405020304" pitchFamily="18" charset="0"/>
                <a:cs typeface="Times New Roman" panose="02020603050405020304" pitchFamily="18" charset="0"/>
              </a:rPr>
              <a:t> </a:t>
            </a:r>
            <a:r>
              <a:rPr lang="en-US" sz="4000" dirty="0" err="1" smtClean="0">
                <a:solidFill>
                  <a:srgbClr val="0000FF"/>
                </a:solidFill>
                <a:latin typeface="Times New Roman" panose="02020603050405020304" pitchFamily="18" charset="0"/>
                <a:cs typeface="Times New Roman" panose="02020603050405020304" pitchFamily="18" charset="0"/>
              </a:rPr>
              <a:t>không</a:t>
            </a:r>
            <a:r>
              <a:rPr lang="en-US" sz="4000" dirty="0" smtClean="0">
                <a:solidFill>
                  <a:srgbClr val="0000FF"/>
                </a:solidFill>
                <a:latin typeface="Times New Roman" panose="02020603050405020304" pitchFamily="18" charset="0"/>
                <a:cs typeface="Times New Roman" panose="02020603050405020304" pitchFamily="18" charset="0"/>
              </a:rPr>
              <a:t> </a:t>
            </a:r>
            <a:r>
              <a:rPr lang="en-US" sz="4000" dirty="0" err="1" smtClean="0">
                <a:solidFill>
                  <a:srgbClr val="0000FF"/>
                </a:solidFill>
                <a:latin typeface="Times New Roman" panose="02020603050405020304" pitchFamily="18" charset="0"/>
                <a:cs typeface="Times New Roman" panose="02020603050405020304" pitchFamily="18" charset="0"/>
              </a:rPr>
              <a:t>xuất</a:t>
            </a:r>
            <a:r>
              <a:rPr lang="en-US" sz="4000" dirty="0" smtClean="0">
                <a:solidFill>
                  <a:srgbClr val="0000FF"/>
                </a:solidFill>
                <a:latin typeface="Times New Roman" panose="02020603050405020304" pitchFamily="18" charset="0"/>
                <a:cs typeface="Times New Roman" panose="02020603050405020304" pitchFamily="18" charset="0"/>
              </a:rPr>
              <a:t> </a:t>
            </a:r>
            <a:r>
              <a:rPr lang="en-US" sz="4000" dirty="0" err="1" smtClean="0">
                <a:solidFill>
                  <a:srgbClr val="0000FF"/>
                </a:solidFill>
                <a:latin typeface="Times New Roman" panose="02020603050405020304" pitchFamily="18" charset="0"/>
                <a:cs typeface="Times New Roman" panose="02020603050405020304" pitchFamily="18" charset="0"/>
              </a:rPr>
              <a:t>hiện</a:t>
            </a:r>
            <a:r>
              <a:rPr lang="en-US" sz="4000" dirty="0" smtClean="0">
                <a:solidFill>
                  <a:srgbClr val="0000FF"/>
                </a:solidFill>
                <a:latin typeface="Times New Roman" panose="02020603050405020304" pitchFamily="18" charset="0"/>
                <a:cs typeface="Times New Roman" panose="02020603050405020304" pitchFamily="18" charset="0"/>
              </a:rPr>
              <a:t> </a:t>
            </a:r>
            <a:r>
              <a:rPr lang="en-US" sz="4000" dirty="0" err="1" smtClean="0">
                <a:solidFill>
                  <a:srgbClr val="0000FF"/>
                </a:solidFill>
                <a:latin typeface="Times New Roman" panose="02020603050405020304" pitchFamily="18" charset="0"/>
                <a:cs typeface="Times New Roman" panose="02020603050405020304" pitchFamily="18" charset="0"/>
              </a:rPr>
              <a:t>ranh</a:t>
            </a:r>
            <a:r>
              <a:rPr lang="en-US" sz="4000" dirty="0" smtClean="0">
                <a:solidFill>
                  <a:srgbClr val="0000FF"/>
                </a:solidFill>
                <a:latin typeface="Times New Roman" panose="02020603050405020304" pitchFamily="18" charset="0"/>
                <a:cs typeface="Times New Roman" panose="02020603050405020304" pitchFamily="18" charset="0"/>
              </a:rPr>
              <a:t> </a:t>
            </a:r>
            <a:r>
              <a:rPr lang="en-US" sz="4000" dirty="0" err="1" smtClean="0">
                <a:solidFill>
                  <a:srgbClr val="0000FF"/>
                </a:solidFill>
                <a:latin typeface="Times New Roman" panose="02020603050405020304" pitchFamily="18" charset="0"/>
                <a:cs typeface="Times New Roman" panose="02020603050405020304" pitchFamily="18" charset="0"/>
              </a:rPr>
              <a:t>giới</a:t>
            </a:r>
            <a:r>
              <a:rPr lang="en-US" sz="4000" dirty="0" smtClean="0">
                <a:solidFill>
                  <a:srgbClr val="0000FF"/>
                </a:solidFill>
                <a:latin typeface="Times New Roman" panose="02020603050405020304" pitchFamily="18" charset="0"/>
                <a:cs typeface="Times New Roman" panose="02020603050405020304" pitchFamily="18" charset="0"/>
              </a:rPr>
              <a:t> </a:t>
            </a:r>
            <a:r>
              <a:rPr lang="en-US" sz="4000" dirty="0" err="1" smtClean="0">
                <a:solidFill>
                  <a:srgbClr val="0000FF"/>
                </a:solidFill>
                <a:latin typeface="Times New Roman" panose="02020603050405020304" pitchFamily="18" charset="0"/>
                <a:cs typeface="Times New Roman" panose="02020603050405020304" pitchFamily="18" charset="0"/>
              </a:rPr>
              <a:t>giữa</a:t>
            </a:r>
            <a:r>
              <a:rPr lang="en-US" sz="4000" dirty="0" smtClean="0">
                <a:solidFill>
                  <a:srgbClr val="0000FF"/>
                </a:solidFill>
                <a:latin typeface="Times New Roman" panose="02020603050405020304" pitchFamily="18" charset="0"/>
                <a:cs typeface="Times New Roman" panose="02020603050405020304" pitchFamily="18" charset="0"/>
              </a:rPr>
              <a:t> </a:t>
            </a:r>
            <a:r>
              <a:rPr lang="en-US" sz="4000" dirty="0" err="1" smtClean="0">
                <a:solidFill>
                  <a:srgbClr val="0000FF"/>
                </a:solidFill>
                <a:latin typeface="Times New Roman" panose="02020603050405020304" pitchFamily="18" charset="0"/>
                <a:cs typeface="Times New Roman" panose="02020603050405020304" pitchFamily="18" charset="0"/>
              </a:rPr>
              <a:t>các</a:t>
            </a:r>
            <a:r>
              <a:rPr lang="en-US" sz="4000" dirty="0" smtClean="0">
                <a:solidFill>
                  <a:srgbClr val="0000FF"/>
                </a:solidFill>
                <a:latin typeface="Times New Roman" panose="02020603050405020304" pitchFamily="18" charset="0"/>
                <a:cs typeface="Times New Roman" panose="02020603050405020304" pitchFamily="18" charset="0"/>
              </a:rPr>
              <a:t> </a:t>
            </a:r>
            <a:r>
              <a:rPr lang="en-US" sz="4000" dirty="0" err="1" smtClean="0">
                <a:solidFill>
                  <a:srgbClr val="0000FF"/>
                </a:solidFill>
                <a:latin typeface="Times New Roman" panose="02020603050405020304" pitchFamily="18" charset="0"/>
                <a:cs typeface="Times New Roman" panose="02020603050405020304" pitchFamily="18" charset="0"/>
              </a:rPr>
              <a:t>thành</a:t>
            </a:r>
            <a:r>
              <a:rPr lang="en-US" sz="4000" dirty="0" smtClean="0">
                <a:solidFill>
                  <a:srgbClr val="0000FF"/>
                </a:solidFill>
                <a:latin typeface="Times New Roman" panose="02020603050405020304" pitchFamily="18" charset="0"/>
                <a:cs typeface="Times New Roman" panose="02020603050405020304" pitchFamily="18" charset="0"/>
              </a:rPr>
              <a:t> </a:t>
            </a:r>
            <a:r>
              <a:rPr lang="en-US" sz="4000" dirty="0" err="1" smtClean="0">
                <a:solidFill>
                  <a:srgbClr val="0000FF"/>
                </a:solidFill>
                <a:latin typeface="Times New Roman" panose="02020603050405020304" pitchFamily="18" charset="0"/>
                <a:cs typeface="Times New Roman" panose="02020603050405020304" pitchFamily="18" charset="0"/>
              </a:rPr>
              <a:t>phần</a:t>
            </a:r>
            <a:endParaRPr lang="en-US" sz="4000" dirty="0" smtClean="0">
              <a:solidFill>
                <a:srgbClr val="0000FF"/>
              </a:solidFill>
              <a:latin typeface="Times New Roman" panose="02020603050405020304" pitchFamily="18" charset="0"/>
              <a:cs typeface="Times New Roman" panose="02020603050405020304" pitchFamily="18" charset="0"/>
            </a:endParaRPr>
          </a:p>
          <a:p>
            <a:pPr marL="285750" indent="-285750">
              <a:buFontTx/>
              <a:buChar char="-"/>
            </a:pPr>
            <a:r>
              <a:rPr lang="en-US" sz="4000" dirty="0" err="1" smtClean="0">
                <a:solidFill>
                  <a:srgbClr val="00B050"/>
                </a:solidFill>
                <a:latin typeface="Times New Roman" panose="02020603050405020304" pitchFamily="18" charset="0"/>
                <a:cs typeface="Times New Roman" panose="02020603050405020304" pitchFamily="18" charset="0"/>
              </a:rPr>
              <a:t>Hỗn</a:t>
            </a:r>
            <a:r>
              <a:rPr lang="en-US" sz="4000" dirty="0" smtClean="0">
                <a:solidFill>
                  <a:srgbClr val="00B050"/>
                </a:solidFill>
                <a:latin typeface="Times New Roman" panose="02020603050405020304" pitchFamily="18" charset="0"/>
                <a:cs typeface="Times New Roman" panose="02020603050405020304" pitchFamily="18" charset="0"/>
              </a:rPr>
              <a:t> </a:t>
            </a:r>
            <a:r>
              <a:rPr lang="en-US" sz="4000" dirty="0" err="1" smtClean="0">
                <a:solidFill>
                  <a:srgbClr val="00B050"/>
                </a:solidFill>
                <a:latin typeface="Times New Roman" panose="02020603050405020304" pitchFamily="18" charset="0"/>
                <a:cs typeface="Times New Roman" panose="02020603050405020304" pitchFamily="18" charset="0"/>
              </a:rPr>
              <a:t>hợp</a:t>
            </a:r>
            <a:r>
              <a:rPr lang="en-US" sz="4000" dirty="0" smtClean="0">
                <a:solidFill>
                  <a:srgbClr val="00B050"/>
                </a:solidFill>
                <a:latin typeface="Times New Roman" panose="02020603050405020304" pitchFamily="18" charset="0"/>
                <a:cs typeface="Times New Roman" panose="02020603050405020304" pitchFamily="18" charset="0"/>
              </a:rPr>
              <a:t> </a:t>
            </a:r>
            <a:r>
              <a:rPr lang="en-US" sz="4000" dirty="0" err="1" smtClean="0">
                <a:solidFill>
                  <a:srgbClr val="00B050"/>
                </a:solidFill>
                <a:latin typeface="Times New Roman" panose="02020603050405020304" pitchFamily="18" charset="0"/>
                <a:cs typeface="Times New Roman" panose="02020603050405020304" pitchFamily="18" charset="0"/>
              </a:rPr>
              <a:t>không</a:t>
            </a:r>
            <a:r>
              <a:rPr lang="en-US" sz="4000" dirty="0" smtClean="0">
                <a:solidFill>
                  <a:srgbClr val="00B050"/>
                </a:solidFill>
                <a:latin typeface="Times New Roman" panose="02020603050405020304" pitchFamily="18" charset="0"/>
                <a:cs typeface="Times New Roman" panose="02020603050405020304" pitchFamily="18" charset="0"/>
              </a:rPr>
              <a:t> </a:t>
            </a:r>
            <a:r>
              <a:rPr lang="en-US" sz="4000" dirty="0" err="1" smtClean="0">
                <a:solidFill>
                  <a:srgbClr val="00B050"/>
                </a:solidFill>
                <a:latin typeface="Times New Roman" panose="02020603050405020304" pitchFamily="18" charset="0"/>
                <a:cs typeface="Times New Roman" panose="02020603050405020304" pitchFamily="18" charset="0"/>
              </a:rPr>
              <a:t>đồng</a:t>
            </a:r>
            <a:r>
              <a:rPr lang="en-US" sz="4000" dirty="0" smtClean="0">
                <a:solidFill>
                  <a:srgbClr val="00B050"/>
                </a:solidFill>
                <a:latin typeface="Times New Roman" panose="02020603050405020304" pitchFamily="18" charset="0"/>
                <a:cs typeface="Times New Roman" panose="02020603050405020304" pitchFamily="18" charset="0"/>
              </a:rPr>
              <a:t> </a:t>
            </a:r>
            <a:r>
              <a:rPr lang="en-US" sz="4000" dirty="0" err="1" smtClean="0">
                <a:solidFill>
                  <a:srgbClr val="00B050"/>
                </a:solidFill>
                <a:latin typeface="Times New Roman" panose="02020603050405020304" pitchFamily="18" charset="0"/>
                <a:cs typeface="Times New Roman" panose="02020603050405020304" pitchFamily="18" charset="0"/>
              </a:rPr>
              <a:t>nhất</a:t>
            </a:r>
            <a:r>
              <a:rPr lang="en-US" sz="4000" dirty="0" smtClean="0">
                <a:solidFill>
                  <a:srgbClr val="00B050"/>
                </a:solidFill>
                <a:latin typeface="Times New Roman" panose="02020603050405020304" pitchFamily="18" charset="0"/>
                <a:cs typeface="Times New Roman" panose="02020603050405020304" pitchFamily="18" charset="0"/>
              </a:rPr>
              <a:t> </a:t>
            </a:r>
            <a:r>
              <a:rPr lang="en-US" sz="4000" dirty="0" err="1" smtClean="0">
                <a:solidFill>
                  <a:srgbClr val="00B050"/>
                </a:solidFill>
                <a:latin typeface="Times New Roman" panose="02020603050405020304" pitchFamily="18" charset="0"/>
                <a:cs typeface="Times New Roman" panose="02020603050405020304" pitchFamily="18" charset="0"/>
              </a:rPr>
              <a:t>là</a:t>
            </a:r>
            <a:r>
              <a:rPr lang="en-US" sz="4000" dirty="0" smtClean="0">
                <a:solidFill>
                  <a:srgbClr val="00B050"/>
                </a:solidFill>
                <a:latin typeface="Times New Roman" panose="02020603050405020304" pitchFamily="18" charset="0"/>
                <a:cs typeface="Times New Roman" panose="02020603050405020304" pitchFamily="18" charset="0"/>
              </a:rPr>
              <a:t> </a:t>
            </a:r>
            <a:r>
              <a:rPr lang="en-US" sz="4000" dirty="0" err="1" smtClean="0">
                <a:solidFill>
                  <a:srgbClr val="00B050"/>
                </a:solidFill>
                <a:latin typeface="Times New Roman" panose="02020603050405020304" pitchFamily="18" charset="0"/>
                <a:cs typeface="Times New Roman" panose="02020603050405020304" pitchFamily="18" charset="0"/>
              </a:rPr>
              <a:t>hỗn</a:t>
            </a:r>
            <a:r>
              <a:rPr lang="en-US" sz="4000" dirty="0" smtClean="0">
                <a:solidFill>
                  <a:srgbClr val="00B050"/>
                </a:solidFill>
                <a:latin typeface="Times New Roman" panose="02020603050405020304" pitchFamily="18" charset="0"/>
                <a:cs typeface="Times New Roman" panose="02020603050405020304" pitchFamily="18" charset="0"/>
              </a:rPr>
              <a:t> </a:t>
            </a:r>
            <a:r>
              <a:rPr lang="en-US" sz="4000" dirty="0" err="1" smtClean="0">
                <a:solidFill>
                  <a:srgbClr val="00B050"/>
                </a:solidFill>
                <a:latin typeface="Times New Roman" panose="02020603050405020304" pitchFamily="18" charset="0"/>
                <a:cs typeface="Times New Roman" panose="02020603050405020304" pitchFamily="18" charset="0"/>
              </a:rPr>
              <a:t>hợp</a:t>
            </a:r>
            <a:r>
              <a:rPr lang="en-US" sz="4000" dirty="0" smtClean="0">
                <a:solidFill>
                  <a:srgbClr val="00B050"/>
                </a:solidFill>
                <a:latin typeface="Times New Roman" panose="02020603050405020304" pitchFamily="18" charset="0"/>
                <a:cs typeface="Times New Roman" panose="02020603050405020304" pitchFamily="18" charset="0"/>
              </a:rPr>
              <a:t> </a:t>
            </a:r>
            <a:r>
              <a:rPr lang="en-US" sz="4000" dirty="0" err="1" smtClean="0">
                <a:solidFill>
                  <a:srgbClr val="00B050"/>
                </a:solidFill>
                <a:latin typeface="Times New Roman" panose="02020603050405020304" pitchFamily="18" charset="0"/>
                <a:cs typeface="Times New Roman" panose="02020603050405020304" pitchFamily="18" charset="0"/>
              </a:rPr>
              <a:t>xuất</a:t>
            </a:r>
            <a:r>
              <a:rPr lang="en-US" sz="4000" dirty="0" smtClean="0">
                <a:solidFill>
                  <a:srgbClr val="00B050"/>
                </a:solidFill>
                <a:latin typeface="Times New Roman" panose="02020603050405020304" pitchFamily="18" charset="0"/>
                <a:cs typeface="Times New Roman" panose="02020603050405020304" pitchFamily="18" charset="0"/>
              </a:rPr>
              <a:t> </a:t>
            </a:r>
            <a:r>
              <a:rPr lang="en-US" sz="4000" dirty="0" err="1" smtClean="0">
                <a:solidFill>
                  <a:srgbClr val="00B050"/>
                </a:solidFill>
                <a:latin typeface="Times New Roman" panose="02020603050405020304" pitchFamily="18" charset="0"/>
                <a:cs typeface="Times New Roman" panose="02020603050405020304" pitchFamily="18" charset="0"/>
              </a:rPr>
              <a:t>hiện</a:t>
            </a:r>
            <a:r>
              <a:rPr lang="en-US" sz="4000" dirty="0" smtClean="0">
                <a:solidFill>
                  <a:srgbClr val="00B050"/>
                </a:solidFill>
                <a:latin typeface="Times New Roman" panose="02020603050405020304" pitchFamily="18" charset="0"/>
                <a:cs typeface="Times New Roman" panose="02020603050405020304" pitchFamily="18" charset="0"/>
              </a:rPr>
              <a:t> </a:t>
            </a:r>
            <a:r>
              <a:rPr lang="en-US" sz="4000" dirty="0" err="1" smtClean="0">
                <a:solidFill>
                  <a:srgbClr val="00B050"/>
                </a:solidFill>
                <a:latin typeface="Times New Roman" panose="02020603050405020304" pitchFamily="18" charset="0"/>
                <a:cs typeface="Times New Roman" panose="02020603050405020304" pitchFamily="18" charset="0"/>
              </a:rPr>
              <a:t>ranh</a:t>
            </a:r>
            <a:r>
              <a:rPr lang="en-US" sz="4000" dirty="0" smtClean="0">
                <a:solidFill>
                  <a:srgbClr val="00B050"/>
                </a:solidFill>
                <a:latin typeface="Times New Roman" panose="02020603050405020304" pitchFamily="18" charset="0"/>
                <a:cs typeface="Times New Roman" panose="02020603050405020304" pitchFamily="18" charset="0"/>
              </a:rPr>
              <a:t> </a:t>
            </a:r>
            <a:r>
              <a:rPr lang="en-US" sz="4000" dirty="0" err="1" smtClean="0">
                <a:solidFill>
                  <a:srgbClr val="00B050"/>
                </a:solidFill>
                <a:latin typeface="Times New Roman" panose="02020603050405020304" pitchFamily="18" charset="0"/>
                <a:cs typeface="Times New Roman" panose="02020603050405020304" pitchFamily="18" charset="0"/>
              </a:rPr>
              <a:t>giới</a:t>
            </a:r>
            <a:r>
              <a:rPr lang="en-US" sz="4000" dirty="0" smtClean="0">
                <a:solidFill>
                  <a:srgbClr val="00B050"/>
                </a:solidFill>
                <a:latin typeface="Times New Roman" panose="02020603050405020304" pitchFamily="18" charset="0"/>
                <a:cs typeface="Times New Roman" panose="02020603050405020304" pitchFamily="18" charset="0"/>
              </a:rPr>
              <a:t> </a:t>
            </a:r>
            <a:r>
              <a:rPr lang="en-US" sz="4000" dirty="0" err="1" smtClean="0">
                <a:solidFill>
                  <a:srgbClr val="00B050"/>
                </a:solidFill>
                <a:latin typeface="Times New Roman" panose="02020603050405020304" pitchFamily="18" charset="0"/>
                <a:cs typeface="Times New Roman" panose="02020603050405020304" pitchFamily="18" charset="0"/>
              </a:rPr>
              <a:t>giữa</a:t>
            </a:r>
            <a:r>
              <a:rPr lang="en-US" sz="4000" dirty="0" smtClean="0">
                <a:solidFill>
                  <a:srgbClr val="00B050"/>
                </a:solidFill>
                <a:latin typeface="Times New Roman" panose="02020603050405020304" pitchFamily="18" charset="0"/>
                <a:cs typeface="Times New Roman" panose="02020603050405020304" pitchFamily="18" charset="0"/>
              </a:rPr>
              <a:t> </a:t>
            </a:r>
            <a:r>
              <a:rPr lang="en-US" sz="4000" dirty="0" err="1" smtClean="0">
                <a:solidFill>
                  <a:srgbClr val="00B050"/>
                </a:solidFill>
                <a:latin typeface="Times New Roman" panose="02020603050405020304" pitchFamily="18" charset="0"/>
                <a:cs typeface="Times New Roman" panose="02020603050405020304" pitchFamily="18" charset="0"/>
              </a:rPr>
              <a:t>các</a:t>
            </a:r>
            <a:r>
              <a:rPr lang="en-US" sz="4000" dirty="0" smtClean="0">
                <a:solidFill>
                  <a:srgbClr val="00B050"/>
                </a:solidFill>
                <a:latin typeface="Times New Roman" panose="02020603050405020304" pitchFamily="18" charset="0"/>
                <a:cs typeface="Times New Roman" panose="02020603050405020304" pitchFamily="18" charset="0"/>
              </a:rPr>
              <a:t> </a:t>
            </a:r>
            <a:r>
              <a:rPr lang="en-US" sz="4000" dirty="0" err="1" smtClean="0">
                <a:solidFill>
                  <a:srgbClr val="00B050"/>
                </a:solidFill>
                <a:latin typeface="Times New Roman" panose="02020603050405020304" pitchFamily="18" charset="0"/>
                <a:cs typeface="Times New Roman" panose="02020603050405020304" pitchFamily="18" charset="0"/>
              </a:rPr>
              <a:t>thành</a:t>
            </a:r>
            <a:r>
              <a:rPr lang="en-US" sz="4000" dirty="0" smtClean="0">
                <a:solidFill>
                  <a:srgbClr val="00B050"/>
                </a:solidFill>
                <a:latin typeface="Times New Roman" panose="02020603050405020304" pitchFamily="18" charset="0"/>
                <a:cs typeface="Times New Roman" panose="02020603050405020304" pitchFamily="18" charset="0"/>
              </a:rPr>
              <a:t> </a:t>
            </a:r>
            <a:r>
              <a:rPr lang="en-US" sz="4000" dirty="0" err="1" smtClean="0">
                <a:solidFill>
                  <a:srgbClr val="00B050"/>
                </a:solidFill>
                <a:latin typeface="Times New Roman" panose="02020603050405020304" pitchFamily="18" charset="0"/>
                <a:cs typeface="Times New Roman" panose="02020603050405020304" pitchFamily="18" charset="0"/>
              </a:rPr>
              <a:t>phần</a:t>
            </a:r>
            <a:endParaRPr lang="en-US" sz="4000" dirty="0">
              <a:solidFill>
                <a:srgbClr val="00B05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4033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1000"/>
                                        <p:tgtEl>
                                          <p:spTgt spid="4">
                                            <p:txEl>
                                              <p:pRg st="2" end="2"/>
                                            </p:txEl>
                                          </p:spTgt>
                                        </p:tgtEl>
                                      </p:cBhvr>
                                    </p:animEffect>
                                    <p:anim calcmode="lin" valueType="num">
                                      <p:cBhvr>
                                        <p:cTn id="14"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7CEE732-2E07-466A-B902-E0F7EF316262}"/>
              </a:ext>
            </a:extLst>
          </p:cNvPr>
          <p:cNvSpPr txBox="1"/>
          <p:nvPr/>
        </p:nvSpPr>
        <p:spPr>
          <a:xfrm>
            <a:off x="4" y="228600"/>
            <a:ext cx="9144000" cy="2862322"/>
          </a:xfrm>
          <a:prstGeom prst="rect">
            <a:avLst/>
          </a:prstGeom>
          <a:noFill/>
        </p:spPr>
        <p:txBody>
          <a:bodyPr wrap="square">
            <a:spAutoFit/>
          </a:bodyPr>
          <a:lstStyle/>
          <a:p>
            <a:pPr algn="just"/>
            <a:r>
              <a:rPr lang="en-US" sz="3600" b="1" dirty="0" err="1" smtClean="0">
                <a:solidFill>
                  <a:srgbClr val="FF0000"/>
                </a:solidFill>
                <a:latin typeface="Times New Roman" panose="02020603050405020304" pitchFamily="18" charset="0"/>
                <a:cs typeface="Times New Roman" panose="02020603050405020304" pitchFamily="18" charset="0"/>
              </a:rPr>
              <a:t>Luyện</a:t>
            </a:r>
            <a:r>
              <a:rPr lang="en-US" sz="3600" b="1" dirty="0" smtClean="0">
                <a:solidFill>
                  <a:srgbClr val="FF0000"/>
                </a:solidFill>
                <a:latin typeface="Times New Roman" panose="02020603050405020304" pitchFamily="18" charset="0"/>
                <a:cs typeface="Times New Roman" panose="02020603050405020304" pitchFamily="18" charset="0"/>
              </a:rPr>
              <a:t> </a:t>
            </a:r>
            <a:r>
              <a:rPr lang="en-US" sz="3600" b="1" dirty="0" err="1" smtClean="0">
                <a:solidFill>
                  <a:srgbClr val="FF0000"/>
                </a:solidFill>
                <a:latin typeface="Times New Roman" panose="02020603050405020304" pitchFamily="18" charset="0"/>
                <a:cs typeface="Times New Roman" panose="02020603050405020304" pitchFamily="18" charset="0"/>
              </a:rPr>
              <a:t>tập</a:t>
            </a:r>
            <a:r>
              <a:rPr lang="en-US" sz="3600" b="1" dirty="0" smtClean="0">
                <a:solidFill>
                  <a:srgbClr val="FF0000"/>
                </a:solidFill>
                <a:latin typeface="Times New Roman" panose="02020603050405020304" pitchFamily="18" charset="0"/>
                <a:cs typeface="Times New Roman" panose="02020603050405020304" pitchFamily="18" charset="0"/>
              </a:rPr>
              <a:t>: </a:t>
            </a:r>
            <a:r>
              <a:rPr lang="vi-VN" sz="3600" dirty="0" smtClean="0">
                <a:latin typeface="Times New Roman" panose="02020603050405020304" pitchFamily="18" charset="0"/>
                <a:cs typeface="Times New Roman" panose="02020603050405020304" pitchFamily="18" charset="0"/>
              </a:rPr>
              <a:t>Sắp </a:t>
            </a:r>
            <a:r>
              <a:rPr lang="vi-VN" sz="3600" dirty="0">
                <a:latin typeface="Times New Roman" panose="02020603050405020304" pitchFamily="18" charset="0"/>
                <a:cs typeface="Times New Roman" panose="02020603050405020304" pitchFamily="18" charset="0"/>
              </a:rPr>
              <a:t>xếp các hỗn hợp dưới đây vào hai nhóm sao cho phù hợp.</a:t>
            </a:r>
          </a:p>
          <a:p>
            <a:pPr algn="just"/>
            <a:r>
              <a:rPr lang="en-US" sz="3600" dirty="0">
                <a:solidFill>
                  <a:srgbClr val="333333"/>
                </a:solidFill>
                <a:latin typeface="Times New Roman" panose="02020603050405020304" pitchFamily="18" charset="0"/>
                <a:cs typeface="Times New Roman" panose="02020603050405020304" pitchFamily="18" charset="0"/>
              </a:rPr>
              <a:t>1. </a:t>
            </a:r>
            <a:r>
              <a:rPr lang="vi-VN" sz="3600" dirty="0">
                <a:solidFill>
                  <a:srgbClr val="333333"/>
                </a:solidFill>
                <a:latin typeface="Times New Roman" panose="02020603050405020304" pitchFamily="18" charset="0"/>
                <a:cs typeface="Times New Roman" panose="02020603050405020304" pitchFamily="18" charset="0"/>
              </a:rPr>
              <a:t>Nước mắm </a:t>
            </a:r>
            <a:r>
              <a:rPr lang="en-US" sz="3600" dirty="0">
                <a:solidFill>
                  <a:srgbClr val="333333"/>
                </a:solidFill>
                <a:latin typeface="Times New Roman" panose="02020603050405020304" pitchFamily="18" charset="0"/>
                <a:cs typeface="Times New Roman" panose="02020603050405020304" pitchFamily="18" charset="0"/>
              </a:rPr>
              <a:t>&amp;</a:t>
            </a:r>
            <a:r>
              <a:rPr lang="vi-VN" sz="3600" dirty="0">
                <a:solidFill>
                  <a:srgbClr val="333333"/>
                </a:solidFill>
                <a:latin typeface="Times New Roman" panose="02020603050405020304" pitchFamily="18" charset="0"/>
                <a:cs typeface="Times New Roman" panose="02020603050405020304" pitchFamily="18" charset="0"/>
              </a:rPr>
              <a:t> giấm </a:t>
            </a:r>
            <a:r>
              <a:rPr lang="en-US" sz="3600" dirty="0">
                <a:solidFill>
                  <a:srgbClr val="333333"/>
                </a:solidFill>
                <a:latin typeface="Times New Roman" panose="02020603050405020304" pitchFamily="18" charset="0"/>
                <a:cs typeface="Times New Roman" panose="02020603050405020304" pitchFamily="18" charset="0"/>
              </a:rPr>
              <a:t>, 2. </a:t>
            </a:r>
            <a:r>
              <a:rPr lang="vi-VN" sz="3600" dirty="0">
                <a:solidFill>
                  <a:srgbClr val="333333"/>
                </a:solidFill>
                <a:latin typeface="Times New Roman" panose="02020603050405020304" pitchFamily="18" charset="0"/>
                <a:cs typeface="Times New Roman" panose="02020603050405020304" pitchFamily="18" charset="0"/>
              </a:rPr>
              <a:t>Cà phê sữa</a:t>
            </a:r>
          </a:p>
          <a:p>
            <a:pPr algn="just"/>
            <a:r>
              <a:rPr lang="en-US" sz="3600" dirty="0">
                <a:solidFill>
                  <a:srgbClr val="333333"/>
                </a:solidFill>
                <a:latin typeface="Times New Roman" panose="02020603050405020304" pitchFamily="18" charset="0"/>
                <a:cs typeface="Times New Roman" panose="02020603050405020304" pitchFamily="18" charset="0"/>
              </a:rPr>
              <a:t>3. </a:t>
            </a:r>
            <a:r>
              <a:rPr lang="vi-VN" sz="3600" dirty="0">
                <a:solidFill>
                  <a:srgbClr val="333333"/>
                </a:solidFill>
                <a:latin typeface="Times New Roman" panose="02020603050405020304" pitchFamily="18" charset="0"/>
                <a:cs typeface="Times New Roman" panose="02020603050405020304" pitchFamily="18" charset="0"/>
              </a:rPr>
              <a:t>Nước </a:t>
            </a:r>
            <a:r>
              <a:rPr lang="en-US" sz="3600" dirty="0">
                <a:solidFill>
                  <a:srgbClr val="333333"/>
                </a:solidFill>
                <a:latin typeface="Times New Roman" panose="02020603050405020304" pitchFamily="18" charset="0"/>
                <a:cs typeface="Times New Roman" panose="02020603050405020304" pitchFamily="18" charset="0"/>
              </a:rPr>
              <a:t>&amp;</a:t>
            </a:r>
            <a:r>
              <a:rPr lang="vi-VN" sz="3600" dirty="0">
                <a:solidFill>
                  <a:srgbClr val="333333"/>
                </a:solidFill>
                <a:latin typeface="Times New Roman" panose="02020603050405020304" pitchFamily="18" charset="0"/>
                <a:cs typeface="Times New Roman" panose="02020603050405020304" pitchFamily="18" charset="0"/>
              </a:rPr>
              <a:t> cát</a:t>
            </a:r>
            <a:r>
              <a:rPr lang="en-US" sz="3600" dirty="0">
                <a:solidFill>
                  <a:srgbClr val="333333"/>
                </a:solidFill>
                <a:latin typeface="Times New Roman" panose="02020603050405020304" pitchFamily="18" charset="0"/>
                <a:cs typeface="Times New Roman" panose="02020603050405020304" pitchFamily="18" charset="0"/>
              </a:rPr>
              <a:t>, 4. </a:t>
            </a:r>
            <a:r>
              <a:rPr lang="vi-VN" sz="3600" dirty="0">
                <a:solidFill>
                  <a:srgbClr val="333333"/>
                </a:solidFill>
                <a:latin typeface="Times New Roman" panose="02020603050405020304" pitchFamily="18" charset="0"/>
                <a:cs typeface="Times New Roman" panose="02020603050405020304" pitchFamily="18" charset="0"/>
              </a:rPr>
              <a:t>Nước và dầu ăn</a:t>
            </a:r>
          </a:p>
          <a:p>
            <a:pPr algn="just"/>
            <a:r>
              <a:rPr lang="en-US" sz="3600" dirty="0">
                <a:solidFill>
                  <a:srgbClr val="333333"/>
                </a:solidFill>
                <a:latin typeface="Times New Roman" panose="02020603050405020304" pitchFamily="18" charset="0"/>
                <a:cs typeface="Times New Roman" panose="02020603050405020304" pitchFamily="18" charset="0"/>
              </a:rPr>
              <a:t>5. </a:t>
            </a:r>
            <a:r>
              <a:rPr lang="vi-VN" sz="3600" dirty="0">
                <a:solidFill>
                  <a:srgbClr val="333333"/>
                </a:solidFill>
                <a:latin typeface="Times New Roman" panose="02020603050405020304" pitchFamily="18" charset="0"/>
                <a:cs typeface="Times New Roman" panose="02020603050405020304" pitchFamily="18" charset="0"/>
              </a:rPr>
              <a:t>Nước </a:t>
            </a:r>
            <a:r>
              <a:rPr lang="en-US" sz="3600" dirty="0">
                <a:solidFill>
                  <a:srgbClr val="333333"/>
                </a:solidFill>
                <a:latin typeface="Times New Roman" panose="02020603050405020304" pitchFamily="18" charset="0"/>
                <a:cs typeface="Times New Roman" panose="02020603050405020304" pitchFamily="18" charset="0"/>
              </a:rPr>
              <a:t>&amp;</a:t>
            </a:r>
            <a:r>
              <a:rPr lang="vi-VN" sz="3600" dirty="0">
                <a:solidFill>
                  <a:srgbClr val="333333"/>
                </a:solidFill>
                <a:latin typeface="Times New Roman" panose="02020603050405020304" pitchFamily="18" charset="0"/>
                <a:cs typeface="Times New Roman" panose="02020603050405020304" pitchFamily="18" charset="0"/>
              </a:rPr>
              <a:t> muối</a:t>
            </a:r>
            <a:r>
              <a:rPr lang="en-US" sz="3600" dirty="0">
                <a:solidFill>
                  <a:srgbClr val="333333"/>
                </a:solidFill>
                <a:latin typeface="Times New Roman" panose="02020603050405020304" pitchFamily="18" charset="0"/>
                <a:cs typeface="Times New Roman" panose="02020603050405020304" pitchFamily="18" charset="0"/>
              </a:rPr>
              <a:t>, 6. </a:t>
            </a:r>
            <a:r>
              <a:rPr lang="vi-VN" sz="3600" dirty="0">
                <a:solidFill>
                  <a:srgbClr val="333333"/>
                </a:solidFill>
                <a:latin typeface="Times New Roman" panose="02020603050405020304" pitchFamily="18" charset="0"/>
                <a:cs typeface="Times New Roman" panose="02020603050405020304" pitchFamily="18" charset="0"/>
              </a:rPr>
              <a:t>Gạo </a:t>
            </a:r>
            <a:r>
              <a:rPr lang="en-US" sz="3600" dirty="0">
                <a:solidFill>
                  <a:srgbClr val="333333"/>
                </a:solidFill>
                <a:latin typeface="Times New Roman" panose="02020603050405020304" pitchFamily="18" charset="0"/>
                <a:cs typeface="Times New Roman" panose="02020603050405020304" pitchFamily="18" charset="0"/>
              </a:rPr>
              <a:t>&amp;</a:t>
            </a:r>
            <a:r>
              <a:rPr lang="vi-VN" sz="3600" dirty="0">
                <a:solidFill>
                  <a:srgbClr val="333333"/>
                </a:solidFill>
                <a:latin typeface="Times New Roman" panose="02020603050405020304" pitchFamily="18" charset="0"/>
                <a:cs typeface="Times New Roman" panose="02020603050405020304" pitchFamily="18" charset="0"/>
              </a:rPr>
              <a:t> đỗ</a:t>
            </a:r>
          </a:p>
        </p:txBody>
      </p:sp>
      <p:sp>
        <p:nvSpPr>
          <p:cNvPr id="5" name="TextBox 4">
            <a:extLst>
              <a:ext uri="{FF2B5EF4-FFF2-40B4-BE49-F238E27FC236}">
                <a16:creationId xmlns:a16="http://schemas.microsoft.com/office/drawing/2014/main" id="{F395C1A1-66A3-409F-9922-B711C8B4BCFC}"/>
              </a:ext>
            </a:extLst>
          </p:cNvPr>
          <p:cNvSpPr txBox="1"/>
          <p:nvPr/>
        </p:nvSpPr>
        <p:spPr>
          <a:xfrm>
            <a:off x="4" y="3721757"/>
            <a:ext cx="9143996" cy="1107996"/>
          </a:xfrm>
          <a:prstGeom prst="rect">
            <a:avLst/>
          </a:prstGeom>
          <a:noFill/>
        </p:spPr>
        <p:txBody>
          <a:bodyPr wrap="square">
            <a:spAutoFit/>
          </a:bodyPr>
          <a:lstStyle/>
          <a:p>
            <a:pPr algn="just"/>
            <a:r>
              <a:rPr lang="vi-VN" sz="3300" b="1" dirty="0">
                <a:ln w="22225">
                  <a:solidFill>
                    <a:schemeClr val="accent2"/>
                  </a:solidFill>
                  <a:prstDash val="solid"/>
                </a:ln>
                <a:latin typeface="Times New Roman" panose="02020603050405020304" pitchFamily="18" charset="0"/>
                <a:cs typeface="Times New Roman" panose="02020603050405020304" pitchFamily="18" charset="0"/>
              </a:rPr>
              <a:t>Hỗn hợp đồng nhất</a:t>
            </a:r>
            <a:r>
              <a:rPr lang="en-US" sz="3300" b="1" dirty="0">
                <a:ln w="22225">
                  <a:solidFill>
                    <a:schemeClr val="accent2"/>
                  </a:solidFill>
                  <a:prstDash val="solid"/>
                </a:ln>
                <a:latin typeface="Times New Roman" panose="02020603050405020304" pitchFamily="18" charset="0"/>
                <a:cs typeface="Times New Roman" panose="02020603050405020304" pitchFamily="18" charset="0"/>
              </a:rPr>
              <a:t>: </a:t>
            </a:r>
            <a:endParaRPr lang="vi-VN" sz="3300" b="1" dirty="0">
              <a:ln w="22225">
                <a:solidFill>
                  <a:schemeClr val="accent2"/>
                </a:solidFill>
                <a:prstDash val="solid"/>
              </a:ln>
              <a:latin typeface="Times New Roman" panose="02020603050405020304" pitchFamily="18" charset="0"/>
              <a:cs typeface="Times New Roman" panose="02020603050405020304" pitchFamily="18" charset="0"/>
            </a:endParaRPr>
          </a:p>
          <a:p>
            <a:pPr algn="just"/>
            <a:r>
              <a:rPr lang="vi-VN" sz="3300" b="1" dirty="0">
                <a:ln w="22225">
                  <a:solidFill>
                    <a:schemeClr val="accent2"/>
                  </a:solidFill>
                  <a:prstDash val="solid"/>
                </a:ln>
                <a:latin typeface="Times New Roman" panose="02020603050405020304" pitchFamily="18" charset="0"/>
                <a:cs typeface="Times New Roman" panose="02020603050405020304" pitchFamily="18" charset="0"/>
              </a:rPr>
              <a:t>Hỗp hợp không đồng nhất</a:t>
            </a:r>
            <a:r>
              <a:rPr lang="en-US" sz="3300" b="1" dirty="0">
                <a:ln w="22225">
                  <a:solidFill>
                    <a:schemeClr val="accent2"/>
                  </a:solidFill>
                  <a:prstDash val="solid"/>
                </a:ln>
                <a:latin typeface="Times New Roman" panose="02020603050405020304" pitchFamily="18" charset="0"/>
                <a:cs typeface="Times New Roman" panose="02020603050405020304" pitchFamily="18" charset="0"/>
              </a:rPr>
              <a:t>: </a:t>
            </a:r>
            <a:endParaRPr lang="en-US" sz="3300" b="1" dirty="0">
              <a:ln w="22225">
                <a:solidFill>
                  <a:schemeClr val="accent2"/>
                </a:solidFill>
                <a:prstDash val="solid"/>
              </a:ln>
            </a:endParaRPr>
          </a:p>
        </p:txBody>
      </p:sp>
      <p:sp>
        <p:nvSpPr>
          <p:cNvPr id="8" name="TextBox 7">
            <a:extLst>
              <a:ext uri="{FF2B5EF4-FFF2-40B4-BE49-F238E27FC236}">
                <a16:creationId xmlns:a16="http://schemas.microsoft.com/office/drawing/2014/main" id="{DD3859D0-DDD7-4D67-B3B0-CC718B0CE35C}"/>
              </a:ext>
            </a:extLst>
          </p:cNvPr>
          <p:cNvSpPr txBox="1"/>
          <p:nvPr/>
        </p:nvSpPr>
        <p:spPr>
          <a:xfrm>
            <a:off x="4904510" y="4218057"/>
            <a:ext cx="1115290" cy="600164"/>
          </a:xfrm>
          <a:prstGeom prst="rect">
            <a:avLst/>
          </a:prstGeom>
          <a:noFill/>
        </p:spPr>
        <p:txBody>
          <a:bodyPr wrap="square" rtlCol="0">
            <a:spAutoFit/>
          </a:bodyPr>
          <a:lstStyle/>
          <a:p>
            <a:pPr algn="ctr"/>
            <a:r>
              <a:rPr lang="en-US" sz="3300" b="1" dirty="0" smtClean="0">
                <a:solidFill>
                  <a:srgbClr val="FF0000"/>
                </a:solidFill>
                <a:latin typeface="Times New Roman" panose="02020603050405020304" pitchFamily="18" charset="0"/>
                <a:cs typeface="Times New Roman" panose="02020603050405020304" pitchFamily="18" charset="0"/>
              </a:rPr>
              <a:t>3;4;6</a:t>
            </a:r>
            <a:endParaRPr lang="en-US" sz="3300" b="1" dirty="0">
              <a:solidFill>
                <a:srgbClr val="FF0000"/>
              </a:solidFill>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A0EED5C7-AA28-429A-A465-DF5FC487144C}"/>
              </a:ext>
            </a:extLst>
          </p:cNvPr>
          <p:cNvSpPr txBox="1"/>
          <p:nvPr/>
        </p:nvSpPr>
        <p:spPr>
          <a:xfrm>
            <a:off x="3595248" y="3750463"/>
            <a:ext cx="1309258" cy="600164"/>
          </a:xfrm>
          <a:prstGeom prst="rect">
            <a:avLst/>
          </a:prstGeom>
          <a:noFill/>
        </p:spPr>
        <p:txBody>
          <a:bodyPr wrap="square" rtlCol="0">
            <a:spAutoFit/>
          </a:bodyPr>
          <a:lstStyle/>
          <a:p>
            <a:pPr algn="ctr"/>
            <a:r>
              <a:rPr lang="en-US" sz="3300" b="1" dirty="0" smtClean="0">
                <a:solidFill>
                  <a:srgbClr val="FF0000"/>
                </a:solidFill>
                <a:latin typeface="Times New Roman" panose="02020603050405020304" pitchFamily="18" charset="0"/>
                <a:cs typeface="Times New Roman" panose="02020603050405020304" pitchFamily="18" charset="0"/>
              </a:rPr>
              <a:t>1;2;5</a:t>
            </a:r>
            <a:endParaRPr lang="en-US" sz="3300" b="1" dirty="0">
              <a:solidFill>
                <a:srgbClr val="FF0000"/>
              </a:solidFill>
              <a:latin typeface="Times New Roman" panose="02020603050405020304" pitchFamily="18" charset="0"/>
              <a:cs typeface="Times New Roman" panose="02020603050405020304" pitchFamily="18" charset="0"/>
            </a:endParaRPr>
          </a:p>
        </p:txBody>
      </p:sp>
      <p:pic>
        <p:nvPicPr>
          <p:cNvPr id="10" name="đồng hồ đếm ngược 90s phần 1)">
            <a:hlinkClick r:id="" action="ppaction://media"/>
            <a:extLst>
              <a:ext uri="{FF2B5EF4-FFF2-40B4-BE49-F238E27FC236}">
                <a16:creationId xmlns:a16="http://schemas.microsoft.com/office/drawing/2014/main" id="{60CD5AA3-FB6A-45DC-83B0-49545249174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477000" y="2981985"/>
            <a:ext cx="2667000" cy="2608406"/>
          </a:xfrm>
          <a:prstGeom prst="rect">
            <a:avLst/>
          </a:prstGeom>
        </p:spPr>
      </p:pic>
    </p:spTree>
    <p:extLst>
      <p:ext uri="{BB962C8B-B14F-4D97-AF65-F5344CB8AC3E}">
        <p14:creationId xmlns:p14="http://schemas.microsoft.com/office/powerpoint/2010/main" val="4254467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95806" fill="hold"/>
                                        <p:tgtEl>
                                          <p:spTgt spid="10"/>
                                        </p:tgtEl>
                                      </p:cBhvr>
                                    </p:cmd>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ircle(in)">
                                      <p:cBhvr>
                                        <p:cTn id="19" dur="2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circle(in)">
                                      <p:cBhvr>
                                        <p:cTn id="24"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5" fill="hold" display="0">
                  <p:stCondLst>
                    <p:cond delay="indefinite"/>
                  </p:stCondLst>
                </p:cTn>
                <p:tgtEl>
                  <p:spTgt spid="10"/>
                </p:tgtEl>
              </p:cMediaNode>
            </p:video>
          </p:childTnLst>
        </p:cTn>
      </p:par>
    </p:tnLst>
    <p:bldLst>
      <p:bldP spid="3" grpId="0"/>
      <p:bldP spid="5"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descr="D:\hoi gian chuyen de\nuoc muo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155" y="122704"/>
            <a:ext cx="2590800" cy="277692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D:\hoi gian chuyen de\nuoc dau a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7955" y="263413"/>
            <a:ext cx="2471414" cy="263621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655" y="2836669"/>
            <a:ext cx="2971800" cy="461665"/>
          </a:xfrm>
          <a:prstGeom prst="rect">
            <a:avLst/>
          </a:prstGeom>
          <a:noFill/>
        </p:spPr>
        <p:txBody>
          <a:bodyPr wrap="square" rtlCol="0">
            <a:spAutoFit/>
          </a:bodyPr>
          <a:lstStyle/>
          <a:p>
            <a:pPr algn="ctr"/>
            <a:r>
              <a:rPr lang="en-US" sz="2400" b="1" dirty="0" err="1">
                <a:solidFill>
                  <a:srgbClr val="0070C0"/>
                </a:solidFill>
                <a:latin typeface="Times New Roman" pitchFamily="18" charset="0"/>
                <a:cs typeface="Times New Roman" pitchFamily="18" charset="0"/>
              </a:rPr>
              <a:t>Cốc</a:t>
            </a:r>
            <a:r>
              <a:rPr lang="en-US" sz="2400" b="1" dirty="0">
                <a:solidFill>
                  <a:srgbClr val="0070C0"/>
                </a:solidFill>
                <a:latin typeface="Times New Roman" pitchFamily="18" charset="0"/>
                <a:cs typeface="Times New Roman" pitchFamily="18" charset="0"/>
              </a:rPr>
              <a:t> 1: </a:t>
            </a:r>
            <a:r>
              <a:rPr lang="en-US" sz="2400" b="1" dirty="0" err="1">
                <a:solidFill>
                  <a:srgbClr val="0070C0"/>
                </a:solidFill>
                <a:latin typeface="Times New Roman" pitchFamily="18" charset="0"/>
                <a:cs typeface="Times New Roman" pitchFamily="18" charset="0"/>
              </a:rPr>
              <a:t>Nước</a:t>
            </a:r>
            <a:r>
              <a:rPr lang="en-US" sz="2400" b="1" dirty="0">
                <a:solidFill>
                  <a:srgbClr val="0070C0"/>
                </a:solidFill>
                <a:latin typeface="Times New Roman" pitchFamily="18" charset="0"/>
                <a:cs typeface="Times New Roman" pitchFamily="18" charset="0"/>
              </a:rPr>
              <a:t> </a:t>
            </a:r>
            <a:r>
              <a:rPr lang="en-US" sz="2400" b="1" dirty="0" err="1">
                <a:solidFill>
                  <a:srgbClr val="0070C0"/>
                </a:solidFill>
                <a:latin typeface="Times New Roman" pitchFamily="18" charset="0"/>
                <a:cs typeface="Times New Roman" pitchFamily="18" charset="0"/>
              </a:rPr>
              <a:t>muối</a:t>
            </a:r>
            <a:r>
              <a:rPr lang="en-US" sz="2400" b="1" dirty="0">
                <a:solidFill>
                  <a:srgbClr val="0070C0"/>
                </a:solidFill>
                <a:latin typeface="Times New Roman" pitchFamily="18" charset="0"/>
                <a:cs typeface="Times New Roman" pitchFamily="18" charset="0"/>
              </a:rPr>
              <a:t> </a:t>
            </a:r>
          </a:p>
        </p:txBody>
      </p:sp>
      <p:sp>
        <p:nvSpPr>
          <p:cNvPr id="10" name="TextBox 9"/>
          <p:cNvSpPr txBox="1"/>
          <p:nvPr/>
        </p:nvSpPr>
        <p:spPr>
          <a:xfrm>
            <a:off x="2743200" y="2838902"/>
            <a:ext cx="3581400" cy="461665"/>
          </a:xfrm>
          <a:prstGeom prst="rect">
            <a:avLst/>
          </a:prstGeom>
          <a:noFill/>
        </p:spPr>
        <p:txBody>
          <a:bodyPr wrap="square" rtlCol="0">
            <a:spAutoFit/>
          </a:bodyPr>
          <a:lstStyle/>
          <a:p>
            <a:pPr algn="ctr"/>
            <a:r>
              <a:rPr lang="en-US" sz="2400" b="1" dirty="0" err="1">
                <a:solidFill>
                  <a:srgbClr val="0070C0"/>
                </a:solidFill>
                <a:latin typeface="Times New Roman" pitchFamily="18" charset="0"/>
                <a:cs typeface="Times New Roman" pitchFamily="18" charset="0"/>
              </a:rPr>
              <a:t>Cốc</a:t>
            </a:r>
            <a:r>
              <a:rPr lang="en-US" sz="2400" b="1" dirty="0">
                <a:solidFill>
                  <a:srgbClr val="0070C0"/>
                </a:solidFill>
                <a:latin typeface="Times New Roman" pitchFamily="18" charset="0"/>
                <a:cs typeface="Times New Roman" pitchFamily="18" charset="0"/>
              </a:rPr>
              <a:t> 2: </a:t>
            </a:r>
            <a:r>
              <a:rPr lang="en-US" sz="2400" b="1" dirty="0" err="1">
                <a:solidFill>
                  <a:srgbClr val="0070C0"/>
                </a:solidFill>
                <a:latin typeface="Times New Roman" pitchFamily="18" charset="0"/>
                <a:cs typeface="Times New Roman" pitchFamily="18" charset="0"/>
              </a:rPr>
              <a:t>Dầu</a:t>
            </a:r>
            <a:r>
              <a:rPr lang="en-US" sz="2400" b="1" dirty="0">
                <a:solidFill>
                  <a:srgbClr val="0070C0"/>
                </a:solidFill>
                <a:latin typeface="Times New Roman" pitchFamily="18" charset="0"/>
                <a:cs typeface="Times New Roman" pitchFamily="18" charset="0"/>
              </a:rPr>
              <a:t> </a:t>
            </a:r>
            <a:r>
              <a:rPr lang="en-US" sz="2400" b="1" dirty="0" err="1">
                <a:solidFill>
                  <a:srgbClr val="0070C0"/>
                </a:solidFill>
                <a:latin typeface="Times New Roman" pitchFamily="18" charset="0"/>
                <a:cs typeface="Times New Roman" pitchFamily="18" charset="0"/>
              </a:rPr>
              <a:t>ăn</a:t>
            </a:r>
            <a:r>
              <a:rPr lang="en-US" sz="2400" b="1" dirty="0">
                <a:solidFill>
                  <a:srgbClr val="0070C0"/>
                </a:solidFill>
                <a:latin typeface="Times New Roman" pitchFamily="18" charset="0"/>
                <a:cs typeface="Times New Roman" pitchFamily="18" charset="0"/>
              </a:rPr>
              <a:t> </a:t>
            </a:r>
            <a:r>
              <a:rPr lang="en-US" sz="2400" b="1" dirty="0" err="1">
                <a:solidFill>
                  <a:srgbClr val="0070C0"/>
                </a:solidFill>
                <a:latin typeface="Times New Roman" pitchFamily="18" charset="0"/>
                <a:cs typeface="Times New Roman" pitchFamily="18" charset="0"/>
              </a:rPr>
              <a:t>và</a:t>
            </a:r>
            <a:r>
              <a:rPr lang="en-US" sz="2400" b="1" dirty="0">
                <a:solidFill>
                  <a:srgbClr val="0070C0"/>
                </a:solidFill>
                <a:latin typeface="Times New Roman" pitchFamily="18" charset="0"/>
                <a:cs typeface="Times New Roman" pitchFamily="18" charset="0"/>
              </a:rPr>
              <a:t> </a:t>
            </a:r>
            <a:r>
              <a:rPr lang="en-US" sz="2400" b="1" dirty="0" err="1">
                <a:solidFill>
                  <a:srgbClr val="0070C0"/>
                </a:solidFill>
                <a:latin typeface="Times New Roman" pitchFamily="18" charset="0"/>
                <a:cs typeface="Times New Roman" pitchFamily="18" charset="0"/>
              </a:rPr>
              <a:t>nước</a:t>
            </a:r>
            <a:r>
              <a:rPr lang="en-US" sz="2400" b="1" dirty="0">
                <a:solidFill>
                  <a:srgbClr val="0070C0"/>
                </a:solidFill>
                <a:latin typeface="Times New Roman" pitchFamily="18" charset="0"/>
                <a:cs typeface="Times New Roman" pitchFamily="18" charset="0"/>
              </a:rPr>
              <a:t> </a:t>
            </a:r>
          </a:p>
        </p:txBody>
      </p:sp>
      <p:sp>
        <p:nvSpPr>
          <p:cNvPr id="5" name="Down Arrow 4"/>
          <p:cNvSpPr/>
          <p:nvPr/>
        </p:nvSpPr>
        <p:spPr>
          <a:xfrm>
            <a:off x="1295400" y="3733800"/>
            <a:ext cx="381000" cy="914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76200" y="4719935"/>
            <a:ext cx="2971800" cy="1200329"/>
          </a:xfrm>
          <a:prstGeom prst="rect">
            <a:avLst/>
          </a:prstGeom>
          <a:noFill/>
        </p:spPr>
        <p:txBody>
          <a:bodyPr wrap="square" rtlCol="0">
            <a:spAutoFit/>
          </a:bodyPr>
          <a:lstStyle/>
          <a:p>
            <a:pPr algn="ctr"/>
            <a:r>
              <a:rPr lang="en-US" sz="3600" b="1" dirty="0" err="1">
                <a:solidFill>
                  <a:srgbClr val="0070C0"/>
                </a:solidFill>
                <a:latin typeface="Times New Roman" pitchFamily="18" charset="0"/>
                <a:cs typeface="Times New Roman" pitchFamily="18" charset="0"/>
              </a:rPr>
              <a:t>Hỗn</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hợp</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đồng</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nhất</a:t>
            </a:r>
            <a:endParaRPr lang="en-US" sz="3600" b="1" dirty="0">
              <a:solidFill>
                <a:srgbClr val="0070C0"/>
              </a:solidFill>
              <a:latin typeface="Times New Roman" pitchFamily="18" charset="0"/>
              <a:cs typeface="Times New Roman" pitchFamily="18" charset="0"/>
            </a:endParaRPr>
          </a:p>
        </p:txBody>
      </p:sp>
      <p:sp>
        <p:nvSpPr>
          <p:cNvPr id="13" name="Down Arrow 12"/>
          <p:cNvSpPr/>
          <p:nvPr/>
        </p:nvSpPr>
        <p:spPr>
          <a:xfrm>
            <a:off x="5950527" y="3840171"/>
            <a:ext cx="381000" cy="914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4191000" y="4719935"/>
            <a:ext cx="3886200" cy="1200329"/>
          </a:xfrm>
          <a:prstGeom prst="rect">
            <a:avLst/>
          </a:prstGeom>
          <a:noFill/>
        </p:spPr>
        <p:txBody>
          <a:bodyPr wrap="square" rtlCol="0">
            <a:spAutoFit/>
          </a:bodyPr>
          <a:lstStyle/>
          <a:p>
            <a:pPr algn="ctr"/>
            <a:r>
              <a:rPr lang="en-US" sz="3600" b="1" dirty="0" err="1">
                <a:solidFill>
                  <a:srgbClr val="0070C0"/>
                </a:solidFill>
                <a:latin typeface="Times New Roman" pitchFamily="18" charset="0"/>
                <a:cs typeface="Times New Roman" pitchFamily="18" charset="0"/>
              </a:rPr>
              <a:t>Hỗn</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hợp</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không</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đồng</a:t>
            </a:r>
            <a:r>
              <a:rPr lang="en-US" sz="3600" b="1" dirty="0">
                <a:solidFill>
                  <a:srgbClr val="0070C0"/>
                </a:solidFill>
                <a:latin typeface="Times New Roman" pitchFamily="18" charset="0"/>
                <a:cs typeface="Times New Roman" pitchFamily="18" charset="0"/>
              </a:rPr>
              <a:t> </a:t>
            </a:r>
            <a:r>
              <a:rPr lang="en-US" sz="3600" b="1" dirty="0" err="1">
                <a:solidFill>
                  <a:srgbClr val="0070C0"/>
                </a:solidFill>
                <a:latin typeface="Times New Roman" pitchFamily="18" charset="0"/>
                <a:cs typeface="Times New Roman" pitchFamily="18" charset="0"/>
              </a:rPr>
              <a:t>nhất</a:t>
            </a:r>
            <a:endParaRPr lang="en-US" sz="3600" b="1" dirty="0">
              <a:solidFill>
                <a:srgbClr val="0070C0"/>
              </a:solidFill>
              <a:latin typeface="Times New Roman" pitchFamily="18" charset="0"/>
              <a:cs typeface="Times New Roman" pitchFamily="18" charset="0"/>
            </a:endParaRPr>
          </a:p>
        </p:txBody>
      </p:sp>
      <p:sp>
        <p:nvSpPr>
          <p:cNvPr id="18" name="TextBox 17"/>
          <p:cNvSpPr txBox="1"/>
          <p:nvPr/>
        </p:nvSpPr>
        <p:spPr>
          <a:xfrm>
            <a:off x="6038214" y="2819400"/>
            <a:ext cx="3334386" cy="461665"/>
          </a:xfrm>
          <a:prstGeom prst="rect">
            <a:avLst/>
          </a:prstGeom>
          <a:noFill/>
        </p:spPr>
        <p:txBody>
          <a:bodyPr wrap="square" rtlCol="0">
            <a:spAutoFit/>
          </a:bodyPr>
          <a:lstStyle/>
          <a:p>
            <a:pPr algn="ctr"/>
            <a:r>
              <a:rPr lang="en-US" sz="2400" b="1" dirty="0" err="1">
                <a:solidFill>
                  <a:srgbClr val="0070C0"/>
                </a:solidFill>
                <a:latin typeface="Times New Roman" pitchFamily="18" charset="0"/>
                <a:cs typeface="Times New Roman" pitchFamily="18" charset="0"/>
              </a:rPr>
              <a:t>Cốc</a:t>
            </a:r>
            <a:r>
              <a:rPr lang="en-US" sz="2400" b="1" dirty="0">
                <a:solidFill>
                  <a:srgbClr val="0070C0"/>
                </a:solidFill>
                <a:latin typeface="Times New Roman" pitchFamily="18" charset="0"/>
                <a:cs typeface="Times New Roman" pitchFamily="18" charset="0"/>
              </a:rPr>
              <a:t> 3: </a:t>
            </a:r>
            <a:r>
              <a:rPr lang="en-US" sz="2400" b="1" dirty="0" err="1">
                <a:solidFill>
                  <a:srgbClr val="0070C0"/>
                </a:solidFill>
                <a:latin typeface="Times New Roman" pitchFamily="18" charset="0"/>
                <a:cs typeface="Times New Roman" pitchFamily="18" charset="0"/>
              </a:rPr>
              <a:t>Nước</a:t>
            </a:r>
            <a:r>
              <a:rPr lang="en-US" sz="2400" b="1" dirty="0">
                <a:solidFill>
                  <a:srgbClr val="0070C0"/>
                </a:solidFill>
                <a:latin typeface="Times New Roman" pitchFamily="18" charset="0"/>
                <a:cs typeface="Times New Roman" pitchFamily="18" charset="0"/>
              </a:rPr>
              <a:t> </a:t>
            </a:r>
            <a:r>
              <a:rPr lang="en-US" sz="2400" b="1" dirty="0" err="1">
                <a:solidFill>
                  <a:srgbClr val="0070C0"/>
                </a:solidFill>
                <a:latin typeface="Times New Roman" pitchFamily="18" charset="0"/>
                <a:cs typeface="Times New Roman" pitchFamily="18" charset="0"/>
              </a:rPr>
              <a:t>bột</a:t>
            </a:r>
            <a:r>
              <a:rPr lang="en-US" sz="2400" b="1" dirty="0">
                <a:solidFill>
                  <a:srgbClr val="0070C0"/>
                </a:solidFill>
                <a:latin typeface="Times New Roman" pitchFamily="18" charset="0"/>
                <a:cs typeface="Times New Roman" pitchFamily="18" charset="0"/>
              </a:rPr>
              <a:t> </a:t>
            </a:r>
            <a:r>
              <a:rPr lang="en-US" sz="2400" b="1" dirty="0" err="1">
                <a:solidFill>
                  <a:srgbClr val="0070C0"/>
                </a:solidFill>
                <a:latin typeface="Times New Roman" pitchFamily="18" charset="0"/>
                <a:cs typeface="Times New Roman" pitchFamily="18" charset="0"/>
              </a:rPr>
              <a:t>sắn</a:t>
            </a:r>
            <a:endParaRPr lang="en-US" sz="2400" b="1" dirty="0">
              <a:solidFill>
                <a:srgbClr val="0070C0"/>
              </a:solidFill>
              <a:latin typeface="Times New Roman" pitchFamily="18" charset="0"/>
              <a:cs typeface="Times New Roman" pitchFamily="18" charset="0"/>
            </a:endParaRPr>
          </a:p>
        </p:txBody>
      </p:sp>
      <p:cxnSp>
        <p:nvCxnSpPr>
          <p:cNvPr id="16" name="Straight Arrow Connector 15"/>
          <p:cNvCxnSpPr/>
          <p:nvPr/>
        </p:nvCxnSpPr>
        <p:spPr>
          <a:xfrm flipH="1">
            <a:off x="4723533" y="433586"/>
            <a:ext cx="473708" cy="819829"/>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267200" y="-76200"/>
            <a:ext cx="3163572" cy="523220"/>
          </a:xfrm>
          <a:prstGeom prst="rect">
            <a:avLst/>
          </a:prstGeom>
          <a:noFill/>
        </p:spPr>
        <p:txBody>
          <a:bodyPr wrap="square" rtlCol="0">
            <a:spAutoFit/>
          </a:bodyPr>
          <a:lstStyle/>
          <a:p>
            <a:r>
              <a:rPr lang="en-US" sz="2800" dirty="0" err="1">
                <a:latin typeface="Times New Roman" pitchFamily="18" charset="0"/>
                <a:cs typeface="Times New Roman" pitchFamily="18" charset="0"/>
              </a:rPr>
              <a:t>Dầu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lỏng</a:t>
            </a:r>
            <a:r>
              <a:rPr lang="en-US" sz="2800" dirty="0">
                <a:latin typeface="Times New Roman" pitchFamily="18" charset="0"/>
                <a:cs typeface="Times New Roman" pitchFamily="18" charset="0"/>
              </a:rPr>
              <a:t>)</a:t>
            </a:r>
          </a:p>
        </p:txBody>
      </p:sp>
      <p:sp>
        <p:nvSpPr>
          <p:cNvPr id="30" name="TextBox 29"/>
          <p:cNvSpPr txBox="1"/>
          <p:nvPr/>
        </p:nvSpPr>
        <p:spPr>
          <a:xfrm>
            <a:off x="6516480" y="76200"/>
            <a:ext cx="2481586" cy="523220"/>
          </a:xfrm>
          <a:prstGeom prst="rect">
            <a:avLst/>
          </a:prstGeom>
          <a:noFill/>
        </p:spPr>
        <p:txBody>
          <a:bodyPr wrap="square" rtlCol="0">
            <a:spAutoFit/>
          </a:bodyPr>
          <a:lstStyle/>
          <a:p>
            <a:pPr algn="ctr"/>
            <a:r>
              <a:rPr lang="en-US" sz="2800" dirty="0" err="1">
                <a:latin typeface="Times New Roman" pitchFamily="18" charset="0"/>
                <a:cs typeface="Times New Roman" pitchFamily="18" charset="0"/>
              </a:rPr>
              <a:t>Chất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rắn</a:t>
            </a:r>
            <a:endParaRPr lang="en-US" sz="2800" dirty="0">
              <a:latin typeface="Times New Roman" pitchFamily="18" charset="0"/>
              <a:cs typeface="Times New Roman" pitchFamily="18" charset="0"/>
            </a:endParaRPr>
          </a:p>
        </p:txBody>
      </p:sp>
      <p:pic>
        <p:nvPicPr>
          <p:cNvPr id="3085" name="Picture 13" descr="D:\hoi gian chuyen de\nuoc bot să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0235" y="738390"/>
            <a:ext cx="1941720" cy="191534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cxnSp>
        <p:nvCxnSpPr>
          <p:cNvPr id="36" name="Straight Arrow Connector 35"/>
          <p:cNvCxnSpPr>
            <a:stCxn id="30" idx="2"/>
          </p:cNvCxnSpPr>
          <p:nvPr/>
        </p:nvCxnSpPr>
        <p:spPr>
          <a:xfrm flipH="1">
            <a:off x="7453744" y="599420"/>
            <a:ext cx="303529" cy="1096641"/>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429000" y="3276600"/>
            <a:ext cx="2476500" cy="523220"/>
          </a:xfrm>
          <a:prstGeom prst="rect">
            <a:avLst/>
          </a:prstGeom>
          <a:noFill/>
        </p:spPr>
        <p:txBody>
          <a:bodyPr wrap="square" rtlCol="0">
            <a:spAutoFit/>
          </a:bodyPr>
          <a:lstStyle/>
          <a:p>
            <a:pPr algn="ctr"/>
            <a:r>
              <a:rPr lang="en-US" sz="2800" b="1" dirty="0">
                <a:solidFill>
                  <a:srgbClr val="FF0000"/>
                </a:solidFill>
                <a:latin typeface="Times New Roman" pitchFamily="18" charset="0"/>
                <a:cs typeface="Times New Roman" pitchFamily="18" charset="0"/>
              </a:rPr>
              <a:t>(</a:t>
            </a:r>
            <a:r>
              <a:rPr lang="en-US" sz="2800" b="1" dirty="0" err="1">
                <a:solidFill>
                  <a:srgbClr val="FF0000"/>
                </a:solidFill>
                <a:latin typeface="Times New Roman" pitchFamily="18" charset="0"/>
                <a:cs typeface="Times New Roman" pitchFamily="18" charset="0"/>
              </a:rPr>
              <a:t>Nhũ</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tương</a:t>
            </a:r>
            <a:r>
              <a:rPr lang="en-US" sz="2800" b="1" dirty="0">
                <a:solidFill>
                  <a:srgbClr val="FF0000"/>
                </a:solidFill>
                <a:latin typeface="Times New Roman" pitchFamily="18" charset="0"/>
                <a:cs typeface="Times New Roman" pitchFamily="18" charset="0"/>
              </a:rPr>
              <a:t>)</a:t>
            </a:r>
          </a:p>
        </p:txBody>
      </p:sp>
      <p:sp>
        <p:nvSpPr>
          <p:cNvPr id="39" name="TextBox 38"/>
          <p:cNvSpPr txBox="1"/>
          <p:nvPr/>
        </p:nvSpPr>
        <p:spPr>
          <a:xfrm>
            <a:off x="6477000" y="3276600"/>
            <a:ext cx="2476500" cy="523220"/>
          </a:xfrm>
          <a:prstGeom prst="rect">
            <a:avLst/>
          </a:prstGeom>
          <a:noFill/>
        </p:spPr>
        <p:txBody>
          <a:bodyPr wrap="square" rtlCol="0">
            <a:spAutoFit/>
          </a:bodyPr>
          <a:lstStyle/>
          <a:p>
            <a:pPr algn="ctr"/>
            <a:r>
              <a:rPr lang="en-US" sz="2800" b="1" dirty="0">
                <a:solidFill>
                  <a:srgbClr val="FF0000"/>
                </a:solidFill>
                <a:latin typeface="Times New Roman" pitchFamily="18" charset="0"/>
                <a:cs typeface="Times New Roman" pitchFamily="18" charset="0"/>
              </a:rPr>
              <a:t>(</a:t>
            </a:r>
            <a:r>
              <a:rPr lang="en-US" sz="2800" b="1" dirty="0" err="1">
                <a:solidFill>
                  <a:srgbClr val="FF0000"/>
                </a:solidFill>
                <a:latin typeface="Times New Roman" pitchFamily="18" charset="0"/>
                <a:cs typeface="Times New Roman" pitchFamily="18" charset="0"/>
              </a:rPr>
              <a:t>Huyền</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phù</a:t>
            </a:r>
            <a:r>
              <a:rPr lang="en-US" sz="2800" b="1" dirty="0">
                <a:solidFill>
                  <a:srgbClr val="FF0000"/>
                </a:solidFill>
                <a:latin typeface="Times New Roman" pitchFamily="18" charset="0"/>
                <a:cs typeface="Times New Roman" pitchFamily="18" charset="0"/>
              </a:rPr>
              <a:t>)</a:t>
            </a:r>
          </a:p>
        </p:txBody>
      </p:sp>
      <p:cxnSp>
        <p:nvCxnSpPr>
          <p:cNvPr id="26" name="Straight Arrow Connector 25"/>
          <p:cNvCxnSpPr/>
          <p:nvPr/>
        </p:nvCxnSpPr>
        <p:spPr>
          <a:xfrm>
            <a:off x="3276600" y="1742420"/>
            <a:ext cx="609600" cy="238780"/>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2761614" y="1219200"/>
            <a:ext cx="1124586" cy="523220"/>
          </a:xfrm>
          <a:prstGeom prst="rect">
            <a:avLst/>
          </a:prstGeom>
          <a:noFill/>
        </p:spPr>
        <p:txBody>
          <a:bodyPr wrap="square" rtlCol="0">
            <a:spAutoFit/>
          </a:bodyPr>
          <a:lstStyle/>
          <a:p>
            <a:r>
              <a:rPr lang="en-US" sz="2800" dirty="0" err="1">
                <a:latin typeface="Times New Roman" pitchFamily="18" charset="0"/>
                <a:cs typeface="Times New Roman" pitchFamily="18" charset="0"/>
              </a:rPr>
              <a:t>Nước</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1385007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barn(inVertical)">
                                      <p:cBhvr>
                                        <p:cTn id="7" dur="500"/>
                                        <p:tgtEl>
                                          <p:spTgt spid="307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3078"/>
                                        </p:tgtEl>
                                        <p:attrNameLst>
                                          <p:attrName>style.visibility</p:attrName>
                                        </p:attrNameLst>
                                      </p:cBhvr>
                                      <p:to>
                                        <p:strVal val="visible"/>
                                      </p:to>
                                    </p:set>
                                    <p:animEffect transition="in" filter="barn(inVertical)">
                                      <p:cBhvr>
                                        <p:cTn id="13" dur="500"/>
                                        <p:tgtEl>
                                          <p:spTgt spid="3078"/>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par>
                                <p:cTn id="17" presetID="16" presetClass="entr" presetSubtype="21" fill="hold" nodeType="withEffect">
                                  <p:stCondLst>
                                    <p:cond delay="0"/>
                                  </p:stCondLst>
                                  <p:childTnLst>
                                    <p:set>
                                      <p:cBhvr>
                                        <p:cTn id="18" dur="1" fill="hold">
                                          <p:stCondLst>
                                            <p:cond delay="0"/>
                                          </p:stCondLst>
                                        </p:cTn>
                                        <p:tgtEl>
                                          <p:spTgt spid="3085"/>
                                        </p:tgtEl>
                                        <p:attrNameLst>
                                          <p:attrName>style.visibility</p:attrName>
                                        </p:attrNameLst>
                                      </p:cBhvr>
                                      <p:to>
                                        <p:strVal val="visible"/>
                                      </p:to>
                                    </p:set>
                                    <p:animEffect transition="in" filter="barn(inVertical)">
                                      <p:cBhvr>
                                        <p:cTn id="19" dur="500"/>
                                        <p:tgtEl>
                                          <p:spTgt spid="3085"/>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inVertical)">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arn(inVertical)">
                                      <p:cBhvr>
                                        <p:cTn id="35" dur="500"/>
                                        <p:tgtEl>
                                          <p:spTgt spid="13"/>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arn(inVertical)">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arn(inVertical)">
                                      <p:cBhvr>
                                        <p:cTn id="43" dur="500"/>
                                        <p:tgtEl>
                                          <p:spTgt spid="16"/>
                                        </p:tgtEl>
                                      </p:cBhvr>
                                    </p:animEffect>
                                  </p:childTnLst>
                                </p:cTn>
                              </p:par>
                            </p:childTnLst>
                          </p:cTn>
                        </p:par>
                        <p:par>
                          <p:cTn id="44" fill="hold">
                            <p:stCondLst>
                              <p:cond delay="500"/>
                            </p:stCondLst>
                            <p:childTnLst>
                              <p:par>
                                <p:cTn id="45" presetID="16" presetClass="entr" presetSubtype="21"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barn(inVertical)">
                                      <p:cBhvr>
                                        <p:cTn id="47" dur="500"/>
                                        <p:tgtEl>
                                          <p:spTgt spid="19"/>
                                        </p:tgtEl>
                                      </p:cBhvr>
                                    </p:animEffect>
                                  </p:childTnLst>
                                </p:cTn>
                              </p:par>
                            </p:childTnLst>
                          </p:cTn>
                        </p:par>
                        <p:par>
                          <p:cTn id="48" fill="hold">
                            <p:stCondLst>
                              <p:cond delay="1000"/>
                            </p:stCondLst>
                            <p:childTnLst>
                              <p:par>
                                <p:cTn id="49" presetID="16" presetClass="entr" presetSubtype="21"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barn(inVertical)">
                                      <p:cBhvr>
                                        <p:cTn id="51" dur="500"/>
                                        <p:tgtEl>
                                          <p:spTgt spid="44"/>
                                        </p:tgtEl>
                                      </p:cBhvr>
                                    </p:animEffect>
                                  </p:childTnLst>
                                </p:cTn>
                              </p:par>
                              <p:par>
                                <p:cTn id="52" presetID="16" presetClass="entr" presetSubtype="21" fill="hold"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barn(inVertical)">
                                      <p:cBhvr>
                                        <p:cTn id="54" dur="500"/>
                                        <p:tgtEl>
                                          <p:spTgt spid="26"/>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barn(inVertical)">
                                      <p:cBhvr>
                                        <p:cTn id="59" dur="500"/>
                                        <p:tgtEl>
                                          <p:spTgt spid="23"/>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barn(inVertical)">
                                      <p:cBhvr>
                                        <p:cTn id="64" dur="500"/>
                                        <p:tgtEl>
                                          <p:spTgt spid="36"/>
                                        </p:tgtEl>
                                      </p:cBhvr>
                                    </p:animEffect>
                                  </p:childTnLst>
                                </p:cTn>
                              </p:par>
                              <p:par>
                                <p:cTn id="65" presetID="16" presetClass="entr" presetSubtype="21"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barn(inVertical)">
                                      <p:cBhvr>
                                        <p:cTn id="67" dur="500"/>
                                        <p:tgtEl>
                                          <p:spTgt spid="30"/>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barn(inVertical)">
                                      <p:cBhvr>
                                        <p:cTn id="7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5" grpId="0" animBg="1"/>
      <p:bldP spid="12" grpId="0"/>
      <p:bldP spid="13" grpId="0" animBg="1"/>
      <p:bldP spid="14" grpId="0"/>
      <p:bldP spid="18" grpId="0"/>
      <p:bldP spid="19" grpId="0"/>
      <p:bldP spid="30" grpId="0"/>
      <p:bldP spid="23" grpId="0"/>
      <p:bldP spid="39" grpId="0"/>
      <p:bldP spid="4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0"/>
            <a:ext cx="2743200" cy="23622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3124199" y="242054"/>
            <a:ext cx="762000" cy="458002"/>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3" name="Rectangle 12"/>
          <p:cNvSpPr/>
          <p:nvPr/>
        </p:nvSpPr>
        <p:spPr>
          <a:xfrm>
            <a:off x="6400800" y="203955"/>
            <a:ext cx="762000" cy="458002"/>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4" name="Rectangle 13"/>
          <p:cNvSpPr/>
          <p:nvPr/>
        </p:nvSpPr>
        <p:spPr>
          <a:xfrm>
            <a:off x="3124199" y="838200"/>
            <a:ext cx="762000" cy="458002"/>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5" name="Rectangle 14"/>
          <p:cNvSpPr/>
          <p:nvPr/>
        </p:nvSpPr>
        <p:spPr>
          <a:xfrm>
            <a:off x="4225636" y="242054"/>
            <a:ext cx="1638300" cy="458002"/>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400" dirty="0" err="1">
                <a:solidFill>
                  <a:schemeClr val="tx1"/>
                </a:solidFill>
                <a:latin typeface="Times New Roman" pitchFamily="18" charset="0"/>
                <a:cs typeface="Times New Roman" pitchFamily="18" charset="0"/>
              </a:rPr>
              <a:t>Huyền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phù</a:t>
            </a:r>
            <a:endParaRPr lang="en-US" sz="2400" dirty="0">
              <a:solidFill>
                <a:schemeClr val="tx1"/>
              </a:solidFill>
              <a:latin typeface="Times New Roman" pitchFamily="18" charset="0"/>
              <a:cs typeface="Times New Roman" pitchFamily="18" charset="0"/>
            </a:endParaRPr>
          </a:p>
        </p:txBody>
      </p:sp>
      <p:sp>
        <p:nvSpPr>
          <p:cNvPr id="18" name="Rectangle 17"/>
          <p:cNvSpPr/>
          <p:nvPr/>
        </p:nvSpPr>
        <p:spPr>
          <a:xfrm>
            <a:off x="7280564" y="190101"/>
            <a:ext cx="1638300" cy="458002"/>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400" dirty="0" err="1">
                <a:solidFill>
                  <a:schemeClr val="tx1"/>
                </a:solidFill>
                <a:latin typeface="Times New Roman" pitchFamily="18" charset="0"/>
                <a:cs typeface="Times New Roman" pitchFamily="18" charset="0"/>
              </a:rPr>
              <a:t>Nhũ</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tương</a:t>
            </a:r>
            <a:endParaRPr lang="en-US" sz="2400" dirty="0">
              <a:solidFill>
                <a:schemeClr val="tx1"/>
              </a:solidFill>
              <a:latin typeface="Times New Roman" pitchFamily="18" charset="0"/>
              <a:cs typeface="Times New Roman" pitchFamily="18" charset="0"/>
            </a:endParaRPr>
          </a:p>
        </p:txBody>
      </p:sp>
      <p:sp>
        <p:nvSpPr>
          <p:cNvPr id="19" name="Rectangle 18"/>
          <p:cNvSpPr/>
          <p:nvPr/>
        </p:nvSpPr>
        <p:spPr>
          <a:xfrm>
            <a:off x="4225636" y="838200"/>
            <a:ext cx="4689764" cy="458002"/>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400" dirty="0" err="1">
                <a:solidFill>
                  <a:schemeClr val="tx1"/>
                </a:solidFill>
                <a:latin typeface="Times New Roman" pitchFamily="18" charset="0"/>
                <a:cs typeface="Times New Roman" pitchFamily="18" charset="0"/>
              </a:rPr>
              <a:t>Hỗn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hợp</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đồng</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nhất</a:t>
            </a:r>
            <a:endParaRPr lang="en-US" sz="2400" dirty="0">
              <a:solidFill>
                <a:schemeClr val="tx1"/>
              </a:solidFill>
              <a:latin typeface="Times New Roman" pitchFamily="18" charset="0"/>
              <a:cs typeface="Times New Roman" pitchFamily="18" charset="0"/>
            </a:endParaRPr>
          </a:p>
        </p:txBody>
      </p:sp>
      <p:sp>
        <p:nvSpPr>
          <p:cNvPr id="20" name="Rectangle 19"/>
          <p:cNvSpPr/>
          <p:nvPr/>
        </p:nvSpPr>
        <p:spPr>
          <a:xfrm>
            <a:off x="4190999" y="1524000"/>
            <a:ext cx="4724401" cy="458002"/>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400" dirty="0" err="1">
                <a:solidFill>
                  <a:schemeClr val="tx1"/>
                </a:solidFill>
                <a:latin typeface="Times New Roman" pitchFamily="18" charset="0"/>
                <a:cs typeface="Times New Roman" pitchFamily="18" charset="0"/>
              </a:rPr>
              <a:t>Hỗn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hợp</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không</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đồng</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nhất</a:t>
            </a:r>
            <a:endParaRPr lang="en-US" sz="2400" dirty="0">
              <a:solidFill>
                <a:schemeClr val="tx1"/>
              </a:solidFill>
              <a:latin typeface="Times New Roman" pitchFamily="18" charset="0"/>
              <a:cs typeface="Times New Roman" pitchFamily="18" charset="0"/>
            </a:endParaRPr>
          </a:p>
        </p:txBody>
      </p:sp>
      <p:sp>
        <p:nvSpPr>
          <p:cNvPr id="21" name="Rectangle 20"/>
          <p:cNvSpPr/>
          <p:nvPr/>
        </p:nvSpPr>
        <p:spPr>
          <a:xfrm>
            <a:off x="3124199" y="1537892"/>
            <a:ext cx="762000" cy="416365"/>
          </a:xfrm>
          <a:prstGeom prst="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2" name="Rectangle 21"/>
          <p:cNvSpPr/>
          <p:nvPr/>
        </p:nvSpPr>
        <p:spPr>
          <a:xfrm>
            <a:off x="3124200" y="2642352"/>
            <a:ext cx="762000" cy="458002"/>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23" name="Rectangle 22"/>
          <p:cNvSpPr/>
          <p:nvPr/>
        </p:nvSpPr>
        <p:spPr>
          <a:xfrm>
            <a:off x="6400801" y="2604253"/>
            <a:ext cx="762000" cy="458002"/>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24" name="Rectangle 23"/>
          <p:cNvSpPr/>
          <p:nvPr/>
        </p:nvSpPr>
        <p:spPr>
          <a:xfrm>
            <a:off x="3124200" y="3276600"/>
            <a:ext cx="762000" cy="458002"/>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800" dirty="0" smtClean="0">
                <a:latin typeface="Times New Roman" panose="02020603050405020304" pitchFamily="18" charset="0"/>
                <a:cs typeface="Times New Roman" panose="02020603050405020304" pitchFamily="18" charset="0"/>
              </a:rPr>
              <a:t>x</a:t>
            </a:r>
            <a:endParaRPr lang="en-US" sz="2800" dirty="0">
              <a:latin typeface="Times New Roman" panose="02020603050405020304" pitchFamily="18" charset="0"/>
              <a:cs typeface="Times New Roman" panose="02020603050405020304" pitchFamily="18" charset="0"/>
            </a:endParaRPr>
          </a:p>
        </p:txBody>
      </p:sp>
      <p:sp>
        <p:nvSpPr>
          <p:cNvPr id="25" name="Rectangle 24"/>
          <p:cNvSpPr/>
          <p:nvPr/>
        </p:nvSpPr>
        <p:spPr>
          <a:xfrm>
            <a:off x="4225637" y="2642352"/>
            <a:ext cx="1638300" cy="458002"/>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400" dirty="0" err="1">
                <a:solidFill>
                  <a:schemeClr val="tx1"/>
                </a:solidFill>
                <a:latin typeface="Times New Roman" pitchFamily="18" charset="0"/>
                <a:cs typeface="Times New Roman" pitchFamily="18" charset="0"/>
              </a:rPr>
              <a:t>Huyền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phù</a:t>
            </a:r>
            <a:endParaRPr lang="en-US" sz="2400" dirty="0">
              <a:solidFill>
                <a:schemeClr val="tx1"/>
              </a:solidFill>
              <a:latin typeface="Times New Roman" pitchFamily="18" charset="0"/>
              <a:cs typeface="Times New Roman" pitchFamily="18" charset="0"/>
            </a:endParaRPr>
          </a:p>
        </p:txBody>
      </p:sp>
      <p:sp>
        <p:nvSpPr>
          <p:cNvPr id="26" name="Rectangle 25"/>
          <p:cNvSpPr/>
          <p:nvPr/>
        </p:nvSpPr>
        <p:spPr>
          <a:xfrm>
            <a:off x="7280565" y="2590399"/>
            <a:ext cx="1638300" cy="458002"/>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400" dirty="0" err="1">
                <a:solidFill>
                  <a:schemeClr val="tx1"/>
                </a:solidFill>
                <a:latin typeface="Times New Roman" pitchFamily="18" charset="0"/>
                <a:cs typeface="Times New Roman" pitchFamily="18" charset="0"/>
              </a:rPr>
              <a:t>Nhũ</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tương</a:t>
            </a:r>
            <a:endParaRPr lang="en-US" sz="2400" dirty="0">
              <a:solidFill>
                <a:schemeClr val="tx1"/>
              </a:solidFill>
              <a:latin typeface="Times New Roman" pitchFamily="18" charset="0"/>
              <a:cs typeface="Times New Roman" pitchFamily="18" charset="0"/>
            </a:endParaRPr>
          </a:p>
        </p:txBody>
      </p:sp>
      <p:sp>
        <p:nvSpPr>
          <p:cNvPr id="27" name="Rectangle 26"/>
          <p:cNvSpPr/>
          <p:nvPr/>
        </p:nvSpPr>
        <p:spPr>
          <a:xfrm>
            <a:off x="4225636" y="3276600"/>
            <a:ext cx="4689763" cy="458002"/>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400" dirty="0" err="1">
                <a:solidFill>
                  <a:schemeClr val="tx1"/>
                </a:solidFill>
                <a:latin typeface="Times New Roman" pitchFamily="18" charset="0"/>
                <a:cs typeface="Times New Roman" pitchFamily="18" charset="0"/>
              </a:rPr>
              <a:t>Hỗn</a:t>
            </a:r>
            <a:r>
              <a:rPr lang="en-US" sz="2400" dirty="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hợp</a:t>
            </a:r>
            <a:r>
              <a:rPr lang="en-US" sz="2400" dirty="0" smtClean="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đồng</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nhất</a:t>
            </a:r>
            <a:endParaRPr lang="en-US" sz="2400" dirty="0">
              <a:solidFill>
                <a:schemeClr val="tx1"/>
              </a:solidFill>
              <a:latin typeface="Times New Roman" pitchFamily="18" charset="0"/>
              <a:cs typeface="Times New Roman" pitchFamily="18" charset="0"/>
            </a:endParaRPr>
          </a:p>
        </p:txBody>
      </p:sp>
      <p:sp>
        <p:nvSpPr>
          <p:cNvPr id="28" name="Rectangle 27"/>
          <p:cNvSpPr/>
          <p:nvPr/>
        </p:nvSpPr>
        <p:spPr>
          <a:xfrm>
            <a:off x="4191001" y="3893127"/>
            <a:ext cx="4724398" cy="458002"/>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400" dirty="0" err="1">
                <a:solidFill>
                  <a:schemeClr val="tx1"/>
                </a:solidFill>
                <a:latin typeface="Times New Roman" pitchFamily="18" charset="0"/>
                <a:cs typeface="Times New Roman" pitchFamily="18" charset="0"/>
              </a:rPr>
              <a:t>Hỗn</a:t>
            </a:r>
            <a:r>
              <a:rPr lang="en-US" sz="2400" dirty="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hợp</a:t>
            </a:r>
            <a:r>
              <a:rPr lang="en-US" sz="2400" dirty="0" smtClean="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không</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đồng</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nhất</a:t>
            </a:r>
            <a:endParaRPr lang="en-US" sz="2400" dirty="0">
              <a:solidFill>
                <a:schemeClr val="tx1"/>
              </a:solidFill>
              <a:latin typeface="Times New Roman" pitchFamily="18" charset="0"/>
              <a:cs typeface="Times New Roman" pitchFamily="18" charset="0"/>
            </a:endParaRPr>
          </a:p>
        </p:txBody>
      </p:sp>
      <p:sp>
        <p:nvSpPr>
          <p:cNvPr id="29" name="Rectangle 28"/>
          <p:cNvSpPr/>
          <p:nvPr/>
        </p:nvSpPr>
        <p:spPr>
          <a:xfrm>
            <a:off x="3124200" y="3886200"/>
            <a:ext cx="762000" cy="458002"/>
          </a:xfrm>
          <a:prstGeom prst="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30" name="Rectangle 29"/>
          <p:cNvSpPr/>
          <p:nvPr/>
        </p:nvSpPr>
        <p:spPr>
          <a:xfrm>
            <a:off x="3200400" y="4676852"/>
            <a:ext cx="762000" cy="503802"/>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31" name="Rectangle 30"/>
          <p:cNvSpPr/>
          <p:nvPr/>
        </p:nvSpPr>
        <p:spPr>
          <a:xfrm>
            <a:off x="6400800" y="4677798"/>
            <a:ext cx="762000" cy="503802"/>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32" name="Rectangle 31"/>
          <p:cNvSpPr/>
          <p:nvPr/>
        </p:nvSpPr>
        <p:spPr>
          <a:xfrm>
            <a:off x="3200400" y="5410200"/>
            <a:ext cx="762000" cy="503802"/>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33" name="Rectangle 32"/>
          <p:cNvSpPr/>
          <p:nvPr/>
        </p:nvSpPr>
        <p:spPr>
          <a:xfrm>
            <a:off x="4378036" y="4676852"/>
            <a:ext cx="1638300" cy="50380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400" dirty="0" err="1">
                <a:solidFill>
                  <a:schemeClr val="tx1"/>
                </a:solidFill>
                <a:latin typeface="Times New Roman" pitchFamily="18" charset="0"/>
                <a:cs typeface="Times New Roman" pitchFamily="18" charset="0"/>
              </a:rPr>
              <a:t>Huyền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phù</a:t>
            </a:r>
            <a:endParaRPr lang="en-US" sz="2400" dirty="0">
              <a:solidFill>
                <a:schemeClr val="tx1"/>
              </a:solidFill>
              <a:latin typeface="Times New Roman" pitchFamily="18" charset="0"/>
              <a:cs typeface="Times New Roman" pitchFamily="18" charset="0"/>
            </a:endParaRPr>
          </a:p>
        </p:txBody>
      </p:sp>
      <p:sp>
        <p:nvSpPr>
          <p:cNvPr id="34" name="Rectangle 33"/>
          <p:cNvSpPr/>
          <p:nvPr/>
        </p:nvSpPr>
        <p:spPr>
          <a:xfrm>
            <a:off x="7280564" y="4663944"/>
            <a:ext cx="1638300" cy="50380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400" dirty="0" err="1">
                <a:solidFill>
                  <a:schemeClr val="tx1"/>
                </a:solidFill>
                <a:latin typeface="Times New Roman" pitchFamily="18" charset="0"/>
                <a:cs typeface="Times New Roman" pitchFamily="18" charset="0"/>
              </a:rPr>
              <a:t>Nhũ</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tương</a:t>
            </a:r>
            <a:endParaRPr lang="en-US" sz="2400" dirty="0">
              <a:solidFill>
                <a:schemeClr val="tx1"/>
              </a:solidFill>
              <a:latin typeface="Times New Roman" pitchFamily="18" charset="0"/>
              <a:cs typeface="Times New Roman" pitchFamily="18" charset="0"/>
            </a:endParaRPr>
          </a:p>
        </p:txBody>
      </p:sp>
      <p:sp>
        <p:nvSpPr>
          <p:cNvPr id="35" name="Rectangle 34"/>
          <p:cNvSpPr/>
          <p:nvPr/>
        </p:nvSpPr>
        <p:spPr>
          <a:xfrm>
            <a:off x="4378036" y="5410200"/>
            <a:ext cx="4537364" cy="50380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400" dirty="0" err="1">
                <a:solidFill>
                  <a:schemeClr val="tx1"/>
                </a:solidFill>
                <a:latin typeface="Times New Roman" pitchFamily="18" charset="0"/>
                <a:cs typeface="Times New Roman" pitchFamily="18" charset="0"/>
              </a:rPr>
              <a:t>Hỗn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hợp</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đồng</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nhất</a:t>
            </a:r>
            <a:endParaRPr lang="en-US" sz="2400" dirty="0">
              <a:solidFill>
                <a:schemeClr val="tx1"/>
              </a:solidFill>
              <a:latin typeface="Times New Roman" pitchFamily="18" charset="0"/>
              <a:cs typeface="Times New Roman" pitchFamily="18" charset="0"/>
            </a:endParaRPr>
          </a:p>
        </p:txBody>
      </p:sp>
      <p:sp>
        <p:nvSpPr>
          <p:cNvPr id="36" name="Rectangle 35"/>
          <p:cNvSpPr/>
          <p:nvPr/>
        </p:nvSpPr>
        <p:spPr>
          <a:xfrm>
            <a:off x="4343400" y="6110797"/>
            <a:ext cx="4572000" cy="503802"/>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400" dirty="0" err="1">
                <a:solidFill>
                  <a:schemeClr val="tx1"/>
                </a:solidFill>
                <a:latin typeface="Times New Roman" pitchFamily="18" charset="0"/>
                <a:cs typeface="Times New Roman" pitchFamily="18" charset="0"/>
              </a:rPr>
              <a:t>Hỗn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hợp</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không</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đồng</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nhất</a:t>
            </a:r>
            <a:endParaRPr lang="en-US" sz="2400" dirty="0">
              <a:solidFill>
                <a:schemeClr val="tx1"/>
              </a:solidFill>
              <a:latin typeface="Times New Roman" pitchFamily="18" charset="0"/>
              <a:cs typeface="Times New Roman" pitchFamily="18" charset="0"/>
            </a:endParaRPr>
          </a:p>
        </p:txBody>
      </p:sp>
      <p:sp>
        <p:nvSpPr>
          <p:cNvPr id="37" name="Rectangle 36"/>
          <p:cNvSpPr/>
          <p:nvPr/>
        </p:nvSpPr>
        <p:spPr>
          <a:xfrm>
            <a:off x="3200400" y="6019800"/>
            <a:ext cx="762000" cy="503802"/>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16" name="TextBox 15"/>
          <p:cNvSpPr txBox="1"/>
          <p:nvPr/>
        </p:nvSpPr>
        <p:spPr>
          <a:xfrm>
            <a:off x="3144982" y="1460613"/>
            <a:ext cx="685800" cy="584775"/>
          </a:xfrm>
          <a:prstGeom prst="rect">
            <a:avLst/>
          </a:prstGeom>
          <a:noFill/>
        </p:spPr>
        <p:txBody>
          <a:bodyPr wrap="square" rtlCol="0">
            <a:spAutoFit/>
          </a:bodyPr>
          <a:lstStyle/>
          <a:p>
            <a:pPr algn="ctr"/>
            <a:r>
              <a:rPr lang="en-US" sz="3200" dirty="0">
                <a:latin typeface="Times New Roman" pitchFamily="18" charset="0"/>
                <a:cs typeface="Times New Roman" pitchFamily="18" charset="0"/>
              </a:rPr>
              <a:t>x</a:t>
            </a:r>
          </a:p>
        </p:txBody>
      </p:sp>
      <p:sp>
        <p:nvSpPr>
          <p:cNvPr id="39" name="TextBox 38"/>
          <p:cNvSpPr txBox="1"/>
          <p:nvPr/>
        </p:nvSpPr>
        <p:spPr>
          <a:xfrm>
            <a:off x="3124200" y="152400"/>
            <a:ext cx="685800" cy="584775"/>
          </a:xfrm>
          <a:prstGeom prst="rect">
            <a:avLst/>
          </a:prstGeom>
          <a:noFill/>
        </p:spPr>
        <p:txBody>
          <a:bodyPr wrap="square" rtlCol="0">
            <a:spAutoFit/>
          </a:bodyPr>
          <a:lstStyle/>
          <a:p>
            <a:pPr algn="ctr"/>
            <a:r>
              <a:rPr lang="en-US" sz="3200" dirty="0">
                <a:latin typeface="Times New Roman" pitchFamily="18" charset="0"/>
                <a:cs typeface="Times New Roman" pitchFamily="18" charset="0"/>
              </a:rPr>
              <a:t>x</a:t>
            </a:r>
          </a:p>
        </p:txBody>
      </p:sp>
      <p:sp>
        <p:nvSpPr>
          <p:cNvPr id="42" name="TextBox 41"/>
          <p:cNvSpPr txBox="1"/>
          <p:nvPr/>
        </p:nvSpPr>
        <p:spPr>
          <a:xfrm>
            <a:off x="6477000" y="4648200"/>
            <a:ext cx="685800" cy="584775"/>
          </a:xfrm>
          <a:prstGeom prst="rect">
            <a:avLst/>
          </a:prstGeom>
          <a:noFill/>
        </p:spPr>
        <p:txBody>
          <a:bodyPr wrap="square" rtlCol="0">
            <a:spAutoFit/>
          </a:bodyPr>
          <a:lstStyle/>
          <a:p>
            <a:pPr algn="ctr"/>
            <a:r>
              <a:rPr lang="en-US" sz="3200" dirty="0" smtClean="0">
                <a:latin typeface="Times New Roman" pitchFamily="18" charset="0"/>
                <a:cs typeface="Times New Roman" pitchFamily="18" charset="0"/>
              </a:rPr>
              <a:t>x</a:t>
            </a:r>
            <a:endParaRPr lang="en-US" sz="3200" dirty="0">
              <a:latin typeface="Times New Roman" pitchFamily="18" charset="0"/>
              <a:cs typeface="Times New Roman" pitchFamily="18" charset="0"/>
            </a:endParaRPr>
          </a:p>
        </p:txBody>
      </p:sp>
      <p:sp>
        <p:nvSpPr>
          <p:cNvPr id="43" name="TextBox 42"/>
          <p:cNvSpPr txBox="1"/>
          <p:nvPr/>
        </p:nvSpPr>
        <p:spPr>
          <a:xfrm>
            <a:off x="3200400" y="6019800"/>
            <a:ext cx="685800" cy="584775"/>
          </a:xfrm>
          <a:prstGeom prst="rect">
            <a:avLst/>
          </a:prstGeom>
          <a:noFill/>
        </p:spPr>
        <p:txBody>
          <a:bodyPr wrap="square" rtlCol="0">
            <a:spAutoFit/>
          </a:bodyPr>
          <a:lstStyle/>
          <a:p>
            <a:pPr algn="ctr"/>
            <a:r>
              <a:rPr lang="en-US" sz="3200" dirty="0">
                <a:latin typeface="Times New Roman" pitchFamily="18" charset="0"/>
                <a:cs typeface="Times New Roman" pitchFamily="18" charset="0"/>
              </a:rPr>
              <a:t>x</a:t>
            </a:r>
          </a:p>
        </p:txBody>
      </p:sp>
      <p:sp>
        <p:nvSpPr>
          <p:cNvPr id="45" name="TextBox 44"/>
          <p:cNvSpPr txBox="1"/>
          <p:nvPr/>
        </p:nvSpPr>
        <p:spPr>
          <a:xfrm>
            <a:off x="621721" y="3337790"/>
            <a:ext cx="2033156" cy="523220"/>
          </a:xfrm>
          <a:prstGeom prst="rect">
            <a:avLst/>
          </a:prstGeom>
          <a:noFill/>
        </p:spPr>
        <p:txBody>
          <a:bodyPr wrap="square" rtlCol="0">
            <a:spAutoFit/>
          </a:bodyPr>
          <a:lstStyle/>
          <a:p>
            <a:pPr algn="ctr"/>
            <a:r>
              <a:rPr lang="en-US" sz="2800" b="1" dirty="0" err="1">
                <a:solidFill>
                  <a:schemeClr val="bg1">
                    <a:lumMod val="95000"/>
                  </a:schemeClr>
                </a:solidFill>
                <a:latin typeface="Times New Roman" pitchFamily="18" charset="0"/>
                <a:cs typeface="Times New Roman" pitchFamily="18" charset="0"/>
              </a:rPr>
              <a:t>Tương</a:t>
            </a:r>
            <a:r>
              <a:rPr lang="en-US" sz="2800" b="1" dirty="0">
                <a:solidFill>
                  <a:schemeClr val="bg1">
                    <a:lumMod val="95000"/>
                  </a:schemeClr>
                </a:solidFill>
                <a:latin typeface="Times New Roman" pitchFamily="18" charset="0"/>
                <a:cs typeface="Times New Roman" pitchFamily="18" charset="0"/>
              </a:rPr>
              <a:t> </a:t>
            </a:r>
            <a:r>
              <a:rPr lang="en-US" sz="2800" b="1" dirty="0" err="1">
                <a:solidFill>
                  <a:schemeClr val="bg1">
                    <a:lumMod val="95000"/>
                  </a:schemeClr>
                </a:solidFill>
                <a:latin typeface="Times New Roman" pitchFamily="18" charset="0"/>
                <a:cs typeface="Times New Roman" pitchFamily="18" charset="0"/>
              </a:rPr>
              <a:t>ớt</a:t>
            </a:r>
            <a:endParaRPr lang="en-US" sz="2800" b="1" dirty="0">
              <a:solidFill>
                <a:schemeClr val="bg1">
                  <a:lumMod val="95000"/>
                </a:schemeClr>
              </a:solidFill>
              <a:latin typeface="Times New Roman" pitchFamily="18" charset="0"/>
              <a:cs typeface="Times New Roman" pitchFamily="18" charset="0"/>
            </a:endParaRPr>
          </a:p>
        </p:txBody>
      </p:sp>
      <p:sp>
        <p:nvSpPr>
          <p:cNvPr id="46" name="TextBox 45"/>
          <p:cNvSpPr txBox="1"/>
          <p:nvPr/>
        </p:nvSpPr>
        <p:spPr>
          <a:xfrm>
            <a:off x="450271" y="1229780"/>
            <a:ext cx="1866901" cy="523220"/>
          </a:xfrm>
          <a:prstGeom prst="rect">
            <a:avLst/>
          </a:prstGeom>
          <a:noFill/>
        </p:spPr>
        <p:txBody>
          <a:bodyPr wrap="square" rtlCol="0">
            <a:spAutoFit/>
          </a:bodyPr>
          <a:lstStyle/>
          <a:p>
            <a:pPr algn="ctr"/>
            <a:r>
              <a:rPr lang="en-US" sz="2800" b="1" dirty="0" err="1">
                <a:latin typeface="Times New Roman" pitchFamily="18" charset="0"/>
                <a:cs typeface="Times New Roman" pitchFamily="18" charset="0"/>
              </a:rPr>
              <a:t>Nước</a:t>
            </a:r>
            <a:r>
              <a:rPr lang="en-US" sz="2800" b="1" dirty="0">
                <a:latin typeface="Times New Roman" pitchFamily="18" charset="0"/>
                <a:cs typeface="Times New Roman" pitchFamily="18" charset="0"/>
              </a:rPr>
              <a:t> cam</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725" y="2604253"/>
            <a:ext cx="2053152" cy="20439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721" y="4815397"/>
            <a:ext cx="2033156"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621721" y="6096000"/>
            <a:ext cx="1816679" cy="646331"/>
          </a:xfrm>
          <a:prstGeom prst="rect">
            <a:avLst/>
          </a:prstGeom>
          <a:noFill/>
        </p:spPr>
        <p:txBody>
          <a:bodyPr wrap="square" rtlCol="0">
            <a:spAutoFit/>
          </a:bodyPr>
          <a:lstStyle/>
          <a:p>
            <a:pPr algn="ctr"/>
            <a:r>
              <a:rPr lang="en-US" b="1" dirty="0" err="1" smtClean="0">
                <a:latin typeface="Times New Roman" panose="02020603050405020304" pitchFamily="18" charset="0"/>
                <a:cs typeface="Times New Roman" panose="02020603050405020304" pitchFamily="18" charset="0"/>
              </a:rPr>
              <a:t>Lòng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đỏ</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trộn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lòng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trắng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trứng</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5306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6" grpId="0"/>
      <p:bldP spid="39" grpId="0"/>
      <p:bldP spid="42" grpId="0"/>
      <p:bldP spid="4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D:\hoi gian chuyen de\nuoc muo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5960" y="20782"/>
            <a:ext cx="2849880" cy="305461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715000" y="2988347"/>
            <a:ext cx="2971800" cy="461665"/>
          </a:xfrm>
          <a:prstGeom prst="rect">
            <a:avLst/>
          </a:prstGeom>
          <a:noFill/>
        </p:spPr>
        <p:txBody>
          <a:bodyPr wrap="square" rtlCol="0">
            <a:spAutoFit/>
          </a:bodyPr>
          <a:lstStyle/>
          <a:p>
            <a:pPr algn="ctr"/>
            <a:r>
              <a:rPr lang="en-US" sz="2400" b="1" dirty="0" err="1">
                <a:solidFill>
                  <a:srgbClr val="0070C0"/>
                </a:solidFill>
                <a:latin typeface="Times New Roman" pitchFamily="18" charset="0"/>
                <a:cs typeface="Times New Roman" pitchFamily="18" charset="0"/>
              </a:rPr>
              <a:t>Cốc</a:t>
            </a:r>
            <a:r>
              <a:rPr lang="en-US" sz="2400" b="1" dirty="0">
                <a:solidFill>
                  <a:srgbClr val="0070C0"/>
                </a:solidFill>
                <a:latin typeface="Times New Roman" pitchFamily="18" charset="0"/>
                <a:cs typeface="Times New Roman" pitchFamily="18" charset="0"/>
              </a:rPr>
              <a:t> 1: </a:t>
            </a:r>
            <a:r>
              <a:rPr lang="en-US" sz="2400" b="1" dirty="0" err="1">
                <a:solidFill>
                  <a:srgbClr val="0070C0"/>
                </a:solidFill>
                <a:latin typeface="Times New Roman" pitchFamily="18" charset="0"/>
                <a:cs typeface="Times New Roman" pitchFamily="18" charset="0"/>
              </a:rPr>
              <a:t>Nước</a:t>
            </a:r>
            <a:r>
              <a:rPr lang="en-US" sz="2400" b="1" dirty="0">
                <a:solidFill>
                  <a:srgbClr val="0070C0"/>
                </a:solidFill>
                <a:latin typeface="Times New Roman" pitchFamily="18" charset="0"/>
                <a:cs typeface="Times New Roman" pitchFamily="18" charset="0"/>
              </a:rPr>
              <a:t> </a:t>
            </a:r>
            <a:r>
              <a:rPr lang="en-US" sz="2400" b="1" dirty="0" err="1">
                <a:solidFill>
                  <a:srgbClr val="0070C0"/>
                </a:solidFill>
                <a:latin typeface="Times New Roman" pitchFamily="18" charset="0"/>
                <a:cs typeface="Times New Roman" pitchFamily="18" charset="0"/>
              </a:rPr>
              <a:t>muối</a:t>
            </a:r>
            <a:r>
              <a:rPr lang="en-US" sz="2400" b="1" dirty="0">
                <a:solidFill>
                  <a:srgbClr val="0070C0"/>
                </a:solidFill>
                <a:latin typeface="Times New Roman" pitchFamily="18" charset="0"/>
                <a:cs typeface="Times New Roman" pitchFamily="18" charset="0"/>
              </a:rPr>
              <a:t> </a:t>
            </a:r>
          </a:p>
        </p:txBody>
      </p:sp>
      <p:sp>
        <p:nvSpPr>
          <p:cNvPr id="6" name="Down Arrow 5"/>
          <p:cNvSpPr/>
          <p:nvPr/>
        </p:nvSpPr>
        <p:spPr>
          <a:xfrm>
            <a:off x="7147560" y="3470794"/>
            <a:ext cx="381000" cy="914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791200" y="4403973"/>
            <a:ext cx="2971800" cy="461665"/>
          </a:xfrm>
          <a:prstGeom prst="rect">
            <a:avLst/>
          </a:prstGeom>
          <a:noFill/>
        </p:spPr>
        <p:txBody>
          <a:bodyPr wrap="square" rtlCol="0">
            <a:spAutoFit/>
          </a:bodyPr>
          <a:lstStyle/>
          <a:p>
            <a:pPr algn="ctr"/>
            <a:r>
              <a:rPr lang="en-US" sz="2400" b="1" dirty="0" err="1">
                <a:solidFill>
                  <a:srgbClr val="0070C0"/>
                </a:solidFill>
                <a:latin typeface="Times New Roman" pitchFamily="18" charset="0"/>
                <a:cs typeface="Times New Roman" pitchFamily="18" charset="0"/>
              </a:rPr>
              <a:t>Hỗn</a:t>
            </a:r>
            <a:r>
              <a:rPr lang="en-US" sz="2400" b="1" dirty="0">
                <a:solidFill>
                  <a:srgbClr val="0070C0"/>
                </a:solidFill>
                <a:latin typeface="Times New Roman" pitchFamily="18" charset="0"/>
                <a:cs typeface="Times New Roman" pitchFamily="18" charset="0"/>
              </a:rPr>
              <a:t> </a:t>
            </a:r>
            <a:r>
              <a:rPr lang="en-US" sz="2400" b="1" dirty="0" err="1">
                <a:solidFill>
                  <a:srgbClr val="0070C0"/>
                </a:solidFill>
                <a:latin typeface="Times New Roman" pitchFamily="18" charset="0"/>
                <a:cs typeface="Times New Roman" pitchFamily="18" charset="0"/>
              </a:rPr>
              <a:t>hợp</a:t>
            </a:r>
            <a:r>
              <a:rPr lang="en-US" sz="2400" b="1" dirty="0">
                <a:solidFill>
                  <a:srgbClr val="0070C0"/>
                </a:solidFill>
                <a:latin typeface="Times New Roman" pitchFamily="18" charset="0"/>
                <a:cs typeface="Times New Roman" pitchFamily="18" charset="0"/>
              </a:rPr>
              <a:t> </a:t>
            </a:r>
            <a:r>
              <a:rPr lang="en-US" sz="2400" b="1" dirty="0" err="1">
                <a:solidFill>
                  <a:srgbClr val="0070C0"/>
                </a:solidFill>
                <a:latin typeface="Times New Roman" pitchFamily="18" charset="0"/>
                <a:cs typeface="Times New Roman" pitchFamily="18" charset="0"/>
              </a:rPr>
              <a:t>đồng</a:t>
            </a:r>
            <a:r>
              <a:rPr lang="en-US" sz="2400" b="1" dirty="0">
                <a:solidFill>
                  <a:srgbClr val="0070C0"/>
                </a:solidFill>
                <a:latin typeface="Times New Roman" pitchFamily="18" charset="0"/>
                <a:cs typeface="Times New Roman" pitchFamily="18" charset="0"/>
              </a:rPr>
              <a:t> </a:t>
            </a:r>
            <a:r>
              <a:rPr lang="en-US" sz="2400" b="1" dirty="0" err="1">
                <a:solidFill>
                  <a:srgbClr val="0070C0"/>
                </a:solidFill>
                <a:latin typeface="Times New Roman" pitchFamily="18" charset="0"/>
                <a:cs typeface="Times New Roman" pitchFamily="18" charset="0"/>
              </a:rPr>
              <a:t>nhất</a:t>
            </a:r>
            <a:endParaRPr lang="en-US" sz="2400" b="1" dirty="0">
              <a:solidFill>
                <a:srgbClr val="0070C0"/>
              </a:solidFill>
              <a:latin typeface="Times New Roman" pitchFamily="18" charset="0"/>
              <a:cs typeface="Times New Roman" pitchFamily="18" charset="0"/>
            </a:endParaRPr>
          </a:p>
        </p:txBody>
      </p:sp>
      <p:sp>
        <p:nvSpPr>
          <p:cNvPr id="8" name="Down Arrow 7"/>
          <p:cNvSpPr/>
          <p:nvPr/>
        </p:nvSpPr>
        <p:spPr>
          <a:xfrm>
            <a:off x="7086600" y="4916592"/>
            <a:ext cx="381000" cy="914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324600" y="5948294"/>
            <a:ext cx="1981200" cy="461665"/>
          </a:xfrm>
          <a:prstGeom prst="rect">
            <a:avLst/>
          </a:prstGeom>
          <a:noFill/>
        </p:spPr>
        <p:txBody>
          <a:bodyPr wrap="square" rtlCol="0">
            <a:spAutoFit/>
          </a:bodyPr>
          <a:lstStyle/>
          <a:p>
            <a:pPr algn="ctr"/>
            <a:r>
              <a:rPr lang="en-US" sz="2400" b="1" dirty="0">
                <a:solidFill>
                  <a:srgbClr val="FF0000"/>
                </a:solidFill>
                <a:latin typeface="Times New Roman" pitchFamily="18" charset="0"/>
                <a:cs typeface="Times New Roman" pitchFamily="18" charset="0"/>
              </a:rPr>
              <a:t>Dung </a:t>
            </a:r>
            <a:r>
              <a:rPr lang="en-US" sz="2400" b="1" dirty="0" err="1">
                <a:solidFill>
                  <a:srgbClr val="FF0000"/>
                </a:solidFill>
                <a:latin typeface="Times New Roman" pitchFamily="18" charset="0"/>
                <a:cs typeface="Times New Roman" pitchFamily="18" charset="0"/>
              </a:rPr>
              <a:t>dịch</a:t>
            </a:r>
            <a:endParaRPr lang="en-US" sz="2400" b="1" dirty="0">
              <a:solidFill>
                <a:srgbClr val="FF0000"/>
              </a:solidFill>
              <a:latin typeface="Times New Roman" pitchFamily="18" charset="0"/>
              <a:cs typeface="Times New Roman" pitchFamily="18" charset="0"/>
            </a:endParaRP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066800"/>
            <a:ext cx="261937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5" descr="D:\hoi gian chuyen de\nuoc muo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1320" y="-66271"/>
            <a:ext cx="2849880" cy="305461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52400" y="2909914"/>
            <a:ext cx="2619375" cy="461665"/>
          </a:xfrm>
          <a:prstGeom prst="rect">
            <a:avLst/>
          </a:prstGeom>
          <a:noFill/>
        </p:spPr>
        <p:txBody>
          <a:bodyPr wrap="square" rtlCol="0">
            <a:spAutoFit/>
          </a:bodyPr>
          <a:lstStyle/>
          <a:p>
            <a:pPr algn="ctr"/>
            <a:r>
              <a:rPr lang="en-US" sz="2400" b="1" dirty="0" err="1">
                <a:solidFill>
                  <a:srgbClr val="0070C0"/>
                </a:solidFill>
                <a:latin typeface="Times New Roman" pitchFamily="18" charset="0"/>
                <a:cs typeface="Times New Roman" pitchFamily="18" charset="0"/>
              </a:rPr>
              <a:t>Muối</a:t>
            </a:r>
            <a:r>
              <a:rPr lang="en-US" sz="2400" b="1" dirty="0">
                <a:solidFill>
                  <a:srgbClr val="0070C0"/>
                </a:solidFill>
                <a:latin typeface="Times New Roman" pitchFamily="18" charset="0"/>
                <a:cs typeface="Times New Roman" pitchFamily="18" charset="0"/>
              </a:rPr>
              <a:t> </a:t>
            </a:r>
            <a:r>
              <a:rPr lang="en-US" sz="2400" b="1" dirty="0" err="1">
                <a:solidFill>
                  <a:srgbClr val="0070C0"/>
                </a:solidFill>
                <a:latin typeface="Times New Roman" pitchFamily="18" charset="0"/>
                <a:cs typeface="Times New Roman" pitchFamily="18" charset="0"/>
              </a:rPr>
              <a:t>ăn</a:t>
            </a:r>
            <a:endParaRPr lang="en-US" sz="2400" b="1" dirty="0">
              <a:solidFill>
                <a:srgbClr val="0070C0"/>
              </a:solidFill>
              <a:latin typeface="Times New Roman" pitchFamily="18" charset="0"/>
              <a:cs typeface="Times New Roman" pitchFamily="18" charset="0"/>
            </a:endParaRPr>
          </a:p>
        </p:txBody>
      </p:sp>
      <p:sp>
        <p:nvSpPr>
          <p:cNvPr id="13" name="TextBox 12"/>
          <p:cNvSpPr txBox="1"/>
          <p:nvPr/>
        </p:nvSpPr>
        <p:spPr>
          <a:xfrm>
            <a:off x="3156585" y="2988038"/>
            <a:ext cx="2619375" cy="461665"/>
          </a:xfrm>
          <a:prstGeom prst="rect">
            <a:avLst/>
          </a:prstGeom>
          <a:noFill/>
        </p:spPr>
        <p:txBody>
          <a:bodyPr wrap="square" rtlCol="0">
            <a:spAutoFit/>
          </a:bodyPr>
          <a:lstStyle/>
          <a:p>
            <a:pPr algn="ctr"/>
            <a:r>
              <a:rPr lang="en-US" sz="2400" b="1" dirty="0" err="1">
                <a:solidFill>
                  <a:srgbClr val="0070C0"/>
                </a:solidFill>
                <a:latin typeface="Times New Roman" pitchFamily="18" charset="0"/>
                <a:cs typeface="Times New Roman" pitchFamily="18" charset="0"/>
              </a:rPr>
              <a:t>Nước</a:t>
            </a:r>
            <a:endParaRPr lang="en-US" sz="2400" b="1" dirty="0">
              <a:solidFill>
                <a:srgbClr val="0070C0"/>
              </a:solidFill>
              <a:latin typeface="Times New Roman" pitchFamily="18" charset="0"/>
              <a:cs typeface="Times New Roman" pitchFamily="18" charset="0"/>
            </a:endParaRPr>
          </a:p>
        </p:txBody>
      </p:sp>
      <p:sp>
        <p:nvSpPr>
          <p:cNvPr id="14" name="Down Arrow 13"/>
          <p:cNvSpPr/>
          <p:nvPr/>
        </p:nvSpPr>
        <p:spPr>
          <a:xfrm>
            <a:off x="4366260" y="3489573"/>
            <a:ext cx="381000" cy="914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3475672" y="6145447"/>
            <a:ext cx="1981200" cy="461665"/>
          </a:xfrm>
          <a:prstGeom prst="rect">
            <a:avLst/>
          </a:prstGeom>
          <a:noFill/>
        </p:spPr>
        <p:txBody>
          <a:bodyPr wrap="square" rtlCol="0">
            <a:spAutoFit/>
          </a:bodyPr>
          <a:lstStyle/>
          <a:p>
            <a:pPr algn="ctr"/>
            <a:r>
              <a:rPr lang="en-US" sz="2400" b="1" dirty="0">
                <a:solidFill>
                  <a:srgbClr val="FF0000"/>
                </a:solidFill>
                <a:latin typeface="Times New Roman" pitchFamily="18" charset="0"/>
                <a:cs typeface="Times New Roman" pitchFamily="18" charset="0"/>
              </a:rPr>
              <a:t>Dung </a:t>
            </a:r>
            <a:r>
              <a:rPr lang="en-US" sz="2400" b="1" dirty="0" err="1">
                <a:solidFill>
                  <a:srgbClr val="FF0000"/>
                </a:solidFill>
                <a:latin typeface="Times New Roman" pitchFamily="18" charset="0"/>
                <a:cs typeface="Times New Roman" pitchFamily="18" charset="0"/>
              </a:rPr>
              <a:t>môi</a:t>
            </a:r>
            <a:endParaRPr lang="en-US" sz="2400" b="1" dirty="0">
              <a:solidFill>
                <a:srgbClr val="FF0000"/>
              </a:solidFill>
              <a:latin typeface="Times New Roman" pitchFamily="18" charset="0"/>
              <a:cs typeface="Times New Roman" pitchFamily="18" charset="0"/>
            </a:endParaRPr>
          </a:p>
        </p:txBody>
      </p:sp>
      <p:sp>
        <p:nvSpPr>
          <p:cNvPr id="17" name="Down Arrow 16"/>
          <p:cNvSpPr/>
          <p:nvPr/>
        </p:nvSpPr>
        <p:spPr>
          <a:xfrm>
            <a:off x="1271587" y="3371579"/>
            <a:ext cx="381000" cy="914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471487" y="4311226"/>
            <a:ext cx="1981200" cy="461665"/>
          </a:xfrm>
          <a:prstGeom prst="rect">
            <a:avLst/>
          </a:prstGeom>
          <a:noFill/>
        </p:spPr>
        <p:txBody>
          <a:bodyPr wrap="square" rtlCol="0">
            <a:spAutoFit/>
          </a:bodyPr>
          <a:lstStyle/>
          <a:p>
            <a:pPr algn="ctr"/>
            <a:r>
              <a:rPr lang="en-US" sz="2400" b="1" dirty="0" err="1">
                <a:solidFill>
                  <a:srgbClr val="FF0000"/>
                </a:solidFill>
                <a:latin typeface="Times New Roman" pitchFamily="18" charset="0"/>
                <a:cs typeface="Times New Roman" pitchFamily="18" charset="0"/>
              </a:rPr>
              <a:t>Chất</a:t>
            </a:r>
            <a:r>
              <a:rPr lang="en-US" sz="2400" b="1" dirty="0">
                <a:solidFill>
                  <a:srgbClr val="FF0000"/>
                </a:solidFill>
                <a:latin typeface="Times New Roman" pitchFamily="18" charset="0"/>
                <a:cs typeface="Times New Roman" pitchFamily="18" charset="0"/>
              </a:rPr>
              <a:t> tan</a:t>
            </a:r>
          </a:p>
        </p:txBody>
      </p:sp>
      <p:sp>
        <p:nvSpPr>
          <p:cNvPr id="2" name="Rectangle 1"/>
          <p:cNvSpPr/>
          <p:nvPr/>
        </p:nvSpPr>
        <p:spPr>
          <a:xfrm>
            <a:off x="-34477" y="42979"/>
            <a:ext cx="2993127" cy="646331"/>
          </a:xfrm>
          <a:prstGeom prst="rect">
            <a:avLst/>
          </a:prstGeom>
        </p:spPr>
        <p:txBody>
          <a:bodyPr wrap="none">
            <a:spAutoFit/>
          </a:bodyPr>
          <a:lstStyle/>
          <a:p>
            <a:pPr algn="just" defTabSz="685800"/>
            <a:r>
              <a:rPr lang="en-US" altLang="en-US" sz="3600" b="1" u="sng" dirty="0">
                <a:solidFill>
                  <a:srgbClr val="FF0000"/>
                </a:solidFill>
                <a:latin typeface="Times New Roman" panose="02020603050405020304" pitchFamily="18" charset="0"/>
                <a:cs typeface="Times New Roman" panose="02020603050405020304" pitchFamily="18" charset="0"/>
              </a:rPr>
              <a:t>III. Dung </a:t>
            </a:r>
            <a:r>
              <a:rPr lang="en-US" altLang="en-US" sz="3600" b="1" u="sng" dirty="0" err="1">
                <a:solidFill>
                  <a:srgbClr val="FF0000"/>
                </a:solidFill>
                <a:latin typeface="Times New Roman" panose="02020603050405020304" pitchFamily="18" charset="0"/>
                <a:cs typeface="Times New Roman" panose="02020603050405020304" pitchFamily="18" charset="0"/>
              </a:rPr>
              <a:t>dịch</a:t>
            </a:r>
            <a:endParaRPr lang="en-US" altLang="en-US" sz="3600" b="1" u="sng" dirty="0">
              <a:solidFill>
                <a:srgbClr val="FF0000"/>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3156585" y="4403973"/>
            <a:ext cx="2482215" cy="954107"/>
          </a:xfrm>
          <a:prstGeom prst="rect">
            <a:avLst/>
          </a:prstGeom>
          <a:noFill/>
        </p:spPr>
        <p:txBody>
          <a:bodyPr wrap="square" rtlCol="0">
            <a:spAutoFit/>
          </a:bodyPr>
          <a:lstStyle/>
          <a:p>
            <a:pPr algn="ctr"/>
            <a:r>
              <a:rPr lang="en-US" sz="2800" dirty="0" err="1" smtClean="0">
                <a:solidFill>
                  <a:srgbClr val="FF0000"/>
                </a:solidFill>
              </a:rPr>
              <a:t>Chiếm</a:t>
            </a:r>
            <a:r>
              <a:rPr lang="en-US" sz="2800" dirty="0" smtClean="0">
                <a:solidFill>
                  <a:srgbClr val="FF0000"/>
                </a:solidFill>
              </a:rPr>
              <a:t> </a:t>
            </a:r>
            <a:r>
              <a:rPr lang="en-US" sz="2800" dirty="0" err="1" smtClean="0">
                <a:solidFill>
                  <a:srgbClr val="FF0000"/>
                </a:solidFill>
              </a:rPr>
              <a:t>phần</a:t>
            </a:r>
            <a:r>
              <a:rPr lang="en-US" sz="2800" dirty="0" smtClean="0">
                <a:solidFill>
                  <a:srgbClr val="FF0000"/>
                </a:solidFill>
              </a:rPr>
              <a:t> </a:t>
            </a:r>
            <a:r>
              <a:rPr lang="en-US" sz="2800" dirty="0" err="1" smtClean="0">
                <a:solidFill>
                  <a:srgbClr val="FF0000"/>
                </a:solidFill>
              </a:rPr>
              <a:t>nhiều</a:t>
            </a:r>
            <a:r>
              <a:rPr lang="en-US" sz="2800" dirty="0" smtClean="0">
                <a:solidFill>
                  <a:srgbClr val="FF0000"/>
                </a:solidFill>
              </a:rPr>
              <a:t> </a:t>
            </a:r>
            <a:r>
              <a:rPr lang="en-US" sz="2800" dirty="0" err="1" smtClean="0">
                <a:solidFill>
                  <a:srgbClr val="FF0000"/>
                </a:solidFill>
              </a:rPr>
              <a:t>hơn</a:t>
            </a:r>
            <a:endParaRPr lang="en-US" sz="2800" dirty="0">
              <a:solidFill>
                <a:srgbClr val="FF0000"/>
              </a:solidFill>
            </a:endParaRPr>
          </a:p>
        </p:txBody>
      </p:sp>
      <p:sp>
        <p:nvSpPr>
          <p:cNvPr id="19" name="Down Arrow 18"/>
          <p:cNvSpPr/>
          <p:nvPr/>
        </p:nvSpPr>
        <p:spPr>
          <a:xfrm>
            <a:off x="4319065" y="5314680"/>
            <a:ext cx="381000" cy="914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5710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1266"/>
                                        </p:tgtEl>
                                        <p:attrNameLst>
                                          <p:attrName>style.visibility</p:attrName>
                                        </p:attrNameLst>
                                      </p:cBhvr>
                                      <p:to>
                                        <p:strVal val="visible"/>
                                      </p:to>
                                    </p:set>
                                    <p:animEffect transition="in" filter="barn(inVertical)">
                                      <p:cBhvr>
                                        <p:cTn id="14" dur="500"/>
                                        <p:tgtEl>
                                          <p:spTgt spid="11266"/>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arn(inVertical)">
                                      <p:cBhvr>
                                        <p:cTn id="30" dur="500"/>
                                        <p:tgtEl>
                                          <p:spTgt spid="4"/>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arn(inVertical)">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barn(inVertical)">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barn(inVertical)">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barn(inVertic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barn(inVertical)">
                                      <p:cBhvr>
                                        <p:cTn id="53" dur="5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barn(inVertical)">
                                      <p:cBhvr>
                                        <p:cTn id="58" dur="5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47" presetClass="entr" presetSubtype="0" fill="hold" grpId="0" nodeType="click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fade">
                                      <p:cBhvr>
                                        <p:cTn id="63" dur="1000"/>
                                        <p:tgtEl>
                                          <p:spTgt spid="3"/>
                                        </p:tgtEl>
                                      </p:cBhvr>
                                    </p:animEffect>
                                    <p:anim calcmode="lin" valueType="num">
                                      <p:cBhvr>
                                        <p:cTn id="64" dur="1000" fill="hold"/>
                                        <p:tgtEl>
                                          <p:spTgt spid="3"/>
                                        </p:tgtEl>
                                        <p:attrNameLst>
                                          <p:attrName>ppt_x</p:attrName>
                                        </p:attrNameLst>
                                      </p:cBhvr>
                                      <p:tavLst>
                                        <p:tav tm="0">
                                          <p:val>
                                            <p:strVal val="#ppt_x"/>
                                          </p:val>
                                        </p:tav>
                                        <p:tav tm="100000">
                                          <p:val>
                                            <p:strVal val="#ppt_x"/>
                                          </p:val>
                                        </p:tav>
                                      </p:tavLst>
                                    </p:anim>
                                    <p:anim calcmode="lin" valueType="num">
                                      <p:cBhvr>
                                        <p:cTn id="6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barn(inVertical)">
                                      <p:cBhvr>
                                        <p:cTn id="70" dur="500"/>
                                        <p:tgtEl>
                                          <p:spTgt spid="19"/>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barn(inVertical)">
                                      <p:cBhvr>
                                        <p:cTn id="75" dur="500"/>
                                        <p:tgtEl>
                                          <p:spTgt spid="16"/>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barn(inVertical)">
                                      <p:cBhvr>
                                        <p:cTn id="80" dur="500"/>
                                        <p:tgtEl>
                                          <p:spTgt spid="17"/>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barn(inVertical)">
                                      <p:cBhvr>
                                        <p:cTn id="8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animBg="1"/>
      <p:bldP spid="9" grpId="0"/>
      <p:bldP spid="12" grpId="0"/>
      <p:bldP spid="13" grpId="0"/>
      <p:bldP spid="14" grpId="0" animBg="1"/>
      <p:bldP spid="16" grpId="0"/>
      <p:bldP spid="17" grpId="0" animBg="1"/>
      <p:bldP spid="18" grpId="0"/>
      <p:bldP spid="2" grpId="0"/>
      <p:bldP spid="3" grpId="0"/>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94585B3-E617-43BC-9136-AF766E9197EA}"/>
              </a:ext>
            </a:extLst>
          </p:cNvPr>
          <p:cNvSpPr>
            <a:spLocks noChangeArrowheads="1"/>
          </p:cNvSpPr>
          <p:nvPr/>
        </p:nvSpPr>
        <p:spPr bwMode="auto">
          <a:xfrm>
            <a:off x="103909" y="228600"/>
            <a:ext cx="9029700" cy="165810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66654" rIns="0" bIns="66654"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just" defTabSz="685800"/>
            <a:r>
              <a:rPr lang="en-US" altLang="en-US" sz="3300" dirty="0" err="1" smtClean="0">
                <a:solidFill>
                  <a:srgbClr val="0000FF"/>
                </a:solidFill>
                <a:latin typeface="Times New Roman" panose="02020603050405020304" pitchFamily="18" charset="0"/>
                <a:cs typeface="Times New Roman" panose="02020603050405020304" pitchFamily="18" charset="0"/>
              </a:rPr>
              <a:t>Vậy</a:t>
            </a:r>
            <a:r>
              <a:rPr lang="en-US" altLang="en-US" sz="3300" dirty="0" smtClean="0">
                <a:solidFill>
                  <a:srgbClr val="0000FF"/>
                </a:solidFill>
                <a:latin typeface="Times New Roman" panose="02020603050405020304" pitchFamily="18" charset="0"/>
                <a:cs typeface="Times New Roman" panose="02020603050405020304" pitchFamily="18" charset="0"/>
              </a:rPr>
              <a:t> </a:t>
            </a:r>
            <a:r>
              <a:rPr lang="en-US" altLang="en-US" sz="3300" dirty="0" err="1" smtClean="0">
                <a:solidFill>
                  <a:srgbClr val="0000FF"/>
                </a:solidFill>
                <a:latin typeface="Times New Roman" panose="02020603050405020304" pitchFamily="18" charset="0"/>
                <a:cs typeface="Times New Roman" panose="02020603050405020304" pitchFamily="18" charset="0"/>
              </a:rPr>
              <a:t>muối</a:t>
            </a:r>
            <a:r>
              <a:rPr lang="en-US" altLang="en-US" sz="3300" dirty="0" smtClean="0">
                <a:solidFill>
                  <a:srgbClr val="0000FF"/>
                </a:solidFill>
                <a:latin typeface="Times New Roman" panose="02020603050405020304" pitchFamily="18" charset="0"/>
                <a:cs typeface="Times New Roman" panose="02020603050405020304" pitchFamily="18" charset="0"/>
              </a:rPr>
              <a:t> </a:t>
            </a:r>
            <a:r>
              <a:rPr lang="en-US" altLang="en-US" sz="3300" dirty="0">
                <a:solidFill>
                  <a:srgbClr val="0000FF"/>
                </a:solidFill>
                <a:latin typeface="Times New Roman" panose="02020603050405020304" pitchFamily="18" charset="0"/>
                <a:cs typeface="Times New Roman" panose="02020603050405020304" pitchFamily="18" charset="0"/>
              </a:rPr>
              <a:t>tan </a:t>
            </a:r>
            <a:r>
              <a:rPr lang="en-US" altLang="en-US" sz="3300" dirty="0" err="1">
                <a:solidFill>
                  <a:srgbClr val="0000FF"/>
                </a:solidFill>
                <a:latin typeface="Times New Roman" panose="02020603050405020304" pitchFamily="18" charset="0"/>
                <a:cs typeface="Times New Roman" panose="02020603050405020304" pitchFamily="18" charset="0"/>
              </a:rPr>
              <a:t>trong</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nước</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tạo</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thành</a:t>
            </a:r>
            <a:r>
              <a:rPr lang="en-US" altLang="en-US" sz="3300" dirty="0">
                <a:solidFill>
                  <a:srgbClr val="0000FF"/>
                </a:solidFill>
                <a:latin typeface="Times New Roman" panose="02020603050405020304" pitchFamily="18" charset="0"/>
                <a:cs typeface="Times New Roman" panose="02020603050405020304" pitchFamily="18" charset="0"/>
              </a:rPr>
              <a:t> dung </a:t>
            </a:r>
            <a:r>
              <a:rPr lang="en-US" altLang="en-US" sz="3300" dirty="0" err="1">
                <a:solidFill>
                  <a:srgbClr val="0000FF"/>
                </a:solidFill>
                <a:latin typeface="Times New Roman" panose="02020603050405020304" pitchFamily="18" charset="0"/>
                <a:cs typeface="Times New Roman" panose="02020603050405020304" pitchFamily="18" charset="0"/>
              </a:rPr>
              <a:t>dịch</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nước</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muối</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Nước</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muối</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là</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hỗn</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hợp</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đồng</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nhất</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không</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phân</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biệt</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được</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đâu</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là</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muối</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đâu</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là</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err="1">
                <a:solidFill>
                  <a:srgbClr val="0000FF"/>
                </a:solidFill>
                <a:latin typeface="Times New Roman" panose="02020603050405020304" pitchFamily="18" charset="0"/>
                <a:cs typeface="Times New Roman" panose="02020603050405020304" pitchFamily="18" charset="0"/>
              </a:rPr>
              <a:t>nước</a:t>
            </a:r>
            <a:r>
              <a:rPr lang="en-US" altLang="en-US" sz="3300" dirty="0">
                <a:solidFill>
                  <a:srgbClr val="0000FF"/>
                </a:solidFill>
                <a:latin typeface="Times New Roman" panose="02020603050405020304" pitchFamily="18" charset="0"/>
                <a:cs typeface="Times New Roman" panose="02020603050405020304" pitchFamily="18" charset="0"/>
              </a:rPr>
              <a:t>.  </a:t>
            </a:r>
            <a:r>
              <a:rPr lang="en-US" altLang="en-US" sz="3300" dirty="0">
                <a:solidFill>
                  <a:srgbClr val="333333"/>
                </a:solidFill>
                <a:latin typeface="Times New Roman" panose="02020603050405020304" pitchFamily="18" charset="0"/>
                <a:cs typeface="Times New Roman" panose="02020603050405020304" pitchFamily="18" charset="0"/>
              </a:rPr>
              <a:t>        </a:t>
            </a:r>
            <a:endParaRPr lang="en-US" altLang="en-US" sz="33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572CC421-74F8-4155-9B64-7ADB511414EA}"/>
              </a:ext>
            </a:extLst>
          </p:cNvPr>
          <p:cNvSpPr txBox="1"/>
          <p:nvPr/>
        </p:nvSpPr>
        <p:spPr>
          <a:xfrm>
            <a:off x="72739" y="2133600"/>
            <a:ext cx="9060870" cy="3139321"/>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n-US" sz="3300" b="1" dirty="0" err="1" smtClean="0">
                <a:solidFill>
                  <a:srgbClr val="FF0000"/>
                </a:solidFill>
                <a:latin typeface="Times New Roman" panose="02020603050405020304" pitchFamily="18" charset="0"/>
                <a:cs typeface="Times New Roman" panose="02020603050405020304" pitchFamily="18" charset="0"/>
              </a:rPr>
              <a:t>Vậy</a:t>
            </a:r>
            <a:r>
              <a:rPr lang="en-US" sz="3300" b="1" dirty="0" smtClean="0">
                <a:solidFill>
                  <a:srgbClr val="FF0000"/>
                </a:solidFill>
                <a:latin typeface="Times New Roman" panose="02020603050405020304" pitchFamily="18" charset="0"/>
                <a:cs typeface="Times New Roman" panose="02020603050405020304" pitchFamily="18" charset="0"/>
              </a:rPr>
              <a:t> dung </a:t>
            </a:r>
            <a:r>
              <a:rPr lang="en-US" sz="3300" b="1" dirty="0" err="1" smtClean="0">
                <a:solidFill>
                  <a:srgbClr val="FF0000"/>
                </a:solidFill>
                <a:latin typeface="Times New Roman" panose="02020603050405020304" pitchFamily="18" charset="0"/>
                <a:cs typeface="Times New Roman" panose="02020603050405020304" pitchFamily="18" charset="0"/>
              </a:rPr>
              <a:t>dịch</a:t>
            </a:r>
            <a:r>
              <a:rPr lang="en-US" sz="3300" b="1" dirty="0" smtClean="0">
                <a:solidFill>
                  <a:srgbClr val="FF0000"/>
                </a:solidFill>
                <a:latin typeface="Times New Roman" panose="02020603050405020304" pitchFamily="18" charset="0"/>
                <a:cs typeface="Times New Roman" panose="02020603050405020304" pitchFamily="18" charset="0"/>
              </a:rPr>
              <a:t> </a:t>
            </a:r>
            <a:r>
              <a:rPr lang="en-US" sz="3300" b="1" dirty="0" err="1" smtClean="0">
                <a:solidFill>
                  <a:srgbClr val="FF0000"/>
                </a:solidFill>
                <a:latin typeface="Times New Roman" panose="02020603050405020304" pitchFamily="18" charset="0"/>
                <a:cs typeface="Times New Roman" panose="02020603050405020304" pitchFamily="18" charset="0"/>
              </a:rPr>
              <a:t>là</a:t>
            </a:r>
            <a:r>
              <a:rPr lang="en-US" sz="3300" b="1" dirty="0" smtClean="0">
                <a:solidFill>
                  <a:srgbClr val="FF0000"/>
                </a:solidFill>
                <a:latin typeface="Times New Roman" panose="02020603050405020304" pitchFamily="18" charset="0"/>
                <a:cs typeface="Times New Roman" panose="02020603050405020304" pitchFamily="18" charset="0"/>
              </a:rPr>
              <a:t> </a:t>
            </a:r>
            <a:r>
              <a:rPr lang="en-US" sz="3300" b="1" dirty="0" err="1" smtClean="0">
                <a:solidFill>
                  <a:srgbClr val="FF0000"/>
                </a:solidFill>
                <a:latin typeface="Times New Roman" panose="02020603050405020304" pitchFamily="18" charset="0"/>
                <a:cs typeface="Times New Roman" panose="02020603050405020304" pitchFamily="18" charset="0"/>
              </a:rPr>
              <a:t>gì</a:t>
            </a:r>
            <a:r>
              <a:rPr lang="en-US" sz="3300" b="1" dirty="0" smtClean="0">
                <a:solidFill>
                  <a:srgbClr val="FF0000"/>
                </a:solidFill>
                <a:latin typeface="Times New Roman" panose="02020603050405020304" pitchFamily="18" charset="0"/>
                <a:cs typeface="Times New Roman" panose="02020603050405020304" pitchFamily="18" charset="0"/>
              </a:rPr>
              <a:t>?</a:t>
            </a:r>
          </a:p>
          <a:p>
            <a:pPr algn="just"/>
            <a:r>
              <a:rPr lang="vi-VN" sz="3300" b="1" dirty="0" smtClean="0">
                <a:solidFill>
                  <a:srgbClr val="333333"/>
                </a:solidFill>
                <a:latin typeface="Times New Roman" panose="02020603050405020304" pitchFamily="18" charset="0"/>
                <a:cs typeface="Times New Roman" panose="02020603050405020304" pitchFamily="18" charset="0"/>
              </a:rPr>
              <a:t>Dung </a:t>
            </a:r>
            <a:r>
              <a:rPr lang="vi-VN" sz="3300" b="1" dirty="0">
                <a:solidFill>
                  <a:srgbClr val="333333"/>
                </a:solidFill>
                <a:latin typeface="Times New Roman" panose="02020603050405020304" pitchFamily="18" charset="0"/>
                <a:cs typeface="Times New Roman" panose="02020603050405020304" pitchFamily="18" charset="0"/>
              </a:rPr>
              <a:t>dịch </a:t>
            </a:r>
            <a:r>
              <a:rPr lang="vi-VN" sz="3300" dirty="0">
                <a:solidFill>
                  <a:srgbClr val="333333"/>
                </a:solidFill>
                <a:latin typeface="Times New Roman" panose="02020603050405020304" pitchFamily="18" charset="0"/>
                <a:cs typeface="Times New Roman" panose="02020603050405020304" pitchFamily="18" charset="0"/>
              </a:rPr>
              <a:t>là một hỗn hợp đồng nhất của hai hay nhiều chất hòa tan vào nhau. Chất có lượng (chiếm phần) nhiều hơn thường được gọi là dung môi.</a:t>
            </a:r>
          </a:p>
          <a:p>
            <a:pPr algn="just"/>
            <a:r>
              <a:rPr lang="vi-VN" sz="3300" dirty="0">
                <a:solidFill>
                  <a:srgbClr val="333333"/>
                </a:solidFill>
                <a:latin typeface="Times New Roman" panose="02020603050405020304" pitchFamily="18" charset="0"/>
                <a:cs typeface="Times New Roman" panose="02020603050405020304" pitchFamily="18" charset="0"/>
              </a:rPr>
              <a:t>Nước hòa tan các chất, rắn, lỏng, khí và </a:t>
            </a:r>
            <a:r>
              <a:rPr lang="vi-VN" sz="3300" dirty="0" smtClean="0">
                <a:solidFill>
                  <a:srgbClr val="333333"/>
                </a:solidFill>
                <a:latin typeface="Times New Roman" panose="02020603050405020304" pitchFamily="18" charset="0"/>
                <a:cs typeface="Times New Roman" panose="02020603050405020304" pitchFamily="18" charset="0"/>
              </a:rPr>
              <a:t>t</a:t>
            </a:r>
            <a:r>
              <a:rPr lang="en-US" sz="3300" dirty="0" err="1" smtClean="0">
                <a:solidFill>
                  <a:srgbClr val="333333"/>
                </a:solidFill>
                <a:latin typeface="Times New Roman" panose="02020603050405020304" pitchFamily="18" charset="0"/>
                <a:cs typeface="Times New Roman" panose="02020603050405020304" pitchFamily="18" charset="0"/>
              </a:rPr>
              <a:t>ạo</a:t>
            </a:r>
            <a:r>
              <a:rPr lang="vi-VN" sz="3300" dirty="0" smtClean="0">
                <a:solidFill>
                  <a:srgbClr val="333333"/>
                </a:solidFill>
                <a:latin typeface="Times New Roman" panose="02020603050405020304" pitchFamily="18" charset="0"/>
                <a:cs typeface="Times New Roman" panose="02020603050405020304" pitchFamily="18" charset="0"/>
              </a:rPr>
              <a:t> </a:t>
            </a:r>
            <a:r>
              <a:rPr lang="vi-VN" sz="3300" dirty="0">
                <a:solidFill>
                  <a:srgbClr val="333333"/>
                </a:solidFill>
                <a:latin typeface="Times New Roman" panose="02020603050405020304" pitchFamily="18" charset="0"/>
                <a:cs typeface="Times New Roman" panose="02020603050405020304" pitchFamily="18" charset="0"/>
              </a:rPr>
              <a:t>thành dung dịch.</a:t>
            </a:r>
          </a:p>
        </p:txBody>
      </p:sp>
      <p:sp>
        <p:nvSpPr>
          <p:cNvPr id="7" name="TextBox 6">
            <a:extLst>
              <a:ext uri="{FF2B5EF4-FFF2-40B4-BE49-F238E27FC236}">
                <a16:creationId xmlns:a16="http://schemas.microsoft.com/office/drawing/2014/main" id="{4FE5A367-CE20-435F-B9D9-700528C69142}"/>
              </a:ext>
            </a:extLst>
          </p:cNvPr>
          <p:cNvSpPr txBox="1"/>
          <p:nvPr/>
        </p:nvSpPr>
        <p:spPr>
          <a:xfrm>
            <a:off x="14748" y="5380672"/>
            <a:ext cx="9029700" cy="1477328"/>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sz="4500" dirty="0" err="1" smtClean="0">
                <a:solidFill>
                  <a:srgbClr val="FF0000"/>
                </a:solidFill>
                <a:latin typeface="Times New Roman" panose="02020603050405020304" pitchFamily="18" charset="0"/>
                <a:cs typeface="Times New Roman" panose="02020603050405020304" pitchFamily="18" charset="0"/>
              </a:rPr>
              <a:t>Khái</a:t>
            </a:r>
            <a:r>
              <a:rPr lang="en-US" sz="4500" dirty="0" smtClean="0">
                <a:solidFill>
                  <a:srgbClr val="FF0000"/>
                </a:solidFill>
                <a:latin typeface="Times New Roman" panose="02020603050405020304" pitchFamily="18" charset="0"/>
                <a:cs typeface="Times New Roman" panose="02020603050405020304" pitchFamily="18" charset="0"/>
              </a:rPr>
              <a:t> </a:t>
            </a:r>
            <a:r>
              <a:rPr lang="en-US" sz="4500" dirty="0" err="1" smtClean="0">
                <a:solidFill>
                  <a:srgbClr val="FF0000"/>
                </a:solidFill>
                <a:latin typeface="Times New Roman" panose="02020603050405020304" pitchFamily="18" charset="0"/>
                <a:cs typeface="Times New Roman" panose="02020603050405020304" pitchFamily="18" charset="0"/>
              </a:rPr>
              <a:t>niệm</a:t>
            </a:r>
            <a:r>
              <a:rPr lang="en-US" sz="4500" dirty="0" smtClean="0">
                <a:solidFill>
                  <a:srgbClr val="FF0000"/>
                </a:solidFill>
                <a:latin typeface="Times New Roman" panose="02020603050405020304" pitchFamily="18" charset="0"/>
                <a:cs typeface="Times New Roman" panose="02020603050405020304" pitchFamily="18" charset="0"/>
              </a:rPr>
              <a:t>: </a:t>
            </a:r>
            <a:r>
              <a:rPr lang="vi-VN" sz="4500" dirty="0" smtClean="0">
                <a:solidFill>
                  <a:srgbClr val="FF0000"/>
                </a:solidFill>
                <a:latin typeface="Times New Roman" panose="02020603050405020304" pitchFamily="18" charset="0"/>
                <a:cs typeface="Times New Roman" panose="02020603050405020304" pitchFamily="18" charset="0"/>
              </a:rPr>
              <a:t>Dung </a:t>
            </a:r>
            <a:r>
              <a:rPr lang="vi-VN" sz="4500" dirty="0">
                <a:solidFill>
                  <a:srgbClr val="FF0000"/>
                </a:solidFill>
                <a:latin typeface="Times New Roman" panose="02020603050405020304" pitchFamily="18" charset="0"/>
                <a:cs typeface="Times New Roman" panose="02020603050405020304" pitchFamily="18" charset="0"/>
              </a:rPr>
              <a:t>dịch là một hỗn hợp đồng nhất của dung môi và chất tan.</a:t>
            </a:r>
          </a:p>
        </p:txBody>
      </p:sp>
    </p:spTree>
    <p:extLst>
      <p:ext uri="{BB962C8B-B14F-4D97-AF65-F5344CB8AC3E}">
        <p14:creationId xmlns:p14="http://schemas.microsoft.com/office/powerpoint/2010/main" val="4055270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arn(inVertic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 calcmode="lin" valueType="num">
                                      <p:cBhvr additive="base">
                                        <p:cTn id="22"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ircle(in)">
                                      <p:cBhvr>
                                        <p:cTn id="2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24691" y="1674681"/>
            <a:ext cx="1447800" cy="1955107"/>
          </a:xfrm>
          <a:prstGeom prst="roundRect">
            <a:avLst/>
          </a:prstGeom>
          <a:ln w="38100"/>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800" b="1" dirty="0">
                <a:solidFill>
                  <a:srgbClr val="FF0000"/>
                </a:solidFill>
                <a:latin typeface="Times New Roman" pitchFamily="18" charset="0"/>
                <a:cs typeface="Times New Roman" pitchFamily="18" charset="0"/>
              </a:rPr>
              <a:t>HỒN HỢP CÁC CHẤT</a:t>
            </a:r>
          </a:p>
        </p:txBody>
      </p:sp>
      <p:sp>
        <p:nvSpPr>
          <p:cNvPr id="7" name="Rounded Rectangle 6"/>
          <p:cNvSpPr/>
          <p:nvPr/>
        </p:nvSpPr>
        <p:spPr>
          <a:xfrm>
            <a:off x="2057400" y="132983"/>
            <a:ext cx="2057400" cy="1068589"/>
          </a:xfrm>
          <a:prstGeom prst="roundRect">
            <a:avLst/>
          </a:prstGeom>
          <a:ln w="38100"/>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b="1" dirty="0" err="1">
                <a:solidFill>
                  <a:schemeClr val="tx1">
                    <a:lumMod val="85000"/>
                    <a:lumOff val="15000"/>
                  </a:schemeClr>
                </a:solidFill>
                <a:latin typeface="Times New Roman" pitchFamily="18" charset="0"/>
                <a:cs typeface="Times New Roman" pitchFamily="18" charset="0"/>
              </a:rPr>
              <a:t>Chất</a:t>
            </a:r>
            <a:r>
              <a:rPr lang="en-US" sz="2800" b="1" dirty="0">
                <a:solidFill>
                  <a:schemeClr val="tx1">
                    <a:lumMod val="85000"/>
                    <a:lumOff val="15000"/>
                  </a:schemeClr>
                </a:solidFill>
                <a:latin typeface="Times New Roman" pitchFamily="18" charset="0"/>
                <a:cs typeface="Times New Roman" pitchFamily="18" charset="0"/>
              </a:rPr>
              <a:t> </a:t>
            </a:r>
          </a:p>
          <a:p>
            <a:pPr algn="ctr"/>
            <a:r>
              <a:rPr lang="en-US" sz="2800" b="1" dirty="0" err="1">
                <a:solidFill>
                  <a:schemeClr val="tx1">
                    <a:lumMod val="85000"/>
                    <a:lumOff val="15000"/>
                  </a:schemeClr>
                </a:solidFill>
                <a:latin typeface="Times New Roman" pitchFamily="18" charset="0"/>
                <a:cs typeface="Times New Roman" pitchFamily="18" charset="0"/>
              </a:rPr>
              <a:t>tinh</a:t>
            </a:r>
            <a:r>
              <a:rPr lang="en-US" sz="2800" b="1" dirty="0">
                <a:solidFill>
                  <a:schemeClr val="tx1">
                    <a:lumMod val="85000"/>
                    <a:lumOff val="15000"/>
                  </a:schemeClr>
                </a:solidFill>
                <a:latin typeface="Times New Roman" pitchFamily="18" charset="0"/>
                <a:cs typeface="Times New Roman" pitchFamily="18" charset="0"/>
              </a:rPr>
              <a:t> </a:t>
            </a:r>
            <a:r>
              <a:rPr lang="en-US" sz="2800" b="1" dirty="0" err="1">
                <a:solidFill>
                  <a:schemeClr val="tx1">
                    <a:lumMod val="85000"/>
                    <a:lumOff val="15000"/>
                  </a:schemeClr>
                </a:solidFill>
                <a:latin typeface="Times New Roman" pitchFamily="18" charset="0"/>
                <a:cs typeface="Times New Roman" pitchFamily="18" charset="0"/>
              </a:rPr>
              <a:t>khiết</a:t>
            </a:r>
            <a:endParaRPr lang="en-US" sz="2800" b="1" dirty="0">
              <a:solidFill>
                <a:schemeClr val="tx1">
                  <a:lumMod val="85000"/>
                  <a:lumOff val="15000"/>
                </a:schemeClr>
              </a:solidFill>
              <a:latin typeface="Times New Roman" pitchFamily="18" charset="0"/>
              <a:cs typeface="Times New Roman" pitchFamily="18" charset="0"/>
            </a:endParaRPr>
          </a:p>
        </p:txBody>
      </p:sp>
      <p:sp>
        <p:nvSpPr>
          <p:cNvPr id="17" name="Rounded Rectangle 16"/>
          <p:cNvSpPr/>
          <p:nvPr/>
        </p:nvSpPr>
        <p:spPr>
          <a:xfrm>
            <a:off x="4042064" y="2435995"/>
            <a:ext cx="1981200" cy="1374005"/>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b="1" dirty="0" err="1">
                <a:solidFill>
                  <a:schemeClr val="tx1">
                    <a:lumMod val="85000"/>
                    <a:lumOff val="15000"/>
                  </a:schemeClr>
                </a:solidFill>
                <a:latin typeface="Times New Roman" pitchFamily="18" charset="0"/>
                <a:cs typeface="Times New Roman" pitchFamily="18" charset="0"/>
              </a:rPr>
              <a:t>Hỗn</a:t>
            </a:r>
            <a:r>
              <a:rPr lang="en-US" sz="2800" b="1" dirty="0">
                <a:solidFill>
                  <a:schemeClr val="tx1">
                    <a:lumMod val="85000"/>
                    <a:lumOff val="15000"/>
                  </a:schemeClr>
                </a:solidFill>
                <a:latin typeface="Times New Roman" pitchFamily="18" charset="0"/>
                <a:cs typeface="Times New Roman" pitchFamily="18" charset="0"/>
              </a:rPr>
              <a:t> </a:t>
            </a:r>
            <a:r>
              <a:rPr lang="en-US" sz="2800" b="1" dirty="0" err="1">
                <a:solidFill>
                  <a:schemeClr val="tx1">
                    <a:lumMod val="85000"/>
                    <a:lumOff val="15000"/>
                  </a:schemeClr>
                </a:solidFill>
                <a:latin typeface="Times New Roman" pitchFamily="18" charset="0"/>
                <a:cs typeface="Times New Roman" pitchFamily="18" charset="0"/>
              </a:rPr>
              <a:t>hợp</a:t>
            </a:r>
            <a:r>
              <a:rPr lang="en-US" sz="2800" b="1" dirty="0">
                <a:solidFill>
                  <a:schemeClr val="tx1">
                    <a:lumMod val="85000"/>
                    <a:lumOff val="15000"/>
                  </a:schemeClr>
                </a:solidFill>
                <a:latin typeface="Times New Roman" pitchFamily="18" charset="0"/>
                <a:cs typeface="Times New Roman" pitchFamily="18" charset="0"/>
              </a:rPr>
              <a:t> </a:t>
            </a:r>
          </a:p>
          <a:p>
            <a:pPr algn="ctr"/>
            <a:r>
              <a:rPr lang="en-US" sz="2800" b="1" dirty="0" err="1">
                <a:solidFill>
                  <a:schemeClr val="tx1">
                    <a:lumMod val="85000"/>
                    <a:lumOff val="15000"/>
                  </a:schemeClr>
                </a:solidFill>
                <a:latin typeface="Times New Roman" pitchFamily="18" charset="0"/>
                <a:cs typeface="Times New Roman" pitchFamily="18" charset="0"/>
              </a:rPr>
              <a:t>không</a:t>
            </a:r>
            <a:r>
              <a:rPr lang="en-US" sz="2800" b="1" dirty="0">
                <a:solidFill>
                  <a:schemeClr val="tx1">
                    <a:lumMod val="85000"/>
                    <a:lumOff val="15000"/>
                  </a:schemeClr>
                </a:solidFill>
                <a:latin typeface="Times New Roman" pitchFamily="18" charset="0"/>
                <a:cs typeface="Times New Roman" pitchFamily="18" charset="0"/>
              </a:rPr>
              <a:t> </a:t>
            </a:r>
          </a:p>
          <a:p>
            <a:pPr algn="ctr"/>
            <a:r>
              <a:rPr lang="en-US" sz="2800" b="1" dirty="0" err="1">
                <a:solidFill>
                  <a:schemeClr val="tx1">
                    <a:lumMod val="85000"/>
                    <a:lumOff val="15000"/>
                  </a:schemeClr>
                </a:solidFill>
                <a:latin typeface="Times New Roman" pitchFamily="18" charset="0"/>
                <a:cs typeface="Times New Roman" pitchFamily="18" charset="0"/>
              </a:rPr>
              <a:t>đồng</a:t>
            </a:r>
            <a:r>
              <a:rPr lang="en-US" sz="2800" b="1" dirty="0">
                <a:solidFill>
                  <a:schemeClr val="tx1">
                    <a:lumMod val="85000"/>
                    <a:lumOff val="15000"/>
                  </a:schemeClr>
                </a:solidFill>
                <a:latin typeface="Times New Roman" pitchFamily="18" charset="0"/>
                <a:cs typeface="Times New Roman" pitchFamily="18" charset="0"/>
              </a:rPr>
              <a:t> </a:t>
            </a:r>
            <a:r>
              <a:rPr lang="en-US" sz="2800" b="1" dirty="0" err="1">
                <a:solidFill>
                  <a:schemeClr val="tx1">
                    <a:lumMod val="85000"/>
                    <a:lumOff val="15000"/>
                  </a:schemeClr>
                </a:solidFill>
                <a:latin typeface="Times New Roman" pitchFamily="18" charset="0"/>
                <a:cs typeface="Times New Roman" pitchFamily="18" charset="0"/>
              </a:rPr>
              <a:t>nhất</a:t>
            </a:r>
            <a:endParaRPr lang="en-US" sz="2800" b="1" dirty="0">
              <a:solidFill>
                <a:schemeClr val="tx1">
                  <a:lumMod val="85000"/>
                  <a:lumOff val="15000"/>
                </a:schemeClr>
              </a:solidFill>
              <a:latin typeface="Times New Roman" pitchFamily="18" charset="0"/>
              <a:cs typeface="Times New Roman" pitchFamily="18" charset="0"/>
            </a:endParaRPr>
          </a:p>
        </p:txBody>
      </p:sp>
      <p:sp>
        <p:nvSpPr>
          <p:cNvPr id="21" name="Rounded Rectangle 20"/>
          <p:cNvSpPr/>
          <p:nvPr/>
        </p:nvSpPr>
        <p:spPr>
          <a:xfrm>
            <a:off x="4267200" y="5646259"/>
            <a:ext cx="1905000" cy="1135541"/>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b="1" dirty="0" err="1">
                <a:solidFill>
                  <a:schemeClr val="tx1">
                    <a:lumMod val="85000"/>
                    <a:lumOff val="15000"/>
                  </a:schemeClr>
                </a:solidFill>
                <a:latin typeface="Times New Roman" pitchFamily="18" charset="0"/>
                <a:cs typeface="Times New Roman" pitchFamily="18" charset="0"/>
              </a:rPr>
              <a:t>Hỗn</a:t>
            </a:r>
            <a:r>
              <a:rPr lang="en-US" sz="2800" b="1" dirty="0">
                <a:solidFill>
                  <a:schemeClr val="tx1">
                    <a:lumMod val="85000"/>
                    <a:lumOff val="15000"/>
                  </a:schemeClr>
                </a:solidFill>
                <a:latin typeface="Times New Roman" pitchFamily="18" charset="0"/>
                <a:cs typeface="Times New Roman" pitchFamily="18" charset="0"/>
              </a:rPr>
              <a:t> </a:t>
            </a:r>
            <a:r>
              <a:rPr lang="en-US" sz="2800" b="1" dirty="0" err="1">
                <a:solidFill>
                  <a:schemeClr val="tx1">
                    <a:lumMod val="85000"/>
                    <a:lumOff val="15000"/>
                  </a:schemeClr>
                </a:solidFill>
                <a:latin typeface="Times New Roman" pitchFamily="18" charset="0"/>
                <a:cs typeface="Times New Roman" pitchFamily="18" charset="0"/>
              </a:rPr>
              <a:t>hợp</a:t>
            </a:r>
            <a:r>
              <a:rPr lang="en-US" sz="2800" b="1" dirty="0">
                <a:solidFill>
                  <a:schemeClr val="tx1">
                    <a:lumMod val="85000"/>
                    <a:lumOff val="15000"/>
                  </a:schemeClr>
                </a:solidFill>
                <a:latin typeface="Times New Roman" pitchFamily="18" charset="0"/>
                <a:cs typeface="Times New Roman" pitchFamily="18" charset="0"/>
              </a:rPr>
              <a:t> </a:t>
            </a:r>
          </a:p>
          <a:p>
            <a:pPr algn="ctr"/>
            <a:r>
              <a:rPr lang="en-US" sz="2800" b="1" dirty="0" err="1">
                <a:solidFill>
                  <a:schemeClr val="tx1">
                    <a:lumMod val="85000"/>
                    <a:lumOff val="15000"/>
                  </a:schemeClr>
                </a:solidFill>
                <a:latin typeface="Times New Roman" pitchFamily="18" charset="0"/>
                <a:cs typeface="Times New Roman" pitchFamily="18" charset="0"/>
              </a:rPr>
              <a:t>đồng</a:t>
            </a:r>
            <a:r>
              <a:rPr lang="en-US" sz="2800" b="1" dirty="0">
                <a:solidFill>
                  <a:schemeClr val="tx1">
                    <a:lumMod val="85000"/>
                    <a:lumOff val="15000"/>
                  </a:schemeClr>
                </a:solidFill>
                <a:latin typeface="Times New Roman" pitchFamily="18" charset="0"/>
                <a:cs typeface="Times New Roman" pitchFamily="18" charset="0"/>
              </a:rPr>
              <a:t> </a:t>
            </a:r>
            <a:r>
              <a:rPr lang="en-US" sz="2800" b="1" dirty="0" err="1">
                <a:solidFill>
                  <a:schemeClr val="tx1">
                    <a:lumMod val="85000"/>
                    <a:lumOff val="15000"/>
                  </a:schemeClr>
                </a:solidFill>
                <a:latin typeface="Times New Roman" pitchFamily="18" charset="0"/>
                <a:cs typeface="Times New Roman" pitchFamily="18" charset="0"/>
              </a:rPr>
              <a:t>nhất</a:t>
            </a:r>
            <a:endParaRPr lang="en-US" sz="2800" b="1" dirty="0">
              <a:solidFill>
                <a:schemeClr val="tx1">
                  <a:lumMod val="85000"/>
                  <a:lumOff val="15000"/>
                </a:schemeClr>
              </a:solidFill>
              <a:latin typeface="Times New Roman" pitchFamily="18" charset="0"/>
              <a:cs typeface="Times New Roman" pitchFamily="18" charset="0"/>
            </a:endParaRPr>
          </a:p>
        </p:txBody>
      </p:sp>
      <p:sp>
        <p:nvSpPr>
          <p:cNvPr id="22" name="Rounded Rectangle 21"/>
          <p:cNvSpPr/>
          <p:nvPr/>
        </p:nvSpPr>
        <p:spPr>
          <a:xfrm>
            <a:off x="1991591" y="4114800"/>
            <a:ext cx="2057400" cy="1068589"/>
          </a:xfrm>
          <a:prstGeom prst="roundRect">
            <a:avLst/>
          </a:prstGeom>
          <a:ln w="38100">
            <a:solidFill>
              <a:srgbClr val="7030A0"/>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b="1" dirty="0" err="1">
                <a:solidFill>
                  <a:schemeClr val="tx1">
                    <a:lumMod val="85000"/>
                    <a:lumOff val="15000"/>
                  </a:schemeClr>
                </a:solidFill>
                <a:latin typeface="Times New Roman" pitchFamily="18" charset="0"/>
                <a:cs typeface="Times New Roman" pitchFamily="18" charset="0"/>
              </a:rPr>
              <a:t>Hỗn</a:t>
            </a:r>
            <a:r>
              <a:rPr lang="en-US" sz="2800" b="1" dirty="0">
                <a:solidFill>
                  <a:schemeClr val="tx1">
                    <a:lumMod val="85000"/>
                    <a:lumOff val="15000"/>
                  </a:schemeClr>
                </a:solidFill>
                <a:latin typeface="Times New Roman" pitchFamily="18" charset="0"/>
                <a:cs typeface="Times New Roman" pitchFamily="18" charset="0"/>
              </a:rPr>
              <a:t> </a:t>
            </a:r>
            <a:r>
              <a:rPr lang="en-US" sz="2800" b="1" dirty="0" err="1">
                <a:solidFill>
                  <a:schemeClr val="tx1">
                    <a:lumMod val="85000"/>
                    <a:lumOff val="15000"/>
                  </a:schemeClr>
                </a:solidFill>
                <a:latin typeface="Times New Roman" pitchFamily="18" charset="0"/>
                <a:cs typeface="Times New Roman" pitchFamily="18" charset="0"/>
              </a:rPr>
              <a:t>hợp</a:t>
            </a:r>
            <a:endParaRPr lang="en-US" sz="2800" b="1" dirty="0">
              <a:solidFill>
                <a:schemeClr val="tx1">
                  <a:lumMod val="85000"/>
                  <a:lumOff val="15000"/>
                </a:schemeClr>
              </a:solidFill>
              <a:latin typeface="Times New Roman" pitchFamily="18" charset="0"/>
              <a:cs typeface="Times New Roman" pitchFamily="18" charset="0"/>
            </a:endParaRPr>
          </a:p>
        </p:txBody>
      </p:sp>
      <p:cxnSp>
        <p:nvCxnSpPr>
          <p:cNvPr id="24" name="Straight Arrow Connector 23"/>
          <p:cNvCxnSpPr>
            <a:endCxn id="7" idx="1"/>
          </p:cNvCxnSpPr>
          <p:nvPr/>
        </p:nvCxnSpPr>
        <p:spPr>
          <a:xfrm>
            <a:off x="848591" y="667277"/>
            <a:ext cx="1208809" cy="1"/>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40" name="Rounded Rectangle 39"/>
          <p:cNvSpPr/>
          <p:nvPr/>
        </p:nvSpPr>
        <p:spPr>
          <a:xfrm>
            <a:off x="7010400" y="1545904"/>
            <a:ext cx="2057400" cy="587696"/>
          </a:xfrm>
          <a:prstGeom prst="roundRect">
            <a:avLst/>
          </a:prstGeom>
          <a:ln w="38100">
            <a:solidFill>
              <a:srgbClr val="7030A0"/>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b="1" dirty="0" err="1">
                <a:solidFill>
                  <a:schemeClr val="tx1">
                    <a:lumMod val="85000"/>
                    <a:lumOff val="15000"/>
                  </a:schemeClr>
                </a:solidFill>
                <a:latin typeface="Times New Roman" pitchFamily="18" charset="0"/>
                <a:cs typeface="Times New Roman" pitchFamily="18" charset="0"/>
              </a:rPr>
              <a:t>Huyền</a:t>
            </a:r>
            <a:r>
              <a:rPr lang="en-US" sz="2800" b="1" dirty="0">
                <a:solidFill>
                  <a:schemeClr val="tx1">
                    <a:lumMod val="85000"/>
                    <a:lumOff val="15000"/>
                  </a:schemeClr>
                </a:solidFill>
                <a:latin typeface="Times New Roman" pitchFamily="18" charset="0"/>
                <a:cs typeface="Times New Roman" pitchFamily="18" charset="0"/>
              </a:rPr>
              <a:t> </a:t>
            </a:r>
            <a:r>
              <a:rPr lang="en-US" sz="2800" b="1" dirty="0" err="1">
                <a:solidFill>
                  <a:schemeClr val="tx1">
                    <a:lumMod val="85000"/>
                    <a:lumOff val="15000"/>
                  </a:schemeClr>
                </a:solidFill>
                <a:latin typeface="Times New Roman" pitchFamily="18" charset="0"/>
                <a:cs typeface="Times New Roman" pitchFamily="18" charset="0"/>
              </a:rPr>
              <a:t>phù</a:t>
            </a:r>
            <a:endParaRPr lang="en-US" sz="2800" b="1" dirty="0">
              <a:solidFill>
                <a:schemeClr val="tx1">
                  <a:lumMod val="85000"/>
                  <a:lumOff val="15000"/>
                </a:schemeClr>
              </a:solidFill>
              <a:latin typeface="Times New Roman" pitchFamily="18" charset="0"/>
              <a:cs typeface="Times New Roman" pitchFamily="18" charset="0"/>
            </a:endParaRPr>
          </a:p>
        </p:txBody>
      </p:sp>
      <p:sp>
        <p:nvSpPr>
          <p:cNvPr id="46" name="Rounded Rectangle 45"/>
          <p:cNvSpPr/>
          <p:nvPr/>
        </p:nvSpPr>
        <p:spPr>
          <a:xfrm>
            <a:off x="7010400" y="4049551"/>
            <a:ext cx="2057400" cy="587696"/>
          </a:xfrm>
          <a:prstGeom prst="roundRect">
            <a:avLst/>
          </a:prstGeom>
          <a:ln w="38100">
            <a:solidFill>
              <a:srgbClr val="7030A0"/>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b="1" dirty="0" err="1">
                <a:solidFill>
                  <a:schemeClr val="tx1">
                    <a:lumMod val="85000"/>
                    <a:lumOff val="15000"/>
                  </a:schemeClr>
                </a:solidFill>
                <a:latin typeface="Times New Roman" pitchFamily="18" charset="0"/>
                <a:cs typeface="Times New Roman" pitchFamily="18" charset="0"/>
              </a:rPr>
              <a:t>Nhũ</a:t>
            </a:r>
            <a:r>
              <a:rPr lang="en-US" sz="2800" b="1" dirty="0">
                <a:solidFill>
                  <a:schemeClr val="tx1">
                    <a:lumMod val="85000"/>
                    <a:lumOff val="15000"/>
                  </a:schemeClr>
                </a:solidFill>
                <a:latin typeface="Times New Roman" pitchFamily="18" charset="0"/>
                <a:cs typeface="Times New Roman" pitchFamily="18" charset="0"/>
              </a:rPr>
              <a:t> </a:t>
            </a:r>
            <a:r>
              <a:rPr lang="en-US" sz="2800" b="1" dirty="0" err="1">
                <a:solidFill>
                  <a:schemeClr val="tx1">
                    <a:lumMod val="85000"/>
                    <a:lumOff val="15000"/>
                  </a:schemeClr>
                </a:solidFill>
                <a:latin typeface="Times New Roman" pitchFamily="18" charset="0"/>
                <a:cs typeface="Times New Roman" pitchFamily="18" charset="0"/>
              </a:rPr>
              <a:t>tương</a:t>
            </a:r>
            <a:endParaRPr lang="en-US" sz="2800" b="1" dirty="0">
              <a:solidFill>
                <a:schemeClr val="tx1">
                  <a:lumMod val="85000"/>
                  <a:lumOff val="15000"/>
                </a:schemeClr>
              </a:solidFill>
              <a:latin typeface="Times New Roman" pitchFamily="18" charset="0"/>
              <a:cs typeface="Times New Roman" pitchFamily="18" charset="0"/>
            </a:endParaRPr>
          </a:p>
        </p:txBody>
      </p:sp>
      <p:cxnSp>
        <p:nvCxnSpPr>
          <p:cNvPr id="53" name="Straight Connector 52"/>
          <p:cNvCxnSpPr/>
          <p:nvPr/>
        </p:nvCxnSpPr>
        <p:spPr>
          <a:xfrm>
            <a:off x="838200" y="3629845"/>
            <a:ext cx="0" cy="1007403"/>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838200" y="4637247"/>
            <a:ext cx="1208809" cy="1"/>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804064" y="1828799"/>
            <a:ext cx="0" cy="607195"/>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3020291" y="5183389"/>
            <a:ext cx="0" cy="1007403"/>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3020291" y="3084397"/>
            <a:ext cx="1028700" cy="1"/>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3020291" y="6190791"/>
            <a:ext cx="1208809" cy="1"/>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3020291" y="3107397"/>
            <a:ext cx="0" cy="1007403"/>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4800600" y="4417195"/>
            <a:ext cx="2209800" cy="10952"/>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800600" y="3785623"/>
            <a:ext cx="0" cy="607195"/>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4800600" y="1828799"/>
            <a:ext cx="2209800" cy="41565"/>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4821382" y="1331893"/>
            <a:ext cx="2209800" cy="954107"/>
          </a:xfrm>
          <a:prstGeom prst="rect">
            <a:avLst/>
          </a:prstGeom>
          <a:noFill/>
        </p:spPr>
        <p:txBody>
          <a:bodyPr wrap="square" rtlCol="0">
            <a:spAutoFit/>
          </a:bodyPr>
          <a:lstStyle/>
          <a:p>
            <a:pPr algn="ctr"/>
            <a:r>
              <a:rPr lang="en-US" sz="2800" b="1" dirty="0" err="1">
                <a:solidFill>
                  <a:srgbClr val="FF0000"/>
                </a:solidFill>
                <a:latin typeface="Times New Roman" pitchFamily="18" charset="0"/>
                <a:cs typeface="Times New Roman" pitchFamily="18" charset="0"/>
              </a:rPr>
              <a:t>Chất</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rắn</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và</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chất</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lỏng</a:t>
            </a:r>
            <a:endParaRPr lang="en-US" sz="2800" b="1" dirty="0">
              <a:solidFill>
                <a:srgbClr val="FF0000"/>
              </a:solidFill>
              <a:latin typeface="Times New Roman" pitchFamily="18" charset="0"/>
              <a:cs typeface="Times New Roman" pitchFamily="18" charset="0"/>
            </a:endParaRPr>
          </a:p>
        </p:txBody>
      </p:sp>
      <p:sp>
        <p:nvSpPr>
          <p:cNvPr id="69" name="TextBox 68"/>
          <p:cNvSpPr txBox="1"/>
          <p:nvPr/>
        </p:nvSpPr>
        <p:spPr>
          <a:xfrm>
            <a:off x="4856018" y="3940141"/>
            <a:ext cx="2251364" cy="954107"/>
          </a:xfrm>
          <a:prstGeom prst="rect">
            <a:avLst/>
          </a:prstGeom>
          <a:noFill/>
        </p:spPr>
        <p:txBody>
          <a:bodyPr wrap="square" rtlCol="0">
            <a:spAutoFit/>
          </a:bodyPr>
          <a:lstStyle/>
          <a:p>
            <a:pPr algn="ctr"/>
            <a:r>
              <a:rPr lang="en-US" sz="2800" b="1" dirty="0" err="1">
                <a:solidFill>
                  <a:srgbClr val="FF0000"/>
                </a:solidFill>
                <a:latin typeface="Times New Roman" pitchFamily="18" charset="0"/>
                <a:cs typeface="Times New Roman" pitchFamily="18" charset="0"/>
              </a:rPr>
              <a:t>Chất</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lỏng</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và</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chất</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lỏng</a:t>
            </a:r>
            <a:endParaRPr lang="en-US" sz="2800" b="1" dirty="0">
              <a:solidFill>
                <a:srgbClr val="FF0000"/>
              </a:solidFill>
              <a:latin typeface="Times New Roman" pitchFamily="18" charset="0"/>
              <a:cs typeface="Times New Roman" pitchFamily="18" charset="0"/>
            </a:endParaRPr>
          </a:p>
        </p:txBody>
      </p:sp>
      <p:cxnSp>
        <p:nvCxnSpPr>
          <p:cNvPr id="72" name="Straight Arrow Connector 71"/>
          <p:cNvCxnSpPr/>
          <p:nvPr/>
        </p:nvCxnSpPr>
        <p:spPr>
          <a:xfrm>
            <a:off x="6172200" y="6190790"/>
            <a:ext cx="1028700" cy="1"/>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73" name="Rounded Rectangle 72"/>
          <p:cNvSpPr/>
          <p:nvPr/>
        </p:nvSpPr>
        <p:spPr>
          <a:xfrm>
            <a:off x="7239000" y="5896942"/>
            <a:ext cx="1828800" cy="587696"/>
          </a:xfrm>
          <a:prstGeom prst="roundRect">
            <a:avLst/>
          </a:prstGeom>
          <a:ln w="38100">
            <a:solidFill>
              <a:srgbClr val="7030A0"/>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b="1" dirty="0">
                <a:solidFill>
                  <a:schemeClr val="tx1">
                    <a:lumMod val="85000"/>
                    <a:lumOff val="15000"/>
                  </a:schemeClr>
                </a:solidFill>
                <a:latin typeface="Times New Roman" pitchFamily="18" charset="0"/>
                <a:cs typeface="Times New Roman" pitchFamily="18" charset="0"/>
              </a:rPr>
              <a:t>Dung </a:t>
            </a:r>
            <a:r>
              <a:rPr lang="en-US" sz="2800" b="1" dirty="0" err="1">
                <a:solidFill>
                  <a:schemeClr val="tx1">
                    <a:lumMod val="85000"/>
                    <a:lumOff val="15000"/>
                  </a:schemeClr>
                </a:solidFill>
                <a:latin typeface="Times New Roman" pitchFamily="18" charset="0"/>
                <a:cs typeface="Times New Roman" pitchFamily="18" charset="0"/>
              </a:rPr>
              <a:t>dịch</a:t>
            </a:r>
            <a:endParaRPr lang="en-US" sz="2800" b="1" dirty="0">
              <a:solidFill>
                <a:schemeClr val="tx1">
                  <a:lumMod val="85000"/>
                  <a:lumOff val="1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34480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barn(inVertical)">
                                      <p:cBhvr>
                                        <p:cTn id="15" dur="500"/>
                                        <p:tgtEl>
                                          <p:spTgt spid="53"/>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barn(inVertical)">
                                      <p:cBhvr>
                                        <p:cTn id="19" dur="500"/>
                                        <p:tgtEl>
                                          <p:spTgt spid="54"/>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childTnLst>
                          </p:cTn>
                        </p:par>
                        <p:par>
                          <p:cTn id="24" fill="hold">
                            <p:stCondLst>
                              <p:cond delay="2500"/>
                            </p:stCondLst>
                            <p:childTnLst>
                              <p:par>
                                <p:cTn id="25" presetID="16" presetClass="entr" presetSubtype="21" fill="hold"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barn(inVertical)">
                                      <p:cBhvr>
                                        <p:cTn id="27" dur="500"/>
                                        <p:tgtEl>
                                          <p:spTgt spid="60"/>
                                        </p:tgtEl>
                                      </p:cBhvr>
                                    </p:animEffect>
                                  </p:childTnLst>
                                </p:cTn>
                              </p:par>
                            </p:childTnLst>
                          </p:cTn>
                        </p:par>
                        <p:par>
                          <p:cTn id="28" fill="hold">
                            <p:stCondLst>
                              <p:cond delay="3000"/>
                            </p:stCondLst>
                            <p:childTnLst>
                              <p:par>
                                <p:cTn id="29" presetID="16" presetClass="entr" presetSubtype="21"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barn(inVertical)">
                                      <p:cBhvr>
                                        <p:cTn id="31" dur="500"/>
                                        <p:tgtEl>
                                          <p:spTgt spid="57"/>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childTnLst>
                          </p:cTn>
                        </p:par>
                        <p:par>
                          <p:cTn id="36" fill="hold">
                            <p:stCondLst>
                              <p:cond delay="4000"/>
                            </p:stCondLst>
                            <p:childTnLst>
                              <p:par>
                                <p:cTn id="37" presetID="16" presetClass="entr" presetSubtype="21" fill="hold"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barn(inVertical)">
                                      <p:cBhvr>
                                        <p:cTn id="39" dur="500"/>
                                        <p:tgtEl>
                                          <p:spTgt spid="56"/>
                                        </p:tgtEl>
                                      </p:cBhvr>
                                    </p:animEffect>
                                  </p:childTnLst>
                                </p:cTn>
                              </p:par>
                            </p:childTnLst>
                          </p:cTn>
                        </p:par>
                        <p:par>
                          <p:cTn id="40" fill="hold">
                            <p:stCondLst>
                              <p:cond delay="4500"/>
                            </p:stCondLst>
                            <p:childTnLst>
                              <p:par>
                                <p:cTn id="41" presetID="16" presetClass="entr" presetSubtype="21" fill="hold" nodeType="after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barn(inVertical)">
                                      <p:cBhvr>
                                        <p:cTn id="43" dur="500"/>
                                        <p:tgtEl>
                                          <p:spTgt spid="59"/>
                                        </p:tgtEl>
                                      </p:cBhvr>
                                    </p:animEffect>
                                  </p:childTnLst>
                                </p:cTn>
                              </p:par>
                            </p:childTnLst>
                          </p:cTn>
                        </p:par>
                        <p:par>
                          <p:cTn id="44" fill="hold">
                            <p:stCondLst>
                              <p:cond delay="5000"/>
                            </p:stCondLst>
                            <p:childTnLst>
                              <p:par>
                                <p:cTn id="45" presetID="16" presetClass="entr" presetSubtype="21"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arn(inVertical)">
                                      <p:cBhvr>
                                        <p:cTn id="47" dur="500"/>
                                        <p:tgtEl>
                                          <p:spTgt spid="21"/>
                                        </p:tgtEl>
                                      </p:cBhvr>
                                    </p:animEffect>
                                  </p:childTnLst>
                                </p:cTn>
                              </p:par>
                            </p:childTnLst>
                          </p:cTn>
                        </p:par>
                        <p:par>
                          <p:cTn id="48" fill="hold">
                            <p:stCondLst>
                              <p:cond delay="5500"/>
                            </p:stCondLst>
                            <p:childTnLst>
                              <p:par>
                                <p:cTn id="49" presetID="16" presetClass="entr" presetSubtype="21"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barn(inVertical)">
                                      <p:cBhvr>
                                        <p:cTn id="51" dur="500"/>
                                        <p:tgtEl>
                                          <p:spTgt spid="55"/>
                                        </p:tgtEl>
                                      </p:cBhvr>
                                    </p:animEffect>
                                  </p:childTnLst>
                                </p:cTn>
                              </p:par>
                            </p:childTnLst>
                          </p:cTn>
                        </p:par>
                        <p:par>
                          <p:cTn id="52" fill="hold">
                            <p:stCondLst>
                              <p:cond delay="6000"/>
                            </p:stCondLst>
                            <p:childTnLst>
                              <p:par>
                                <p:cTn id="53" presetID="16" presetClass="entr" presetSubtype="21" fill="hold"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barn(inVertical)">
                                      <p:cBhvr>
                                        <p:cTn id="55" dur="500"/>
                                        <p:tgtEl>
                                          <p:spTgt spid="65"/>
                                        </p:tgtEl>
                                      </p:cBhvr>
                                    </p:animEffect>
                                  </p:childTnLst>
                                </p:cTn>
                              </p:par>
                            </p:childTnLst>
                          </p:cTn>
                        </p:par>
                        <p:par>
                          <p:cTn id="56" fill="hold">
                            <p:stCondLst>
                              <p:cond delay="6500"/>
                            </p:stCondLst>
                            <p:childTnLst>
                              <p:par>
                                <p:cTn id="57" presetID="16" presetClass="entr" presetSubtype="21"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barn(inVertical)">
                                      <p:cBhvr>
                                        <p:cTn id="59" dur="500"/>
                                        <p:tgtEl>
                                          <p:spTgt spid="68"/>
                                        </p:tgtEl>
                                      </p:cBhvr>
                                    </p:animEffect>
                                  </p:childTnLst>
                                </p:cTn>
                              </p:par>
                            </p:childTnLst>
                          </p:cTn>
                        </p:par>
                        <p:par>
                          <p:cTn id="60" fill="hold">
                            <p:stCondLst>
                              <p:cond delay="7000"/>
                            </p:stCondLst>
                            <p:childTnLst>
                              <p:par>
                                <p:cTn id="61" presetID="16" presetClass="entr" presetSubtype="21"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barn(inVertical)">
                                      <p:cBhvr>
                                        <p:cTn id="63" dur="500"/>
                                        <p:tgtEl>
                                          <p:spTgt spid="40"/>
                                        </p:tgtEl>
                                      </p:cBhvr>
                                    </p:animEffect>
                                  </p:childTnLst>
                                </p:cTn>
                              </p:par>
                            </p:childTnLst>
                          </p:cTn>
                        </p:par>
                        <p:par>
                          <p:cTn id="64" fill="hold">
                            <p:stCondLst>
                              <p:cond delay="7500"/>
                            </p:stCondLst>
                            <p:childTnLst>
                              <p:par>
                                <p:cTn id="65" presetID="16" presetClass="entr" presetSubtype="21" fill="hold"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barn(inVertical)">
                                      <p:cBhvr>
                                        <p:cTn id="67" dur="500"/>
                                        <p:tgtEl>
                                          <p:spTgt spid="64"/>
                                        </p:tgtEl>
                                      </p:cBhvr>
                                    </p:animEffect>
                                  </p:childTnLst>
                                </p:cTn>
                              </p:par>
                            </p:childTnLst>
                          </p:cTn>
                        </p:par>
                        <p:par>
                          <p:cTn id="68" fill="hold">
                            <p:stCondLst>
                              <p:cond delay="8000"/>
                            </p:stCondLst>
                            <p:childTnLst>
                              <p:par>
                                <p:cTn id="69" presetID="16" presetClass="entr" presetSubtype="21" fill="hold" nodeType="after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barn(inVertical)">
                                      <p:cBhvr>
                                        <p:cTn id="71" dur="500"/>
                                        <p:tgtEl>
                                          <p:spTgt spid="62"/>
                                        </p:tgtEl>
                                      </p:cBhvr>
                                    </p:animEffect>
                                  </p:childTnLst>
                                </p:cTn>
                              </p:par>
                            </p:childTnLst>
                          </p:cTn>
                        </p:par>
                        <p:par>
                          <p:cTn id="72" fill="hold">
                            <p:stCondLst>
                              <p:cond delay="8500"/>
                            </p:stCondLst>
                            <p:childTnLst>
                              <p:par>
                                <p:cTn id="73" presetID="16" presetClass="entr" presetSubtype="21" fill="hold" grpId="0" nodeType="afterEffect">
                                  <p:stCondLst>
                                    <p:cond delay="0"/>
                                  </p:stCondLst>
                                  <p:childTnLst>
                                    <p:set>
                                      <p:cBhvr>
                                        <p:cTn id="74" dur="1" fill="hold">
                                          <p:stCondLst>
                                            <p:cond delay="0"/>
                                          </p:stCondLst>
                                        </p:cTn>
                                        <p:tgtEl>
                                          <p:spTgt spid="69"/>
                                        </p:tgtEl>
                                        <p:attrNameLst>
                                          <p:attrName>style.visibility</p:attrName>
                                        </p:attrNameLst>
                                      </p:cBhvr>
                                      <p:to>
                                        <p:strVal val="visible"/>
                                      </p:to>
                                    </p:set>
                                    <p:animEffect transition="in" filter="barn(inVertical)">
                                      <p:cBhvr>
                                        <p:cTn id="75" dur="500"/>
                                        <p:tgtEl>
                                          <p:spTgt spid="69"/>
                                        </p:tgtEl>
                                      </p:cBhvr>
                                    </p:animEffect>
                                  </p:childTnLst>
                                </p:cTn>
                              </p:par>
                            </p:childTnLst>
                          </p:cTn>
                        </p:par>
                        <p:par>
                          <p:cTn id="76" fill="hold">
                            <p:stCondLst>
                              <p:cond delay="9000"/>
                            </p:stCondLst>
                            <p:childTnLst>
                              <p:par>
                                <p:cTn id="77" presetID="16" presetClass="entr" presetSubtype="21" fill="hold" grpId="0" nodeType="after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barn(inVertical)">
                                      <p:cBhvr>
                                        <p:cTn id="79" dur="500"/>
                                        <p:tgtEl>
                                          <p:spTgt spid="46"/>
                                        </p:tgtEl>
                                      </p:cBhvr>
                                    </p:animEffect>
                                  </p:childTnLst>
                                </p:cTn>
                              </p:par>
                            </p:childTnLst>
                          </p:cTn>
                        </p:par>
                        <p:par>
                          <p:cTn id="80" fill="hold">
                            <p:stCondLst>
                              <p:cond delay="9500"/>
                            </p:stCondLst>
                            <p:childTnLst>
                              <p:par>
                                <p:cTn id="81" presetID="16" presetClass="entr" presetSubtype="21" fill="hold"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barn(inVertical)">
                                      <p:cBhvr>
                                        <p:cTn id="83" dur="500"/>
                                        <p:tgtEl>
                                          <p:spTgt spid="72"/>
                                        </p:tgtEl>
                                      </p:cBhvr>
                                    </p:animEffect>
                                  </p:childTnLst>
                                </p:cTn>
                              </p:par>
                            </p:childTnLst>
                          </p:cTn>
                        </p:par>
                        <p:par>
                          <p:cTn id="84" fill="hold">
                            <p:stCondLst>
                              <p:cond delay="10000"/>
                            </p:stCondLst>
                            <p:childTnLst>
                              <p:par>
                                <p:cTn id="85" presetID="16" presetClass="entr" presetSubtype="21" fill="hold" grpId="0" nodeType="afterEffect">
                                  <p:stCondLst>
                                    <p:cond delay="0"/>
                                  </p:stCondLst>
                                  <p:childTnLst>
                                    <p:set>
                                      <p:cBhvr>
                                        <p:cTn id="86" dur="1" fill="hold">
                                          <p:stCondLst>
                                            <p:cond delay="0"/>
                                          </p:stCondLst>
                                        </p:cTn>
                                        <p:tgtEl>
                                          <p:spTgt spid="73"/>
                                        </p:tgtEl>
                                        <p:attrNameLst>
                                          <p:attrName>style.visibility</p:attrName>
                                        </p:attrNameLst>
                                      </p:cBhvr>
                                      <p:to>
                                        <p:strVal val="visible"/>
                                      </p:to>
                                    </p:set>
                                    <p:animEffect transition="in" filter="barn(inVertical)">
                                      <p:cBhvr>
                                        <p:cTn id="8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7" grpId="0" animBg="1"/>
      <p:bldP spid="21" grpId="0" animBg="1"/>
      <p:bldP spid="22" grpId="0" animBg="1"/>
      <p:bldP spid="40" grpId="0" animBg="1"/>
      <p:bldP spid="46" grpId="0" animBg="1"/>
      <p:bldP spid="68" grpId="0"/>
      <p:bldP spid="69" grpId="0"/>
      <p:bldP spid="7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4AEC42A-547C-45E8-B118-893158A3E180}"/>
              </a:ext>
            </a:extLst>
          </p:cNvPr>
          <p:cNvSpPr txBox="1"/>
          <p:nvPr/>
        </p:nvSpPr>
        <p:spPr>
          <a:xfrm>
            <a:off x="31174" y="9832"/>
            <a:ext cx="9071264" cy="3785652"/>
          </a:xfrm>
          <a:prstGeom prst="rect">
            <a:avLst/>
          </a:prstGeom>
          <a:noFill/>
        </p:spPr>
        <p:txBody>
          <a:bodyPr wrap="square">
            <a:spAutoFit/>
          </a:bodyPr>
          <a:lstStyle/>
          <a:p>
            <a:pPr algn="just"/>
            <a:r>
              <a:rPr lang="en-US" altLang="en-US" sz="3000" b="1" i="1" dirty="0">
                <a:ln w="0"/>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itchFamily="18" charset="0"/>
                <a:sym typeface="Wingdings" pitchFamily="2" charset="2"/>
              </a:rPr>
              <a:t> </a:t>
            </a:r>
            <a:r>
              <a:rPr lang="vi-VN" sz="3000" b="1" dirty="0">
                <a:solidFill>
                  <a:srgbClr val="FF0000"/>
                </a:solidFill>
                <a:latin typeface="+mj-lt"/>
              </a:rPr>
              <a:t>IV. Chất rắn hòa tan và chất rắn không hòa tan trong nước</a:t>
            </a:r>
          </a:p>
          <a:p>
            <a:pPr marL="457200" indent="-457200" algn="just">
              <a:buFont typeface="Wingdings" panose="05000000000000000000" pitchFamily="2" charset="2"/>
              <a:buChar char="@"/>
            </a:pPr>
            <a:r>
              <a:rPr lang="vi-VN" sz="3000" b="1" dirty="0" smtClean="0">
                <a:solidFill>
                  <a:srgbClr val="0000FF"/>
                </a:solidFill>
                <a:latin typeface="+mj-lt"/>
              </a:rPr>
              <a:t>1</a:t>
            </a:r>
            <a:r>
              <a:rPr lang="vi-VN" sz="3000" b="1" dirty="0">
                <a:solidFill>
                  <a:srgbClr val="0000FF"/>
                </a:solidFill>
                <a:latin typeface="+mj-lt"/>
              </a:rPr>
              <a:t>. Chất rắn hòa tan và không hòa tan trong </a:t>
            </a:r>
            <a:r>
              <a:rPr lang="vi-VN" sz="3000" b="1" dirty="0" smtClean="0">
                <a:solidFill>
                  <a:srgbClr val="0000FF"/>
                </a:solidFill>
                <a:latin typeface="+mj-lt"/>
              </a:rPr>
              <a:t>nước</a:t>
            </a:r>
          </a:p>
          <a:p>
            <a:pPr algn="just"/>
            <a:endParaRPr lang="en-US" sz="3000" b="1" dirty="0" smtClean="0">
              <a:solidFill>
                <a:srgbClr val="FF0000"/>
              </a:solidFill>
              <a:latin typeface="+mj-lt"/>
            </a:endParaRPr>
          </a:p>
          <a:p>
            <a:pPr algn="just"/>
            <a:endParaRPr lang="en-US" sz="3000" b="1" dirty="0">
              <a:solidFill>
                <a:srgbClr val="FF0000"/>
              </a:solidFill>
              <a:latin typeface="+mj-lt"/>
            </a:endParaRPr>
          </a:p>
          <a:p>
            <a:pPr algn="just"/>
            <a:endParaRPr lang="en-US" sz="3000" b="1" dirty="0" smtClean="0">
              <a:solidFill>
                <a:srgbClr val="FF0000"/>
              </a:solidFill>
              <a:latin typeface="+mj-lt"/>
            </a:endParaRPr>
          </a:p>
          <a:p>
            <a:pPr algn="just"/>
            <a:r>
              <a:rPr lang="en-US" sz="3000" b="1" dirty="0" err="1" smtClean="0">
                <a:solidFill>
                  <a:srgbClr val="00B050"/>
                </a:solidFill>
                <a:latin typeface="+mj-lt"/>
              </a:rPr>
              <a:t>Quan</a:t>
            </a:r>
            <a:r>
              <a:rPr lang="en-US" sz="3000" b="1" dirty="0" smtClean="0">
                <a:solidFill>
                  <a:srgbClr val="00B050"/>
                </a:solidFill>
                <a:latin typeface="+mj-lt"/>
              </a:rPr>
              <a:t> </a:t>
            </a:r>
            <a:r>
              <a:rPr lang="en-US" sz="3000" b="1" dirty="0" err="1" smtClean="0">
                <a:solidFill>
                  <a:srgbClr val="00B050"/>
                </a:solidFill>
                <a:latin typeface="+mj-lt"/>
              </a:rPr>
              <a:t>sát</a:t>
            </a:r>
            <a:r>
              <a:rPr lang="en-US" sz="3000" b="1" dirty="0" smtClean="0">
                <a:solidFill>
                  <a:srgbClr val="00B050"/>
                </a:solidFill>
                <a:latin typeface="+mj-lt"/>
              </a:rPr>
              <a:t> </a:t>
            </a:r>
            <a:r>
              <a:rPr lang="en-US" sz="3000" b="1" dirty="0" err="1" smtClean="0">
                <a:solidFill>
                  <a:srgbClr val="00B050"/>
                </a:solidFill>
                <a:latin typeface="+mj-lt"/>
              </a:rPr>
              <a:t>thí</a:t>
            </a:r>
            <a:r>
              <a:rPr lang="en-US" sz="3000" b="1" dirty="0" smtClean="0">
                <a:solidFill>
                  <a:srgbClr val="00B050"/>
                </a:solidFill>
                <a:latin typeface="+mj-lt"/>
              </a:rPr>
              <a:t> </a:t>
            </a:r>
            <a:r>
              <a:rPr lang="en-US" sz="3000" b="1" dirty="0" err="1" smtClean="0">
                <a:solidFill>
                  <a:srgbClr val="00B050"/>
                </a:solidFill>
                <a:latin typeface="+mj-lt"/>
              </a:rPr>
              <a:t>nghiệm</a:t>
            </a:r>
            <a:r>
              <a:rPr lang="en-US" sz="3000" b="1" dirty="0" smtClean="0">
                <a:solidFill>
                  <a:srgbClr val="00B050"/>
                </a:solidFill>
                <a:latin typeface="+mj-lt"/>
              </a:rPr>
              <a:t> </a:t>
            </a:r>
            <a:r>
              <a:rPr lang="en-US" sz="3000" b="1" dirty="0" err="1" smtClean="0">
                <a:solidFill>
                  <a:srgbClr val="00B050"/>
                </a:solidFill>
                <a:latin typeface="+mj-lt"/>
              </a:rPr>
              <a:t>xác</a:t>
            </a:r>
            <a:r>
              <a:rPr lang="en-US" sz="3000" b="1" dirty="0" smtClean="0">
                <a:solidFill>
                  <a:srgbClr val="00B050"/>
                </a:solidFill>
                <a:latin typeface="+mj-lt"/>
              </a:rPr>
              <a:t> </a:t>
            </a:r>
            <a:r>
              <a:rPr lang="en-US" sz="3000" b="1" dirty="0" err="1" smtClean="0">
                <a:solidFill>
                  <a:srgbClr val="00B050"/>
                </a:solidFill>
                <a:latin typeface="+mj-lt"/>
              </a:rPr>
              <a:t>định</a:t>
            </a:r>
            <a:r>
              <a:rPr lang="en-US" sz="3000" b="1" dirty="0" smtClean="0">
                <a:solidFill>
                  <a:srgbClr val="00B050"/>
                </a:solidFill>
                <a:latin typeface="+mj-lt"/>
              </a:rPr>
              <a:t> </a:t>
            </a:r>
            <a:r>
              <a:rPr lang="en-US" sz="3000" b="1" dirty="0" err="1" smtClean="0">
                <a:solidFill>
                  <a:srgbClr val="00B050"/>
                </a:solidFill>
                <a:latin typeface="+mj-lt"/>
              </a:rPr>
              <a:t>chất</a:t>
            </a:r>
            <a:r>
              <a:rPr lang="en-US" sz="3000" b="1" dirty="0" smtClean="0">
                <a:solidFill>
                  <a:srgbClr val="00B050"/>
                </a:solidFill>
                <a:latin typeface="+mj-lt"/>
              </a:rPr>
              <a:t> </a:t>
            </a:r>
            <a:r>
              <a:rPr lang="en-US" sz="3000" b="1" dirty="0" err="1" smtClean="0">
                <a:solidFill>
                  <a:srgbClr val="00B050"/>
                </a:solidFill>
                <a:latin typeface="+mj-lt"/>
              </a:rPr>
              <a:t>rắn</a:t>
            </a:r>
            <a:r>
              <a:rPr lang="en-US" sz="3000" b="1" dirty="0" smtClean="0">
                <a:solidFill>
                  <a:srgbClr val="00B050"/>
                </a:solidFill>
                <a:latin typeface="+mj-lt"/>
              </a:rPr>
              <a:t> </a:t>
            </a:r>
            <a:r>
              <a:rPr lang="en-US" sz="3000" b="1" dirty="0" err="1" smtClean="0">
                <a:solidFill>
                  <a:srgbClr val="00B050"/>
                </a:solidFill>
                <a:latin typeface="+mj-lt"/>
              </a:rPr>
              <a:t>nào</a:t>
            </a:r>
            <a:r>
              <a:rPr lang="en-US" sz="3000" b="1" dirty="0" smtClean="0">
                <a:solidFill>
                  <a:srgbClr val="00B050"/>
                </a:solidFill>
                <a:latin typeface="+mj-lt"/>
              </a:rPr>
              <a:t> tan </a:t>
            </a:r>
            <a:r>
              <a:rPr lang="en-US" sz="3000" b="1" dirty="0" err="1" smtClean="0">
                <a:solidFill>
                  <a:srgbClr val="00B050"/>
                </a:solidFill>
                <a:latin typeface="+mj-lt"/>
              </a:rPr>
              <a:t>hoặc</a:t>
            </a:r>
            <a:r>
              <a:rPr lang="en-US" sz="3000" b="1" dirty="0" smtClean="0">
                <a:solidFill>
                  <a:srgbClr val="00B050"/>
                </a:solidFill>
                <a:latin typeface="+mj-lt"/>
              </a:rPr>
              <a:t> </a:t>
            </a:r>
            <a:r>
              <a:rPr lang="en-US" sz="3000" b="1" dirty="0" err="1" smtClean="0">
                <a:solidFill>
                  <a:srgbClr val="00B050"/>
                </a:solidFill>
                <a:latin typeface="+mj-lt"/>
              </a:rPr>
              <a:t>không</a:t>
            </a:r>
            <a:r>
              <a:rPr lang="en-US" sz="3000" b="1" dirty="0" smtClean="0">
                <a:solidFill>
                  <a:srgbClr val="00B050"/>
                </a:solidFill>
                <a:latin typeface="+mj-lt"/>
              </a:rPr>
              <a:t> tan </a:t>
            </a:r>
            <a:r>
              <a:rPr lang="en-US" sz="3000" b="1" dirty="0" err="1" smtClean="0">
                <a:solidFill>
                  <a:srgbClr val="00B050"/>
                </a:solidFill>
                <a:latin typeface="+mj-lt"/>
              </a:rPr>
              <a:t>trong</a:t>
            </a:r>
            <a:r>
              <a:rPr lang="en-US" sz="3000" b="1" dirty="0" smtClean="0">
                <a:solidFill>
                  <a:srgbClr val="00B050"/>
                </a:solidFill>
                <a:latin typeface="+mj-lt"/>
              </a:rPr>
              <a:t> </a:t>
            </a:r>
            <a:r>
              <a:rPr lang="en-US" sz="3000" b="1" dirty="0" err="1" smtClean="0">
                <a:solidFill>
                  <a:srgbClr val="00B050"/>
                </a:solidFill>
                <a:latin typeface="+mj-lt"/>
              </a:rPr>
              <a:t>nước</a:t>
            </a:r>
            <a:endParaRPr lang="vi-VN" sz="3000" b="1" dirty="0">
              <a:solidFill>
                <a:srgbClr val="00B050"/>
              </a:solidFill>
              <a:latin typeface="+mj-lt"/>
            </a:endParaRPr>
          </a:p>
        </p:txBody>
      </p:sp>
    </p:spTree>
    <p:extLst>
      <p:ext uri="{BB962C8B-B14F-4D97-AF65-F5344CB8AC3E}">
        <p14:creationId xmlns:p14="http://schemas.microsoft.com/office/powerpoint/2010/main" val="2330378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barn(inVertical)">
                                      <p:cBhvr>
                                        <p:cTn id="1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669599462"/>
              </p:ext>
            </p:extLst>
          </p:nvPr>
        </p:nvGraphicFramePr>
        <p:xfrm>
          <a:off x="750238" y="1524000"/>
          <a:ext cx="7555562" cy="4501792"/>
        </p:xfrm>
        <a:graphic>
          <a:graphicData uri="http://schemas.openxmlformats.org/drawingml/2006/table">
            <a:tbl>
              <a:tblPr firstRow="1" bandRow="1">
                <a:tableStyleId>{3C2FFA5D-87B4-456A-9821-1D502468CF0F}</a:tableStyleId>
              </a:tblPr>
              <a:tblGrid>
                <a:gridCol w="3777781">
                  <a:extLst>
                    <a:ext uri="{9D8B030D-6E8A-4147-A177-3AD203B41FA5}">
                      <a16:colId xmlns:a16="http://schemas.microsoft.com/office/drawing/2014/main" val="20000"/>
                    </a:ext>
                  </a:extLst>
                </a:gridCol>
                <a:gridCol w="3777781">
                  <a:extLst>
                    <a:ext uri="{9D8B030D-6E8A-4147-A177-3AD203B41FA5}">
                      <a16:colId xmlns:a16="http://schemas.microsoft.com/office/drawing/2014/main" val="20001"/>
                    </a:ext>
                  </a:extLst>
                </a:gridCol>
              </a:tblGrid>
              <a:tr h="1060807">
                <a:tc>
                  <a:txBody>
                    <a:bodyPr/>
                    <a:lstStyle/>
                    <a:p>
                      <a:pPr algn="ctr"/>
                      <a:r>
                        <a:rPr lang="en-US" sz="3200" dirty="0" err="1">
                          <a:solidFill>
                            <a:schemeClr val="tx1">
                              <a:lumMod val="95000"/>
                              <a:lumOff val="5000"/>
                            </a:schemeClr>
                          </a:solidFill>
                        </a:rPr>
                        <a:t>Chỉ</a:t>
                      </a:r>
                      <a:r>
                        <a:rPr lang="en-US" sz="3200" baseline="0" dirty="0">
                          <a:solidFill>
                            <a:schemeClr val="tx1">
                              <a:lumMod val="95000"/>
                              <a:lumOff val="5000"/>
                            </a:schemeClr>
                          </a:solidFill>
                        </a:rPr>
                        <a:t> </a:t>
                      </a:r>
                      <a:r>
                        <a:rPr lang="en-US" sz="3200" baseline="0" dirty="0" err="1">
                          <a:solidFill>
                            <a:schemeClr val="tx1">
                              <a:lumMod val="95000"/>
                              <a:lumOff val="5000"/>
                            </a:schemeClr>
                          </a:solidFill>
                        </a:rPr>
                        <a:t>chứa</a:t>
                      </a:r>
                      <a:r>
                        <a:rPr lang="en-US" sz="3200" baseline="0" dirty="0">
                          <a:solidFill>
                            <a:schemeClr val="tx1">
                              <a:lumMod val="95000"/>
                              <a:lumOff val="5000"/>
                            </a:schemeClr>
                          </a:solidFill>
                        </a:rPr>
                        <a:t> </a:t>
                      </a:r>
                      <a:r>
                        <a:rPr lang="en-US" sz="3200" baseline="0" dirty="0" err="1">
                          <a:solidFill>
                            <a:schemeClr val="tx1">
                              <a:lumMod val="95000"/>
                              <a:lumOff val="5000"/>
                            </a:schemeClr>
                          </a:solidFill>
                        </a:rPr>
                        <a:t>một</a:t>
                      </a:r>
                      <a:r>
                        <a:rPr lang="en-US" sz="3200" baseline="0" dirty="0">
                          <a:solidFill>
                            <a:schemeClr val="tx1">
                              <a:lumMod val="95000"/>
                              <a:lumOff val="5000"/>
                            </a:schemeClr>
                          </a:solidFill>
                        </a:rPr>
                        <a:t> </a:t>
                      </a:r>
                      <a:r>
                        <a:rPr lang="en-US" sz="3200" baseline="0" dirty="0" err="1">
                          <a:solidFill>
                            <a:schemeClr val="tx1">
                              <a:lumMod val="95000"/>
                              <a:lumOff val="5000"/>
                            </a:schemeClr>
                          </a:solidFill>
                        </a:rPr>
                        <a:t>chất</a:t>
                      </a:r>
                      <a:endParaRPr lang="en-US" sz="3200" dirty="0">
                        <a:solidFill>
                          <a:schemeClr val="tx1">
                            <a:lumMod val="95000"/>
                            <a:lumOff val="5000"/>
                          </a:schemeClr>
                        </a:solidFill>
                        <a:latin typeface="Times New Roman" pitchFamily="18" charset="0"/>
                        <a:cs typeface="Times New Roman" pitchFamily="18" charset="0"/>
                      </a:endParaRPr>
                    </a:p>
                  </a:txBody>
                  <a:tcPr>
                    <a:lnL w="57150" cap="flat" cmpd="sng" algn="ctr">
                      <a:solidFill>
                        <a:schemeClr val="tx1">
                          <a:lumMod val="95000"/>
                          <a:lumOff val="5000"/>
                        </a:schemeClr>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algn="ctr"/>
                      <a:r>
                        <a:rPr lang="en-US" sz="3200" dirty="0" err="1">
                          <a:solidFill>
                            <a:schemeClr val="tx1">
                              <a:lumMod val="95000"/>
                              <a:lumOff val="5000"/>
                            </a:schemeClr>
                          </a:solidFill>
                        </a:rPr>
                        <a:t>Chứa</a:t>
                      </a:r>
                      <a:r>
                        <a:rPr lang="en-US" sz="3200" baseline="0" dirty="0">
                          <a:solidFill>
                            <a:schemeClr val="tx1">
                              <a:lumMod val="95000"/>
                              <a:lumOff val="5000"/>
                            </a:schemeClr>
                          </a:solidFill>
                        </a:rPr>
                        <a:t> </a:t>
                      </a:r>
                      <a:r>
                        <a:rPr lang="en-US" sz="3200" baseline="0" dirty="0" err="1">
                          <a:solidFill>
                            <a:schemeClr val="tx1">
                              <a:lumMod val="95000"/>
                              <a:lumOff val="5000"/>
                            </a:schemeClr>
                          </a:solidFill>
                        </a:rPr>
                        <a:t>hai</a:t>
                      </a:r>
                      <a:r>
                        <a:rPr lang="en-US" sz="3200" baseline="0" dirty="0">
                          <a:solidFill>
                            <a:schemeClr val="tx1">
                              <a:lumMod val="95000"/>
                              <a:lumOff val="5000"/>
                            </a:schemeClr>
                          </a:solidFill>
                        </a:rPr>
                        <a:t> hay</a:t>
                      </a:r>
                    </a:p>
                    <a:p>
                      <a:pPr algn="ctr"/>
                      <a:r>
                        <a:rPr lang="en-US" sz="3200" baseline="0" dirty="0">
                          <a:solidFill>
                            <a:schemeClr val="tx1">
                              <a:lumMod val="95000"/>
                              <a:lumOff val="5000"/>
                            </a:schemeClr>
                          </a:solidFill>
                        </a:rPr>
                        <a:t> </a:t>
                      </a:r>
                      <a:r>
                        <a:rPr lang="en-US" sz="3200" baseline="0" dirty="0" err="1">
                          <a:solidFill>
                            <a:schemeClr val="tx1">
                              <a:lumMod val="95000"/>
                              <a:lumOff val="5000"/>
                            </a:schemeClr>
                          </a:solidFill>
                        </a:rPr>
                        <a:t>nhiều</a:t>
                      </a:r>
                      <a:r>
                        <a:rPr lang="en-US" sz="3200" baseline="0" dirty="0">
                          <a:solidFill>
                            <a:schemeClr val="tx1">
                              <a:lumMod val="95000"/>
                              <a:lumOff val="5000"/>
                            </a:schemeClr>
                          </a:solidFill>
                        </a:rPr>
                        <a:t> </a:t>
                      </a:r>
                      <a:r>
                        <a:rPr lang="en-US" sz="3200" baseline="0" dirty="0" err="1">
                          <a:solidFill>
                            <a:schemeClr val="tx1">
                              <a:lumMod val="95000"/>
                              <a:lumOff val="5000"/>
                            </a:schemeClr>
                          </a:solidFill>
                        </a:rPr>
                        <a:t>chất</a:t>
                      </a:r>
                      <a:endParaRPr lang="en-US" sz="3200" dirty="0">
                        <a:solidFill>
                          <a:schemeClr val="tx1">
                            <a:lumMod val="95000"/>
                            <a:lumOff val="5000"/>
                          </a:schemeClr>
                        </a:solidFill>
                        <a:latin typeface="Times New Roman" pitchFamily="18" charset="0"/>
                        <a:cs typeface="Times New Roman" pitchFamily="18" charset="0"/>
                      </a:endParaRPr>
                    </a:p>
                  </a:txBody>
                  <a:tcPr>
                    <a:lnL w="57150" cap="flat" cmpd="sng" algn="ctr">
                      <a:solidFill>
                        <a:schemeClr val="tx1"/>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58748">
                <a:tc>
                  <a:txBody>
                    <a:bodyPr/>
                    <a:lstStyle/>
                    <a:p>
                      <a:endParaRPr lang="en-US" dirty="0"/>
                    </a:p>
                  </a:txBody>
                  <a:tcPr>
                    <a:lnL w="57150" cap="flat" cmpd="sng" algn="ctr">
                      <a:solidFill>
                        <a:schemeClr val="tx1">
                          <a:lumMod val="95000"/>
                          <a:lumOff val="5000"/>
                        </a:schemeClr>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lumMod val="95000"/>
                          <a:lumOff val="5000"/>
                        </a:schemeClr>
                      </a:solidFill>
                      <a:prstDash val="solid"/>
                      <a:round/>
                      <a:headEnd type="none" w="med" len="med"/>
                      <a:tailEnd type="none" w="med" len="med"/>
                    </a:lnB>
                  </a:tcPr>
                </a:tc>
                <a:tc>
                  <a:txBody>
                    <a:bodyPr/>
                    <a:lstStyle/>
                    <a:p>
                      <a:endParaRPr lang="en-US" dirty="0"/>
                    </a:p>
                  </a:txBody>
                  <a:tcPr>
                    <a:lnL w="57150" cap="flat" cmpd="sng" algn="ctr">
                      <a:solidFill>
                        <a:schemeClr val="tx1">
                          <a:lumMod val="95000"/>
                          <a:lumOff val="5000"/>
                        </a:schemeClr>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lumMod val="95000"/>
                          <a:lumOff val="5000"/>
                        </a:schemeClr>
                      </a:solidFill>
                      <a:prstDash val="solid"/>
                      <a:round/>
                      <a:headEnd type="none" w="med" len="med"/>
                      <a:tailEnd type="none" w="med" len="med"/>
                    </a:lnB>
                  </a:tcPr>
                </a:tc>
                <a:extLst>
                  <a:ext uri="{0D108BD9-81ED-4DB2-BD59-A6C34878D82A}">
                    <a16:rowId xmlns:a16="http://schemas.microsoft.com/office/drawing/2014/main" val="10001"/>
                  </a:ext>
                </a:extLst>
              </a:tr>
              <a:tr h="858748">
                <a:tc>
                  <a:txBody>
                    <a:bodyPr/>
                    <a:lstStyle/>
                    <a:p>
                      <a:endParaRPr lang="en-US" dirty="0"/>
                    </a:p>
                  </a:txBody>
                  <a:tcPr>
                    <a:lnL w="57150" cap="flat" cmpd="sng" algn="ctr">
                      <a:solidFill>
                        <a:schemeClr val="tx1"/>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lnB w="57150" cap="flat" cmpd="sng" algn="ctr">
                      <a:solidFill>
                        <a:schemeClr val="tx1">
                          <a:lumMod val="95000"/>
                          <a:lumOff val="5000"/>
                        </a:schemeClr>
                      </a:solidFill>
                      <a:prstDash val="solid"/>
                      <a:round/>
                      <a:headEnd type="none" w="med" len="med"/>
                      <a:tailEnd type="none" w="med" len="med"/>
                    </a:lnB>
                  </a:tcPr>
                </a:tc>
                <a:tc>
                  <a:txBody>
                    <a:bodyPr/>
                    <a:lstStyle/>
                    <a:p>
                      <a:endParaRPr lang="en-US" dirty="0"/>
                    </a:p>
                  </a:txBody>
                  <a:tcPr>
                    <a:lnL w="57150" cap="flat" cmpd="sng" algn="ctr">
                      <a:solidFill>
                        <a:schemeClr val="tx1">
                          <a:lumMod val="95000"/>
                          <a:lumOff val="5000"/>
                        </a:schemeClr>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lnB w="57150" cap="flat" cmpd="sng" algn="ctr">
                      <a:solidFill>
                        <a:schemeClr val="tx1">
                          <a:lumMod val="95000"/>
                          <a:lumOff val="5000"/>
                        </a:schemeClr>
                      </a:solidFill>
                      <a:prstDash val="solid"/>
                      <a:round/>
                      <a:headEnd type="none" w="med" len="med"/>
                      <a:tailEnd type="none" w="med" len="med"/>
                    </a:lnB>
                  </a:tcPr>
                </a:tc>
                <a:extLst>
                  <a:ext uri="{0D108BD9-81ED-4DB2-BD59-A6C34878D82A}">
                    <a16:rowId xmlns:a16="http://schemas.microsoft.com/office/drawing/2014/main" val="10002"/>
                  </a:ext>
                </a:extLst>
              </a:tr>
              <a:tr h="858748">
                <a:tc>
                  <a:txBody>
                    <a:bodyPr/>
                    <a:lstStyle/>
                    <a:p>
                      <a:endParaRPr lang="en-US" dirty="0"/>
                    </a:p>
                  </a:txBody>
                  <a:tcPr>
                    <a:lnL w="57150" cap="flat" cmpd="sng" algn="ctr">
                      <a:solidFill>
                        <a:schemeClr val="tx1"/>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lnB w="57150" cap="flat" cmpd="sng" algn="ctr">
                      <a:solidFill>
                        <a:schemeClr val="tx1">
                          <a:lumMod val="95000"/>
                          <a:lumOff val="5000"/>
                        </a:schemeClr>
                      </a:solidFill>
                      <a:prstDash val="solid"/>
                      <a:round/>
                      <a:headEnd type="none" w="med" len="med"/>
                      <a:tailEnd type="none" w="med" len="med"/>
                    </a:lnB>
                  </a:tcPr>
                </a:tc>
                <a:tc>
                  <a:txBody>
                    <a:bodyPr/>
                    <a:lstStyle/>
                    <a:p>
                      <a:endParaRPr lang="en-US" dirty="0"/>
                    </a:p>
                  </a:txBody>
                  <a:tcPr>
                    <a:lnL w="57150" cap="flat" cmpd="sng" algn="ctr">
                      <a:solidFill>
                        <a:schemeClr val="tx1">
                          <a:lumMod val="95000"/>
                          <a:lumOff val="5000"/>
                        </a:schemeClr>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lnB w="57150" cap="flat" cmpd="sng" algn="ctr">
                      <a:solidFill>
                        <a:schemeClr val="tx1">
                          <a:lumMod val="95000"/>
                          <a:lumOff val="5000"/>
                        </a:schemeClr>
                      </a:solidFill>
                      <a:prstDash val="solid"/>
                      <a:round/>
                      <a:headEnd type="none" w="med" len="med"/>
                      <a:tailEnd type="none" w="med" len="med"/>
                    </a:lnB>
                  </a:tcPr>
                </a:tc>
                <a:extLst>
                  <a:ext uri="{0D108BD9-81ED-4DB2-BD59-A6C34878D82A}">
                    <a16:rowId xmlns:a16="http://schemas.microsoft.com/office/drawing/2014/main" val="10003"/>
                  </a:ext>
                </a:extLst>
              </a:tr>
              <a:tr h="858748">
                <a:tc>
                  <a:txBody>
                    <a:bodyPr/>
                    <a:lstStyle/>
                    <a:p>
                      <a:endParaRPr lang="en-US" dirty="0"/>
                    </a:p>
                  </a:txBody>
                  <a:tcPr>
                    <a:lnL w="57150" cap="flat" cmpd="sng" algn="ctr">
                      <a:solidFill>
                        <a:schemeClr val="tx1"/>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tcPr>
                </a:tc>
                <a:tc>
                  <a:txBody>
                    <a:bodyPr/>
                    <a:lstStyle/>
                    <a:p>
                      <a:endParaRPr lang="en-US" dirty="0"/>
                    </a:p>
                  </a:txBody>
                  <a:tcPr>
                    <a:lnL w="57150" cap="flat" cmpd="sng" algn="ctr">
                      <a:solidFill>
                        <a:schemeClr val="tx1">
                          <a:lumMod val="95000"/>
                          <a:lumOff val="5000"/>
                        </a:schemeClr>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tcPr>
                </a:tc>
                <a:extLst>
                  <a:ext uri="{0D108BD9-81ED-4DB2-BD59-A6C34878D82A}">
                    <a16:rowId xmlns:a16="http://schemas.microsoft.com/office/drawing/2014/main" val="10004"/>
                  </a:ext>
                </a:extLst>
              </a:tr>
            </a:tbl>
          </a:graphicData>
        </a:graphic>
      </p:graphicFrame>
      <p:pic>
        <p:nvPicPr>
          <p:cNvPr id="6" name="Picture 2" descr="F:\linh\chay nhanh.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0"/>
            <a:ext cx="1611313"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3"/>
          <p:cNvSpPr>
            <a:spLocks noGrp="1"/>
          </p:cNvSpPr>
          <p:nvPr>
            <p:ph type="title"/>
          </p:nvPr>
        </p:nvSpPr>
        <p:spPr>
          <a:xfrm>
            <a:off x="533400" y="76200"/>
            <a:ext cx="8229600" cy="114300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Arial" charset="0"/>
              </a:rPr>
              <a:t>AI NHANH HƠN?</a:t>
            </a:r>
          </a:p>
        </p:txBody>
      </p:sp>
    </p:spTree>
    <p:extLst>
      <p:ext uri="{BB962C8B-B14F-4D97-AF65-F5344CB8AC3E}">
        <p14:creationId xmlns:p14="http://schemas.microsoft.com/office/powerpoint/2010/main" val="3284522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7"/>
                                        </p:tgtEl>
                                        <p:attrNameLst>
                                          <p:attrName>ppt_x</p:attrName>
                                          <p:attrName>ppt_y</p:attrName>
                                        </p:attrNameLst>
                                      </p:cBhvr>
                                    </p:animMotion>
                                    <p:animRot by="1500000">
                                      <p:cBhvr>
                                        <p:cTn id="7" dur="125" fill="hold">
                                          <p:stCondLst>
                                            <p:cond delay="0"/>
                                          </p:stCondLst>
                                        </p:cTn>
                                        <p:tgtEl>
                                          <p:spTgt spid="7"/>
                                        </p:tgtEl>
                                        <p:attrNameLst>
                                          <p:attrName>r</p:attrName>
                                        </p:attrNameLst>
                                      </p:cBhvr>
                                    </p:animRot>
                                    <p:animRot by="-1500000">
                                      <p:cBhvr>
                                        <p:cTn id="8" dur="125" fill="hold">
                                          <p:stCondLst>
                                            <p:cond delay="125"/>
                                          </p:stCondLst>
                                        </p:cTn>
                                        <p:tgtEl>
                                          <p:spTgt spid="7"/>
                                        </p:tgtEl>
                                        <p:attrNameLst>
                                          <p:attrName>r</p:attrName>
                                        </p:attrNameLst>
                                      </p:cBhvr>
                                    </p:animRot>
                                    <p:animRot by="-1500000">
                                      <p:cBhvr>
                                        <p:cTn id="9" dur="125" fill="hold">
                                          <p:stCondLst>
                                            <p:cond delay="250"/>
                                          </p:stCondLst>
                                        </p:cTn>
                                        <p:tgtEl>
                                          <p:spTgt spid="7"/>
                                        </p:tgtEl>
                                        <p:attrNameLst>
                                          <p:attrName>r</p:attrName>
                                        </p:attrNameLst>
                                      </p:cBhvr>
                                    </p:animRot>
                                    <p:animRot by="1500000">
                                      <p:cBhvr>
                                        <p:cTn id="10" dur="125" fill="hold">
                                          <p:stCondLst>
                                            <p:cond delay="375"/>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4AEC42A-547C-45E8-B118-893158A3E180}"/>
              </a:ext>
            </a:extLst>
          </p:cNvPr>
          <p:cNvSpPr txBox="1"/>
          <p:nvPr/>
        </p:nvSpPr>
        <p:spPr>
          <a:xfrm>
            <a:off x="31174" y="9832"/>
            <a:ext cx="9071264" cy="2400657"/>
          </a:xfrm>
          <a:prstGeom prst="rect">
            <a:avLst/>
          </a:prstGeom>
          <a:noFill/>
        </p:spPr>
        <p:txBody>
          <a:bodyPr wrap="square">
            <a:spAutoFit/>
          </a:bodyPr>
          <a:lstStyle/>
          <a:p>
            <a:pPr algn="just"/>
            <a:r>
              <a:rPr lang="en-US" altLang="en-US" sz="3000" b="1" i="1" dirty="0">
                <a:ln w="0"/>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itchFamily="18" charset="0"/>
                <a:sym typeface="Wingdings" pitchFamily="2" charset="2"/>
              </a:rPr>
              <a:t> </a:t>
            </a:r>
            <a:r>
              <a:rPr lang="vi-VN" sz="3000" b="1" dirty="0">
                <a:solidFill>
                  <a:srgbClr val="FF0000"/>
                </a:solidFill>
                <a:latin typeface="+mj-lt"/>
              </a:rPr>
              <a:t>IV. Chất rắn hòa tan và chất rắn không hòa tan trong nước</a:t>
            </a:r>
          </a:p>
          <a:p>
            <a:pPr algn="just"/>
            <a:r>
              <a:rPr lang="en-US" altLang="en-US" sz="3000" b="1" i="1" dirty="0">
                <a:ln w="0"/>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itchFamily="18" charset="0"/>
                <a:sym typeface="Wingdings" pitchFamily="2" charset="2"/>
              </a:rPr>
              <a:t> </a:t>
            </a:r>
            <a:r>
              <a:rPr lang="vi-VN" sz="3000" b="1" dirty="0">
                <a:solidFill>
                  <a:srgbClr val="FF0000"/>
                </a:solidFill>
                <a:latin typeface="+mj-lt"/>
              </a:rPr>
              <a:t>1. Chất rắn hòa tan và không hòa tan trong nước</a:t>
            </a:r>
          </a:p>
          <a:p>
            <a:pPr algn="just"/>
            <a:r>
              <a:rPr lang="vi-VN" sz="3000" dirty="0">
                <a:solidFill>
                  <a:srgbClr val="333333"/>
                </a:solidFill>
                <a:latin typeface="+mj-lt"/>
              </a:rPr>
              <a:t>Một số chất rắn tan trong nước như đường, muối ăn,...</a:t>
            </a:r>
          </a:p>
          <a:p>
            <a:pPr algn="just"/>
            <a:r>
              <a:rPr lang="vi-VN" sz="3000" dirty="0">
                <a:solidFill>
                  <a:srgbClr val="333333"/>
                </a:solidFill>
                <a:latin typeface="+mj-lt"/>
              </a:rPr>
              <a:t>Một số chất rắn không tan trong nước như sắt, cát,...</a:t>
            </a:r>
          </a:p>
        </p:txBody>
      </p:sp>
    </p:spTree>
    <p:extLst>
      <p:ext uri="{BB962C8B-B14F-4D97-AF65-F5344CB8AC3E}">
        <p14:creationId xmlns:p14="http://schemas.microsoft.com/office/powerpoint/2010/main" val="3213046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1BF6598-276C-4764-B3A1-6329A069CC2A}"/>
              </a:ext>
            </a:extLst>
          </p:cNvPr>
          <p:cNvSpPr txBox="1"/>
          <p:nvPr/>
        </p:nvSpPr>
        <p:spPr>
          <a:xfrm>
            <a:off x="41565" y="304800"/>
            <a:ext cx="9050482" cy="1015663"/>
          </a:xfrm>
          <a:prstGeom prst="rect">
            <a:avLst/>
          </a:prstGeom>
          <a:noFill/>
        </p:spPr>
        <p:txBody>
          <a:bodyPr wrap="square">
            <a:spAutoFit/>
          </a:bodyPr>
          <a:lstStyle/>
          <a:p>
            <a:pPr algn="just"/>
            <a:r>
              <a:rPr lang="en-US" altLang="en-US" sz="3000" b="1" i="1" dirty="0">
                <a:ln w="0"/>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itchFamily="18" charset="0"/>
                <a:sym typeface="Wingdings" pitchFamily="2" charset="2"/>
              </a:rPr>
              <a:t> </a:t>
            </a:r>
            <a:r>
              <a:rPr lang="vi-VN" sz="3000" b="1" dirty="0">
                <a:solidFill>
                  <a:srgbClr val="FF0000"/>
                </a:solidFill>
                <a:latin typeface="Times New Roman" panose="02020603050405020304" pitchFamily="18" charset="0"/>
                <a:cs typeface="Times New Roman" panose="02020603050405020304" pitchFamily="18" charset="0"/>
              </a:rPr>
              <a:t>2. Các yếu tố ảnh hưởng đến lượng chất rắn hòa tan trong </a:t>
            </a:r>
            <a:r>
              <a:rPr lang="vi-VN" sz="3000" b="1" dirty="0" smtClean="0">
                <a:solidFill>
                  <a:srgbClr val="FF0000"/>
                </a:solidFill>
                <a:latin typeface="Times New Roman" panose="02020603050405020304" pitchFamily="18" charset="0"/>
                <a:cs typeface="Times New Roman" panose="02020603050405020304" pitchFamily="18" charset="0"/>
              </a:rPr>
              <a:t>nước</a:t>
            </a:r>
            <a:endParaRPr lang="vi-VN" sz="3000" b="1" dirty="0">
              <a:solidFill>
                <a:srgbClr val="FF0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39460F02-57F6-4AFA-BE63-E75D34D56E1F}"/>
              </a:ext>
            </a:extLst>
          </p:cNvPr>
          <p:cNvSpPr txBox="1"/>
          <p:nvPr/>
        </p:nvSpPr>
        <p:spPr>
          <a:xfrm>
            <a:off x="90112" y="3124200"/>
            <a:ext cx="8953387" cy="3901068"/>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n-US" sz="4950" dirty="0">
                <a:solidFill>
                  <a:srgbClr val="0000FF"/>
                </a:solidFill>
                <a:latin typeface="Times New Roman" panose="02020603050405020304" pitchFamily="18" charset="0"/>
                <a:cs typeface="Times New Roman" panose="02020603050405020304" pitchFamily="18" charset="0"/>
              </a:rPr>
              <a:t>	</a:t>
            </a:r>
            <a:r>
              <a:rPr lang="vi-VN" sz="4950" dirty="0">
                <a:solidFill>
                  <a:srgbClr val="0000FF"/>
                </a:solidFill>
                <a:latin typeface="Times New Roman" panose="02020603050405020304" pitchFamily="18" charset="0"/>
                <a:cs typeface="Times New Roman" panose="02020603050405020304" pitchFamily="18" charset="0"/>
              </a:rPr>
              <a:t>Các yếu tố nhiệt độ</a:t>
            </a:r>
            <a:r>
              <a:rPr lang="vi-VN" sz="4950" dirty="0" smtClean="0">
                <a:solidFill>
                  <a:srgbClr val="0000FF"/>
                </a:solidFill>
                <a:latin typeface="Times New Roman" panose="02020603050405020304" pitchFamily="18" charset="0"/>
                <a:cs typeface="Times New Roman" panose="02020603050405020304" pitchFamily="18" charset="0"/>
              </a:rPr>
              <a:t>,</a:t>
            </a:r>
            <a:r>
              <a:rPr lang="en-US" sz="4950" dirty="0" smtClean="0">
                <a:solidFill>
                  <a:srgbClr val="0000FF"/>
                </a:solidFill>
                <a:latin typeface="Times New Roman" panose="02020603050405020304" pitchFamily="18" charset="0"/>
                <a:cs typeface="Times New Roman" panose="02020603050405020304" pitchFamily="18" charset="0"/>
              </a:rPr>
              <a:t> </a:t>
            </a:r>
            <a:r>
              <a:rPr lang="en-US" sz="4950" dirty="0" err="1" smtClean="0">
                <a:solidFill>
                  <a:srgbClr val="0000FF"/>
                </a:solidFill>
                <a:latin typeface="Times New Roman" panose="02020603050405020304" pitchFamily="18" charset="0"/>
                <a:cs typeface="Times New Roman" panose="02020603050405020304" pitchFamily="18" charset="0"/>
              </a:rPr>
              <a:t>kích</a:t>
            </a:r>
            <a:r>
              <a:rPr lang="en-US" sz="4950" dirty="0" smtClean="0">
                <a:solidFill>
                  <a:srgbClr val="0000FF"/>
                </a:solidFill>
                <a:latin typeface="Times New Roman" panose="02020603050405020304" pitchFamily="18" charset="0"/>
                <a:cs typeface="Times New Roman" panose="02020603050405020304" pitchFamily="18" charset="0"/>
              </a:rPr>
              <a:t> </a:t>
            </a:r>
            <a:r>
              <a:rPr lang="en-US" sz="4950" dirty="0" err="1" smtClean="0">
                <a:solidFill>
                  <a:srgbClr val="0000FF"/>
                </a:solidFill>
                <a:latin typeface="Times New Roman" panose="02020603050405020304" pitchFamily="18" charset="0"/>
                <a:cs typeface="Times New Roman" panose="02020603050405020304" pitchFamily="18" charset="0"/>
              </a:rPr>
              <a:t>thước</a:t>
            </a:r>
            <a:r>
              <a:rPr lang="en-US" sz="4950" dirty="0" smtClean="0">
                <a:solidFill>
                  <a:srgbClr val="0000FF"/>
                </a:solidFill>
                <a:latin typeface="Times New Roman" panose="02020603050405020304" pitchFamily="18" charset="0"/>
                <a:cs typeface="Times New Roman" panose="02020603050405020304" pitchFamily="18" charset="0"/>
              </a:rPr>
              <a:t> </a:t>
            </a:r>
            <a:r>
              <a:rPr lang="en-US" sz="4950" dirty="0" err="1" smtClean="0">
                <a:solidFill>
                  <a:srgbClr val="0000FF"/>
                </a:solidFill>
                <a:latin typeface="Times New Roman" panose="02020603050405020304" pitchFamily="18" charset="0"/>
                <a:cs typeface="Times New Roman" panose="02020603050405020304" pitchFamily="18" charset="0"/>
              </a:rPr>
              <a:t>của</a:t>
            </a:r>
            <a:r>
              <a:rPr lang="en-US" sz="4950" dirty="0" smtClean="0">
                <a:solidFill>
                  <a:srgbClr val="0000FF"/>
                </a:solidFill>
                <a:latin typeface="Times New Roman" panose="02020603050405020304" pitchFamily="18" charset="0"/>
                <a:cs typeface="Times New Roman" panose="02020603050405020304" pitchFamily="18" charset="0"/>
              </a:rPr>
              <a:t> </a:t>
            </a:r>
            <a:r>
              <a:rPr lang="en-US" sz="4950" dirty="0" err="1" smtClean="0">
                <a:solidFill>
                  <a:srgbClr val="0000FF"/>
                </a:solidFill>
                <a:latin typeface="Times New Roman" panose="02020603050405020304" pitchFamily="18" charset="0"/>
                <a:cs typeface="Times New Roman" panose="02020603050405020304" pitchFamily="18" charset="0"/>
              </a:rPr>
              <a:t>chất</a:t>
            </a:r>
            <a:r>
              <a:rPr lang="en-US" sz="4950" dirty="0" smtClean="0">
                <a:solidFill>
                  <a:srgbClr val="0000FF"/>
                </a:solidFill>
                <a:latin typeface="Times New Roman" panose="02020603050405020304" pitchFamily="18" charset="0"/>
                <a:cs typeface="Times New Roman" panose="02020603050405020304" pitchFamily="18" charset="0"/>
              </a:rPr>
              <a:t> </a:t>
            </a:r>
            <a:r>
              <a:rPr lang="en-US" sz="4950" dirty="0" err="1" smtClean="0">
                <a:solidFill>
                  <a:srgbClr val="0000FF"/>
                </a:solidFill>
                <a:latin typeface="Times New Roman" panose="02020603050405020304" pitchFamily="18" charset="0"/>
                <a:cs typeface="Times New Roman" panose="02020603050405020304" pitchFamily="18" charset="0"/>
              </a:rPr>
              <a:t>rắn</a:t>
            </a:r>
            <a:r>
              <a:rPr lang="en-US" sz="4950" dirty="0" smtClean="0">
                <a:solidFill>
                  <a:srgbClr val="0000FF"/>
                </a:solidFill>
                <a:latin typeface="Times New Roman" panose="02020603050405020304" pitchFamily="18" charset="0"/>
                <a:cs typeface="Times New Roman" panose="02020603050405020304" pitchFamily="18" charset="0"/>
              </a:rPr>
              <a:t>, </a:t>
            </a:r>
            <a:r>
              <a:rPr lang="vi-VN" sz="4950" dirty="0" smtClean="0">
                <a:solidFill>
                  <a:srgbClr val="0000FF"/>
                </a:solidFill>
                <a:latin typeface="Times New Roman" panose="02020603050405020304" pitchFamily="18" charset="0"/>
                <a:cs typeface="Times New Roman" panose="02020603050405020304" pitchFamily="18" charset="0"/>
              </a:rPr>
              <a:t> </a:t>
            </a:r>
            <a:r>
              <a:rPr lang="vi-VN" sz="4950" dirty="0">
                <a:solidFill>
                  <a:srgbClr val="0000FF"/>
                </a:solidFill>
                <a:latin typeface="Times New Roman" panose="02020603050405020304" pitchFamily="18" charset="0"/>
                <a:cs typeface="Times New Roman" panose="02020603050405020304" pitchFamily="18" charset="0"/>
              </a:rPr>
              <a:t>tỉ lệ giữa chất rắn và nước ảnh hưởng đến chất lượng của chất rắn hòa tan trong nước.</a:t>
            </a:r>
            <a:endParaRPr lang="en-US" sz="4950" dirty="0">
              <a:solidFill>
                <a:srgbClr val="0000FF"/>
              </a:solidFill>
            </a:endParaRPr>
          </a:p>
        </p:txBody>
      </p:sp>
      <p:sp>
        <p:nvSpPr>
          <p:cNvPr id="2" name="Rectangle 1"/>
          <p:cNvSpPr/>
          <p:nvPr/>
        </p:nvSpPr>
        <p:spPr>
          <a:xfrm>
            <a:off x="228600" y="1790544"/>
            <a:ext cx="8229600" cy="1200329"/>
          </a:xfrm>
          <a:prstGeom prst="rect">
            <a:avLst/>
          </a:prstGeom>
        </p:spPr>
        <p:txBody>
          <a:bodyPr wrap="square">
            <a:spAutoFit/>
          </a:bodyPr>
          <a:lstStyle/>
          <a:p>
            <a:pPr algn="just"/>
            <a:r>
              <a:rPr lang="en-US" sz="3600" b="1" dirty="0" err="1">
                <a:solidFill>
                  <a:srgbClr val="00B050"/>
                </a:solidFill>
              </a:rPr>
              <a:t>Quan</a:t>
            </a:r>
            <a:r>
              <a:rPr lang="en-US" sz="3600" b="1" dirty="0">
                <a:solidFill>
                  <a:srgbClr val="00B050"/>
                </a:solidFill>
              </a:rPr>
              <a:t> </a:t>
            </a:r>
            <a:r>
              <a:rPr lang="en-US" sz="3600" b="1" dirty="0" err="1">
                <a:solidFill>
                  <a:srgbClr val="00B050"/>
                </a:solidFill>
              </a:rPr>
              <a:t>sát</a:t>
            </a:r>
            <a:r>
              <a:rPr lang="en-US" sz="3600" b="1" dirty="0">
                <a:solidFill>
                  <a:srgbClr val="00B050"/>
                </a:solidFill>
              </a:rPr>
              <a:t> </a:t>
            </a:r>
            <a:r>
              <a:rPr lang="en-US" sz="3600" b="1" dirty="0" err="1">
                <a:solidFill>
                  <a:srgbClr val="00B050"/>
                </a:solidFill>
              </a:rPr>
              <a:t>thí</a:t>
            </a:r>
            <a:r>
              <a:rPr lang="en-US" sz="3600" b="1" dirty="0">
                <a:solidFill>
                  <a:srgbClr val="00B050"/>
                </a:solidFill>
              </a:rPr>
              <a:t> </a:t>
            </a:r>
            <a:r>
              <a:rPr lang="en-US" sz="3600" b="1" dirty="0" err="1">
                <a:solidFill>
                  <a:srgbClr val="00B050"/>
                </a:solidFill>
              </a:rPr>
              <a:t>nghiệm</a:t>
            </a:r>
            <a:r>
              <a:rPr lang="en-US" sz="3600" b="1" dirty="0">
                <a:solidFill>
                  <a:srgbClr val="00B050"/>
                </a:solidFill>
              </a:rPr>
              <a:t> </a:t>
            </a:r>
            <a:r>
              <a:rPr lang="en-US" sz="3600" b="1" dirty="0" err="1" smtClean="0">
                <a:solidFill>
                  <a:srgbClr val="00B050"/>
                </a:solidFill>
              </a:rPr>
              <a:t>xác</a:t>
            </a:r>
            <a:r>
              <a:rPr lang="en-US" sz="3600" b="1" dirty="0" smtClean="0">
                <a:solidFill>
                  <a:srgbClr val="00B050"/>
                </a:solidFill>
              </a:rPr>
              <a:t> </a:t>
            </a:r>
            <a:r>
              <a:rPr lang="en-US" sz="3600" b="1" dirty="0" err="1" smtClean="0">
                <a:solidFill>
                  <a:srgbClr val="00B050"/>
                </a:solidFill>
              </a:rPr>
              <a:t>định</a:t>
            </a:r>
            <a:r>
              <a:rPr lang="en-US" sz="3600" b="1" dirty="0" smtClean="0">
                <a:solidFill>
                  <a:srgbClr val="00B050"/>
                </a:solidFill>
              </a:rPr>
              <a:t> </a:t>
            </a:r>
            <a:r>
              <a:rPr lang="en-US" sz="3600" b="1" dirty="0" err="1" smtClean="0">
                <a:solidFill>
                  <a:srgbClr val="00B050"/>
                </a:solidFill>
              </a:rPr>
              <a:t>các</a:t>
            </a:r>
            <a:r>
              <a:rPr lang="en-US" sz="3600" b="1" dirty="0" smtClean="0">
                <a:solidFill>
                  <a:srgbClr val="00B050"/>
                </a:solidFill>
              </a:rPr>
              <a:t> </a:t>
            </a:r>
            <a:r>
              <a:rPr lang="en-US" sz="3600" b="1" dirty="0" err="1" smtClean="0">
                <a:solidFill>
                  <a:srgbClr val="00B050"/>
                </a:solidFill>
              </a:rPr>
              <a:t>yếu</a:t>
            </a:r>
            <a:r>
              <a:rPr lang="en-US" sz="3600" b="1" dirty="0" smtClean="0">
                <a:solidFill>
                  <a:srgbClr val="00B050"/>
                </a:solidFill>
              </a:rPr>
              <a:t> </a:t>
            </a:r>
            <a:r>
              <a:rPr lang="en-US" sz="3600" b="1" dirty="0" err="1" smtClean="0">
                <a:solidFill>
                  <a:srgbClr val="00B050"/>
                </a:solidFill>
              </a:rPr>
              <a:t>tố</a:t>
            </a:r>
            <a:r>
              <a:rPr lang="en-US" sz="3600" b="1" dirty="0" smtClean="0">
                <a:solidFill>
                  <a:srgbClr val="00B050"/>
                </a:solidFill>
              </a:rPr>
              <a:t> </a:t>
            </a:r>
            <a:r>
              <a:rPr lang="en-US" sz="3600" b="1" dirty="0" err="1" smtClean="0">
                <a:solidFill>
                  <a:srgbClr val="00B050"/>
                </a:solidFill>
              </a:rPr>
              <a:t>đến</a:t>
            </a:r>
            <a:r>
              <a:rPr lang="en-US" sz="3600" b="1" dirty="0" smtClean="0">
                <a:solidFill>
                  <a:srgbClr val="00B050"/>
                </a:solidFill>
              </a:rPr>
              <a:t> </a:t>
            </a:r>
            <a:r>
              <a:rPr lang="en-US" sz="3600" b="1" dirty="0" err="1" smtClean="0">
                <a:solidFill>
                  <a:srgbClr val="00B050"/>
                </a:solidFill>
              </a:rPr>
              <a:t>lượng</a:t>
            </a:r>
            <a:r>
              <a:rPr lang="en-US" sz="3600" b="1" dirty="0" smtClean="0">
                <a:solidFill>
                  <a:srgbClr val="00B050"/>
                </a:solidFill>
              </a:rPr>
              <a:t> </a:t>
            </a:r>
            <a:r>
              <a:rPr lang="en-US" sz="3600" b="1" dirty="0" err="1" smtClean="0">
                <a:solidFill>
                  <a:srgbClr val="00B050"/>
                </a:solidFill>
              </a:rPr>
              <a:t>chất</a:t>
            </a:r>
            <a:r>
              <a:rPr lang="en-US" sz="3600" b="1" dirty="0" smtClean="0">
                <a:solidFill>
                  <a:srgbClr val="00B050"/>
                </a:solidFill>
              </a:rPr>
              <a:t> </a:t>
            </a:r>
            <a:r>
              <a:rPr lang="en-US" sz="3600" b="1" dirty="0" err="1" smtClean="0">
                <a:solidFill>
                  <a:srgbClr val="00B050"/>
                </a:solidFill>
              </a:rPr>
              <a:t>rắn</a:t>
            </a:r>
            <a:r>
              <a:rPr lang="en-US" sz="3600" b="1" dirty="0" smtClean="0">
                <a:solidFill>
                  <a:srgbClr val="00B050"/>
                </a:solidFill>
              </a:rPr>
              <a:t> </a:t>
            </a:r>
            <a:r>
              <a:rPr lang="en-US" sz="3600" b="1" dirty="0" err="1" smtClean="0">
                <a:solidFill>
                  <a:srgbClr val="00B050"/>
                </a:solidFill>
              </a:rPr>
              <a:t>hòa</a:t>
            </a:r>
            <a:r>
              <a:rPr lang="en-US" sz="3600" b="1" dirty="0" smtClean="0">
                <a:solidFill>
                  <a:srgbClr val="00B050"/>
                </a:solidFill>
              </a:rPr>
              <a:t> tan </a:t>
            </a:r>
            <a:r>
              <a:rPr lang="en-US" sz="3600" b="1" dirty="0" err="1" smtClean="0">
                <a:solidFill>
                  <a:srgbClr val="00B050"/>
                </a:solidFill>
              </a:rPr>
              <a:t>trong</a:t>
            </a:r>
            <a:r>
              <a:rPr lang="en-US" sz="3600" b="1" dirty="0" smtClean="0">
                <a:solidFill>
                  <a:srgbClr val="00B050"/>
                </a:solidFill>
              </a:rPr>
              <a:t> </a:t>
            </a:r>
            <a:r>
              <a:rPr lang="en-US" sz="3600" b="1" dirty="0" err="1" smtClean="0">
                <a:solidFill>
                  <a:srgbClr val="00B050"/>
                </a:solidFill>
              </a:rPr>
              <a:t>nước</a:t>
            </a:r>
            <a:endParaRPr lang="vi-VN" sz="3600" b="1" dirty="0">
              <a:solidFill>
                <a:srgbClr val="00B050"/>
              </a:solidFill>
            </a:endParaRPr>
          </a:p>
        </p:txBody>
      </p:sp>
    </p:spTree>
    <p:extLst>
      <p:ext uri="{BB962C8B-B14F-4D97-AF65-F5344CB8AC3E}">
        <p14:creationId xmlns:p14="http://schemas.microsoft.com/office/powerpoint/2010/main" val="33733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7"/>
          <p:cNvSpPr>
            <a:spLocks noChangeArrowheads="1"/>
          </p:cNvSpPr>
          <p:nvPr/>
        </p:nvSpPr>
        <p:spPr bwMode="auto">
          <a:xfrm>
            <a:off x="69850" y="173038"/>
            <a:ext cx="9020175" cy="6692900"/>
          </a:xfrm>
          <a:prstGeom prst="rect">
            <a:avLst/>
          </a:prstGeom>
          <a:noFill/>
          <a:ln w="76200" cmpd="tri" algn="ctr">
            <a:pattFill prst="solidDmnd">
              <a:fgClr>
                <a:srgbClr val="993366"/>
              </a:fgClr>
              <a:bgClr>
                <a:srgbClr val="FFFFFF"/>
              </a:bgClr>
            </a:pattFill>
            <a:miter lim="800000"/>
            <a:headEnd/>
            <a:tailEnd/>
          </a:ln>
          <a:effectLst>
            <a:prstShdw prst="shdw17" dist="17961" dir="13500000">
              <a:srgbClr val="5C1F3D"/>
            </a:prstShdw>
          </a:effectLst>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7651" name="TextBox 2"/>
          <p:cNvSpPr txBox="1">
            <a:spLocks noChangeArrowheads="1"/>
          </p:cNvSpPr>
          <p:nvPr/>
        </p:nvSpPr>
        <p:spPr bwMode="auto">
          <a:xfrm>
            <a:off x="219075" y="177800"/>
            <a:ext cx="8534400"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3600" b="1" dirty="0" err="1">
                <a:solidFill>
                  <a:srgbClr val="0000FF"/>
                </a:solidFill>
                <a:latin typeface="Times New Roman" pitchFamily="18" charset="0"/>
                <a:cs typeface="Times New Roman" pitchFamily="18" charset="0"/>
              </a:rPr>
              <a:t>Khoanh</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tròn</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vào</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phương</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án</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trả</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lời</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đúng</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trong</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các</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câu</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sau</a:t>
            </a:r>
            <a:endParaRPr lang="en-US" sz="3600" b="1" dirty="0">
              <a:solidFill>
                <a:srgbClr val="0000FF"/>
              </a:solidFill>
              <a:latin typeface="Times New Roman" pitchFamily="18" charset="0"/>
              <a:cs typeface="Times New Roman" pitchFamily="18" charset="0"/>
            </a:endParaRPr>
          </a:p>
        </p:txBody>
      </p:sp>
      <p:sp>
        <p:nvSpPr>
          <p:cNvPr id="4" name="TextBox 3"/>
          <p:cNvSpPr txBox="1"/>
          <p:nvPr/>
        </p:nvSpPr>
        <p:spPr>
          <a:xfrm>
            <a:off x="152400" y="1828800"/>
            <a:ext cx="8610600" cy="2554545"/>
          </a:xfrm>
          <a:prstGeom prst="rect">
            <a:avLst/>
          </a:prstGeom>
          <a:noFill/>
        </p:spPr>
        <p:txBody>
          <a:bodyPr>
            <a:spAutoFit/>
          </a:bodyPr>
          <a:lstStyle/>
          <a:p>
            <a:pPr>
              <a:defRPr/>
            </a:pPr>
            <a:r>
              <a:rPr lang="en-US" sz="3200" dirty="0" err="1">
                <a:latin typeface="Times New Roman" pitchFamily="18" charset="0"/>
                <a:cs typeface="Times New Roman" pitchFamily="18" charset="0"/>
              </a:rPr>
              <a:t>Câu</a:t>
            </a:r>
            <a:r>
              <a:rPr lang="en-US" sz="3200" dirty="0">
                <a:latin typeface="Times New Roman" pitchFamily="18" charset="0"/>
                <a:cs typeface="Times New Roman" pitchFamily="18" charset="0"/>
              </a:rPr>
              <a:t> 1: </a:t>
            </a:r>
            <a:r>
              <a:rPr lang="en-US" sz="3200" dirty="0" err="1">
                <a:latin typeface="Times New Roman" pitchFamily="18" charset="0"/>
                <a:cs typeface="Times New Roman" pitchFamily="18" charset="0"/>
              </a:rPr>
              <a:t>Chất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tinh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khiết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là</a:t>
            </a:r>
            <a:endParaRPr lang="en-US" sz="3200" dirty="0">
              <a:latin typeface="Times New Roman" pitchFamily="18" charset="0"/>
              <a:cs typeface="Times New Roman" pitchFamily="18" charset="0"/>
            </a:endParaRPr>
          </a:p>
          <a:p>
            <a:pPr marL="514350" indent="-514350">
              <a:buFontTx/>
              <a:buAutoNum type="alphaUcPeriod"/>
              <a:defRPr/>
            </a:pPr>
            <a:r>
              <a:rPr lang="en-US" sz="3200" dirty="0" err="1">
                <a:latin typeface="Times New Roman" pitchFamily="18" charset="0"/>
                <a:cs typeface="Times New Roman" pitchFamily="18" charset="0"/>
              </a:rPr>
              <a:t>nước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đường</a:t>
            </a:r>
            <a:r>
              <a:rPr lang="en-US" sz="3200" dirty="0">
                <a:latin typeface="Times New Roman" pitchFamily="18" charset="0"/>
                <a:cs typeface="Times New Roman" pitchFamily="18" charset="0"/>
              </a:rPr>
              <a:t>.</a:t>
            </a:r>
          </a:p>
          <a:p>
            <a:pPr marL="514350" indent="-514350">
              <a:buFontTx/>
              <a:buAutoNum type="alphaUcPeriod"/>
              <a:defRPr/>
            </a:pPr>
            <a:r>
              <a:rPr lang="en-US" sz="3200" dirty="0" err="1">
                <a:latin typeface="Times New Roman" pitchFamily="18" charset="0"/>
                <a:cs typeface="Times New Roman" pitchFamily="18" charset="0"/>
              </a:rPr>
              <a:t>nước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muối</a:t>
            </a:r>
            <a:r>
              <a:rPr lang="en-US" sz="3200" dirty="0">
                <a:latin typeface="Times New Roman" pitchFamily="18" charset="0"/>
                <a:cs typeface="Times New Roman" pitchFamily="18" charset="0"/>
              </a:rPr>
              <a:t>.</a:t>
            </a:r>
          </a:p>
          <a:p>
            <a:pPr marL="514350" indent="-514350">
              <a:buFontTx/>
              <a:buAutoNum type="alphaUcPeriod"/>
              <a:defRPr/>
            </a:pPr>
            <a:r>
              <a:rPr lang="en-US" sz="3200" dirty="0" err="1">
                <a:latin typeface="Times New Roman" pitchFamily="18" charset="0"/>
                <a:cs typeface="Times New Roman" pitchFamily="18" charset="0"/>
              </a:rPr>
              <a:t>nước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chanh</a:t>
            </a:r>
            <a:r>
              <a:rPr lang="en-US" sz="3200" dirty="0">
                <a:latin typeface="Times New Roman" pitchFamily="18" charset="0"/>
                <a:cs typeface="Times New Roman" pitchFamily="18" charset="0"/>
              </a:rPr>
              <a:t>.</a:t>
            </a:r>
          </a:p>
          <a:p>
            <a:pPr marL="514350" indent="-514350">
              <a:buFontTx/>
              <a:buAutoNum type="alphaUcPeriod"/>
              <a:defRPr/>
            </a:pPr>
            <a:r>
              <a:rPr lang="en-US" sz="3200" dirty="0" err="1">
                <a:latin typeface="Times New Roman" pitchFamily="18" charset="0"/>
                <a:cs typeface="Times New Roman" pitchFamily="18" charset="0"/>
              </a:rPr>
              <a:t>nước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cất</a:t>
            </a:r>
            <a:r>
              <a:rPr lang="en-US" sz="3200" dirty="0">
                <a:latin typeface="Times New Roman" pitchFamily="18" charset="0"/>
                <a:cs typeface="Times New Roman" pitchFamily="18" charset="0"/>
              </a:rPr>
              <a:t>.</a:t>
            </a:r>
          </a:p>
        </p:txBody>
      </p:sp>
      <p:sp>
        <p:nvSpPr>
          <p:cNvPr id="5" name="Oval 4"/>
          <p:cNvSpPr/>
          <p:nvPr/>
        </p:nvSpPr>
        <p:spPr>
          <a:xfrm>
            <a:off x="69850" y="3773745"/>
            <a:ext cx="609600"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 name="Picture 2" descr="Ống Nghiệm Hình ảnh | Định dạng hình ảnh PSD 401068664| vn.lovepik.co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16436" y="5029200"/>
            <a:ext cx="1981200"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95410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7"/>
          <p:cNvSpPr>
            <a:spLocks noChangeArrowheads="1"/>
          </p:cNvSpPr>
          <p:nvPr/>
        </p:nvSpPr>
        <p:spPr bwMode="auto">
          <a:xfrm>
            <a:off x="69850" y="173038"/>
            <a:ext cx="9020175" cy="6692900"/>
          </a:xfrm>
          <a:prstGeom prst="rect">
            <a:avLst/>
          </a:prstGeom>
          <a:noFill/>
          <a:ln w="76200" cmpd="tri" algn="ctr">
            <a:pattFill prst="solidDmnd">
              <a:fgClr>
                <a:srgbClr val="993366"/>
              </a:fgClr>
              <a:bgClr>
                <a:srgbClr val="FFFFFF"/>
              </a:bgClr>
            </a:pattFill>
            <a:miter lim="800000"/>
            <a:headEnd/>
            <a:tailEnd/>
          </a:ln>
          <a:effectLst>
            <a:prstShdw prst="shdw17" dist="17961" dir="13500000">
              <a:srgbClr val="5C1F3D"/>
            </a:prstShdw>
          </a:effectLst>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7651" name="TextBox 2"/>
          <p:cNvSpPr txBox="1">
            <a:spLocks noChangeArrowheads="1"/>
          </p:cNvSpPr>
          <p:nvPr/>
        </p:nvSpPr>
        <p:spPr bwMode="auto">
          <a:xfrm>
            <a:off x="219075" y="177800"/>
            <a:ext cx="8534400"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3600" b="1" dirty="0" err="1">
                <a:solidFill>
                  <a:srgbClr val="0000FF"/>
                </a:solidFill>
                <a:latin typeface="Times New Roman" pitchFamily="18" charset="0"/>
                <a:cs typeface="Times New Roman" pitchFamily="18" charset="0"/>
              </a:rPr>
              <a:t>Khoanh</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tròn</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vào</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phương</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án</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trả</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lời</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đúng</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trong</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các</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câu</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sau</a:t>
            </a:r>
            <a:endParaRPr lang="en-US" sz="3600" b="1" dirty="0">
              <a:solidFill>
                <a:srgbClr val="0000FF"/>
              </a:solidFill>
              <a:latin typeface="Times New Roman" pitchFamily="18" charset="0"/>
              <a:cs typeface="Times New Roman" pitchFamily="18" charset="0"/>
            </a:endParaRPr>
          </a:p>
        </p:txBody>
      </p:sp>
      <p:sp>
        <p:nvSpPr>
          <p:cNvPr id="4" name="TextBox 3"/>
          <p:cNvSpPr txBox="1"/>
          <p:nvPr/>
        </p:nvSpPr>
        <p:spPr>
          <a:xfrm>
            <a:off x="152400" y="1828800"/>
            <a:ext cx="8610600" cy="2554545"/>
          </a:xfrm>
          <a:prstGeom prst="rect">
            <a:avLst/>
          </a:prstGeom>
          <a:noFill/>
        </p:spPr>
        <p:txBody>
          <a:bodyPr>
            <a:spAutoFit/>
          </a:bodyPr>
          <a:lstStyle/>
          <a:p>
            <a:pPr>
              <a:defRPr/>
            </a:pPr>
            <a:r>
              <a:rPr lang="en-US" sz="3200" dirty="0" err="1">
                <a:latin typeface="Times New Roman" pitchFamily="18" charset="0"/>
                <a:cs typeface="Times New Roman" pitchFamily="18" charset="0"/>
              </a:rPr>
              <a:t>Câu</a:t>
            </a:r>
            <a:r>
              <a:rPr lang="en-US" sz="3200" dirty="0">
                <a:latin typeface="Times New Roman" pitchFamily="18" charset="0"/>
                <a:cs typeface="Times New Roman" pitchFamily="18" charset="0"/>
              </a:rPr>
              <a:t> 2: </a:t>
            </a:r>
            <a:r>
              <a:rPr lang="en-US" sz="3200" dirty="0" err="1">
                <a:latin typeface="Times New Roman" pitchFamily="18" charset="0"/>
                <a:cs typeface="Times New Roman" pitchFamily="18" charset="0"/>
              </a:rPr>
              <a:t>Hỗn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hợp</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là</a:t>
            </a:r>
            <a:endParaRPr lang="en-US" sz="3200" dirty="0">
              <a:latin typeface="Times New Roman" pitchFamily="18" charset="0"/>
              <a:cs typeface="Times New Roman" pitchFamily="18" charset="0"/>
            </a:endParaRPr>
          </a:p>
          <a:p>
            <a:pPr marL="514350" indent="-514350">
              <a:buFontTx/>
              <a:buAutoNum type="alphaUcPeriod"/>
              <a:defRPr/>
            </a:pPr>
            <a:r>
              <a:rPr lang="en-US" sz="3200" dirty="0" err="1">
                <a:latin typeface="Times New Roman" pitchFamily="18" charset="0"/>
                <a:cs typeface="Times New Roman" pitchFamily="18" charset="0"/>
              </a:rPr>
              <a:t>dây</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đồng</a:t>
            </a:r>
            <a:r>
              <a:rPr lang="en-US" sz="3200" dirty="0">
                <a:latin typeface="Times New Roman" pitchFamily="18" charset="0"/>
                <a:cs typeface="Times New Roman" pitchFamily="18" charset="0"/>
              </a:rPr>
              <a:t>.</a:t>
            </a:r>
          </a:p>
          <a:p>
            <a:pPr marL="514350" indent="-514350">
              <a:buFontTx/>
              <a:buAutoNum type="alphaUcPeriod"/>
              <a:defRPr/>
            </a:pPr>
            <a:r>
              <a:rPr lang="en-US" sz="3200" dirty="0" err="1">
                <a:latin typeface="Times New Roman" pitchFamily="18" charset="0"/>
                <a:cs typeface="Times New Roman" pitchFamily="18" charset="0"/>
              </a:rPr>
              <a:t>dây</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nhôm</a:t>
            </a:r>
            <a:r>
              <a:rPr lang="en-US" sz="3200" dirty="0">
                <a:latin typeface="Times New Roman" pitchFamily="18" charset="0"/>
                <a:cs typeface="Times New Roman" pitchFamily="18" charset="0"/>
              </a:rPr>
              <a:t>.</a:t>
            </a:r>
          </a:p>
          <a:p>
            <a:pPr marL="514350" indent="-514350">
              <a:buFontTx/>
              <a:buAutoNum type="alphaUcPeriod"/>
              <a:defRPr/>
            </a:pPr>
            <a:r>
              <a:rPr lang="en-US" sz="3200" dirty="0" err="1">
                <a:latin typeface="Times New Roman" pitchFamily="18" charset="0"/>
                <a:cs typeface="Times New Roman" pitchFamily="18" charset="0"/>
              </a:rPr>
              <a:t>nước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biển</a:t>
            </a:r>
            <a:r>
              <a:rPr lang="en-US" sz="3200" dirty="0">
                <a:latin typeface="Times New Roman" pitchFamily="18" charset="0"/>
                <a:cs typeface="Times New Roman" pitchFamily="18" charset="0"/>
              </a:rPr>
              <a:t>.</a:t>
            </a:r>
          </a:p>
          <a:p>
            <a:pPr marL="514350" indent="-514350">
              <a:buFontTx/>
              <a:buAutoNum type="alphaUcPeriod"/>
              <a:defRPr/>
            </a:pPr>
            <a:r>
              <a:rPr lang="en-US" sz="3200" dirty="0" err="1">
                <a:latin typeface="Times New Roman" pitchFamily="18" charset="0"/>
                <a:cs typeface="Times New Roman" pitchFamily="18" charset="0"/>
              </a:rPr>
              <a:t>nước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cất</a:t>
            </a:r>
            <a:r>
              <a:rPr lang="en-US" sz="3200" dirty="0">
                <a:latin typeface="Times New Roman" pitchFamily="18" charset="0"/>
                <a:cs typeface="Times New Roman" pitchFamily="18" charset="0"/>
              </a:rPr>
              <a:t>.</a:t>
            </a:r>
          </a:p>
        </p:txBody>
      </p:sp>
      <p:sp>
        <p:nvSpPr>
          <p:cNvPr id="5" name="Oval 4"/>
          <p:cNvSpPr/>
          <p:nvPr/>
        </p:nvSpPr>
        <p:spPr>
          <a:xfrm>
            <a:off x="76777" y="3352800"/>
            <a:ext cx="609600"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 name="Picture 2" descr="Ống Nghiệm Hình ảnh | Định dạng hình ảnh PSD 401068664| vn.lovepik.co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16436" y="5029200"/>
            <a:ext cx="1981200"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18584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7"/>
          <p:cNvSpPr>
            <a:spLocks noChangeArrowheads="1"/>
          </p:cNvSpPr>
          <p:nvPr/>
        </p:nvSpPr>
        <p:spPr bwMode="auto">
          <a:xfrm>
            <a:off x="69850" y="173038"/>
            <a:ext cx="9020175" cy="6692900"/>
          </a:xfrm>
          <a:prstGeom prst="rect">
            <a:avLst/>
          </a:prstGeom>
          <a:noFill/>
          <a:ln w="76200" cmpd="tri" algn="ctr">
            <a:pattFill prst="solidDmnd">
              <a:fgClr>
                <a:srgbClr val="993366"/>
              </a:fgClr>
              <a:bgClr>
                <a:srgbClr val="FFFFFF"/>
              </a:bgClr>
            </a:pattFill>
            <a:miter lim="800000"/>
            <a:headEnd/>
            <a:tailEnd/>
          </a:ln>
          <a:effectLst>
            <a:prstShdw prst="shdw17" dist="17961" dir="13500000">
              <a:srgbClr val="5C1F3D"/>
            </a:prstShdw>
          </a:effectLst>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7651" name="TextBox 2"/>
          <p:cNvSpPr txBox="1">
            <a:spLocks noChangeArrowheads="1"/>
          </p:cNvSpPr>
          <p:nvPr/>
        </p:nvSpPr>
        <p:spPr bwMode="auto">
          <a:xfrm>
            <a:off x="219075" y="177800"/>
            <a:ext cx="8534400"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3600" b="1" dirty="0" err="1">
                <a:solidFill>
                  <a:srgbClr val="0000FF"/>
                </a:solidFill>
                <a:latin typeface="Times New Roman" pitchFamily="18" charset="0"/>
                <a:cs typeface="Times New Roman" pitchFamily="18" charset="0"/>
              </a:rPr>
              <a:t>Khoanh</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tròn</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vào</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phương</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án</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trả</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lời</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đúng</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trong</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các</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câu</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sau</a:t>
            </a:r>
            <a:endParaRPr lang="en-US" sz="3600" b="1" dirty="0">
              <a:solidFill>
                <a:srgbClr val="0000FF"/>
              </a:solidFill>
              <a:latin typeface="Times New Roman" pitchFamily="18" charset="0"/>
              <a:cs typeface="Times New Roman" pitchFamily="18" charset="0"/>
            </a:endParaRPr>
          </a:p>
        </p:txBody>
      </p:sp>
      <p:sp>
        <p:nvSpPr>
          <p:cNvPr id="4" name="TextBox 3"/>
          <p:cNvSpPr txBox="1"/>
          <p:nvPr/>
        </p:nvSpPr>
        <p:spPr>
          <a:xfrm>
            <a:off x="152400" y="1828800"/>
            <a:ext cx="8610600" cy="3046988"/>
          </a:xfrm>
          <a:prstGeom prst="rect">
            <a:avLst/>
          </a:prstGeom>
          <a:noFill/>
        </p:spPr>
        <p:txBody>
          <a:bodyPr>
            <a:spAutoFit/>
          </a:bodyPr>
          <a:lstStyle/>
          <a:p>
            <a:pPr>
              <a:defRPr/>
            </a:pPr>
            <a:r>
              <a:rPr lang="en-US" sz="3200" dirty="0" err="1">
                <a:latin typeface="Times New Roman" pitchFamily="18" charset="0"/>
                <a:cs typeface="Times New Roman" pitchFamily="18" charset="0"/>
              </a:rPr>
              <a:t>Câu</a:t>
            </a:r>
            <a:r>
              <a:rPr lang="en-US" sz="3200" dirty="0">
                <a:latin typeface="Times New Roman" pitchFamily="18" charset="0"/>
                <a:cs typeface="Times New Roman" pitchFamily="18" charset="0"/>
              </a:rPr>
              <a:t> 3: Dung </a:t>
            </a:r>
            <a:r>
              <a:rPr lang="en-US" sz="3200" dirty="0" err="1">
                <a:latin typeface="Times New Roman" pitchFamily="18" charset="0"/>
                <a:cs typeface="Times New Roman" pitchFamily="18" charset="0"/>
              </a:rPr>
              <a:t>dịch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là</a:t>
            </a:r>
            <a:endParaRPr lang="en-US" sz="3200" dirty="0">
              <a:latin typeface="Times New Roman" pitchFamily="18" charset="0"/>
              <a:cs typeface="Times New Roman" pitchFamily="18" charset="0"/>
            </a:endParaRPr>
          </a:p>
          <a:p>
            <a:pPr marL="514350" indent="-514350">
              <a:buFontTx/>
              <a:buAutoNum type="alphaUcPeriod"/>
              <a:defRPr/>
            </a:pPr>
            <a:r>
              <a:rPr lang="en-US" sz="3200" dirty="0" err="1">
                <a:latin typeface="Times New Roman" pitchFamily="18" charset="0"/>
                <a:cs typeface="Times New Roman" pitchFamily="18" charset="0"/>
              </a:rPr>
              <a:t>hỗn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hợp</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không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đồng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nhất</a:t>
            </a:r>
            <a:r>
              <a:rPr lang="en-US" sz="3200" dirty="0">
                <a:latin typeface="Times New Roman" pitchFamily="18" charset="0"/>
                <a:cs typeface="Times New Roman" pitchFamily="18" charset="0"/>
              </a:rPr>
              <a:t>.</a:t>
            </a:r>
          </a:p>
          <a:p>
            <a:pPr marL="514350" indent="-514350">
              <a:buFontTx/>
              <a:buAutoNum type="alphaUcPeriod"/>
              <a:defRPr/>
            </a:pPr>
            <a:r>
              <a:rPr lang="en-US" sz="3200" dirty="0" err="1">
                <a:latin typeface="Times New Roman" pitchFamily="18" charset="0"/>
                <a:cs typeface="Times New Roman" pitchFamily="18" charset="0"/>
              </a:rPr>
              <a:t>chất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tinh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khiết</a:t>
            </a:r>
            <a:r>
              <a:rPr lang="en-US" sz="3200" dirty="0">
                <a:latin typeface="Times New Roman" pitchFamily="18" charset="0"/>
                <a:cs typeface="Times New Roman" pitchFamily="18" charset="0"/>
              </a:rPr>
              <a:t>.</a:t>
            </a:r>
          </a:p>
          <a:p>
            <a:pPr marL="514350" indent="-514350">
              <a:buFontTx/>
              <a:buAutoNum type="alphaUcPeriod"/>
              <a:defRPr/>
            </a:pPr>
            <a:r>
              <a:rPr lang="en-US" sz="3200" dirty="0" err="1">
                <a:latin typeface="Times New Roman" pitchFamily="18" charset="0"/>
                <a:cs typeface="Times New Roman" pitchFamily="18" charset="0"/>
              </a:rPr>
              <a:t>hỗn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hợp</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không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đồng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nhất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của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chất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rắn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chất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lỏng</a:t>
            </a:r>
            <a:r>
              <a:rPr lang="en-US" sz="3200" dirty="0">
                <a:latin typeface="Times New Roman" pitchFamily="18" charset="0"/>
                <a:cs typeface="Times New Roman" pitchFamily="18" charset="0"/>
              </a:rPr>
              <a:t>.</a:t>
            </a:r>
          </a:p>
          <a:p>
            <a:pPr marL="514350" indent="-514350">
              <a:buFontTx/>
              <a:buAutoNum type="alphaUcPeriod"/>
              <a:defRPr/>
            </a:pPr>
            <a:r>
              <a:rPr lang="en-US" sz="3200" dirty="0" err="1">
                <a:latin typeface="Times New Roman" pitchFamily="18" charset="0"/>
                <a:cs typeface="Times New Roman" pitchFamily="18" charset="0"/>
              </a:rPr>
              <a:t>hỗn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hợp</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đồng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nhất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của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chất</a:t>
            </a:r>
            <a:r>
              <a:rPr lang="en-US" sz="3200" dirty="0">
                <a:latin typeface="Times New Roman" pitchFamily="18" charset="0"/>
                <a:cs typeface="Times New Roman" pitchFamily="18" charset="0"/>
              </a:rPr>
              <a:t> tan </a:t>
            </a:r>
            <a:r>
              <a:rPr lang="en-US" sz="3200" dirty="0" err="1">
                <a:latin typeface="Times New Roman" pitchFamily="18" charset="0"/>
                <a:cs typeface="Times New Roman" pitchFamily="18" charset="0"/>
              </a:rPr>
              <a:t>và</a:t>
            </a:r>
            <a:r>
              <a:rPr lang="en-US" sz="3200" dirty="0">
                <a:latin typeface="Times New Roman" pitchFamily="18" charset="0"/>
                <a:cs typeface="Times New Roman" pitchFamily="18" charset="0"/>
              </a:rPr>
              <a:t> dung </a:t>
            </a:r>
            <a:r>
              <a:rPr lang="en-US" sz="3200" dirty="0" err="1">
                <a:latin typeface="Times New Roman" pitchFamily="18" charset="0"/>
                <a:cs typeface="Times New Roman" pitchFamily="18" charset="0"/>
              </a:rPr>
              <a:t>môi</a:t>
            </a:r>
            <a:r>
              <a:rPr lang="en-US" sz="3200" dirty="0">
                <a:latin typeface="Times New Roman" pitchFamily="18" charset="0"/>
                <a:cs typeface="Times New Roman" pitchFamily="18" charset="0"/>
              </a:rPr>
              <a:t>.</a:t>
            </a:r>
          </a:p>
        </p:txBody>
      </p:sp>
      <p:sp>
        <p:nvSpPr>
          <p:cNvPr id="5" name="Oval 4"/>
          <p:cNvSpPr/>
          <p:nvPr/>
        </p:nvSpPr>
        <p:spPr>
          <a:xfrm>
            <a:off x="69850" y="4266188"/>
            <a:ext cx="609600"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 name="Picture 2" descr="Ống Nghiệm Hình ảnh | Định dạng hình ảnh PSD 401068664| vn.lovepik.co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16436" y="5029200"/>
            <a:ext cx="1981200"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86336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7"/>
          <p:cNvSpPr>
            <a:spLocks noChangeArrowheads="1"/>
          </p:cNvSpPr>
          <p:nvPr/>
        </p:nvSpPr>
        <p:spPr bwMode="auto">
          <a:xfrm>
            <a:off x="69850" y="173038"/>
            <a:ext cx="9020175" cy="6692900"/>
          </a:xfrm>
          <a:prstGeom prst="rect">
            <a:avLst/>
          </a:prstGeom>
          <a:noFill/>
          <a:ln w="76200" cmpd="tri" algn="ctr">
            <a:pattFill prst="solidDmnd">
              <a:fgClr>
                <a:srgbClr val="993366"/>
              </a:fgClr>
              <a:bgClr>
                <a:srgbClr val="FFFFFF"/>
              </a:bgClr>
            </a:pattFill>
            <a:miter lim="800000"/>
            <a:headEnd/>
            <a:tailEnd/>
          </a:ln>
          <a:effectLst>
            <a:prstShdw prst="shdw17" dist="17961" dir="13500000">
              <a:srgbClr val="5C1F3D"/>
            </a:prstShdw>
          </a:effectLst>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7651" name="TextBox 2"/>
          <p:cNvSpPr txBox="1">
            <a:spLocks noChangeArrowheads="1"/>
          </p:cNvSpPr>
          <p:nvPr/>
        </p:nvSpPr>
        <p:spPr bwMode="auto">
          <a:xfrm>
            <a:off x="219075" y="177800"/>
            <a:ext cx="8534400"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3600" b="1" dirty="0" err="1">
                <a:solidFill>
                  <a:srgbClr val="0000FF"/>
                </a:solidFill>
                <a:latin typeface="Times New Roman" pitchFamily="18" charset="0"/>
                <a:cs typeface="Times New Roman" pitchFamily="18" charset="0"/>
              </a:rPr>
              <a:t>Khoanh</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tròn</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vào</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phương</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án</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trả</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lời</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đúng</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trong</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các</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câu</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sau</a:t>
            </a:r>
            <a:endParaRPr lang="en-US" sz="3600" b="1" dirty="0">
              <a:solidFill>
                <a:srgbClr val="0000FF"/>
              </a:solidFill>
              <a:latin typeface="Times New Roman" pitchFamily="18" charset="0"/>
              <a:cs typeface="Times New Roman" pitchFamily="18" charset="0"/>
            </a:endParaRPr>
          </a:p>
        </p:txBody>
      </p:sp>
      <p:sp>
        <p:nvSpPr>
          <p:cNvPr id="4" name="TextBox 3"/>
          <p:cNvSpPr txBox="1"/>
          <p:nvPr/>
        </p:nvSpPr>
        <p:spPr>
          <a:xfrm>
            <a:off x="152400" y="1828800"/>
            <a:ext cx="8610600" cy="2554545"/>
          </a:xfrm>
          <a:prstGeom prst="rect">
            <a:avLst/>
          </a:prstGeom>
          <a:noFill/>
        </p:spPr>
        <p:txBody>
          <a:bodyPr>
            <a:spAutoFit/>
          </a:bodyPr>
          <a:lstStyle/>
          <a:p>
            <a:pPr>
              <a:defRPr/>
            </a:pPr>
            <a:r>
              <a:rPr lang="en-US" sz="3200" dirty="0" err="1">
                <a:latin typeface="Times New Roman" pitchFamily="18" charset="0"/>
                <a:cs typeface="Times New Roman" pitchFamily="18" charset="0"/>
              </a:rPr>
              <a:t>Câu</a:t>
            </a:r>
            <a:r>
              <a:rPr lang="en-US" sz="3200" dirty="0">
                <a:latin typeface="Times New Roman" pitchFamily="18" charset="0"/>
                <a:cs typeface="Times New Roman" pitchFamily="18" charset="0"/>
              </a:rPr>
              <a:t> 4: </a:t>
            </a:r>
            <a:r>
              <a:rPr lang="en-US" sz="3200" dirty="0" err="1">
                <a:latin typeface="Times New Roman" pitchFamily="18" charset="0"/>
                <a:cs typeface="Times New Roman" pitchFamily="18" charset="0"/>
              </a:rPr>
              <a:t>Nước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chanh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là</a:t>
            </a:r>
            <a:endParaRPr lang="en-US" sz="3200" dirty="0">
              <a:latin typeface="Times New Roman" pitchFamily="18" charset="0"/>
              <a:cs typeface="Times New Roman" pitchFamily="18" charset="0"/>
            </a:endParaRPr>
          </a:p>
          <a:p>
            <a:pPr marL="514350" indent="-514350">
              <a:buFontTx/>
              <a:buAutoNum type="alphaUcPeriod"/>
              <a:defRPr/>
            </a:pPr>
            <a:r>
              <a:rPr lang="en-US" sz="3200" dirty="0">
                <a:latin typeface="Times New Roman" pitchFamily="18" charset="0"/>
                <a:cs typeface="Times New Roman" pitchFamily="18" charset="0"/>
              </a:rPr>
              <a:t>dung </a:t>
            </a:r>
            <a:r>
              <a:rPr lang="en-US" sz="3200" dirty="0" err="1">
                <a:latin typeface="Times New Roman" pitchFamily="18" charset="0"/>
                <a:cs typeface="Times New Roman" pitchFamily="18" charset="0"/>
              </a:rPr>
              <a:t>dịch</a:t>
            </a:r>
            <a:r>
              <a:rPr lang="en-US" sz="3200" dirty="0">
                <a:latin typeface="Times New Roman" pitchFamily="18" charset="0"/>
                <a:cs typeface="Times New Roman" pitchFamily="18" charset="0"/>
              </a:rPr>
              <a:t>.</a:t>
            </a:r>
          </a:p>
          <a:p>
            <a:pPr marL="514350" indent="-514350">
              <a:buFontTx/>
              <a:buAutoNum type="alphaUcPeriod"/>
              <a:defRPr/>
            </a:pPr>
            <a:r>
              <a:rPr lang="en-US" sz="3200" dirty="0" err="1">
                <a:latin typeface="Times New Roman" pitchFamily="18" charset="0"/>
                <a:cs typeface="Times New Roman" pitchFamily="18" charset="0"/>
              </a:rPr>
              <a:t>chất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tinh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khiết</a:t>
            </a:r>
            <a:r>
              <a:rPr lang="en-US" sz="3200" dirty="0">
                <a:latin typeface="Times New Roman" pitchFamily="18" charset="0"/>
                <a:cs typeface="Times New Roman" pitchFamily="18" charset="0"/>
              </a:rPr>
              <a:t>.</a:t>
            </a:r>
          </a:p>
          <a:p>
            <a:pPr marL="514350" indent="-514350">
              <a:buFontTx/>
              <a:buAutoNum type="alphaUcPeriod"/>
              <a:defRPr/>
            </a:pPr>
            <a:r>
              <a:rPr lang="en-US" sz="3200" dirty="0" err="1">
                <a:latin typeface="Times New Roman" pitchFamily="18" charset="0"/>
                <a:cs typeface="Times New Roman" pitchFamily="18" charset="0"/>
              </a:rPr>
              <a:t>huyền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phù</a:t>
            </a:r>
            <a:r>
              <a:rPr lang="en-US" sz="3200" dirty="0">
                <a:latin typeface="Times New Roman" pitchFamily="18" charset="0"/>
                <a:cs typeface="Times New Roman" pitchFamily="18" charset="0"/>
              </a:rPr>
              <a:t>.</a:t>
            </a:r>
          </a:p>
          <a:p>
            <a:pPr marL="514350" indent="-514350">
              <a:buFontTx/>
              <a:buAutoNum type="alphaUcPeriod"/>
              <a:defRPr/>
            </a:pPr>
            <a:r>
              <a:rPr lang="en-US" sz="3200" dirty="0" err="1">
                <a:latin typeface="Times New Roman" pitchFamily="18" charset="0"/>
                <a:cs typeface="Times New Roman" pitchFamily="18" charset="0"/>
              </a:rPr>
              <a:t>nhũ</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tương</a:t>
            </a:r>
            <a:r>
              <a:rPr lang="en-US" sz="3200" dirty="0">
                <a:latin typeface="Times New Roman" pitchFamily="18" charset="0"/>
                <a:cs typeface="Times New Roman" pitchFamily="18" charset="0"/>
              </a:rPr>
              <a:t>.</a:t>
            </a:r>
          </a:p>
        </p:txBody>
      </p:sp>
      <p:sp>
        <p:nvSpPr>
          <p:cNvPr id="5" name="Oval 4"/>
          <p:cNvSpPr/>
          <p:nvPr/>
        </p:nvSpPr>
        <p:spPr>
          <a:xfrm>
            <a:off x="76200" y="3276600"/>
            <a:ext cx="609600"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 name="Picture 2" descr="Ống Nghiệm Hình ảnh | Định dạng hình ảnh PSD 401068664| vn.lovepik.co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16436" y="5029200"/>
            <a:ext cx="1981200"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95814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7"/>
          <p:cNvSpPr>
            <a:spLocks noChangeArrowheads="1"/>
          </p:cNvSpPr>
          <p:nvPr/>
        </p:nvSpPr>
        <p:spPr bwMode="auto">
          <a:xfrm>
            <a:off x="69850" y="173038"/>
            <a:ext cx="9020175" cy="6692900"/>
          </a:xfrm>
          <a:prstGeom prst="rect">
            <a:avLst/>
          </a:prstGeom>
          <a:noFill/>
          <a:ln w="76200" cmpd="tri" algn="ctr">
            <a:pattFill prst="solidDmnd">
              <a:fgClr>
                <a:srgbClr val="993366"/>
              </a:fgClr>
              <a:bgClr>
                <a:srgbClr val="FFFFFF"/>
              </a:bgClr>
            </a:pattFill>
            <a:miter lim="800000"/>
            <a:headEnd/>
            <a:tailEnd/>
          </a:ln>
          <a:effectLst>
            <a:prstShdw prst="shdw17" dist="17961" dir="13500000">
              <a:srgbClr val="5C1F3D"/>
            </a:prstShdw>
          </a:effectLst>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7651" name="TextBox 2"/>
          <p:cNvSpPr txBox="1">
            <a:spLocks noChangeArrowheads="1"/>
          </p:cNvSpPr>
          <p:nvPr/>
        </p:nvSpPr>
        <p:spPr bwMode="auto">
          <a:xfrm>
            <a:off x="219075" y="177800"/>
            <a:ext cx="8534400"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3600" b="1" dirty="0" err="1">
                <a:solidFill>
                  <a:srgbClr val="0000FF"/>
                </a:solidFill>
                <a:latin typeface="Times New Roman" pitchFamily="18" charset="0"/>
                <a:cs typeface="Times New Roman" pitchFamily="18" charset="0"/>
              </a:rPr>
              <a:t>Khoanh</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tròn</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vào</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phương</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án</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trả</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lời</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đúng</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trong</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các</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câu</a:t>
            </a:r>
            <a:r>
              <a:rPr lang="en-US" sz="3600" b="1" dirty="0">
                <a:solidFill>
                  <a:srgbClr val="0000FF"/>
                </a:solidFill>
                <a:latin typeface="Times New Roman" pitchFamily="18" charset="0"/>
                <a:cs typeface="Times New Roman" pitchFamily="18" charset="0"/>
              </a:rPr>
              <a:t> </a:t>
            </a:r>
            <a:r>
              <a:rPr lang="en-US" sz="3600" b="1" dirty="0" err="1">
                <a:solidFill>
                  <a:srgbClr val="0000FF"/>
                </a:solidFill>
                <a:latin typeface="Times New Roman" pitchFamily="18" charset="0"/>
                <a:cs typeface="Times New Roman" pitchFamily="18" charset="0"/>
              </a:rPr>
              <a:t>sau</a:t>
            </a:r>
            <a:endParaRPr lang="en-US" sz="3600" b="1" dirty="0">
              <a:solidFill>
                <a:srgbClr val="0000FF"/>
              </a:solidFill>
              <a:latin typeface="Times New Roman" pitchFamily="18" charset="0"/>
              <a:cs typeface="Times New Roman" pitchFamily="18" charset="0"/>
            </a:endParaRPr>
          </a:p>
        </p:txBody>
      </p:sp>
      <p:sp>
        <p:nvSpPr>
          <p:cNvPr id="5" name="Oval 4"/>
          <p:cNvSpPr/>
          <p:nvPr/>
        </p:nvSpPr>
        <p:spPr>
          <a:xfrm>
            <a:off x="152400" y="2667000"/>
            <a:ext cx="609600"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 name="Picture 2" descr="Ống Nghiệm Hình ảnh | Định dạng hình ảnh PSD 401068664| vn.lovepik.co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08825" y="5095009"/>
            <a:ext cx="1981200" cy="16002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02623" y="1676400"/>
            <a:ext cx="8550852" cy="3046988"/>
          </a:xfrm>
          <a:prstGeom prst="rect">
            <a:avLst/>
          </a:prstGeom>
        </p:spPr>
        <p:txBody>
          <a:bodyPr wrap="square">
            <a:spAutoFit/>
          </a:bodyPr>
          <a:lstStyle/>
          <a:p>
            <a:pPr>
              <a:defRPr/>
            </a:pPr>
            <a:r>
              <a:rPr lang="en-US" sz="3200" dirty="0" err="1">
                <a:latin typeface="Times New Roman" pitchFamily="18" charset="0"/>
                <a:cs typeface="Times New Roman" panose="02020603050405020304" pitchFamily="18" charset="0"/>
              </a:rPr>
              <a:t>Câu</a:t>
            </a:r>
            <a:r>
              <a:rPr lang="en-US" sz="3200" dirty="0">
                <a:latin typeface="Times New Roman" panose="02020603050405020304" pitchFamily="18" charset="0"/>
                <a:cs typeface="Times New Roman" panose="02020603050405020304" pitchFamily="18" charset="0"/>
              </a:rPr>
              <a:t> 5: </a:t>
            </a:r>
            <a:r>
              <a:rPr lang="en-US" sz="3200" dirty="0" err="1">
                <a:latin typeface="Times New Roman" panose="02020603050405020304" pitchFamily="18" charset="0"/>
                <a:cs typeface="Times New Roman" panose="02020603050405020304" pitchFamily="18" charset="0"/>
              </a:rPr>
              <a:t>Trộn</a:t>
            </a:r>
            <a:r>
              <a:rPr lang="en-US" sz="3200" dirty="0">
                <a:latin typeface="Times New Roman" panose="02020603050405020304" pitchFamily="18" charset="0"/>
                <a:cs typeface="Times New Roman" panose="02020603050405020304" pitchFamily="18" charset="0"/>
              </a:rPr>
              <a:t> 2ml </a:t>
            </a:r>
            <a:r>
              <a:rPr lang="en-US" sz="3200" dirty="0" err="1">
                <a:latin typeface="Times New Roman" panose="02020603050405020304" pitchFamily="18" charset="0"/>
                <a:cs typeface="Times New Roman" panose="02020603050405020304" pitchFamily="18" charset="0"/>
              </a:rPr>
              <a:t>giấm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ăn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với</a:t>
            </a:r>
            <a:r>
              <a:rPr lang="en-US" sz="3200" dirty="0">
                <a:latin typeface="Times New Roman" panose="02020603050405020304" pitchFamily="18" charset="0"/>
                <a:cs typeface="Times New Roman" panose="02020603050405020304" pitchFamily="18" charset="0"/>
              </a:rPr>
              <a:t> 10ml </a:t>
            </a:r>
            <a:r>
              <a:rPr lang="en-US" sz="3200" dirty="0" err="1">
                <a:latin typeface="Times New Roman" panose="02020603050405020304" pitchFamily="18" charset="0"/>
                <a:cs typeface="Times New Roman" panose="02020603050405020304" pitchFamily="18" charset="0"/>
              </a:rPr>
              <a:t>nước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Câu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sau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đây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diễn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đạt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đúng</a:t>
            </a:r>
            <a:r>
              <a:rPr lang="en-US" sz="3200" dirty="0">
                <a:latin typeface="Times New Roman" panose="02020603050405020304" pitchFamily="18" charset="0"/>
                <a:cs typeface="Times New Roman" panose="02020603050405020304" pitchFamily="18" charset="0"/>
              </a:rPr>
              <a:t>?</a:t>
            </a:r>
          </a:p>
          <a:p>
            <a:pPr marL="514350" indent="-514350">
              <a:buFontTx/>
              <a:buAutoNum type="alphaUcPeriod"/>
              <a:defRPr/>
            </a:pPr>
            <a:r>
              <a:rPr lang="en-US" sz="3200" dirty="0" err="1">
                <a:latin typeface="Times New Roman" pitchFamily="18" charset="0"/>
                <a:cs typeface="Times New Roman" pitchFamily="18" charset="0"/>
              </a:rPr>
              <a:t>Chất</a:t>
            </a:r>
            <a:r>
              <a:rPr lang="en-US" sz="3200" dirty="0">
                <a:latin typeface="Times New Roman" pitchFamily="18" charset="0"/>
                <a:cs typeface="Times New Roman" pitchFamily="18" charset="0"/>
              </a:rPr>
              <a:t> tan </a:t>
            </a:r>
            <a:r>
              <a:rPr lang="en-US" sz="3200" dirty="0" err="1">
                <a:latin typeface="Times New Roman" pitchFamily="18" charset="0"/>
                <a:cs typeface="Times New Roman" pitchFamily="18" charset="0"/>
              </a:rPr>
              <a:t>là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giấm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ăn</a:t>
            </a:r>
            <a:r>
              <a:rPr lang="en-US" sz="3200" dirty="0">
                <a:latin typeface="Times New Roman" pitchFamily="18" charset="0"/>
                <a:cs typeface="Times New Roman" pitchFamily="18" charset="0"/>
              </a:rPr>
              <a:t>, dung </a:t>
            </a:r>
            <a:r>
              <a:rPr lang="en-US" sz="3200" dirty="0" err="1">
                <a:latin typeface="Times New Roman" pitchFamily="18" charset="0"/>
                <a:cs typeface="Times New Roman" pitchFamily="18" charset="0"/>
              </a:rPr>
              <a:t>môi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nước</a:t>
            </a:r>
            <a:r>
              <a:rPr lang="en-US" sz="3200" dirty="0">
                <a:latin typeface="Times New Roman" pitchFamily="18" charset="0"/>
                <a:cs typeface="Times New Roman" pitchFamily="18" charset="0"/>
              </a:rPr>
              <a:t>.</a:t>
            </a:r>
          </a:p>
          <a:p>
            <a:pPr marL="514350" indent="-514350">
              <a:buFontTx/>
              <a:buAutoNum type="alphaUcPeriod"/>
              <a:defRPr/>
            </a:pPr>
            <a:r>
              <a:rPr lang="en-US" sz="3200" dirty="0" err="1">
                <a:latin typeface="Times New Roman" pitchFamily="18" charset="0"/>
                <a:cs typeface="Times New Roman" pitchFamily="18" charset="0"/>
              </a:rPr>
              <a:t>Chất</a:t>
            </a:r>
            <a:r>
              <a:rPr lang="en-US" sz="3200" dirty="0">
                <a:latin typeface="Times New Roman" pitchFamily="18" charset="0"/>
                <a:cs typeface="Times New Roman" pitchFamily="18" charset="0"/>
              </a:rPr>
              <a:t> tan </a:t>
            </a:r>
            <a:r>
              <a:rPr lang="en-US" sz="3200" dirty="0" err="1">
                <a:latin typeface="Times New Roman" pitchFamily="18" charset="0"/>
                <a:cs typeface="Times New Roman" pitchFamily="18" charset="0"/>
              </a:rPr>
              <a:t>là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nước</a:t>
            </a:r>
            <a:r>
              <a:rPr lang="en-US" sz="3200" dirty="0">
                <a:latin typeface="Times New Roman" pitchFamily="18" charset="0"/>
                <a:cs typeface="Times New Roman" pitchFamily="18" charset="0"/>
              </a:rPr>
              <a:t>, dung </a:t>
            </a:r>
            <a:r>
              <a:rPr lang="en-US" sz="3200" dirty="0" err="1">
                <a:latin typeface="Times New Roman" pitchFamily="18" charset="0"/>
                <a:cs typeface="Times New Roman" pitchFamily="18" charset="0"/>
              </a:rPr>
              <a:t>môi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giấm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ăn</a:t>
            </a:r>
            <a:r>
              <a:rPr lang="en-US" sz="3200" dirty="0">
                <a:latin typeface="Times New Roman" pitchFamily="18" charset="0"/>
                <a:cs typeface="Times New Roman" pitchFamily="18" charset="0"/>
              </a:rPr>
              <a:t>.</a:t>
            </a:r>
          </a:p>
          <a:p>
            <a:pPr marL="514350" indent="-514350">
              <a:buFontTx/>
              <a:buAutoNum type="alphaUcPeriod"/>
              <a:defRPr/>
            </a:pPr>
            <a:r>
              <a:rPr lang="en-US" sz="3200" dirty="0" err="1">
                <a:latin typeface="Times New Roman" pitchFamily="18" charset="0"/>
                <a:cs typeface="Times New Roman" pitchFamily="18" charset="0"/>
              </a:rPr>
              <a:t>Nước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hoặc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giấm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ăn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đều</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có</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thể</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là</a:t>
            </a:r>
            <a:r>
              <a:rPr lang="en-US" sz="3200" dirty="0">
                <a:latin typeface="Times New Roman" pitchFamily="18" charset="0"/>
                <a:cs typeface="Times New Roman" pitchFamily="18" charset="0"/>
              </a:rPr>
              <a:t> dung </a:t>
            </a:r>
            <a:r>
              <a:rPr lang="en-US" sz="3200" dirty="0" err="1">
                <a:latin typeface="Times New Roman" pitchFamily="18" charset="0"/>
                <a:cs typeface="Times New Roman" pitchFamily="18" charset="0"/>
              </a:rPr>
              <a:t>môi</a:t>
            </a:r>
            <a:r>
              <a:rPr lang="en-US" sz="3200" dirty="0">
                <a:latin typeface="Times New Roman" pitchFamily="18" charset="0"/>
                <a:cs typeface="Times New Roman" pitchFamily="18" charset="0"/>
              </a:rPr>
              <a:t>.</a:t>
            </a:r>
          </a:p>
          <a:p>
            <a:pPr marL="514350" indent="-514350">
              <a:buFontTx/>
              <a:buAutoNum type="alphaUcPeriod"/>
              <a:defRPr/>
            </a:pPr>
            <a:r>
              <a:rPr lang="en-US" sz="3200" dirty="0" err="1">
                <a:latin typeface="Times New Roman" pitchFamily="18" charset="0"/>
                <a:cs typeface="Times New Roman" pitchFamily="18" charset="0"/>
              </a:rPr>
              <a:t>Nước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hoặc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giấm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ăn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đều</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có</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thể</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chất</a:t>
            </a:r>
            <a:r>
              <a:rPr lang="en-US" sz="3200" dirty="0">
                <a:latin typeface="Times New Roman" pitchFamily="18" charset="0"/>
                <a:cs typeface="Times New Roman" pitchFamily="18" charset="0"/>
              </a:rPr>
              <a:t> tan.</a:t>
            </a:r>
          </a:p>
        </p:txBody>
      </p:sp>
    </p:spTree>
    <p:extLst>
      <p:ext uri="{BB962C8B-B14F-4D97-AF65-F5344CB8AC3E}">
        <p14:creationId xmlns:p14="http://schemas.microsoft.com/office/powerpoint/2010/main" val="5952922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D:\hoi gian chuyen de\sua ca ca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990600"/>
            <a:ext cx="5867400" cy="341196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32508" y="4428225"/>
            <a:ext cx="8305801" cy="1569660"/>
          </a:xfrm>
          <a:prstGeom prst="rect">
            <a:avLst/>
          </a:prstGeom>
          <a:noFill/>
        </p:spPr>
        <p:txBody>
          <a:bodyPr wrap="square" rtlCol="0">
            <a:spAutoFit/>
          </a:bodyPr>
          <a:lstStyle/>
          <a:p>
            <a:pPr algn="ctr"/>
            <a:r>
              <a:rPr lang="en-US" sz="3200" b="1" i="1" dirty="0" err="1">
                <a:solidFill>
                  <a:srgbClr val="FF0000"/>
                </a:solidFill>
                <a:latin typeface="Times New Roman" pitchFamily="18" charset="0"/>
                <a:cs typeface="Times New Roman" pitchFamily="18" charset="0"/>
              </a:rPr>
              <a:t>Vì</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sao</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trên</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bao</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bì</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của</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một</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số</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thức</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uống</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như</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sữa</a:t>
            </a:r>
            <a:r>
              <a:rPr lang="en-US" sz="3200" b="1" i="1" dirty="0">
                <a:solidFill>
                  <a:srgbClr val="FF0000"/>
                </a:solidFill>
                <a:latin typeface="Times New Roman" pitchFamily="18" charset="0"/>
                <a:cs typeface="Times New Roman" pitchFamily="18" charset="0"/>
              </a:rPr>
              <a:t> cacao, </a:t>
            </a:r>
            <a:r>
              <a:rPr lang="en-US" sz="3200" b="1" i="1" dirty="0" err="1">
                <a:solidFill>
                  <a:srgbClr val="FF0000"/>
                </a:solidFill>
                <a:latin typeface="Times New Roman" pitchFamily="18" charset="0"/>
                <a:cs typeface="Times New Roman" pitchFamily="18" charset="0"/>
              </a:rPr>
              <a:t>sữa</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socola</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đều</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có</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dòng</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chữ</a:t>
            </a:r>
            <a:r>
              <a:rPr lang="en-US" sz="3200" b="1" i="1" dirty="0">
                <a:solidFill>
                  <a:srgbClr val="FF0000"/>
                </a:solidFill>
                <a:latin typeface="Times New Roman" pitchFamily="18" charset="0"/>
                <a:cs typeface="Times New Roman" pitchFamily="18" charset="0"/>
              </a:rPr>
              <a:t> </a:t>
            </a:r>
          </a:p>
          <a:p>
            <a:pPr algn="ct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Lắc</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đều</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trước</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khi</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sử</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dụng</a:t>
            </a:r>
            <a:r>
              <a:rPr lang="en-US" sz="3200" b="1" i="1" dirty="0">
                <a:solidFill>
                  <a:srgbClr val="FF0000"/>
                </a:solidFill>
                <a:latin typeface="Times New Roman" pitchFamily="18" charset="0"/>
                <a:cs typeface="Times New Roman" pitchFamily="18" charset="0"/>
              </a:rPr>
              <a:t>”</a:t>
            </a:r>
          </a:p>
        </p:txBody>
      </p:sp>
    </p:spTree>
    <p:extLst>
      <p:ext uri="{BB962C8B-B14F-4D97-AF65-F5344CB8AC3E}">
        <p14:creationId xmlns:p14="http://schemas.microsoft.com/office/powerpoint/2010/main" val="435084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linh\chay nhanh.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 y="145905"/>
            <a:ext cx="1611313"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3"/>
          <p:cNvSpPr txBox="1">
            <a:spLocks/>
          </p:cNvSpPr>
          <p:nvPr/>
        </p:nvSpPr>
        <p:spPr>
          <a:xfrm>
            <a:off x="1295400" y="-28710"/>
            <a:ext cx="6477000" cy="923330"/>
          </a:xfrm>
          <a:prstGeom prst="rect">
            <a:avLst/>
          </a:prstGeom>
          <a:noFill/>
        </p:spPr>
        <p:txBody>
          <a:bodyPr vert="horz" wrap="square" lIns="91440" tIns="45720" rIns="91440" bIns="45720" rtlCol="0"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Arial" charset="0"/>
              </a:rPr>
              <a:t>AI NHANH HƠN?</a:t>
            </a:r>
          </a:p>
        </p:txBody>
      </p:sp>
      <p:pic>
        <p:nvPicPr>
          <p:cNvPr id="7" name="ai nhanh hon.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33401" y="1236518"/>
            <a:ext cx="8077200" cy="44784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592933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5"/>
                                        </p:tgtEl>
                                        <p:attrNameLst>
                                          <p:attrName>ppt_x</p:attrName>
                                          <p:attrName>ppt_y</p:attrName>
                                        </p:attrNameLst>
                                      </p:cBhvr>
                                    </p:animMotion>
                                    <p:animRot by="1500000">
                                      <p:cBhvr>
                                        <p:cTn id="7" dur="125" fill="hold">
                                          <p:stCondLst>
                                            <p:cond delay="0"/>
                                          </p:stCondLst>
                                        </p:cTn>
                                        <p:tgtEl>
                                          <p:spTgt spid="5"/>
                                        </p:tgtEl>
                                        <p:attrNameLst>
                                          <p:attrName>r</p:attrName>
                                        </p:attrNameLst>
                                      </p:cBhvr>
                                    </p:animRot>
                                    <p:animRot by="-1500000">
                                      <p:cBhvr>
                                        <p:cTn id="8" dur="125" fill="hold">
                                          <p:stCondLst>
                                            <p:cond delay="125"/>
                                          </p:stCondLst>
                                        </p:cTn>
                                        <p:tgtEl>
                                          <p:spTgt spid="5"/>
                                        </p:tgtEl>
                                        <p:attrNameLst>
                                          <p:attrName>r</p:attrName>
                                        </p:attrNameLst>
                                      </p:cBhvr>
                                    </p:animRot>
                                    <p:animRot by="-1500000">
                                      <p:cBhvr>
                                        <p:cTn id="9" dur="125" fill="hold">
                                          <p:stCondLst>
                                            <p:cond delay="250"/>
                                          </p:stCondLst>
                                        </p:cTn>
                                        <p:tgtEl>
                                          <p:spTgt spid="5"/>
                                        </p:tgtEl>
                                        <p:attrNameLst>
                                          <p:attrName>r</p:attrName>
                                        </p:attrNameLst>
                                      </p:cBhvr>
                                    </p:animRot>
                                    <p:animRot by="1500000">
                                      <p:cBhvr>
                                        <p:cTn id="10" dur="125" fill="hold">
                                          <p:stCondLst>
                                            <p:cond delay="375"/>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7"/>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7"/>
                                        </p:tgtEl>
                                      </p:cBhvr>
                                    </p:cmd>
                                  </p:childTnLst>
                                </p:cTn>
                              </p:par>
                            </p:childTnLst>
                          </p:cTn>
                        </p:par>
                      </p:childTnLst>
                    </p:cTn>
                  </p:par>
                </p:childTnLst>
              </p:cTn>
              <p:nextCondLst>
                <p:cond evt="onClick" delay="0">
                  <p:tgtEl>
                    <p:spTgt spid="7"/>
                  </p:tgtEl>
                </p:cond>
              </p:nextCondLst>
            </p:seq>
            <p:video>
              <p:cMediaNode vol="80000">
                <p:cTn id="16" fill="hold" display="0">
                  <p:stCondLst>
                    <p:cond delay="indefinite"/>
                  </p:stCondLst>
                </p:cTn>
                <p:tgtEl>
                  <p:spTgt spid="7"/>
                </p:tgtEl>
              </p:cMediaNode>
            </p:video>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692319732"/>
              </p:ext>
            </p:extLst>
          </p:nvPr>
        </p:nvGraphicFramePr>
        <p:xfrm>
          <a:off x="0" y="304801"/>
          <a:ext cx="8839200" cy="5759595"/>
        </p:xfrm>
        <a:graphic>
          <a:graphicData uri="http://schemas.openxmlformats.org/drawingml/2006/table">
            <a:tbl>
              <a:tblPr firstRow="1" bandRow="1">
                <a:tableStyleId>{3C2FFA5D-87B4-456A-9821-1D502468CF0F}</a:tableStyleId>
              </a:tblPr>
              <a:tblGrid>
                <a:gridCol w="3817952">
                  <a:extLst>
                    <a:ext uri="{9D8B030D-6E8A-4147-A177-3AD203B41FA5}">
                      <a16:colId xmlns:a16="http://schemas.microsoft.com/office/drawing/2014/main" val="20000"/>
                    </a:ext>
                  </a:extLst>
                </a:gridCol>
                <a:gridCol w="5021248">
                  <a:extLst>
                    <a:ext uri="{9D8B030D-6E8A-4147-A177-3AD203B41FA5}">
                      <a16:colId xmlns:a16="http://schemas.microsoft.com/office/drawing/2014/main" val="20001"/>
                    </a:ext>
                  </a:extLst>
                </a:gridCol>
              </a:tblGrid>
              <a:tr h="685799">
                <a:tc>
                  <a:txBody>
                    <a:bodyPr/>
                    <a:lstStyle/>
                    <a:p>
                      <a:pPr algn="ctr"/>
                      <a:r>
                        <a:rPr lang="en-US" sz="3600" dirty="0" err="1">
                          <a:solidFill>
                            <a:srgbClr val="FF0000"/>
                          </a:solidFill>
                        </a:rPr>
                        <a:t>Chỉ</a:t>
                      </a:r>
                      <a:r>
                        <a:rPr lang="en-US" sz="3600" baseline="0" dirty="0">
                          <a:solidFill>
                            <a:srgbClr val="FF0000"/>
                          </a:solidFill>
                        </a:rPr>
                        <a:t> </a:t>
                      </a:r>
                      <a:r>
                        <a:rPr lang="en-US" sz="3600" baseline="0" dirty="0" err="1">
                          <a:solidFill>
                            <a:srgbClr val="FF0000"/>
                          </a:solidFill>
                        </a:rPr>
                        <a:t>chứa</a:t>
                      </a:r>
                      <a:r>
                        <a:rPr lang="en-US" sz="3600" baseline="0" dirty="0">
                          <a:solidFill>
                            <a:srgbClr val="FF0000"/>
                          </a:solidFill>
                        </a:rPr>
                        <a:t> </a:t>
                      </a:r>
                      <a:r>
                        <a:rPr lang="en-US" sz="3600" baseline="0" dirty="0" err="1">
                          <a:solidFill>
                            <a:srgbClr val="FF0000"/>
                          </a:solidFill>
                        </a:rPr>
                        <a:t>một</a:t>
                      </a:r>
                      <a:r>
                        <a:rPr lang="en-US" sz="3600" baseline="0" dirty="0">
                          <a:solidFill>
                            <a:srgbClr val="FF0000"/>
                          </a:solidFill>
                        </a:rPr>
                        <a:t> </a:t>
                      </a:r>
                      <a:r>
                        <a:rPr lang="en-US" sz="3600" baseline="0" dirty="0" err="1">
                          <a:solidFill>
                            <a:srgbClr val="FF0000"/>
                          </a:solidFill>
                        </a:rPr>
                        <a:t>chất</a:t>
                      </a:r>
                      <a:endParaRPr lang="en-US" sz="3600" dirty="0">
                        <a:solidFill>
                          <a:srgbClr val="FF0000"/>
                        </a:solidFill>
                        <a:latin typeface="Times New Roman" pitchFamily="18" charset="0"/>
                        <a:cs typeface="Times New Roman" pitchFamily="18" charset="0"/>
                      </a:endParaRPr>
                    </a:p>
                  </a:txBody>
                  <a:tcPr>
                    <a:lnL w="57150" cap="flat" cmpd="sng" algn="ctr">
                      <a:solidFill>
                        <a:schemeClr val="tx1">
                          <a:lumMod val="95000"/>
                          <a:lumOff val="5000"/>
                        </a:schemeClr>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1"/>
                    </a:solidFill>
                  </a:tcPr>
                </a:tc>
                <a:tc>
                  <a:txBody>
                    <a:bodyPr/>
                    <a:lstStyle/>
                    <a:p>
                      <a:pPr algn="ctr"/>
                      <a:r>
                        <a:rPr lang="en-US" sz="3600" dirty="0" err="1">
                          <a:solidFill>
                            <a:srgbClr val="FF0000"/>
                          </a:solidFill>
                        </a:rPr>
                        <a:t>Chứa</a:t>
                      </a:r>
                      <a:r>
                        <a:rPr lang="en-US" sz="3600" baseline="0" dirty="0">
                          <a:solidFill>
                            <a:srgbClr val="FF0000"/>
                          </a:solidFill>
                        </a:rPr>
                        <a:t> </a:t>
                      </a:r>
                      <a:r>
                        <a:rPr lang="en-US" sz="3600" baseline="0" dirty="0" err="1">
                          <a:solidFill>
                            <a:srgbClr val="FF0000"/>
                          </a:solidFill>
                        </a:rPr>
                        <a:t>hai</a:t>
                      </a:r>
                      <a:r>
                        <a:rPr lang="en-US" sz="3600" baseline="0" dirty="0">
                          <a:solidFill>
                            <a:srgbClr val="FF0000"/>
                          </a:solidFill>
                        </a:rPr>
                        <a:t> </a:t>
                      </a:r>
                      <a:r>
                        <a:rPr lang="en-US" sz="3600" baseline="0" dirty="0" smtClean="0">
                          <a:solidFill>
                            <a:srgbClr val="FF0000"/>
                          </a:solidFill>
                        </a:rPr>
                        <a:t>hay  </a:t>
                      </a:r>
                      <a:r>
                        <a:rPr lang="en-US" sz="3600" baseline="0" dirty="0" err="1" smtClean="0">
                          <a:solidFill>
                            <a:srgbClr val="FF0000"/>
                          </a:solidFill>
                        </a:rPr>
                        <a:t>nhiều</a:t>
                      </a:r>
                      <a:r>
                        <a:rPr lang="en-US" sz="3600" baseline="0" dirty="0" smtClean="0">
                          <a:solidFill>
                            <a:srgbClr val="FF0000"/>
                          </a:solidFill>
                        </a:rPr>
                        <a:t> </a:t>
                      </a:r>
                      <a:r>
                        <a:rPr lang="en-US" sz="3600" baseline="0" dirty="0" err="1">
                          <a:solidFill>
                            <a:srgbClr val="FF0000"/>
                          </a:solidFill>
                        </a:rPr>
                        <a:t>chất</a:t>
                      </a:r>
                      <a:endParaRPr lang="en-US" sz="3600" dirty="0">
                        <a:solidFill>
                          <a:srgbClr val="FF0000"/>
                        </a:solidFill>
                        <a:latin typeface="Times New Roman" pitchFamily="18" charset="0"/>
                        <a:cs typeface="Times New Roman" pitchFamily="18" charset="0"/>
                      </a:endParaRPr>
                    </a:p>
                  </a:txBody>
                  <a:tcPr>
                    <a:lnL w="57150" cap="flat" cmpd="sng" algn="ctr">
                      <a:solidFill>
                        <a:schemeClr val="tx1"/>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724828">
                <a:tc>
                  <a:txBody>
                    <a:bodyPr/>
                    <a:lstStyle/>
                    <a:p>
                      <a:pPr algn="ctr"/>
                      <a:r>
                        <a:rPr lang="en-US" sz="3600" dirty="0" err="1" smtClean="0">
                          <a:solidFill>
                            <a:srgbClr val="0070C0"/>
                          </a:solidFill>
                        </a:rPr>
                        <a:t>Thìa</a:t>
                      </a:r>
                      <a:r>
                        <a:rPr lang="en-US" sz="3600" baseline="0" dirty="0" smtClean="0">
                          <a:solidFill>
                            <a:srgbClr val="0070C0"/>
                          </a:solidFill>
                        </a:rPr>
                        <a:t> </a:t>
                      </a:r>
                      <a:r>
                        <a:rPr lang="en-US" sz="3600" baseline="0" dirty="0" err="1" smtClean="0">
                          <a:solidFill>
                            <a:srgbClr val="0070C0"/>
                          </a:solidFill>
                        </a:rPr>
                        <a:t>bạc</a:t>
                      </a:r>
                      <a:endParaRPr lang="en-US" sz="3600" dirty="0">
                        <a:solidFill>
                          <a:srgbClr val="0070C0"/>
                        </a:solidFill>
                      </a:endParaRPr>
                    </a:p>
                  </a:txBody>
                  <a:tcPr>
                    <a:lnL w="57150" cap="flat" cmpd="sng" algn="ctr">
                      <a:solidFill>
                        <a:schemeClr val="tx1">
                          <a:lumMod val="95000"/>
                          <a:lumOff val="5000"/>
                        </a:schemeClr>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algn="ctr"/>
                      <a:r>
                        <a:rPr lang="en-US" sz="3600" dirty="0" err="1" smtClean="0">
                          <a:solidFill>
                            <a:srgbClr val="0000FF"/>
                          </a:solidFill>
                        </a:rPr>
                        <a:t>Nước</a:t>
                      </a:r>
                      <a:r>
                        <a:rPr lang="en-US" sz="3600" baseline="0" dirty="0" smtClean="0">
                          <a:solidFill>
                            <a:srgbClr val="0000FF"/>
                          </a:solidFill>
                        </a:rPr>
                        <a:t> </a:t>
                      </a:r>
                      <a:r>
                        <a:rPr lang="en-US" sz="3600" baseline="0" dirty="0" err="1" smtClean="0">
                          <a:solidFill>
                            <a:srgbClr val="0000FF"/>
                          </a:solidFill>
                        </a:rPr>
                        <a:t>đường</a:t>
                      </a:r>
                      <a:endParaRPr lang="en-US" sz="3600" dirty="0">
                        <a:solidFill>
                          <a:srgbClr val="0000FF"/>
                        </a:solidFill>
                      </a:endParaRPr>
                    </a:p>
                  </a:txBody>
                  <a:tcPr>
                    <a:lnL w="57150" cap="flat" cmpd="sng" algn="ctr">
                      <a:solidFill>
                        <a:schemeClr val="tx1">
                          <a:lumMod val="95000"/>
                          <a:lumOff val="5000"/>
                        </a:schemeClr>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lumMod val="95000"/>
                          <a:lumOff val="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724828">
                <a:tc>
                  <a:txBody>
                    <a:bodyPr/>
                    <a:lstStyle/>
                    <a:p>
                      <a:pPr algn="ctr"/>
                      <a:r>
                        <a:rPr lang="en-US" sz="3600" dirty="0" err="1" smtClean="0">
                          <a:solidFill>
                            <a:srgbClr val="0070C0"/>
                          </a:solidFill>
                        </a:rPr>
                        <a:t>Muôi</a:t>
                      </a:r>
                      <a:r>
                        <a:rPr lang="en-US" sz="3600" baseline="0" dirty="0" smtClean="0">
                          <a:solidFill>
                            <a:srgbClr val="0070C0"/>
                          </a:solidFill>
                        </a:rPr>
                        <a:t> </a:t>
                      </a:r>
                      <a:r>
                        <a:rPr lang="en-US" sz="3600" baseline="0" dirty="0" err="1" smtClean="0">
                          <a:solidFill>
                            <a:srgbClr val="0070C0"/>
                          </a:solidFill>
                        </a:rPr>
                        <a:t>gỗ</a:t>
                      </a:r>
                      <a:endParaRPr lang="en-US" sz="3600" dirty="0">
                        <a:solidFill>
                          <a:srgbClr val="0070C0"/>
                        </a:solidFill>
                      </a:endParaRPr>
                    </a:p>
                  </a:txBody>
                  <a:tcPr>
                    <a:lnL w="57150" cap="flat" cmpd="sng" algn="ctr">
                      <a:solidFill>
                        <a:schemeClr val="tx1"/>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lnB w="5715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algn="ctr"/>
                      <a:r>
                        <a:rPr lang="en-US" sz="3600" dirty="0" err="1" smtClean="0">
                          <a:solidFill>
                            <a:srgbClr val="0000FF"/>
                          </a:solidFill>
                        </a:rPr>
                        <a:t>Nước</a:t>
                      </a:r>
                      <a:r>
                        <a:rPr lang="en-US" sz="3600" dirty="0" smtClean="0">
                          <a:solidFill>
                            <a:srgbClr val="0000FF"/>
                          </a:solidFill>
                        </a:rPr>
                        <a:t> </a:t>
                      </a:r>
                      <a:r>
                        <a:rPr lang="en-US" sz="3600" dirty="0" err="1" smtClean="0">
                          <a:solidFill>
                            <a:srgbClr val="0000FF"/>
                          </a:solidFill>
                        </a:rPr>
                        <a:t>chấm</a:t>
                      </a:r>
                      <a:endParaRPr lang="en-US" sz="3600" dirty="0">
                        <a:solidFill>
                          <a:srgbClr val="0000FF"/>
                        </a:solidFill>
                      </a:endParaRPr>
                    </a:p>
                  </a:txBody>
                  <a:tcPr>
                    <a:lnL w="57150" cap="flat" cmpd="sng" algn="ctr">
                      <a:solidFill>
                        <a:schemeClr val="tx1">
                          <a:lumMod val="95000"/>
                          <a:lumOff val="5000"/>
                        </a:schemeClr>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lnB w="57150" cap="flat" cmpd="sng" algn="ctr">
                      <a:solidFill>
                        <a:schemeClr val="tx1">
                          <a:lumMod val="95000"/>
                          <a:lumOff val="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724828">
                <a:tc>
                  <a:txBody>
                    <a:bodyPr/>
                    <a:lstStyle/>
                    <a:p>
                      <a:pPr algn="ctr"/>
                      <a:r>
                        <a:rPr lang="en-US" sz="3600" dirty="0" err="1" smtClean="0">
                          <a:solidFill>
                            <a:srgbClr val="0070C0"/>
                          </a:solidFill>
                        </a:rPr>
                        <a:t>Bình</a:t>
                      </a:r>
                      <a:r>
                        <a:rPr lang="en-US" sz="3600" baseline="0" dirty="0" smtClean="0">
                          <a:solidFill>
                            <a:srgbClr val="0070C0"/>
                          </a:solidFill>
                        </a:rPr>
                        <a:t> </a:t>
                      </a:r>
                      <a:r>
                        <a:rPr lang="en-US" sz="3600" baseline="0" dirty="0" err="1" smtClean="0">
                          <a:solidFill>
                            <a:srgbClr val="0070C0"/>
                          </a:solidFill>
                        </a:rPr>
                        <a:t>khí</a:t>
                      </a:r>
                      <a:r>
                        <a:rPr lang="en-US" sz="3600" baseline="0" dirty="0" smtClean="0">
                          <a:solidFill>
                            <a:srgbClr val="0070C0"/>
                          </a:solidFill>
                        </a:rPr>
                        <a:t> Oxygen</a:t>
                      </a:r>
                      <a:endParaRPr lang="en-US" sz="3600" dirty="0">
                        <a:solidFill>
                          <a:srgbClr val="0070C0"/>
                        </a:solidFill>
                      </a:endParaRPr>
                    </a:p>
                  </a:txBody>
                  <a:tcPr>
                    <a:lnL w="57150" cap="flat" cmpd="sng" algn="ctr">
                      <a:solidFill>
                        <a:schemeClr val="tx1"/>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lnB w="5715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algn="ctr"/>
                      <a:r>
                        <a:rPr lang="en-US" sz="3600" dirty="0" err="1" smtClean="0">
                          <a:solidFill>
                            <a:srgbClr val="0000FF"/>
                          </a:solidFill>
                        </a:rPr>
                        <a:t>Hồ</a:t>
                      </a:r>
                      <a:r>
                        <a:rPr lang="en-US" sz="3600" dirty="0" smtClean="0">
                          <a:solidFill>
                            <a:srgbClr val="0000FF"/>
                          </a:solidFill>
                        </a:rPr>
                        <a:t> </a:t>
                      </a:r>
                      <a:r>
                        <a:rPr lang="en-US" sz="3600" dirty="0" err="1" smtClean="0">
                          <a:solidFill>
                            <a:srgbClr val="0000FF"/>
                          </a:solidFill>
                        </a:rPr>
                        <a:t>đền</a:t>
                      </a:r>
                      <a:r>
                        <a:rPr lang="en-US" sz="3600" baseline="0" dirty="0" smtClean="0">
                          <a:solidFill>
                            <a:srgbClr val="0000FF"/>
                          </a:solidFill>
                        </a:rPr>
                        <a:t> </a:t>
                      </a:r>
                      <a:r>
                        <a:rPr lang="en-US" sz="3600" baseline="0" dirty="0" err="1" smtClean="0">
                          <a:solidFill>
                            <a:srgbClr val="0000FF"/>
                          </a:solidFill>
                        </a:rPr>
                        <a:t>Lừ</a:t>
                      </a:r>
                      <a:endParaRPr lang="en-US" sz="3600" dirty="0">
                        <a:solidFill>
                          <a:srgbClr val="0000FF"/>
                        </a:solidFill>
                      </a:endParaRPr>
                    </a:p>
                  </a:txBody>
                  <a:tcPr>
                    <a:lnL w="57150" cap="flat" cmpd="sng" algn="ctr">
                      <a:solidFill>
                        <a:schemeClr val="tx1">
                          <a:lumMod val="95000"/>
                          <a:lumOff val="5000"/>
                        </a:schemeClr>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lnB w="57150" cap="flat" cmpd="sng" algn="ctr">
                      <a:solidFill>
                        <a:schemeClr val="tx1">
                          <a:lumMod val="95000"/>
                          <a:lumOff val="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724828">
                <a:tc>
                  <a:txBody>
                    <a:bodyPr/>
                    <a:lstStyle/>
                    <a:p>
                      <a:pPr algn="ctr"/>
                      <a:r>
                        <a:rPr lang="en-US" sz="3600" dirty="0" err="1" smtClean="0">
                          <a:solidFill>
                            <a:srgbClr val="0070C0"/>
                          </a:solidFill>
                        </a:rPr>
                        <a:t>Khí</a:t>
                      </a:r>
                      <a:r>
                        <a:rPr lang="en-US" sz="3600" baseline="0" dirty="0" smtClean="0">
                          <a:solidFill>
                            <a:srgbClr val="0070C0"/>
                          </a:solidFill>
                        </a:rPr>
                        <a:t> </a:t>
                      </a:r>
                      <a:r>
                        <a:rPr lang="en-US" sz="3600" baseline="0" dirty="0" err="1" smtClean="0">
                          <a:solidFill>
                            <a:srgbClr val="0070C0"/>
                          </a:solidFill>
                        </a:rPr>
                        <a:t>hydgen</a:t>
                      </a:r>
                      <a:endParaRPr lang="en-US" sz="3600" dirty="0">
                        <a:solidFill>
                          <a:srgbClr val="0070C0"/>
                        </a:solidFill>
                      </a:endParaRPr>
                    </a:p>
                  </a:txBody>
                  <a:tcPr>
                    <a:lnL w="57150" cap="flat" cmpd="sng" algn="ctr">
                      <a:solidFill>
                        <a:schemeClr val="tx1"/>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lnB w="5715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algn="ctr"/>
                      <a:r>
                        <a:rPr lang="en-US" sz="3600" dirty="0" err="1" smtClean="0">
                          <a:solidFill>
                            <a:srgbClr val="0000FF"/>
                          </a:solidFill>
                        </a:rPr>
                        <a:t>Nước</a:t>
                      </a:r>
                      <a:r>
                        <a:rPr lang="en-US" sz="3600" baseline="0" dirty="0" smtClean="0">
                          <a:solidFill>
                            <a:srgbClr val="0000FF"/>
                          </a:solidFill>
                        </a:rPr>
                        <a:t> </a:t>
                      </a:r>
                      <a:r>
                        <a:rPr lang="en-US" sz="3600" baseline="0" dirty="0" err="1" smtClean="0">
                          <a:solidFill>
                            <a:srgbClr val="0000FF"/>
                          </a:solidFill>
                        </a:rPr>
                        <a:t>bột</a:t>
                      </a:r>
                      <a:r>
                        <a:rPr lang="en-US" sz="3600" baseline="0" dirty="0" smtClean="0">
                          <a:solidFill>
                            <a:srgbClr val="0000FF"/>
                          </a:solidFill>
                        </a:rPr>
                        <a:t> </a:t>
                      </a:r>
                      <a:r>
                        <a:rPr lang="en-US" sz="3600" baseline="0" dirty="0" err="1" smtClean="0">
                          <a:solidFill>
                            <a:srgbClr val="0000FF"/>
                          </a:solidFill>
                        </a:rPr>
                        <a:t>sắn</a:t>
                      </a:r>
                      <a:endParaRPr lang="en-US" sz="3600" dirty="0">
                        <a:solidFill>
                          <a:srgbClr val="0000FF"/>
                        </a:solidFill>
                      </a:endParaRPr>
                    </a:p>
                  </a:txBody>
                  <a:tcPr>
                    <a:lnL w="57150" cap="flat" cmpd="sng" algn="ctr">
                      <a:solidFill>
                        <a:schemeClr val="tx1">
                          <a:lumMod val="95000"/>
                          <a:lumOff val="5000"/>
                        </a:schemeClr>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lnB w="57150" cap="flat" cmpd="sng" algn="ctr">
                      <a:solidFill>
                        <a:schemeClr val="tx1">
                          <a:lumMod val="95000"/>
                          <a:lumOff val="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724828">
                <a:tc>
                  <a:txBody>
                    <a:bodyPr/>
                    <a:lstStyle/>
                    <a:p>
                      <a:pPr algn="ctr"/>
                      <a:endParaRPr lang="en-US" sz="3600" dirty="0"/>
                    </a:p>
                  </a:txBody>
                  <a:tcPr>
                    <a:lnL w="57150" cap="flat" cmpd="sng" algn="ctr">
                      <a:solidFill>
                        <a:schemeClr val="tx1"/>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lnB w="5715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algn="ctr"/>
                      <a:r>
                        <a:rPr lang="en-US" sz="3600" dirty="0" err="1" smtClean="0">
                          <a:solidFill>
                            <a:srgbClr val="0000FF"/>
                          </a:solidFill>
                        </a:rPr>
                        <a:t>Nước</a:t>
                      </a:r>
                      <a:r>
                        <a:rPr lang="en-US" sz="3600" baseline="0" dirty="0" smtClean="0">
                          <a:solidFill>
                            <a:srgbClr val="0000FF"/>
                          </a:solidFill>
                        </a:rPr>
                        <a:t> cam</a:t>
                      </a:r>
                      <a:endParaRPr lang="en-US" sz="3600" dirty="0">
                        <a:solidFill>
                          <a:srgbClr val="0000FF"/>
                        </a:solidFill>
                      </a:endParaRPr>
                    </a:p>
                  </a:txBody>
                  <a:tcPr>
                    <a:lnL w="57150" cap="flat" cmpd="sng" algn="ctr">
                      <a:solidFill>
                        <a:schemeClr val="tx1">
                          <a:lumMod val="95000"/>
                          <a:lumOff val="5000"/>
                        </a:schemeClr>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lnB w="57150" cap="flat" cmpd="sng" algn="ctr">
                      <a:solidFill>
                        <a:schemeClr val="tx1">
                          <a:lumMod val="95000"/>
                          <a:lumOff val="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57417603"/>
                  </a:ext>
                </a:extLst>
              </a:tr>
              <a:tr h="724828">
                <a:tc>
                  <a:txBody>
                    <a:bodyPr/>
                    <a:lstStyle/>
                    <a:p>
                      <a:pPr algn="ctr"/>
                      <a:endParaRPr lang="en-US" sz="3600" dirty="0"/>
                    </a:p>
                  </a:txBody>
                  <a:tcPr>
                    <a:lnL w="57150" cap="flat" cmpd="sng" algn="ctr">
                      <a:solidFill>
                        <a:schemeClr val="tx1"/>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lnB w="57150" cap="flat" cmpd="sng" algn="ctr">
                      <a:solidFill>
                        <a:schemeClr val="tx1">
                          <a:lumMod val="95000"/>
                          <a:lumOff val="5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600" dirty="0" err="1" smtClean="0">
                          <a:solidFill>
                            <a:srgbClr val="0000FF"/>
                          </a:solidFill>
                        </a:rPr>
                        <a:t>Tương</a:t>
                      </a:r>
                      <a:r>
                        <a:rPr lang="en-US" sz="3600" dirty="0" smtClean="0">
                          <a:solidFill>
                            <a:srgbClr val="0000FF"/>
                          </a:solidFill>
                        </a:rPr>
                        <a:t> </a:t>
                      </a:r>
                      <a:r>
                        <a:rPr lang="en-US" sz="3600" dirty="0" err="1" smtClean="0">
                          <a:solidFill>
                            <a:srgbClr val="0000FF"/>
                          </a:solidFill>
                        </a:rPr>
                        <a:t>ớt</a:t>
                      </a:r>
                      <a:endParaRPr lang="en-US" sz="3600" dirty="0" smtClean="0">
                        <a:solidFill>
                          <a:srgbClr val="0000FF"/>
                        </a:solidFill>
                      </a:endParaRPr>
                    </a:p>
                  </a:txBody>
                  <a:tcPr>
                    <a:lnL w="57150" cap="flat" cmpd="sng" algn="ctr">
                      <a:solidFill>
                        <a:schemeClr val="tx1">
                          <a:lumMod val="95000"/>
                          <a:lumOff val="5000"/>
                        </a:schemeClr>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lnB w="57150" cap="flat" cmpd="sng" algn="ctr">
                      <a:solidFill>
                        <a:schemeClr val="tx1">
                          <a:lumMod val="95000"/>
                          <a:lumOff val="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02291740"/>
                  </a:ext>
                </a:extLst>
              </a:tr>
              <a:tr h="724828">
                <a:tc>
                  <a:txBody>
                    <a:bodyPr/>
                    <a:lstStyle/>
                    <a:p>
                      <a:pPr algn="ctr"/>
                      <a:endParaRPr lang="en-US" sz="3600" dirty="0"/>
                    </a:p>
                  </a:txBody>
                  <a:tcPr>
                    <a:lnL w="57150" cap="flat" cmpd="sng" algn="ctr">
                      <a:solidFill>
                        <a:schemeClr val="tx1"/>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solidFill>
                      <a:schemeClr val="bg1"/>
                    </a:solidFill>
                  </a:tcPr>
                </a:tc>
                <a:tc>
                  <a:txBody>
                    <a:bodyPr/>
                    <a:lstStyle/>
                    <a:p>
                      <a:pPr algn="ctr"/>
                      <a:r>
                        <a:rPr lang="en-US" sz="3600" dirty="0" err="1" smtClean="0">
                          <a:solidFill>
                            <a:srgbClr val="0000FF"/>
                          </a:solidFill>
                        </a:rPr>
                        <a:t>Nước</a:t>
                      </a:r>
                      <a:r>
                        <a:rPr lang="en-US" sz="3600" baseline="0" dirty="0" smtClean="0">
                          <a:solidFill>
                            <a:srgbClr val="0000FF"/>
                          </a:solidFill>
                        </a:rPr>
                        <a:t> </a:t>
                      </a:r>
                      <a:r>
                        <a:rPr lang="en-US" sz="3600" baseline="0" dirty="0" err="1" smtClean="0">
                          <a:solidFill>
                            <a:srgbClr val="0000FF"/>
                          </a:solidFill>
                        </a:rPr>
                        <a:t>ngọt</a:t>
                      </a:r>
                      <a:endParaRPr lang="en-US" sz="3600" dirty="0">
                        <a:solidFill>
                          <a:srgbClr val="0000FF"/>
                        </a:solidFill>
                      </a:endParaRPr>
                    </a:p>
                  </a:txBody>
                  <a:tcPr>
                    <a:lnL w="57150" cap="flat" cmpd="sng" algn="ctr">
                      <a:solidFill>
                        <a:schemeClr val="tx1">
                          <a:lumMod val="95000"/>
                          <a:lumOff val="5000"/>
                        </a:schemeClr>
                      </a:solidFill>
                      <a:prstDash val="solid"/>
                      <a:round/>
                      <a:headEnd type="none" w="med" len="med"/>
                      <a:tailEnd type="none" w="med" len="med"/>
                    </a:lnL>
                    <a:lnR w="57150" cap="flat" cmpd="sng" algn="ctr">
                      <a:solidFill>
                        <a:schemeClr val="tx1">
                          <a:lumMod val="95000"/>
                          <a:lumOff val="5000"/>
                        </a:schemeClr>
                      </a:solidFill>
                      <a:prstDash val="solid"/>
                      <a:round/>
                      <a:headEnd type="none" w="med" len="med"/>
                      <a:tailEnd type="none" w="med" len="med"/>
                    </a:lnR>
                    <a:lnT w="57150" cap="flat" cmpd="sng" algn="ctr">
                      <a:solidFill>
                        <a:schemeClr val="tx1">
                          <a:lumMod val="95000"/>
                          <a:lumOff val="5000"/>
                        </a:schemeClr>
                      </a:solidFill>
                      <a:prstDash val="solid"/>
                      <a:round/>
                      <a:headEnd type="none" w="med" len="med"/>
                      <a:tailEnd type="none" w="med" len="med"/>
                    </a:lnT>
                    <a:solidFill>
                      <a:schemeClr val="bg1"/>
                    </a:solidFill>
                  </a:tcPr>
                </a:tc>
                <a:extLst>
                  <a:ext uri="{0D108BD9-81ED-4DB2-BD59-A6C34878D82A}">
                    <a16:rowId xmlns:a16="http://schemas.microsoft.com/office/drawing/2014/main" val="3843833775"/>
                  </a:ext>
                </a:extLst>
              </a:tr>
            </a:tbl>
          </a:graphicData>
        </a:graphic>
      </p:graphicFrame>
      <p:sp>
        <p:nvSpPr>
          <p:cNvPr id="3" name="TextBox 2"/>
          <p:cNvSpPr txBox="1"/>
          <p:nvPr/>
        </p:nvSpPr>
        <p:spPr>
          <a:xfrm>
            <a:off x="533400" y="6172200"/>
            <a:ext cx="3733800" cy="646331"/>
          </a:xfrm>
          <a:prstGeom prst="rect">
            <a:avLst/>
          </a:prstGeom>
          <a:noFill/>
        </p:spPr>
        <p:txBody>
          <a:bodyPr wrap="square" rtlCol="0">
            <a:spAutoFit/>
          </a:bodyPr>
          <a:lstStyle/>
          <a:p>
            <a:r>
              <a:rPr lang="en-US" sz="3600" dirty="0" err="1" smtClean="0">
                <a:solidFill>
                  <a:srgbClr val="FF0000"/>
                </a:solidFill>
              </a:rPr>
              <a:t>Chất</a:t>
            </a:r>
            <a:r>
              <a:rPr lang="en-US" sz="3600" dirty="0" smtClean="0">
                <a:solidFill>
                  <a:srgbClr val="FF0000"/>
                </a:solidFill>
              </a:rPr>
              <a:t> </a:t>
            </a:r>
            <a:r>
              <a:rPr lang="en-US" sz="3600" dirty="0" err="1" smtClean="0">
                <a:solidFill>
                  <a:srgbClr val="FF0000"/>
                </a:solidFill>
              </a:rPr>
              <a:t>tinh</a:t>
            </a:r>
            <a:r>
              <a:rPr lang="en-US" sz="3600" dirty="0" smtClean="0">
                <a:solidFill>
                  <a:srgbClr val="FF0000"/>
                </a:solidFill>
              </a:rPr>
              <a:t> </a:t>
            </a:r>
            <a:r>
              <a:rPr lang="en-US" sz="3600" dirty="0" err="1" smtClean="0">
                <a:solidFill>
                  <a:srgbClr val="FF0000"/>
                </a:solidFill>
              </a:rPr>
              <a:t>khiết</a:t>
            </a:r>
            <a:endParaRPr lang="en-US" sz="3600" dirty="0">
              <a:solidFill>
                <a:srgbClr val="FF0000"/>
              </a:solidFill>
            </a:endParaRPr>
          </a:p>
        </p:txBody>
      </p:sp>
      <p:sp>
        <p:nvSpPr>
          <p:cNvPr id="4" name="TextBox 3"/>
          <p:cNvSpPr txBox="1"/>
          <p:nvPr/>
        </p:nvSpPr>
        <p:spPr>
          <a:xfrm>
            <a:off x="5486400" y="6064396"/>
            <a:ext cx="3505200" cy="646331"/>
          </a:xfrm>
          <a:prstGeom prst="rect">
            <a:avLst/>
          </a:prstGeom>
          <a:noFill/>
        </p:spPr>
        <p:txBody>
          <a:bodyPr wrap="square" rtlCol="0">
            <a:spAutoFit/>
          </a:bodyPr>
          <a:lstStyle/>
          <a:p>
            <a:r>
              <a:rPr lang="en-US" sz="3600" dirty="0" err="1" smtClean="0">
                <a:solidFill>
                  <a:srgbClr val="FF0000"/>
                </a:solidFill>
              </a:rPr>
              <a:t>Hỗn</a:t>
            </a:r>
            <a:r>
              <a:rPr lang="en-US" sz="3600" dirty="0" smtClean="0">
                <a:solidFill>
                  <a:srgbClr val="FF0000"/>
                </a:solidFill>
              </a:rPr>
              <a:t> </a:t>
            </a:r>
            <a:r>
              <a:rPr lang="en-US" sz="3600" dirty="0" err="1" smtClean="0">
                <a:solidFill>
                  <a:srgbClr val="FF0000"/>
                </a:solidFill>
              </a:rPr>
              <a:t>hợp</a:t>
            </a:r>
            <a:endParaRPr lang="en-US" sz="3600" dirty="0">
              <a:solidFill>
                <a:srgbClr val="FF0000"/>
              </a:solidFill>
            </a:endParaRPr>
          </a:p>
        </p:txBody>
      </p:sp>
    </p:spTree>
    <p:extLst>
      <p:ext uri="{BB962C8B-B14F-4D97-AF65-F5344CB8AC3E}">
        <p14:creationId xmlns:p14="http://schemas.microsoft.com/office/powerpoint/2010/main" val="2555759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Ống Nghiệm Hình ảnh | Định dạng hình ảnh PSD 401068664| vn.lovepik.co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2800" y="5257800"/>
            <a:ext cx="1981200" cy="16002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891401" y="221766"/>
            <a:ext cx="1018536" cy="835140"/>
            <a:chOff x="0" y="0"/>
            <a:chExt cx="488950" cy="349250"/>
          </a:xfrm>
        </p:grpSpPr>
        <p:sp>
          <p:nvSpPr>
            <p:cNvPr id="6" name="5-Point Star 5"/>
            <p:cNvSpPr>
              <a:spLocks/>
            </p:cNvSpPr>
            <p:nvPr/>
          </p:nvSpPr>
          <p:spPr>
            <a:xfrm>
              <a:off x="165100" y="0"/>
              <a:ext cx="171450" cy="228600"/>
            </a:xfrm>
            <a:prstGeom prst="star5">
              <a:avLst/>
            </a:prstGeom>
            <a:solidFill>
              <a:srgbClr val="FF0000"/>
            </a:solid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5-Point Star 6"/>
            <p:cNvSpPr>
              <a:spLocks/>
            </p:cNvSpPr>
            <p:nvPr/>
          </p:nvSpPr>
          <p:spPr>
            <a:xfrm>
              <a:off x="317500" y="120650"/>
              <a:ext cx="171450" cy="228600"/>
            </a:xfrm>
            <a:prstGeom prst="star5">
              <a:avLst/>
            </a:prstGeom>
            <a:solidFill>
              <a:srgbClr val="FF0000"/>
            </a:solid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5-Point Star 7"/>
            <p:cNvSpPr>
              <a:spLocks/>
            </p:cNvSpPr>
            <p:nvPr/>
          </p:nvSpPr>
          <p:spPr>
            <a:xfrm>
              <a:off x="0" y="120650"/>
              <a:ext cx="171450" cy="228600"/>
            </a:xfrm>
            <a:prstGeom prst="star5">
              <a:avLst/>
            </a:prstGeom>
            <a:solidFill>
              <a:srgbClr val="FF0000"/>
            </a:solid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1" name="Rectangle 10"/>
          <p:cNvSpPr/>
          <p:nvPr/>
        </p:nvSpPr>
        <p:spPr>
          <a:xfrm>
            <a:off x="251617" y="1905000"/>
            <a:ext cx="8640763" cy="1200329"/>
          </a:xfrm>
          <a:prstGeom prst="rect">
            <a:avLst/>
          </a:prstGeom>
          <a:noFill/>
        </p:spPr>
        <p:txBody>
          <a:bodyPr wrap="none" lIns="91440" tIns="45720" rIns="91440" bIns="45720">
            <a:spAutoFit/>
          </a:bodyPr>
          <a:lstStyle/>
          <a:p>
            <a:pPr algn="ctr"/>
            <a: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itchFamily="18" charset="0"/>
              </a:rPr>
              <a:t>BÀI 10: HỖN HỢP- </a:t>
            </a:r>
            <a:r>
              <a:rPr lang="en-US"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itchFamily="18" charset="0"/>
              </a:rPr>
              <a:t>chất</a:t>
            </a:r>
            <a: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itchFamily="18" charset="0"/>
              </a:rPr>
              <a:t> </a:t>
            </a:r>
            <a:r>
              <a:rPr lang="en-US"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itchFamily="18" charset="0"/>
              </a:rPr>
              <a:t>tinh</a:t>
            </a:r>
            <a: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itchFamily="18" charset="0"/>
              </a:rPr>
              <a:t> </a:t>
            </a:r>
            <a:r>
              <a:rPr lang="en-US"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itchFamily="18" charset="0"/>
              </a:rPr>
              <a:t>khiết</a:t>
            </a:r>
            <a: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itchFamily="18" charset="0"/>
              </a:rPr>
              <a:t>-</a:t>
            </a:r>
          </a:p>
          <a:p>
            <a:pPr algn="ctr"/>
            <a:r>
              <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itchFamily="18" charset="0"/>
              </a:rPr>
              <a:t>Dung </a:t>
            </a:r>
            <a:r>
              <a:rPr lang="en-US" sz="3600" b="1" cap="all" dirty="0" err="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itchFamily="18" charset="0"/>
              </a:rPr>
              <a:t>dịch</a:t>
            </a:r>
            <a:endParaRPr lang="en-US"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230126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152400"/>
            <a:ext cx="8839200" cy="1200329"/>
          </a:xfrm>
          <a:prstGeom prst="rect">
            <a:avLst/>
          </a:prstGeom>
          <a:noFill/>
        </p:spPr>
        <p:txBody>
          <a:bodyPr wrap="square" rtlCol="0">
            <a:spAutoFit/>
          </a:bodyPr>
          <a:lstStyle/>
          <a:p>
            <a:pPr marL="857250" indent="-857250">
              <a:buAutoNum type="romanUcPeriod"/>
            </a:pPr>
            <a:r>
              <a:rPr lang="en-US" sz="3600" b="1" u="sng" dirty="0" smtClean="0">
                <a:solidFill>
                  <a:srgbClr val="FF0000"/>
                </a:solidFill>
                <a:latin typeface="Times New Roman" panose="02020603050405020304" pitchFamily="18" charset="0"/>
                <a:cs typeface="Times New Roman" panose="02020603050405020304" pitchFamily="18" charset="0"/>
              </a:rPr>
              <a:t>HỖN HỢP, CHẤT TINH KHIẾT</a:t>
            </a:r>
          </a:p>
          <a:p>
            <a:r>
              <a:rPr lang="en-US" sz="3600" b="1" u="sng" dirty="0" smtClean="0">
                <a:solidFill>
                  <a:srgbClr val="FF0000"/>
                </a:solidFill>
                <a:latin typeface="Times New Roman" panose="02020603050405020304" pitchFamily="18" charset="0"/>
                <a:cs typeface="Times New Roman" panose="02020603050405020304" pitchFamily="18" charset="0"/>
              </a:rPr>
              <a:t>1. </a:t>
            </a:r>
            <a:r>
              <a:rPr lang="en-US" sz="3600" b="1" u="sng" dirty="0" err="1" smtClean="0">
                <a:solidFill>
                  <a:srgbClr val="FF0000"/>
                </a:solidFill>
                <a:latin typeface="Times New Roman" panose="02020603050405020304" pitchFamily="18" charset="0"/>
                <a:cs typeface="Times New Roman" panose="02020603050405020304" pitchFamily="18" charset="0"/>
              </a:rPr>
              <a:t>Chất</a:t>
            </a:r>
            <a:r>
              <a:rPr lang="en-US" sz="3600" b="1" u="sng" dirty="0" smtClean="0">
                <a:solidFill>
                  <a:srgbClr val="FF0000"/>
                </a:solidFill>
                <a:latin typeface="Times New Roman" panose="02020603050405020304" pitchFamily="18" charset="0"/>
                <a:cs typeface="Times New Roman" panose="02020603050405020304" pitchFamily="18" charset="0"/>
              </a:rPr>
              <a:t> </a:t>
            </a:r>
            <a:r>
              <a:rPr lang="en-US" sz="3600" b="1" u="sng" dirty="0" err="1" smtClean="0">
                <a:solidFill>
                  <a:srgbClr val="FF0000"/>
                </a:solidFill>
                <a:latin typeface="Times New Roman" panose="02020603050405020304" pitchFamily="18" charset="0"/>
                <a:cs typeface="Times New Roman" panose="02020603050405020304" pitchFamily="18" charset="0"/>
              </a:rPr>
              <a:t>tinh</a:t>
            </a:r>
            <a:r>
              <a:rPr lang="en-US" sz="3600" b="1" u="sng" dirty="0" smtClean="0">
                <a:solidFill>
                  <a:srgbClr val="FF0000"/>
                </a:solidFill>
                <a:latin typeface="Times New Roman" panose="02020603050405020304" pitchFamily="18" charset="0"/>
                <a:cs typeface="Times New Roman" panose="02020603050405020304" pitchFamily="18" charset="0"/>
              </a:rPr>
              <a:t> </a:t>
            </a:r>
            <a:r>
              <a:rPr lang="en-US" sz="3600" b="1" u="sng" dirty="0" err="1" smtClean="0">
                <a:solidFill>
                  <a:srgbClr val="FF0000"/>
                </a:solidFill>
                <a:latin typeface="Times New Roman" panose="02020603050405020304" pitchFamily="18" charset="0"/>
                <a:cs typeface="Times New Roman" panose="02020603050405020304" pitchFamily="18" charset="0"/>
              </a:rPr>
              <a:t>khiết</a:t>
            </a:r>
            <a:endParaRPr lang="en-US" sz="3600" b="1" u="sng"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3134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76400" y="76200"/>
            <a:ext cx="6172200" cy="584775"/>
          </a:xfrm>
          <a:prstGeom prst="rect">
            <a:avLst/>
          </a:prstGeom>
          <a:noFill/>
        </p:spPr>
        <p:txBody>
          <a:bodyPr wrap="square" rtlCol="0">
            <a:spAutoFit/>
          </a:bodyPr>
          <a:lstStyle/>
          <a:p>
            <a:pPr algn="ctr"/>
            <a:r>
              <a:rPr lang="en-US" sz="3200" b="1" dirty="0">
                <a:solidFill>
                  <a:srgbClr val="FF0000"/>
                </a:solidFill>
                <a:latin typeface="Times New Roman" pitchFamily="18" charset="0"/>
                <a:cs typeface="Times New Roman" pitchFamily="18" charset="0"/>
              </a:rPr>
              <a:t>CHẤT TINH KHIẾT</a:t>
            </a:r>
          </a:p>
        </p:txBody>
      </p:sp>
      <p:pic>
        <p:nvPicPr>
          <p:cNvPr id="6" name="Picture 2" descr="Giảm 47 %】 Bạc Thìa Bạc Nguyên Chất 999 Dụng Cụ Ăn Bằng Bạc Bé Muỗng Thủ  Công Bông Tuyết Dụng Cụ Ăn Bằng Bạc Đồ Gia Dụng Cán Dài Muôi Múc Canh"/>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4745" y="1447800"/>
            <a:ext cx="2497282" cy="19812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13063" y="3523565"/>
            <a:ext cx="2098964" cy="646331"/>
          </a:xfrm>
          <a:prstGeom prst="rect">
            <a:avLst/>
          </a:prstGeom>
          <a:noFill/>
        </p:spPr>
        <p:txBody>
          <a:bodyPr wrap="square" rtlCol="0">
            <a:spAutoFit/>
          </a:bodyPr>
          <a:lstStyle/>
          <a:p>
            <a:pPr algn="ctr"/>
            <a:r>
              <a:rPr lang="en-US" sz="3600" b="1" dirty="0" err="1">
                <a:solidFill>
                  <a:srgbClr val="0070C0"/>
                </a:solidFill>
                <a:latin typeface="Times New Roman" pitchFamily="18" charset="0"/>
                <a:cs typeface="Times New Roman" pitchFamily="18" charset="0"/>
              </a:rPr>
              <a:t>Bạc</a:t>
            </a:r>
            <a:endParaRPr lang="en-US" sz="3600" b="1" dirty="0">
              <a:solidFill>
                <a:srgbClr val="0070C0"/>
              </a:solidFill>
              <a:latin typeface="Times New Roman" pitchFamily="18" charset="0"/>
              <a:cs typeface="Times New Roman" pitchFamily="18" charset="0"/>
            </a:endParaRPr>
          </a:p>
        </p:txBody>
      </p:sp>
      <p:sp>
        <p:nvSpPr>
          <p:cNvPr id="8" name="TextBox 7"/>
          <p:cNvSpPr txBox="1"/>
          <p:nvPr/>
        </p:nvSpPr>
        <p:spPr>
          <a:xfrm>
            <a:off x="6144491" y="3506421"/>
            <a:ext cx="2663536" cy="646331"/>
          </a:xfrm>
          <a:prstGeom prst="rect">
            <a:avLst/>
          </a:prstGeom>
          <a:noFill/>
        </p:spPr>
        <p:txBody>
          <a:bodyPr wrap="square" rtlCol="0">
            <a:spAutoFit/>
          </a:bodyPr>
          <a:lstStyle/>
          <a:p>
            <a:pPr algn="ctr"/>
            <a:r>
              <a:rPr lang="en-US" sz="3600" b="1" dirty="0" err="1">
                <a:solidFill>
                  <a:srgbClr val="0070C0"/>
                </a:solidFill>
                <a:latin typeface="Times New Roman" pitchFamily="18" charset="0"/>
                <a:cs typeface="Times New Roman" pitchFamily="18" charset="0"/>
              </a:rPr>
              <a:t>Khí</a:t>
            </a:r>
            <a:r>
              <a:rPr lang="en-US" sz="3600" b="1" dirty="0">
                <a:solidFill>
                  <a:srgbClr val="0070C0"/>
                </a:solidFill>
                <a:latin typeface="Times New Roman" pitchFamily="18" charset="0"/>
                <a:cs typeface="Times New Roman" pitchFamily="18" charset="0"/>
              </a:rPr>
              <a:t> oxygen</a:t>
            </a:r>
          </a:p>
        </p:txBody>
      </p:sp>
      <p:pic>
        <p:nvPicPr>
          <p:cNvPr id="10" name="Picture 2" descr="Khí hydro tinh khiế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1431528"/>
            <a:ext cx="2746664" cy="19240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2895600" y="3551268"/>
            <a:ext cx="2746664" cy="646331"/>
          </a:xfrm>
          <a:prstGeom prst="rect">
            <a:avLst/>
          </a:prstGeom>
          <a:noFill/>
        </p:spPr>
        <p:txBody>
          <a:bodyPr wrap="square" rtlCol="0">
            <a:spAutoFit/>
          </a:bodyPr>
          <a:lstStyle/>
          <a:p>
            <a:pPr algn="ctr"/>
            <a:r>
              <a:rPr lang="en-US" sz="3600" b="1" dirty="0" err="1">
                <a:solidFill>
                  <a:srgbClr val="0070C0"/>
                </a:solidFill>
                <a:latin typeface="Times New Roman" pitchFamily="18" charset="0"/>
                <a:cs typeface="Times New Roman" pitchFamily="18" charset="0"/>
              </a:rPr>
              <a:t>Khí</a:t>
            </a:r>
            <a:r>
              <a:rPr lang="en-US" sz="3600" b="1" dirty="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hyđgen</a:t>
            </a:r>
            <a:endParaRPr lang="en-US" sz="3600" b="1" dirty="0">
              <a:solidFill>
                <a:srgbClr val="0070C0"/>
              </a:solidFill>
              <a:latin typeface="Times New Roman" pitchFamily="18" charset="0"/>
              <a:cs typeface="Times New Roman" pitchFamily="18" charset="0"/>
            </a:endParaRPr>
          </a:p>
        </p:txBody>
      </p:sp>
      <p:sp>
        <p:nvSpPr>
          <p:cNvPr id="13" name="TextBox 12"/>
          <p:cNvSpPr txBox="1"/>
          <p:nvPr/>
        </p:nvSpPr>
        <p:spPr>
          <a:xfrm>
            <a:off x="187036" y="4316487"/>
            <a:ext cx="8620991" cy="1077218"/>
          </a:xfrm>
          <a:prstGeom prst="rect">
            <a:avLst/>
          </a:prstGeom>
          <a:noFill/>
        </p:spPr>
        <p:txBody>
          <a:bodyPr wrap="square" rtlCol="0">
            <a:spAutoFit/>
          </a:bodyPr>
          <a:lstStyle/>
          <a:p>
            <a:pPr algn="ctr"/>
            <a:r>
              <a:rPr lang="en-US" sz="3200" b="1" i="1" dirty="0" err="1">
                <a:solidFill>
                  <a:srgbClr val="FF0000"/>
                </a:solidFill>
                <a:latin typeface="Times New Roman" pitchFamily="18" charset="0"/>
                <a:cs typeface="Times New Roman" pitchFamily="18" charset="0"/>
              </a:rPr>
              <a:t>Hãy</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cho</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biết</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thế</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nào</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là</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chất</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tinh</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khiết</a:t>
            </a:r>
            <a:r>
              <a:rPr lang="en-US" sz="3200" b="1" i="1" dirty="0">
                <a:solidFill>
                  <a:srgbClr val="FF0000"/>
                </a:solidFill>
                <a:latin typeface="Times New Roman" pitchFamily="18" charset="0"/>
                <a:cs typeface="Times New Roman" pitchFamily="18" charset="0"/>
              </a:rPr>
              <a:t>?</a:t>
            </a:r>
          </a:p>
          <a:p>
            <a:pPr algn="ctr"/>
            <a:r>
              <a:rPr lang="en-US" sz="3200" b="1" i="1" dirty="0" err="1">
                <a:solidFill>
                  <a:srgbClr val="FF0000"/>
                </a:solidFill>
                <a:latin typeface="Times New Roman" pitchFamily="18" charset="0"/>
                <a:cs typeface="Times New Roman" pitchFamily="18" charset="0"/>
              </a:rPr>
              <a:t>Lấy</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ví</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dụ</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về</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chất</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tinh</a:t>
            </a:r>
            <a:r>
              <a:rPr lang="en-US" sz="3200" b="1" i="1" dirty="0">
                <a:solidFill>
                  <a:srgbClr val="FF0000"/>
                </a:solidFill>
                <a:latin typeface="Times New Roman" pitchFamily="18" charset="0"/>
                <a:cs typeface="Times New Roman" pitchFamily="18" charset="0"/>
              </a:rPr>
              <a:t> </a:t>
            </a:r>
            <a:r>
              <a:rPr lang="en-US" sz="3200" b="1" i="1" dirty="0" err="1">
                <a:solidFill>
                  <a:srgbClr val="FF0000"/>
                </a:solidFill>
                <a:latin typeface="Times New Roman" pitchFamily="18" charset="0"/>
                <a:cs typeface="Times New Roman" pitchFamily="18" charset="0"/>
              </a:rPr>
              <a:t>khiết</a:t>
            </a:r>
            <a:r>
              <a:rPr lang="en-US" sz="3200" b="1" i="1" dirty="0">
                <a:solidFill>
                  <a:srgbClr val="FF0000"/>
                </a:solidFill>
                <a:latin typeface="Times New Roman" pitchFamily="18" charset="0"/>
                <a:cs typeface="Times New Roman" pitchFamily="18" charset="0"/>
              </a:rPr>
              <a:t>.</a:t>
            </a:r>
          </a:p>
        </p:txBody>
      </p:sp>
      <p:pic>
        <p:nvPicPr>
          <p:cNvPr id="16"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44491" y="1402953"/>
            <a:ext cx="2663536" cy="1981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611387" y="5534561"/>
            <a:ext cx="8122226" cy="1323439"/>
          </a:xfrm>
          <a:prstGeom prst="rect">
            <a:avLst/>
          </a:prstGeom>
        </p:spPr>
        <p:txBody>
          <a:bodyPr wrap="square">
            <a:spAutoFit/>
          </a:bodyPr>
          <a:lstStyle/>
          <a:p>
            <a:pPr algn="just"/>
            <a:r>
              <a:rPr lang="vi-VN" sz="4000" b="1" dirty="0">
                <a:solidFill>
                  <a:srgbClr val="0000FF"/>
                </a:solidFill>
                <a:latin typeface="Times New Roman" panose="02020603050405020304" pitchFamily="18" charset="0"/>
                <a:cs typeface="Times New Roman" panose="02020603050405020304" pitchFamily="18" charset="0"/>
              </a:rPr>
              <a:t>Chất tinh khiết là chất không lẫn chất nào khác.</a:t>
            </a:r>
          </a:p>
        </p:txBody>
      </p:sp>
    </p:spTree>
    <p:extLst>
      <p:ext uri="{BB962C8B-B14F-4D97-AF65-F5344CB8AC3E}">
        <p14:creationId xmlns:p14="http://schemas.microsoft.com/office/powerpoint/2010/main" val="4038988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Nước cất tiêm, dung môi pha tiêm - Hộp 50 ống x5ml | thietbiytecuongviet.c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953362"/>
            <a:ext cx="8382000" cy="487680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676400" y="368587"/>
            <a:ext cx="6172200" cy="584775"/>
          </a:xfrm>
          <a:prstGeom prst="rect">
            <a:avLst/>
          </a:prstGeom>
          <a:noFill/>
        </p:spPr>
        <p:txBody>
          <a:bodyPr wrap="square" rtlCol="0">
            <a:spAutoFit/>
          </a:bodyPr>
          <a:lstStyle/>
          <a:p>
            <a:pPr algn="ctr"/>
            <a:r>
              <a:rPr lang="en-US" sz="3200" b="1" dirty="0">
                <a:solidFill>
                  <a:srgbClr val="FF0000"/>
                </a:solidFill>
                <a:latin typeface="Times New Roman" pitchFamily="18" charset="0"/>
                <a:cs typeface="Times New Roman" pitchFamily="18" charset="0"/>
              </a:rPr>
              <a:t>CHẤT TINH KHIẾT</a:t>
            </a:r>
          </a:p>
        </p:txBody>
      </p:sp>
    </p:spTree>
    <p:extLst>
      <p:ext uri="{BB962C8B-B14F-4D97-AF65-F5344CB8AC3E}">
        <p14:creationId xmlns:p14="http://schemas.microsoft.com/office/powerpoint/2010/main" val="2021039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13408</TotalTime>
  <Words>1405</Words>
  <Application>Microsoft Office PowerPoint</Application>
  <PresentationFormat>On-screen Show (4:3)</PresentationFormat>
  <Paragraphs>256</Paragraphs>
  <Slides>37</Slides>
  <Notes>4</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Calibri</vt:lpstr>
      <vt:lpstr>Times New Roman</vt:lpstr>
      <vt:lpstr>Wingdings</vt:lpstr>
      <vt:lpstr>Office Theme</vt:lpstr>
      <vt:lpstr>PowerPoint Presentation</vt:lpstr>
      <vt:lpstr>AI NHANH HƠN?</vt:lpstr>
      <vt:lpstr>AI NHANH HƠN?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May01</dc:creator>
  <cp:lastModifiedBy>ADMIN</cp:lastModifiedBy>
  <cp:revision>87</cp:revision>
  <dcterms:created xsi:type="dcterms:W3CDTF">2021-04-19T01:36:17Z</dcterms:created>
  <dcterms:modified xsi:type="dcterms:W3CDTF">2022-12-17T18:27:29Z</dcterms:modified>
</cp:coreProperties>
</file>