
<file path=[Content_Types].xml><?xml version="1.0" encoding="utf-8"?>
<Types xmlns="http://schemas.openxmlformats.org/package/2006/content-types">
  <Default Extension="mp3" ContentType="audio/mpeg"/>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20" r:id="rId2"/>
    <p:sldId id="321" r:id="rId3"/>
    <p:sldId id="322" r:id="rId4"/>
    <p:sldId id="323" r:id="rId5"/>
    <p:sldId id="324" r:id="rId6"/>
    <p:sldId id="267" r:id="rId7"/>
    <p:sldId id="256" r:id="rId8"/>
    <p:sldId id="266" r:id="rId9"/>
    <p:sldId id="257" r:id="rId10"/>
    <p:sldId id="325" r:id="rId11"/>
    <p:sldId id="327" r:id="rId12"/>
    <p:sldId id="269" r:id="rId13"/>
    <p:sldId id="270" r:id="rId14"/>
    <p:sldId id="271" r:id="rId15"/>
    <p:sldId id="275" r:id="rId16"/>
    <p:sldId id="328" r:id="rId17"/>
    <p:sldId id="273" r:id="rId18"/>
    <p:sldId id="284" r:id="rId19"/>
    <p:sldId id="285" r:id="rId20"/>
    <p:sldId id="326" r:id="rId21"/>
    <p:sldId id="314" r:id="rId22"/>
    <p:sldId id="299" r:id="rId23"/>
    <p:sldId id="300" r:id="rId24"/>
    <p:sldId id="301" r:id="rId25"/>
    <p:sldId id="286" r:id="rId26"/>
    <p:sldId id="274" r:id="rId27"/>
    <p:sldId id="287" r:id="rId28"/>
    <p:sldId id="277" r:id="rId29"/>
    <p:sldId id="302" r:id="rId30"/>
    <p:sldId id="303" r:id="rId31"/>
    <p:sldId id="259" r:id="rId32"/>
    <p:sldId id="261" r:id="rId33"/>
    <p:sldId id="279" r:id="rId34"/>
    <p:sldId id="289" r:id="rId35"/>
    <p:sldId id="290" r:id="rId36"/>
    <p:sldId id="288" r:id="rId37"/>
    <p:sldId id="278" r:id="rId38"/>
    <p:sldId id="292" r:id="rId39"/>
    <p:sldId id="260" r:id="rId40"/>
    <p:sldId id="304" r:id="rId41"/>
    <p:sldId id="305" r:id="rId42"/>
    <p:sldId id="306" r:id="rId43"/>
    <p:sldId id="307" r:id="rId44"/>
    <p:sldId id="308" r:id="rId45"/>
    <p:sldId id="309" r:id="rId46"/>
    <p:sldId id="310" r:id="rId47"/>
    <p:sldId id="311" r:id="rId48"/>
    <p:sldId id="312" r:id="rId49"/>
    <p:sldId id="313" r:id="rId50"/>
    <p:sldId id="291" r:id="rId51"/>
    <p:sldId id="296" r:id="rId52"/>
    <p:sldId id="262" r:id="rId53"/>
    <p:sldId id="297" r:id="rId54"/>
    <p:sldId id="293" r:id="rId55"/>
    <p:sldId id="294" r:id="rId56"/>
    <p:sldId id="29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1" d="100"/>
          <a:sy n="101" d="100"/>
        </p:scale>
        <p:origin x="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45EAB-B1B0-4AB3-9738-4DDFFFD3AFFF}"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26E42-9148-474A-826B-1F24BBC3249E}" type="slidenum">
              <a:rPr lang="en-US" smtClean="0"/>
              <a:t>‹#›</a:t>
            </a:fld>
            <a:endParaRPr lang="en-US"/>
          </a:p>
        </p:txBody>
      </p:sp>
    </p:spTree>
    <p:extLst>
      <p:ext uri="{BB962C8B-B14F-4D97-AF65-F5344CB8AC3E}">
        <p14:creationId xmlns:p14="http://schemas.microsoft.com/office/powerpoint/2010/main" val="64612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42</a:t>
            </a:fld>
            <a:endParaRPr lang="en-US"/>
          </a:p>
        </p:txBody>
      </p:sp>
    </p:spTree>
    <p:extLst>
      <p:ext uri="{BB962C8B-B14F-4D97-AF65-F5344CB8AC3E}">
        <p14:creationId xmlns:p14="http://schemas.microsoft.com/office/powerpoint/2010/main" val="3007745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9D746C-A4A6-4871-BD7C-884C947F54D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127426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9D746C-A4A6-4871-BD7C-884C947F54D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200017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9D746C-A4A6-4871-BD7C-884C947F54D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310289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9D746C-A4A6-4871-BD7C-884C947F54D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101631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9D746C-A4A6-4871-BD7C-884C947F54D0}"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173275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9D746C-A4A6-4871-BD7C-884C947F54D0}"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317537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9D746C-A4A6-4871-BD7C-884C947F54D0}"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276631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9D746C-A4A6-4871-BD7C-884C947F54D0}"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6515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D746C-A4A6-4871-BD7C-884C947F54D0}"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403586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9D746C-A4A6-4871-BD7C-884C947F54D0}"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323961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9D746C-A4A6-4871-BD7C-884C947F54D0}"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FC8B4-A102-4347-ABDF-4F9889524074}" type="slidenum">
              <a:rPr lang="en-US" smtClean="0"/>
              <a:t>‹#›</a:t>
            </a:fld>
            <a:endParaRPr lang="en-US"/>
          </a:p>
        </p:txBody>
      </p:sp>
    </p:spTree>
    <p:extLst>
      <p:ext uri="{BB962C8B-B14F-4D97-AF65-F5344CB8AC3E}">
        <p14:creationId xmlns:p14="http://schemas.microsoft.com/office/powerpoint/2010/main" val="1586912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D746C-A4A6-4871-BD7C-884C947F54D0}" type="datetimeFigureOut">
              <a:rPr lang="en-US" smtClean="0"/>
              <a:t>9/26/2022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FC8B4-A102-4347-ABDF-4F9889524074}" type="slidenum">
              <a:rPr lang="en-US" smtClean="0"/>
              <a:t>‹#›</a:t>
            </a:fld>
            <a:endParaRPr lang="en-US"/>
          </a:p>
        </p:txBody>
      </p:sp>
    </p:spTree>
    <p:extLst>
      <p:ext uri="{BB962C8B-B14F-4D97-AF65-F5344CB8AC3E}">
        <p14:creationId xmlns:p14="http://schemas.microsoft.com/office/powerpoint/2010/main" val="2896848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4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42.gif"/><Relationship Id="rId7" Type="http://schemas.openxmlformats.org/officeDocument/2006/relationships/slide" Target="slide14.xml"/><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8.xml"/></Relationships>
</file>

<file path=ppt/slides/_rels/slide4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slide" Target="slide26.xml"/><Relationship Id="rId5" Type="http://schemas.openxmlformats.org/officeDocument/2006/relationships/audio" Target="../media/audio5.wav"/><Relationship Id="rId4" Type="http://schemas.openxmlformats.org/officeDocument/2006/relationships/notesSlide" Target="../notesSlides/notesSlide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NUL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3.png"/><Relationship Id="rId5" Type="http://schemas.openxmlformats.org/officeDocument/2006/relationships/slide" Target="slide26.xml"/><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77251" y="199166"/>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67451" y="2896461"/>
            <a:ext cx="2657098" cy="1276008"/>
          </a:xfrm>
          <a:prstGeom prst="rect">
            <a:avLst/>
          </a:prstGeom>
        </p:spPr>
      </p:pic>
    </p:spTree>
    <p:extLst>
      <p:ext uri="{BB962C8B-B14F-4D97-AF65-F5344CB8AC3E}">
        <p14:creationId xmlns:p14="http://schemas.microsoft.com/office/powerpoint/2010/main" val="41384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018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69231" y="365125"/>
            <a:ext cx="8589549" cy="6222338"/>
          </a:xfrm>
          <a:prstGeom prst="rect">
            <a:avLst/>
          </a:prstGeom>
        </p:spPr>
      </p:pic>
      <p:sp>
        <p:nvSpPr>
          <p:cNvPr id="5" name="TextBox 4"/>
          <p:cNvSpPr txBox="1"/>
          <p:nvPr/>
        </p:nvSpPr>
        <p:spPr>
          <a:xfrm>
            <a:off x="688368" y="482885"/>
            <a:ext cx="2434975" cy="1384995"/>
          </a:xfrm>
          <a:prstGeom prst="rect">
            <a:avLst/>
          </a:prstGeom>
          <a:noFill/>
        </p:spPr>
        <p:txBody>
          <a:bodyPr wrap="square" rtlCol="0">
            <a:spAutoFit/>
          </a:bodyPr>
          <a:lstStyle/>
          <a:p>
            <a:r>
              <a:rPr lang="en-US" sz="2800" b="1" smtClean="0">
                <a:solidFill>
                  <a:schemeClr val="accent6">
                    <a:lumMod val="50000"/>
                  </a:schemeClr>
                </a:solidFill>
              </a:rPr>
              <a:t>Trái đất được tạo ra từ các nguyên tố</a:t>
            </a:r>
            <a:endParaRPr lang="en-US" sz="2800" b="1">
              <a:solidFill>
                <a:schemeClr val="accent6">
                  <a:lumMod val="50000"/>
                </a:schemeClr>
              </a:solidFill>
            </a:endParaRPr>
          </a:p>
        </p:txBody>
      </p:sp>
    </p:spTree>
    <p:extLst>
      <p:ext uri="{BB962C8B-B14F-4D97-AF65-F5344CB8AC3E}">
        <p14:creationId xmlns:p14="http://schemas.microsoft.com/office/powerpoint/2010/main" val="1574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239838" y="298493"/>
            <a:ext cx="5571733" cy="3667332"/>
          </a:xfrm>
          <a:prstGeom prst="rect">
            <a:avLst/>
          </a:prstGeom>
        </p:spPr>
      </p:pic>
      <p:sp>
        <p:nvSpPr>
          <p:cNvPr id="5" name="Title 1"/>
          <p:cNvSpPr txBox="1">
            <a:spLocks/>
          </p:cNvSpPr>
          <p:nvPr/>
        </p:nvSpPr>
        <p:spPr>
          <a:xfrm>
            <a:off x="982038" y="298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C00000"/>
                </a:solidFill>
              </a:rPr>
              <a:t>I. Nguyên tố hóa học</a:t>
            </a:r>
            <a:endParaRPr lang="en-US"/>
          </a:p>
        </p:txBody>
      </p:sp>
      <p:sp>
        <p:nvSpPr>
          <p:cNvPr id="6" name="TextBox 5"/>
          <p:cNvSpPr txBox="1"/>
          <p:nvPr/>
        </p:nvSpPr>
        <p:spPr>
          <a:xfrm>
            <a:off x="807377" y="1353605"/>
            <a:ext cx="4915328" cy="830997"/>
          </a:xfrm>
          <a:prstGeom prst="rect">
            <a:avLst/>
          </a:prstGeom>
          <a:noFill/>
        </p:spPr>
        <p:txBody>
          <a:bodyPr wrap="square" rtlCol="0">
            <a:spAutoFit/>
          </a:bodyPr>
          <a:lstStyle/>
          <a:p>
            <a:r>
              <a:rPr lang="en-US" sz="2400" b="1" smtClean="0">
                <a:solidFill>
                  <a:srgbClr val="7030A0"/>
                </a:solidFill>
              </a:rPr>
              <a:t>Nguyên tố hóa học là: Những nguyên tử có cùng số proton</a:t>
            </a:r>
            <a:endParaRPr lang="en-US" sz="2400" b="1">
              <a:solidFill>
                <a:srgbClr val="7030A0"/>
              </a:solidFill>
            </a:endParaRPr>
          </a:p>
        </p:txBody>
      </p:sp>
      <p:sp>
        <p:nvSpPr>
          <p:cNvPr id="7" name="TextBox 6"/>
          <p:cNvSpPr txBox="1"/>
          <p:nvPr/>
        </p:nvSpPr>
        <p:spPr>
          <a:xfrm>
            <a:off x="698643" y="4217273"/>
            <a:ext cx="1109610" cy="461665"/>
          </a:xfrm>
          <a:prstGeom prst="rect">
            <a:avLst/>
          </a:prstGeom>
          <a:noFill/>
        </p:spPr>
        <p:txBody>
          <a:bodyPr wrap="square" rtlCol="0">
            <a:spAutoFit/>
          </a:bodyPr>
          <a:lstStyle/>
          <a:p>
            <a:r>
              <a:rPr lang="en-US" sz="2400" b="1" smtClean="0">
                <a:solidFill>
                  <a:srgbClr val="00B0F0"/>
                </a:solidFill>
              </a:rPr>
              <a:t>Ví dụ: </a:t>
            </a:r>
          </a:p>
        </p:txBody>
      </p:sp>
      <p:sp>
        <p:nvSpPr>
          <p:cNvPr id="10" name="Rectangle 9"/>
          <p:cNvSpPr/>
          <p:nvPr/>
        </p:nvSpPr>
        <p:spPr>
          <a:xfrm>
            <a:off x="2133600" y="4167213"/>
            <a:ext cx="9219344" cy="954107"/>
          </a:xfrm>
          <a:prstGeom prst="rect">
            <a:avLst/>
          </a:prstGeom>
        </p:spPr>
        <p:txBody>
          <a:bodyPr wrap="square">
            <a:spAutoFit/>
          </a:bodyPr>
          <a:lstStyle/>
          <a:p>
            <a:r>
              <a:rPr lang="en-US" sz="2800" b="1">
                <a:solidFill>
                  <a:schemeClr val="accent2">
                    <a:lumMod val="75000"/>
                  </a:schemeClr>
                </a:solidFill>
              </a:rPr>
              <a:t>- Một mẩu vàng nguyên chất chỉ chứa các nguyên tử vàng, mỗi nguyên tử có 79 proton trong hạt nhân; </a:t>
            </a:r>
          </a:p>
        </p:txBody>
      </p:sp>
      <p:sp>
        <p:nvSpPr>
          <p:cNvPr id="11" name="Rectangle 10"/>
          <p:cNvSpPr/>
          <p:nvPr/>
        </p:nvSpPr>
        <p:spPr>
          <a:xfrm>
            <a:off x="2133600" y="5181165"/>
            <a:ext cx="9548973" cy="954107"/>
          </a:xfrm>
          <a:prstGeom prst="rect">
            <a:avLst/>
          </a:prstGeom>
        </p:spPr>
        <p:txBody>
          <a:bodyPr wrap="square">
            <a:spAutoFit/>
          </a:bodyPr>
          <a:lstStyle/>
          <a:p>
            <a:r>
              <a:rPr lang="en-US" sz="2800" b="1">
                <a:solidFill>
                  <a:schemeClr val="accent3">
                    <a:lumMod val="50000"/>
                  </a:schemeClr>
                </a:solidFill>
              </a:rPr>
              <a:t>- Một mẩu chì nguyên chất chỉ chứa các nguyên tử chì, mỗi nguyên tử có 82 proton trong hạt nhân.</a:t>
            </a:r>
          </a:p>
        </p:txBody>
      </p:sp>
    </p:spTree>
    <p:extLst>
      <p:ext uri="{BB962C8B-B14F-4D97-AF65-F5344CB8AC3E}">
        <p14:creationId xmlns:p14="http://schemas.microsoft.com/office/powerpoint/2010/main" val="10890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anim calcmode="lin" valueType="num">
                                      <p:cBhvr>
                                        <p:cTn id="33" dur="2000" fill="hold"/>
                                        <p:tgtEl>
                                          <p:spTgt spid="11"/>
                                        </p:tgtEl>
                                        <p:attrNameLst>
                                          <p:attrName>ppt_w</p:attrName>
                                        </p:attrNameLst>
                                      </p:cBhvr>
                                      <p:tavLst>
                                        <p:tav tm="0" fmla="#ppt_w*sin(2.5*pi*$)">
                                          <p:val>
                                            <p:fltVal val="0"/>
                                          </p:val>
                                        </p:tav>
                                        <p:tav tm="100000">
                                          <p:val>
                                            <p:fltVal val="1"/>
                                          </p:val>
                                        </p:tav>
                                      </p:tavLst>
                                    </p:anim>
                                    <p:anim calcmode="lin" valueType="num">
                                      <p:cBhvr>
                                        <p:cTn id="3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82038" y="2984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C00000"/>
                </a:solidFill>
              </a:rPr>
              <a:t>I. Nguyên tố hóa học</a:t>
            </a:r>
            <a:endParaRPr lang="en-US"/>
          </a:p>
        </p:txBody>
      </p:sp>
      <p:sp>
        <p:nvSpPr>
          <p:cNvPr id="3" name="TextBox 2"/>
          <p:cNvSpPr txBox="1"/>
          <p:nvPr/>
        </p:nvSpPr>
        <p:spPr>
          <a:xfrm>
            <a:off x="710200" y="3375863"/>
            <a:ext cx="11059275" cy="1077218"/>
          </a:xfrm>
          <a:prstGeom prst="rect">
            <a:avLst/>
          </a:prstGeom>
          <a:noFill/>
        </p:spPr>
        <p:txBody>
          <a:bodyPr wrap="square" rtlCol="0">
            <a:spAutoFit/>
          </a:bodyPr>
          <a:lstStyle/>
          <a:p>
            <a:r>
              <a:rPr lang="en-US" sz="3200" b="1" smtClean="0">
                <a:solidFill>
                  <a:srgbClr val="FF0000"/>
                </a:solidFill>
              </a:rPr>
              <a:t>Số proton </a:t>
            </a:r>
            <a:r>
              <a:rPr lang="en-US" sz="3200" b="1" smtClean="0">
                <a:solidFill>
                  <a:schemeClr val="accent6">
                    <a:lumMod val="50000"/>
                  </a:schemeClr>
                </a:solidFill>
              </a:rPr>
              <a:t>trong hạt nhân chính là </a:t>
            </a:r>
            <a:r>
              <a:rPr lang="en-US" sz="3200" b="1" smtClean="0">
                <a:solidFill>
                  <a:srgbClr val="FF0000"/>
                </a:solidFill>
              </a:rPr>
              <a:t>số hiệu nguyên tử</a:t>
            </a:r>
            <a:r>
              <a:rPr lang="en-US" sz="3200" b="1" smtClean="0">
                <a:solidFill>
                  <a:schemeClr val="accent6">
                    <a:lumMod val="50000"/>
                  </a:schemeClr>
                </a:solidFill>
              </a:rPr>
              <a:t>.</a:t>
            </a:r>
          </a:p>
          <a:p>
            <a:r>
              <a:rPr lang="en-US" sz="3200" b="1" smtClean="0">
                <a:solidFill>
                  <a:schemeClr val="accent6">
                    <a:lumMod val="50000"/>
                  </a:schemeClr>
                </a:solidFill>
              </a:rPr>
              <a:t>Mỗi nguyên tố hóa học chỉ có duy nhất một số hiệu nguyên tử.</a:t>
            </a:r>
            <a:endParaRPr lang="en-US" sz="3200" b="1">
              <a:solidFill>
                <a:schemeClr val="accent6">
                  <a:lumMod val="50000"/>
                </a:schemeClr>
              </a:solidFill>
            </a:endParaRPr>
          </a:p>
        </p:txBody>
      </p:sp>
      <p:sp>
        <p:nvSpPr>
          <p:cNvPr id="2" name="Rectangle 1"/>
          <p:cNvSpPr/>
          <p:nvPr/>
        </p:nvSpPr>
        <p:spPr>
          <a:xfrm>
            <a:off x="658090" y="1298569"/>
            <a:ext cx="10839547" cy="1077218"/>
          </a:xfrm>
          <a:prstGeom prst="rect">
            <a:avLst/>
          </a:prstGeom>
        </p:spPr>
        <p:txBody>
          <a:bodyPr wrap="square">
            <a:spAutoFit/>
          </a:bodyPr>
          <a:lstStyle/>
          <a:p>
            <a:r>
              <a:rPr lang="en-US" sz="3200" b="1">
                <a:solidFill>
                  <a:srgbClr val="FF0000"/>
                </a:solidFill>
              </a:rPr>
              <a:t>Nguyên tố hóa học là tập hợp những nguyên tử cùng loại có cùng số proton trong hạt nhân</a:t>
            </a:r>
          </a:p>
        </p:txBody>
      </p:sp>
      <p:sp>
        <p:nvSpPr>
          <p:cNvPr id="4" name="Rectangle 3"/>
          <p:cNvSpPr/>
          <p:nvPr/>
        </p:nvSpPr>
        <p:spPr>
          <a:xfrm>
            <a:off x="658089" y="2375787"/>
            <a:ext cx="10366666" cy="954107"/>
          </a:xfrm>
          <a:prstGeom prst="rect">
            <a:avLst/>
          </a:prstGeom>
        </p:spPr>
        <p:txBody>
          <a:bodyPr wrap="square">
            <a:spAutoFit/>
          </a:bodyPr>
          <a:lstStyle/>
          <a:p>
            <a:r>
              <a:rPr lang="en-US" sz="2800" b="1">
                <a:solidFill>
                  <a:srgbClr val="00B050"/>
                </a:solidFill>
              </a:rPr>
              <a:t>Các nguyên tử của cùng một nguyên tố hóa học thì đều có tính chất hóa học giống nhau</a:t>
            </a:r>
          </a:p>
        </p:txBody>
      </p:sp>
    </p:spTree>
    <p:extLst>
      <p:ext uri="{BB962C8B-B14F-4D97-AF65-F5344CB8AC3E}">
        <p14:creationId xmlns:p14="http://schemas.microsoft.com/office/powerpoint/2010/main" val="21379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33" y="1312901"/>
            <a:ext cx="10515600" cy="731959"/>
          </a:xfrm>
        </p:spPr>
        <p:txBody>
          <a:bodyPr>
            <a:normAutofit/>
          </a:bodyPr>
          <a:lstStyle/>
          <a:p>
            <a:r>
              <a:rPr lang="en-US" sz="3200" b="1" smtClean="0">
                <a:solidFill>
                  <a:schemeClr val="accent6">
                    <a:lumMod val="50000"/>
                  </a:schemeClr>
                </a:solidFill>
              </a:rPr>
              <a:t>Nhận biết nguyên tố hóa học dựa vào số proton</a:t>
            </a:r>
            <a:endParaRPr lang="en-US" sz="3200" b="1">
              <a:solidFill>
                <a:schemeClr val="accent6">
                  <a:lumMod val="50000"/>
                </a:schemeClr>
              </a:solidFill>
            </a:endParaRPr>
          </a:p>
        </p:txBody>
      </p:sp>
      <p:sp>
        <p:nvSpPr>
          <p:cNvPr id="3" name="TextBox 2"/>
          <p:cNvSpPr txBox="1"/>
          <p:nvPr/>
        </p:nvSpPr>
        <p:spPr>
          <a:xfrm>
            <a:off x="769452" y="2027152"/>
            <a:ext cx="9287838" cy="523220"/>
          </a:xfrm>
          <a:prstGeom prst="rect">
            <a:avLst/>
          </a:prstGeom>
          <a:noFill/>
        </p:spPr>
        <p:txBody>
          <a:bodyPr wrap="square" rtlCol="0">
            <a:spAutoFit/>
          </a:bodyPr>
          <a:lstStyle/>
          <a:p>
            <a:r>
              <a:rPr lang="en-US" sz="2800" b="1" smtClean="0">
                <a:solidFill>
                  <a:schemeClr val="accent4">
                    <a:lumMod val="75000"/>
                  </a:schemeClr>
                </a:solidFill>
              </a:rPr>
              <a:t>12 tấm thẻ ghi thông tin (p,n) của các nguyên tố sau: </a:t>
            </a:r>
            <a:endParaRPr lang="en-US" sz="2800" b="1">
              <a:solidFill>
                <a:schemeClr val="accent4">
                  <a:lumMod val="75000"/>
                </a:schemeClr>
              </a:solidFill>
            </a:endParaRPr>
          </a:p>
        </p:txBody>
      </p:sp>
      <p:sp>
        <p:nvSpPr>
          <p:cNvPr id="4" name="TextBox 3"/>
          <p:cNvSpPr txBox="1"/>
          <p:nvPr/>
        </p:nvSpPr>
        <p:spPr>
          <a:xfrm>
            <a:off x="1256876" y="2971406"/>
            <a:ext cx="1458931" cy="523220"/>
          </a:xfrm>
          <a:prstGeom prst="rect">
            <a:avLst/>
          </a:prstGeom>
          <a:solidFill>
            <a:schemeClr val="accent2">
              <a:lumMod val="40000"/>
              <a:lumOff val="60000"/>
            </a:schemeClr>
          </a:solidFill>
        </p:spPr>
        <p:txBody>
          <a:bodyPr wrap="square" rtlCol="0">
            <a:spAutoFit/>
          </a:bodyPr>
          <a:lstStyle/>
          <a:p>
            <a:r>
              <a:rPr lang="en-US" sz="2800" smtClean="0">
                <a:solidFill>
                  <a:srgbClr val="FF0000"/>
                </a:solidFill>
              </a:rPr>
              <a:t>A( 1,0)</a:t>
            </a:r>
            <a:endParaRPr lang="en-US" sz="2800">
              <a:solidFill>
                <a:srgbClr val="FF0000"/>
              </a:solidFill>
            </a:endParaRPr>
          </a:p>
        </p:txBody>
      </p:sp>
      <p:sp>
        <p:nvSpPr>
          <p:cNvPr id="5" name="TextBox 4"/>
          <p:cNvSpPr txBox="1"/>
          <p:nvPr/>
        </p:nvSpPr>
        <p:spPr>
          <a:xfrm>
            <a:off x="10052232" y="2869883"/>
            <a:ext cx="1305682" cy="523220"/>
          </a:xfrm>
          <a:prstGeom prst="rect">
            <a:avLst/>
          </a:prstGeom>
          <a:solidFill>
            <a:schemeClr val="accent1">
              <a:lumMod val="50000"/>
            </a:schemeClr>
          </a:solidFill>
        </p:spPr>
        <p:txBody>
          <a:bodyPr wrap="square" rtlCol="0">
            <a:spAutoFit/>
          </a:bodyPr>
          <a:lstStyle/>
          <a:p>
            <a:r>
              <a:rPr lang="en-US" sz="2800" smtClean="0">
                <a:solidFill>
                  <a:srgbClr val="FFFF00"/>
                </a:solidFill>
              </a:rPr>
              <a:t>Q( 8;8)</a:t>
            </a:r>
            <a:endParaRPr lang="en-US" sz="2800">
              <a:solidFill>
                <a:srgbClr val="FFFF00"/>
              </a:solidFill>
            </a:endParaRPr>
          </a:p>
        </p:txBody>
      </p:sp>
      <p:sp>
        <p:nvSpPr>
          <p:cNvPr id="6" name="TextBox 5"/>
          <p:cNvSpPr txBox="1"/>
          <p:nvPr/>
        </p:nvSpPr>
        <p:spPr>
          <a:xfrm>
            <a:off x="8662822" y="2869883"/>
            <a:ext cx="1150709" cy="523220"/>
          </a:xfrm>
          <a:prstGeom prst="rect">
            <a:avLst/>
          </a:prstGeom>
          <a:solidFill>
            <a:schemeClr val="accent6"/>
          </a:solidFill>
        </p:spPr>
        <p:txBody>
          <a:bodyPr wrap="square" rtlCol="0">
            <a:spAutoFit/>
          </a:bodyPr>
          <a:lstStyle/>
          <a:p>
            <a:r>
              <a:rPr lang="en-US" sz="2800" smtClean="0">
                <a:solidFill>
                  <a:srgbClr val="FFFF00"/>
                </a:solidFill>
              </a:rPr>
              <a:t>L( 7;7)</a:t>
            </a:r>
            <a:endParaRPr lang="en-US" sz="2800">
              <a:solidFill>
                <a:srgbClr val="FFFF00"/>
              </a:solidFill>
            </a:endParaRPr>
          </a:p>
        </p:txBody>
      </p:sp>
      <p:sp>
        <p:nvSpPr>
          <p:cNvPr id="7" name="TextBox 6"/>
          <p:cNvSpPr txBox="1"/>
          <p:nvPr/>
        </p:nvSpPr>
        <p:spPr>
          <a:xfrm>
            <a:off x="7369994" y="2944640"/>
            <a:ext cx="1212898" cy="523220"/>
          </a:xfrm>
          <a:prstGeom prst="rect">
            <a:avLst/>
          </a:prstGeom>
          <a:solidFill>
            <a:schemeClr val="bg2">
              <a:lumMod val="10000"/>
            </a:schemeClr>
          </a:solidFill>
        </p:spPr>
        <p:txBody>
          <a:bodyPr wrap="square" rtlCol="0">
            <a:spAutoFit/>
          </a:bodyPr>
          <a:lstStyle/>
          <a:p>
            <a:r>
              <a:rPr lang="en-US" sz="2800" smtClean="0">
                <a:solidFill>
                  <a:srgbClr val="FFFF00"/>
                </a:solidFill>
              </a:rPr>
              <a:t>G( 6;8)</a:t>
            </a:r>
            <a:endParaRPr lang="en-US" sz="2800">
              <a:solidFill>
                <a:srgbClr val="FFFF00"/>
              </a:solidFill>
            </a:endParaRPr>
          </a:p>
        </p:txBody>
      </p:sp>
      <p:sp>
        <p:nvSpPr>
          <p:cNvPr id="8" name="TextBox 7"/>
          <p:cNvSpPr txBox="1"/>
          <p:nvPr/>
        </p:nvSpPr>
        <p:spPr>
          <a:xfrm>
            <a:off x="5911063" y="2944640"/>
            <a:ext cx="1207376" cy="523220"/>
          </a:xfrm>
          <a:prstGeom prst="rect">
            <a:avLst/>
          </a:prstGeom>
          <a:solidFill>
            <a:schemeClr val="accent5">
              <a:lumMod val="20000"/>
              <a:lumOff val="80000"/>
            </a:schemeClr>
          </a:solidFill>
        </p:spPr>
        <p:txBody>
          <a:bodyPr wrap="square" rtlCol="0">
            <a:spAutoFit/>
          </a:bodyPr>
          <a:lstStyle/>
          <a:p>
            <a:r>
              <a:rPr lang="en-US" sz="2800" smtClean="0">
                <a:solidFill>
                  <a:srgbClr val="FF0000"/>
                </a:solidFill>
              </a:rPr>
              <a:t>D( 6;6)</a:t>
            </a:r>
            <a:endParaRPr lang="en-US" sz="2800">
              <a:solidFill>
                <a:srgbClr val="FF0000"/>
              </a:solidFill>
            </a:endParaRPr>
          </a:p>
        </p:txBody>
      </p:sp>
      <p:sp>
        <p:nvSpPr>
          <p:cNvPr id="9" name="TextBox 8"/>
          <p:cNvSpPr txBox="1"/>
          <p:nvPr/>
        </p:nvSpPr>
        <p:spPr>
          <a:xfrm>
            <a:off x="4481939" y="2947776"/>
            <a:ext cx="1347362" cy="523220"/>
          </a:xfrm>
          <a:prstGeom prst="rect">
            <a:avLst/>
          </a:prstGeom>
          <a:solidFill>
            <a:schemeClr val="accent4">
              <a:lumMod val="60000"/>
              <a:lumOff val="40000"/>
            </a:schemeClr>
          </a:solidFill>
        </p:spPr>
        <p:txBody>
          <a:bodyPr wrap="square" rtlCol="0">
            <a:spAutoFit/>
          </a:bodyPr>
          <a:lstStyle/>
          <a:p>
            <a:r>
              <a:rPr lang="en-US" sz="2800" smtClean="0">
                <a:solidFill>
                  <a:srgbClr val="FF0000"/>
                </a:solidFill>
              </a:rPr>
              <a:t>C( 1;2)</a:t>
            </a:r>
            <a:endParaRPr lang="en-US" sz="2800">
              <a:solidFill>
                <a:srgbClr val="FF0000"/>
              </a:solidFill>
            </a:endParaRPr>
          </a:p>
        </p:txBody>
      </p:sp>
      <p:sp>
        <p:nvSpPr>
          <p:cNvPr id="10" name="TextBox 9"/>
          <p:cNvSpPr txBox="1"/>
          <p:nvPr/>
        </p:nvSpPr>
        <p:spPr>
          <a:xfrm>
            <a:off x="2937555" y="2966954"/>
            <a:ext cx="1322636" cy="523220"/>
          </a:xfrm>
          <a:prstGeom prst="rect">
            <a:avLst/>
          </a:prstGeom>
          <a:solidFill>
            <a:schemeClr val="accent3">
              <a:lumMod val="60000"/>
              <a:lumOff val="40000"/>
            </a:schemeClr>
          </a:solidFill>
        </p:spPr>
        <p:txBody>
          <a:bodyPr wrap="square" rtlCol="0">
            <a:spAutoFit/>
          </a:bodyPr>
          <a:lstStyle/>
          <a:p>
            <a:r>
              <a:rPr lang="en-US" sz="2800" smtClean="0">
                <a:solidFill>
                  <a:srgbClr val="FF0000"/>
                </a:solidFill>
              </a:rPr>
              <a:t>B( 1;1)</a:t>
            </a:r>
            <a:endParaRPr lang="en-US" sz="2800">
              <a:solidFill>
                <a:srgbClr val="FF0000"/>
              </a:solidFill>
            </a:endParaRPr>
          </a:p>
        </p:txBody>
      </p:sp>
      <p:sp>
        <p:nvSpPr>
          <p:cNvPr id="11" name="TextBox 10"/>
          <p:cNvSpPr txBox="1"/>
          <p:nvPr/>
        </p:nvSpPr>
        <p:spPr>
          <a:xfrm>
            <a:off x="6318607" y="3654433"/>
            <a:ext cx="1516138" cy="523220"/>
          </a:xfrm>
          <a:prstGeom prst="rect">
            <a:avLst/>
          </a:prstGeom>
          <a:solidFill>
            <a:schemeClr val="accent6">
              <a:lumMod val="75000"/>
            </a:schemeClr>
          </a:solidFill>
        </p:spPr>
        <p:txBody>
          <a:bodyPr wrap="square" rtlCol="0">
            <a:spAutoFit/>
          </a:bodyPr>
          <a:lstStyle/>
          <a:p>
            <a:r>
              <a:rPr lang="en-US" sz="2800" smtClean="0">
                <a:solidFill>
                  <a:srgbClr val="FFFF00"/>
                </a:solidFill>
              </a:rPr>
              <a:t>Y( 19;20)</a:t>
            </a:r>
            <a:endParaRPr lang="en-US" sz="2800">
              <a:solidFill>
                <a:srgbClr val="FFFF00"/>
              </a:solidFill>
            </a:endParaRPr>
          </a:p>
        </p:txBody>
      </p:sp>
      <p:sp>
        <p:nvSpPr>
          <p:cNvPr id="12" name="TextBox 11"/>
          <p:cNvSpPr txBox="1"/>
          <p:nvPr/>
        </p:nvSpPr>
        <p:spPr>
          <a:xfrm>
            <a:off x="4623370" y="3755491"/>
            <a:ext cx="1580003" cy="523220"/>
          </a:xfrm>
          <a:prstGeom prst="rect">
            <a:avLst/>
          </a:prstGeom>
          <a:solidFill>
            <a:schemeClr val="accent6">
              <a:lumMod val="40000"/>
              <a:lumOff val="60000"/>
            </a:schemeClr>
          </a:solidFill>
        </p:spPr>
        <p:txBody>
          <a:bodyPr wrap="square" rtlCol="0">
            <a:spAutoFit/>
          </a:bodyPr>
          <a:lstStyle/>
          <a:p>
            <a:r>
              <a:rPr lang="en-US" sz="2800" smtClean="0">
                <a:solidFill>
                  <a:srgbClr val="FF0000"/>
                </a:solidFill>
              </a:rPr>
              <a:t>X( 20;20)</a:t>
            </a:r>
            <a:endParaRPr lang="en-US" sz="2800">
              <a:solidFill>
                <a:srgbClr val="FF0000"/>
              </a:solidFill>
            </a:endParaRPr>
          </a:p>
        </p:txBody>
      </p:sp>
      <p:sp>
        <p:nvSpPr>
          <p:cNvPr id="13" name="TextBox 12"/>
          <p:cNvSpPr txBox="1"/>
          <p:nvPr/>
        </p:nvSpPr>
        <p:spPr>
          <a:xfrm>
            <a:off x="2786007" y="3755491"/>
            <a:ext cx="1458931" cy="523220"/>
          </a:xfrm>
          <a:prstGeom prst="rect">
            <a:avLst/>
          </a:prstGeom>
          <a:solidFill>
            <a:schemeClr val="accent2">
              <a:lumMod val="20000"/>
              <a:lumOff val="80000"/>
            </a:schemeClr>
          </a:solidFill>
        </p:spPr>
        <p:txBody>
          <a:bodyPr wrap="square" rtlCol="0">
            <a:spAutoFit/>
          </a:bodyPr>
          <a:lstStyle/>
          <a:p>
            <a:r>
              <a:rPr lang="en-US" sz="2800" smtClean="0">
                <a:solidFill>
                  <a:srgbClr val="FF0000"/>
                </a:solidFill>
              </a:rPr>
              <a:t>H( 8;10)</a:t>
            </a:r>
            <a:endParaRPr lang="en-US" sz="2800">
              <a:solidFill>
                <a:srgbClr val="FF0000"/>
              </a:solidFill>
            </a:endParaRPr>
          </a:p>
        </p:txBody>
      </p:sp>
      <p:sp>
        <p:nvSpPr>
          <p:cNvPr id="14" name="TextBox 13"/>
          <p:cNvSpPr txBox="1"/>
          <p:nvPr/>
        </p:nvSpPr>
        <p:spPr>
          <a:xfrm>
            <a:off x="1416978" y="3716934"/>
            <a:ext cx="1137706" cy="523220"/>
          </a:xfrm>
          <a:prstGeom prst="rect">
            <a:avLst/>
          </a:prstGeom>
          <a:solidFill>
            <a:schemeClr val="accent5">
              <a:lumMod val="60000"/>
              <a:lumOff val="40000"/>
            </a:schemeClr>
          </a:solidFill>
        </p:spPr>
        <p:txBody>
          <a:bodyPr wrap="square" rtlCol="0">
            <a:spAutoFit/>
          </a:bodyPr>
          <a:lstStyle/>
          <a:p>
            <a:r>
              <a:rPr lang="en-US" sz="2800" smtClean="0">
                <a:solidFill>
                  <a:srgbClr val="FF0000"/>
                </a:solidFill>
              </a:rPr>
              <a:t>T( 8;9)</a:t>
            </a:r>
            <a:endParaRPr lang="en-US" sz="2800">
              <a:solidFill>
                <a:srgbClr val="FF0000"/>
              </a:solidFill>
            </a:endParaRPr>
          </a:p>
        </p:txBody>
      </p:sp>
      <p:sp>
        <p:nvSpPr>
          <p:cNvPr id="15" name="TextBox 14"/>
          <p:cNvSpPr txBox="1"/>
          <p:nvPr/>
        </p:nvSpPr>
        <p:spPr>
          <a:xfrm>
            <a:off x="8066069" y="3614000"/>
            <a:ext cx="1695237" cy="523220"/>
          </a:xfrm>
          <a:prstGeom prst="rect">
            <a:avLst/>
          </a:prstGeom>
          <a:solidFill>
            <a:schemeClr val="accent4"/>
          </a:solidFill>
        </p:spPr>
        <p:txBody>
          <a:bodyPr wrap="square" rtlCol="0">
            <a:spAutoFit/>
          </a:bodyPr>
          <a:lstStyle/>
          <a:p>
            <a:r>
              <a:rPr lang="en-US" sz="2800" smtClean="0">
                <a:solidFill>
                  <a:srgbClr val="FF0000"/>
                </a:solidFill>
              </a:rPr>
              <a:t>Z( 19;21)</a:t>
            </a:r>
            <a:endParaRPr lang="en-US" sz="2800">
              <a:solidFill>
                <a:srgbClr val="FF0000"/>
              </a:solidFill>
            </a:endParaRPr>
          </a:p>
        </p:txBody>
      </p:sp>
      <p:sp>
        <p:nvSpPr>
          <p:cNvPr id="16" name="TextBox 15"/>
          <p:cNvSpPr txBox="1"/>
          <p:nvPr/>
        </p:nvSpPr>
        <p:spPr>
          <a:xfrm>
            <a:off x="838199" y="365126"/>
            <a:ext cx="9384587" cy="954107"/>
          </a:xfrm>
          <a:prstGeom prst="rect">
            <a:avLst/>
          </a:prstGeom>
          <a:noFill/>
        </p:spPr>
        <p:txBody>
          <a:bodyPr wrap="square" rtlCol="0">
            <a:spAutoFit/>
          </a:bodyPr>
          <a:lstStyle/>
          <a:p>
            <a:r>
              <a:rPr lang="en-US" sz="2800" b="1" smtClean="0">
                <a:solidFill>
                  <a:srgbClr val="C00000"/>
                </a:solidFill>
              </a:rPr>
              <a:t>trò chơi : Chia 2 đội, mỗi đội 2 bạn , trong 5 phút hoàn thành nội dung yêu cầu</a:t>
            </a:r>
            <a:endParaRPr lang="en-US" sz="2800" b="1">
              <a:solidFill>
                <a:srgbClr val="C00000"/>
              </a:solidFill>
            </a:endParaRPr>
          </a:p>
        </p:txBody>
      </p:sp>
      <p:sp>
        <p:nvSpPr>
          <p:cNvPr id="17" name="TextBox 16"/>
          <p:cNvSpPr txBox="1"/>
          <p:nvPr/>
        </p:nvSpPr>
        <p:spPr>
          <a:xfrm>
            <a:off x="976121" y="4524649"/>
            <a:ext cx="9216736" cy="1384995"/>
          </a:xfrm>
          <a:prstGeom prst="rect">
            <a:avLst/>
          </a:prstGeom>
          <a:noFill/>
        </p:spPr>
        <p:txBody>
          <a:bodyPr wrap="square" rtlCol="0">
            <a:spAutoFit/>
          </a:bodyPr>
          <a:lstStyle/>
          <a:p>
            <a:r>
              <a:rPr lang="en-US" sz="2800" b="1" smtClean="0">
                <a:solidFill>
                  <a:srgbClr val="00B0F0"/>
                </a:solidFill>
              </a:rPr>
              <a:t>Đáp án: </a:t>
            </a:r>
          </a:p>
          <a:p>
            <a:r>
              <a:rPr lang="en-US" sz="2800" b="1" smtClean="0">
                <a:solidFill>
                  <a:srgbClr val="00B0F0"/>
                </a:solidFill>
              </a:rPr>
              <a:t>Nhóm 1: A,B,C.                Nhóm 2: D.G.</a:t>
            </a:r>
          </a:p>
          <a:p>
            <a:r>
              <a:rPr lang="en-US" sz="2800" b="1" smtClean="0">
                <a:solidFill>
                  <a:srgbClr val="00B0F0"/>
                </a:solidFill>
              </a:rPr>
              <a:t>Nhóm 3: Q,T,H.    Nhóm 4: Y,Z</a:t>
            </a:r>
            <a:endParaRPr lang="en-US" sz="2800" b="1">
              <a:solidFill>
                <a:srgbClr val="00B0F0"/>
              </a:solidFill>
            </a:endParaRPr>
          </a:p>
        </p:txBody>
      </p:sp>
    </p:spTree>
    <p:extLst>
      <p:ext uri="{BB962C8B-B14F-4D97-AF65-F5344CB8AC3E}">
        <p14:creationId xmlns:p14="http://schemas.microsoft.com/office/powerpoint/2010/main" val="40756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997930"/>
          </a:xfrm>
        </p:spPr>
        <p:txBody>
          <a:bodyPr>
            <a:normAutofit/>
          </a:bodyPr>
          <a:lstStyle/>
          <a:p>
            <a:r>
              <a:rPr lang="en-US" sz="2800" b="1" smtClean="0">
                <a:solidFill>
                  <a:schemeClr val="tx1">
                    <a:lumMod val="95000"/>
                    <a:lumOff val="5000"/>
                  </a:schemeClr>
                </a:solidFill>
              </a:rPr>
              <a:t>1. trong tự nhiên, có một số loại nguyên tử mà trong hạt nhân cùng có </a:t>
            </a:r>
            <a:r>
              <a:rPr lang="en-US" sz="2800" b="1" smtClean="0">
                <a:solidFill>
                  <a:srgbClr val="FF0000"/>
                </a:solidFill>
              </a:rPr>
              <a:t>1 proton </a:t>
            </a:r>
            <a:r>
              <a:rPr lang="en-US" sz="2800" b="1" smtClean="0">
                <a:solidFill>
                  <a:schemeClr val="tx1">
                    <a:lumMod val="95000"/>
                    <a:lumOff val="5000"/>
                  </a:schemeClr>
                </a:solidFill>
              </a:rPr>
              <a:t>nhưng có thể có số neutron khác nhau: </a:t>
            </a:r>
            <a:r>
              <a:rPr lang="en-US" sz="2800" b="1" smtClean="0">
                <a:solidFill>
                  <a:srgbClr val="7030A0"/>
                </a:solidFill>
              </a:rPr>
              <a:t>Không có neutron</a:t>
            </a:r>
            <a:r>
              <a:rPr lang="en-US" sz="2800" b="1" smtClean="0">
                <a:solidFill>
                  <a:schemeClr val="tx1">
                    <a:lumMod val="95000"/>
                    <a:lumOff val="5000"/>
                  </a:schemeClr>
                </a:solidFill>
              </a:rPr>
              <a:t>, </a:t>
            </a:r>
            <a:r>
              <a:rPr lang="en-US" sz="2800" b="1" smtClean="0">
                <a:solidFill>
                  <a:srgbClr val="7030A0"/>
                </a:solidFill>
              </a:rPr>
              <a:t>1</a:t>
            </a:r>
            <a:r>
              <a:rPr lang="en-US" sz="2800" b="1" smtClean="0">
                <a:solidFill>
                  <a:schemeClr val="tx1">
                    <a:lumMod val="95000"/>
                    <a:lumOff val="5000"/>
                  </a:schemeClr>
                </a:solidFill>
              </a:rPr>
              <a:t> </a:t>
            </a:r>
            <a:r>
              <a:rPr lang="en-US" sz="2800" b="1" smtClean="0">
                <a:solidFill>
                  <a:srgbClr val="7030A0"/>
                </a:solidFill>
              </a:rPr>
              <a:t>neutron, 2 neutron. </a:t>
            </a:r>
            <a:r>
              <a:rPr lang="en-US" sz="2800" b="1" smtClean="0">
                <a:solidFill>
                  <a:schemeClr val="tx1">
                    <a:lumMod val="95000"/>
                    <a:lumOff val="5000"/>
                  </a:schemeClr>
                </a:solidFill>
              </a:rPr>
              <a:t>hãy giải thích tại sao các loại nguyên tử này đều thuộc về một nguyên tố hóa học là hydrogen.</a:t>
            </a:r>
            <a:endParaRPr lang="en-US" sz="2800" b="1">
              <a:solidFill>
                <a:schemeClr val="tx1">
                  <a:lumMod val="95000"/>
                  <a:lumOff val="5000"/>
                </a:schemeClr>
              </a:solidFill>
            </a:endParaRPr>
          </a:p>
        </p:txBody>
      </p:sp>
      <p:pic>
        <p:nvPicPr>
          <p:cNvPr id="4" name="Picture 3"/>
          <p:cNvPicPr>
            <a:picLocks noChangeAspect="1"/>
          </p:cNvPicPr>
          <p:nvPr/>
        </p:nvPicPr>
        <p:blipFill>
          <a:blip r:embed="rId2"/>
          <a:stretch>
            <a:fillRect/>
          </a:stretch>
        </p:blipFill>
        <p:spPr>
          <a:xfrm>
            <a:off x="4553406" y="2502582"/>
            <a:ext cx="6400567" cy="2120789"/>
          </a:xfrm>
          <a:prstGeom prst="rect">
            <a:avLst/>
          </a:prstGeom>
        </p:spPr>
      </p:pic>
      <p:sp>
        <p:nvSpPr>
          <p:cNvPr id="5" name="TextBox 4"/>
          <p:cNvSpPr txBox="1"/>
          <p:nvPr/>
        </p:nvSpPr>
        <p:spPr>
          <a:xfrm>
            <a:off x="838200" y="2363056"/>
            <a:ext cx="3739793" cy="1384995"/>
          </a:xfrm>
          <a:prstGeom prst="rect">
            <a:avLst/>
          </a:prstGeom>
          <a:noFill/>
        </p:spPr>
        <p:txBody>
          <a:bodyPr wrap="square" rtlCol="0">
            <a:spAutoFit/>
          </a:bodyPr>
          <a:lstStyle/>
          <a:p>
            <a:r>
              <a:rPr lang="en-US" sz="2800" smtClean="0">
                <a:solidFill>
                  <a:srgbClr val="FF0000"/>
                </a:solidFill>
              </a:rPr>
              <a:t>Vì chúng có số proton trong hạt nhân giống nhau là 1p</a:t>
            </a:r>
            <a:endParaRPr lang="en-US" sz="2800">
              <a:solidFill>
                <a:srgbClr val="FF0000"/>
              </a:solidFill>
            </a:endParaRPr>
          </a:p>
        </p:txBody>
      </p:sp>
    </p:spTree>
    <p:extLst>
      <p:ext uri="{BB962C8B-B14F-4D97-AF65-F5344CB8AC3E}">
        <p14:creationId xmlns:p14="http://schemas.microsoft.com/office/powerpoint/2010/main" val="11297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0156" y="513708"/>
            <a:ext cx="9349483" cy="1815882"/>
          </a:xfrm>
          <a:prstGeom prst="rect">
            <a:avLst/>
          </a:prstGeom>
          <a:noFill/>
        </p:spPr>
        <p:txBody>
          <a:bodyPr wrap="square" rtlCol="0">
            <a:spAutoFit/>
          </a:bodyPr>
          <a:lstStyle/>
          <a:p>
            <a:r>
              <a:rPr lang="en-US" sz="2800" smtClean="0">
                <a:solidFill>
                  <a:schemeClr val="accent5">
                    <a:lumMod val="50000"/>
                  </a:schemeClr>
                </a:solidFill>
              </a:rPr>
              <a:t>2. Cho biết số hiệu của nguyên tử đồng là 29, bạc là 47, của vàng là 79. Hãy xác định số electron, số proton trong mỗi nguyên tử đồng, bạc, vàng. Em có xác định được số neutron trong các hạt nhân nguyên tử này không?</a:t>
            </a:r>
            <a:endParaRPr lang="en-US" sz="2800">
              <a:solidFill>
                <a:schemeClr val="accent5">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37508685"/>
              </p:ext>
            </p:extLst>
          </p:nvPr>
        </p:nvGraphicFramePr>
        <p:xfrm>
          <a:off x="1510300" y="2465799"/>
          <a:ext cx="8763856" cy="2948684"/>
        </p:xfrm>
        <a:graphic>
          <a:graphicData uri="http://schemas.openxmlformats.org/drawingml/2006/table">
            <a:tbl>
              <a:tblPr firstRow="1" bandRow="1">
                <a:tableStyleId>{5C22544A-7EE6-4342-B048-85BDC9FD1C3A}</a:tableStyleId>
              </a:tblPr>
              <a:tblGrid>
                <a:gridCol w="2190964">
                  <a:extLst>
                    <a:ext uri="{9D8B030D-6E8A-4147-A177-3AD203B41FA5}">
                      <a16:colId xmlns:a16="http://schemas.microsoft.com/office/drawing/2014/main" val="3016764321"/>
                    </a:ext>
                  </a:extLst>
                </a:gridCol>
                <a:gridCol w="2190964">
                  <a:extLst>
                    <a:ext uri="{9D8B030D-6E8A-4147-A177-3AD203B41FA5}">
                      <a16:colId xmlns:a16="http://schemas.microsoft.com/office/drawing/2014/main" val="3180682523"/>
                    </a:ext>
                  </a:extLst>
                </a:gridCol>
                <a:gridCol w="2190964">
                  <a:extLst>
                    <a:ext uri="{9D8B030D-6E8A-4147-A177-3AD203B41FA5}">
                      <a16:colId xmlns:a16="http://schemas.microsoft.com/office/drawing/2014/main" val="2551333480"/>
                    </a:ext>
                  </a:extLst>
                </a:gridCol>
                <a:gridCol w="2190964">
                  <a:extLst>
                    <a:ext uri="{9D8B030D-6E8A-4147-A177-3AD203B41FA5}">
                      <a16:colId xmlns:a16="http://schemas.microsoft.com/office/drawing/2014/main" val="3437950401"/>
                    </a:ext>
                  </a:extLst>
                </a:gridCol>
              </a:tblGrid>
              <a:tr h="737171">
                <a:tc>
                  <a:txBody>
                    <a:bodyPr/>
                    <a:lstStyle/>
                    <a:p>
                      <a:pPr algn="ctr"/>
                      <a:r>
                        <a:rPr lang="en-US" sz="3200" smtClean="0"/>
                        <a:t>Nguyên</a:t>
                      </a:r>
                      <a:r>
                        <a:rPr lang="en-US" sz="3200" baseline="0" smtClean="0"/>
                        <a:t> tử</a:t>
                      </a:r>
                      <a:endParaRPr lang="en-US" sz="3200"/>
                    </a:p>
                  </a:txBody>
                  <a:tcPr/>
                </a:tc>
                <a:tc>
                  <a:txBody>
                    <a:bodyPr/>
                    <a:lstStyle/>
                    <a:p>
                      <a:pPr algn="ctr"/>
                      <a:r>
                        <a:rPr lang="en-US" sz="3200" smtClean="0"/>
                        <a:t>electron</a:t>
                      </a:r>
                      <a:endParaRPr lang="en-US" sz="3200"/>
                    </a:p>
                  </a:txBody>
                  <a:tcPr/>
                </a:tc>
                <a:tc>
                  <a:txBody>
                    <a:bodyPr/>
                    <a:lstStyle/>
                    <a:p>
                      <a:pPr algn="ctr"/>
                      <a:r>
                        <a:rPr lang="en-US" sz="3200" smtClean="0"/>
                        <a:t>proton</a:t>
                      </a:r>
                      <a:endParaRPr lang="en-US" sz="3200"/>
                    </a:p>
                  </a:txBody>
                  <a:tcPr/>
                </a:tc>
                <a:tc>
                  <a:txBody>
                    <a:bodyPr/>
                    <a:lstStyle/>
                    <a:p>
                      <a:pPr algn="ctr"/>
                      <a:r>
                        <a:rPr lang="en-US" sz="3200" smtClean="0"/>
                        <a:t>neutron</a:t>
                      </a:r>
                      <a:endParaRPr lang="en-US" sz="3200"/>
                    </a:p>
                  </a:txBody>
                  <a:tcPr/>
                </a:tc>
                <a:extLst>
                  <a:ext uri="{0D108BD9-81ED-4DB2-BD59-A6C34878D82A}">
                    <a16:rowId xmlns:a16="http://schemas.microsoft.com/office/drawing/2014/main" val="4201288592"/>
                  </a:ext>
                </a:extLst>
              </a:tr>
              <a:tr h="737171">
                <a:tc>
                  <a:txBody>
                    <a:bodyPr/>
                    <a:lstStyle/>
                    <a:p>
                      <a:r>
                        <a:rPr lang="en-US" sz="3200" smtClean="0"/>
                        <a:t>Đồng</a:t>
                      </a:r>
                      <a:endParaRPr lang="en-US" sz="3200"/>
                    </a:p>
                  </a:txBody>
                  <a:tcPr/>
                </a:tc>
                <a:tc>
                  <a:txBody>
                    <a:bodyPr/>
                    <a:lstStyle/>
                    <a:p>
                      <a:endParaRPr lang="en-US" sz="320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81602455"/>
                  </a:ext>
                </a:extLst>
              </a:tr>
              <a:tr h="737171">
                <a:tc>
                  <a:txBody>
                    <a:bodyPr/>
                    <a:lstStyle/>
                    <a:p>
                      <a:r>
                        <a:rPr lang="en-US" sz="3200" smtClean="0"/>
                        <a:t>Bạc</a:t>
                      </a:r>
                      <a:endParaRPr lang="en-US" sz="320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47340541"/>
                  </a:ext>
                </a:extLst>
              </a:tr>
              <a:tr h="737171">
                <a:tc>
                  <a:txBody>
                    <a:bodyPr/>
                    <a:lstStyle/>
                    <a:p>
                      <a:r>
                        <a:rPr lang="en-US" sz="3200" smtClean="0"/>
                        <a:t>Vàng</a:t>
                      </a:r>
                      <a:endParaRPr lang="en-US" sz="320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53980677"/>
                  </a:ext>
                </a:extLst>
              </a:tr>
            </a:tbl>
          </a:graphicData>
        </a:graphic>
      </p:graphicFrame>
    </p:spTree>
    <p:extLst>
      <p:ext uri="{BB962C8B-B14F-4D97-AF65-F5344CB8AC3E}">
        <p14:creationId xmlns:p14="http://schemas.microsoft.com/office/powerpoint/2010/main" val="250643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0156" y="513708"/>
            <a:ext cx="9349483" cy="1815882"/>
          </a:xfrm>
          <a:prstGeom prst="rect">
            <a:avLst/>
          </a:prstGeom>
          <a:noFill/>
        </p:spPr>
        <p:txBody>
          <a:bodyPr wrap="square" rtlCol="0">
            <a:spAutoFit/>
          </a:bodyPr>
          <a:lstStyle/>
          <a:p>
            <a:r>
              <a:rPr lang="en-US" sz="2800" smtClean="0">
                <a:solidFill>
                  <a:schemeClr val="accent5">
                    <a:lumMod val="50000"/>
                  </a:schemeClr>
                </a:solidFill>
              </a:rPr>
              <a:t>2. Cho biết số hiệu của nguyên tử đồng là 29, bạc là 47, của vàng là 79. số electron, số proton trong mỗi nguyên tử đồng, bạc, vàng. Số neutron trong các hạt nhân nguyên tử này không xác định được.</a:t>
            </a:r>
            <a:endParaRPr lang="en-US" sz="2800">
              <a:solidFill>
                <a:schemeClr val="accent5">
                  <a:lumMod val="50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735929190"/>
              </p:ext>
            </p:extLst>
          </p:nvPr>
        </p:nvGraphicFramePr>
        <p:xfrm>
          <a:off x="1510300" y="2465799"/>
          <a:ext cx="8763856" cy="2948684"/>
        </p:xfrm>
        <a:graphic>
          <a:graphicData uri="http://schemas.openxmlformats.org/drawingml/2006/table">
            <a:tbl>
              <a:tblPr firstRow="1" bandRow="1">
                <a:tableStyleId>{5C22544A-7EE6-4342-B048-85BDC9FD1C3A}</a:tableStyleId>
              </a:tblPr>
              <a:tblGrid>
                <a:gridCol w="2190964">
                  <a:extLst>
                    <a:ext uri="{9D8B030D-6E8A-4147-A177-3AD203B41FA5}">
                      <a16:colId xmlns:a16="http://schemas.microsoft.com/office/drawing/2014/main" val="3016764321"/>
                    </a:ext>
                  </a:extLst>
                </a:gridCol>
                <a:gridCol w="2190964">
                  <a:extLst>
                    <a:ext uri="{9D8B030D-6E8A-4147-A177-3AD203B41FA5}">
                      <a16:colId xmlns:a16="http://schemas.microsoft.com/office/drawing/2014/main" val="3180682523"/>
                    </a:ext>
                  </a:extLst>
                </a:gridCol>
                <a:gridCol w="2190964">
                  <a:extLst>
                    <a:ext uri="{9D8B030D-6E8A-4147-A177-3AD203B41FA5}">
                      <a16:colId xmlns:a16="http://schemas.microsoft.com/office/drawing/2014/main" val="2551333480"/>
                    </a:ext>
                  </a:extLst>
                </a:gridCol>
                <a:gridCol w="2190964">
                  <a:extLst>
                    <a:ext uri="{9D8B030D-6E8A-4147-A177-3AD203B41FA5}">
                      <a16:colId xmlns:a16="http://schemas.microsoft.com/office/drawing/2014/main" val="3437950401"/>
                    </a:ext>
                  </a:extLst>
                </a:gridCol>
              </a:tblGrid>
              <a:tr h="737171">
                <a:tc>
                  <a:txBody>
                    <a:bodyPr/>
                    <a:lstStyle/>
                    <a:p>
                      <a:pPr algn="ctr"/>
                      <a:r>
                        <a:rPr lang="en-US" sz="3200" smtClean="0"/>
                        <a:t>Nguyên</a:t>
                      </a:r>
                      <a:r>
                        <a:rPr lang="en-US" sz="3200" baseline="0" smtClean="0"/>
                        <a:t> tử</a:t>
                      </a:r>
                      <a:endParaRPr lang="en-US" sz="3200"/>
                    </a:p>
                  </a:txBody>
                  <a:tcPr/>
                </a:tc>
                <a:tc>
                  <a:txBody>
                    <a:bodyPr/>
                    <a:lstStyle/>
                    <a:p>
                      <a:pPr algn="ctr"/>
                      <a:r>
                        <a:rPr lang="en-US" sz="3200" smtClean="0"/>
                        <a:t>electron</a:t>
                      </a:r>
                      <a:endParaRPr lang="en-US" sz="3200"/>
                    </a:p>
                  </a:txBody>
                  <a:tcPr/>
                </a:tc>
                <a:tc>
                  <a:txBody>
                    <a:bodyPr/>
                    <a:lstStyle/>
                    <a:p>
                      <a:pPr algn="ctr"/>
                      <a:r>
                        <a:rPr lang="en-US" sz="3200" smtClean="0"/>
                        <a:t>proton</a:t>
                      </a:r>
                      <a:endParaRPr lang="en-US" sz="3200"/>
                    </a:p>
                  </a:txBody>
                  <a:tcPr/>
                </a:tc>
                <a:tc>
                  <a:txBody>
                    <a:bodyPr/>
                    <a:lstStyle/>
                    <a:p>
                      <a:pPr algn="ctr"/>
                      <a:r>
                        <a:rPr lang="en-US" sz="3200" smtClean="0"/>
                        <a:t>neutron</a:t>
                      </a:r>
                      <a:endParaRPr lang="en-US" sz="3200"/>
                    </a:p>
                  </a:txBody>
                  <a:tcPr/>
                </a:tc>
                <a:extLst>
                  <a:ext uri="{0D108BD9-81ED-4DB2-BD59-A6C34878D82A}">
                    <a16:rowId xmlns:a16="http://schemas.microsoft.com/office/drawing/2014/main" val="4201288592"/>
                  </a:ext>
                </a:extLst>
              </a:tr>
              <a:tr h="737171">
                <a:tc>
                  <a:txBody>
                    <a:bodyPr/>
                    <a:lstStyle/>
                    <a:p>
                      <a:r>
                        <a:rPr lang="en-US" sz="3200" smtClean="0"/>
                        <a:t>Đồng</a:t>
                      </a:r>
                      <a:endParaRPr lang="en-US" sz="3200"/>
                    </a:p>
                  </a:txBody>
                  <a:tcPr/>
                </a:tc>
                <a:tc>
                  <a:txBody>
                    <a:bodyPr/>
                    <a:lstStyle/>
                    <a:p>
                      <a:r>
                        <a:rPr lang="en-US" sz="3200" smtClean="0"/>
                        <a:t>29</a:t>
                      </a:r>
                      <a:endParaRPr lang="en-US" sz="3200"/>
                    </a:p>
                  </a:txBody>
                  <a:tcPr/>
                </a:tc>
                <a:tc>
                  <a:txBody>
                    <a:bodyPr/>
                    <a:lstStyle/>
                    <a:p>
                      <a:r>
                        <a:rPr lang="en-US" sz="3200" smtClean="0"/>
                        <a:t>29</a:t>
                      </a:r>
                      <a:endParaRPr lang="en-US" sz="3200"/>
                    </a:p>
                  </a:txBody>
                  <a:tcPr/>
                </a:tc>
                <a:tc>
                  <a:txBody>
                    <a:bodyPr/>
                    <a:lstStyle/>
                    <a:p>
                      <a:r>
                        <a:rPr lang="en-US" sz="3200" smtClean="0"/>
                        <a:t>?</a:t>
                      </a:r>
                      <a:endParaRPr lang="en-US" sz="3200"/>
                    </a:p>
                  </a:txBody>
                  <a:tcPr/>
                </a:tc>
                <a:extLst>
                  <a:ext uri="{0D108BD9-81ED-4DB2-BD59-A6C34878D82A}">
                    <a16:rowId xmlns:a16="http://schemas.microsoft.com/office/drawing/2014/main" val="4081602455"/>
                  </a:ext>
                </a:extLst>
              </a:tr>
              <a:tr h="737171">
                <a:tc>
                  <a:txBody>
                    <a:bodyPr/>
                    <a:lstStyle/>
                    <a:p>
                      <a:r>
                        <a:rPr lang="en-US" sz="3200" smtClean="0"/>
                        <a:t>Bạc</a:t>
                      </a:r>
                      <a:endParaRPr lang="en-US" sz="3200"/>
                    </a:p>
                  </a:txBody>
                  <a:tcPr/>
                </a:tc>
                <a:tc>
                  <a:txBody>
                    <a:bodyPr/>
                    <a:lstStyle/>
                    <a:p>
                      <a:r>
                        <a:rPr lang="en-US" sz="3200" smtClean="0"/>
                        <a:t>47</a:t>
                      </a:r>
                      <a:endParaRPr lang="en-US" sz="3200"/>
                    </a:p>
                  </a:txBody>
                  <a:tcPr/>
                </a:tc>
                <a:tc>
                  <a:txBody>
                    <a:bodyPr/>
                    <a:lstStyle/>
                    <a:p>
                      <a:r>
                        <a:rPr lang="en-US" sz="3200" smtClean="0"/>
                        <a:t>47</a:t>
                      </a:r>
                      <a:endParaRPr lang="en-US" sz="3200"/>
                    </a:p>
                  </a:txBody>
                  <a:tcPr/>
                </a:tc>
                <a:tc>
                  <a:txBody>
                    <a:bodyPr/>
                    <a:lstStyle/>
                    <a:p>
                      <a:r>
                        <a:rPr lang="en-US" sz="3200" smtClean="0"/>
                        <a:t>?</a:t>
                      </a:r>
                      <a:endParaRPr lang="en-US" sz="3200"/>
                    </a:p>
                  </a:txBody>
                  <a:tcPr/>
                </a:tc>
                <a:extLst>
                  <a:ext uri="{0D108BD9-81ED-4DB2-BD59-A6C34878D82A}">
                    <a16:rowId xmlns:a16="http://schemas.microsoft.com/office/drawing/2014/main" val="3147340541"/>
                  </a:ext>
                </a:extLst>
              </a:tr>
              <a:tr h="737171">
                <a:tc>
                  <a:txBody>
                    <a:bodyPr/>
                    <a:lstStyle/>
                    <a:p>
                      <a:r>
                        <a:rPr lang="en-US" sz="3200" smtClean="0"/>
                        <a:t>Vàng</a:t>
                      </a:r>
                      <a:endParaRPr lang="en-US" sz="3200"/>
                    </a:p>
                  </a:txBody>
                  <a:tcPr/>
                </a:tc>
                <a:tc>
                  <a:txBody>
                    <a:bodyPr/>
                    <a:lstStyle/>
                    <a:p>
                      <a:r>
                        <a:rPr lang="en-US" sz="3200" smtClean="0"/>
                        <a:t>79</a:t>
                      </a:r>
                      <a:endParaRPr lang="en-US" sz="3200"/>
                    </a:p>
                  </a:txBody>
                  <a:tcPr/>
                </a:tc>
                <a:tc>
                  <a:txBody>
                    <a:bodyPr/>
                    <a:lstStyle/>
                    <a:p>
                      <a:r>
                        <a:rPr lang="en-US" sz="3200" smtClean="0"/>
                        <a:t>79</a:t>
                      </a:r>
                      <a:endParaRPr lang="en-US" sz="3200"/>
                    </a:p>
                  </a:txBody>
                  <a:tcPr/>
                </a:tc>
                <a:tc>
                  <a:txBody>
                    <a:bodyPr/>
                    <a:lstStyle/>
                    <a:p>
                      <a:r>
                        <a:rPr lang="en-US" sz="3200" smtClean="0"/>
                        <a:t>?</a:t>
                      </a:r>
                      <a:endParaRPr lang="en-US" sz="3200"/>
                    </a:p>
                  </a:txBody>
                  <a:tcPr/>
                </a:tc>
                <a:extLst>
                  <a:ext uri="{0D108BD9-81ED-4DB2-BD59-A6C34878D82A}">
                    <a16:rowId xmlns:a16="http://schemas.microsoft.com/office/drawing/2014/main" val="1153980677"/>
                  </a:ext>
                </a:extLst>
              </a:tr>
            </a:tbl>
          </a:graphicData>
        </a:graphic>
      </p:graphicFrame>
    </p:spTree>
    <p:extLst>
      <p:ext uri="{BB962C8B-B14F-4D97-AF65-F5344CB8AC3E}">
        <p14:creationId xmlns:p14="http://schemas.microsoft.com/office/powerpoint/2010/main" val="13492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926013"/>
          </a:xfrm>
        </p:spPr>
        <p:txBody>
          <a:bodyPr>
            <a:normAutofit/>
          </a:bodyPr>
          <a:lstStyle/>
          <a:p>
            <a:r>
              <a:rPr lang="en-US" sz="2800" b="1" smtClean="0"/>
              <a:t> </a:t>
            </a:r>
            <a:r>
              <a:rPr lang="en-US" sz="3200" b="1" smtClean="0">
                <a:solidFill>
                  <a:srgbClr val="7030A0"/>
                </a:solidFill>
              </a:rPr>
              <a:t>Về nhà: </a:t>
            </a:r>
            <a:br>
              <a:rPr lang="en-US" sz="3200" b="1" smtClean="0">
                <a:solidFill>
                  <a:srgbClr val="7030A0"/>
                </a:solidFill>
              </a:rPr>
            </a:br>
            <a:r>
              <a:rPr lang="en-US" sz="3200" b="1" smtClean="0">
                <a:solidFill>
                  <a:srgbClr val="7030A0"/>
                </a:solidFill>
              </a:rPr>
              <a:t>1. Em </a:t>
            </a:r>
            <a:r>
              <a:rPr lang="en-US" sz="3200" b="1">
                <a:solidFill>
                  <a:srgbClr val="7030A0"/>
                </a:solidFill>
              </a:rPr>
              <a:t>hãy tìm hiểu </a:t>
            </a:r>
            <a:r>
              <a:rPr lang="en-US" sz="3200" b="1" smtClean="0">
                <a:solidFill>
                  <a:srgbClr val="7030A0"/>
                </a:solidFill>
              </a:rPr>
              <a:t>về </a:t>
            </a:r>
            <a:r>
              <a:rPr lang="en-US" sz="3200" b="1">
                <a:solidFill>
                  <a:srgbClr val="7030A0"/>
                </a:solidFill>
              </a:rPr>
              <a:t>n</a:t>
            </a:r>
            <a:r>
              <a:rPr lang="en-US" sz="3200" b="1" smtClean="0">
                <a:solidFill>
                  <a:srgbClr val="7030A0"/>
                </a:solidFill>
              </a:rPr>
              <a:t>guồn </a:t>
            </a:r>
            <a:r>
              <a:rPr lang="en-US" sz="3200" b="1">
                <a:solidFill>
                  <a:srgbClr val="7030A0"/>
                </a:solidFill>
              </a:rPr>
              <a:t>gốc, tên gọi của một số nguyên tố có nhiều ứng dụng trong cuộc sống như đồng, sắt, </a:t>
            </a:r>
            <a:r>
              <a:rPr lang="en-US" sz="3200" b="1" smtClean="0">
                <a:solidFill>
                  <a:srgbClr val="7030A0"/>
                </a:solidFill>
              </a:rPr>
              <a:t>nhôm.</a:t>
            </a:r>
            <a:endParaRPr lang="en-US" sz="3200" b="1">
              <a:solidFill>
                <a:srgbClr val="7030A0"/>
              </a:solidFill>
            </a:endParaRPr>
          </a:p>
        </p:txBody>
      </p:sp>
      <p:sp>
        <p:nvSpPr>
          <p:cNvPr id="5" name="Rectangle 4"/>
          <p:cNvSpPr/>
          <p:nvPr/>
        </p:nvSpPr>
        <p:spPr>
          <a:xfrm>
            <a:off x="933893" y="2082847"/>
            <a:ext cx="8858693" cy="1569660"/>
          </a:xfrm>
          <a:prstGeom prst="rect">
            <a:avLst/>
          </a:prstGeom>
        </p:spPr>
        <p:txBody>
          <a:bodyPr wrap="square">
            <a:spAutoFit/>
          </a:bodyPr>
          <a:lstStyle/>
          <a:p>
            <a:r>
              <a:rPr lang="en-US" sz="3200" smtClean="0">
                <a:solidFill>
                  <a:schemeClr val="accent2"/>
                </a:solidFill>
              </a:rPr>
              <a:t>2.Trong </a:t>
            </a:r>
            <a:r>
              <a:rPr lang="en-US" sz="3200">
                <a:solidFill>
                  <a:schemeClr val="accent2"/>
                </a:solidFill>
              </a:rPr>
              <a:t>cơ thể người của chúng ta bao gồm các nguyên tố nào</a:t>
            </a:r>
            <a:r>
              <a:rPr lang="en-US" sz="3200" smtClean="0">
                <a:solidFill>
                  <a:schemeClr val="accent2"/>
                </a:solidFill>
              </a:rPr>
              <a:t>? Nêu tác dụng của các nguyên tố đó đối với cơ thể của chúng ta.</a:t>
            </a:r>
            <a:endParaRPr lang="en-US" sz="3200">
              <a:solidFill>
                <a:schemeClr val="accent2"/>
              </a:solidFill>
            </a:endParaRPr>
          </a:p>
        </p:txBody>
      </p:sp>
    </p:spTree>
    <p:extLst>
      <p:ext uri="{BB962C8B-B14F-4D97-AF65-F5344CB8AC3E}">
        <p14:creationId xmlns:p14="http://schemas.microsoft.com/office/powerpoint/2010/main" val="2099368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2438"/>
          </a:xfrm>
        </p:spPr>
        <p:txBody>
          <a:bodyPr>
            <a:normAutofit/>
          </a:bodyPr>
          <a:lstStyle/>
          <a:p>
            <a:r>
              <a:rPr lang="en-US" sz="3200" b="1" smtClean="0">
                <a:solidFill>
                  <a:schemeClr val="accent2"/>
                </a:solidFill>
              </a:rPr>
              <a:t>Trình bày các sản phẩn tìm hiểu tại nhà</a:t>
            </a:r>
            <a:endParaRPr lang="en-US" sz="3200" b="1">
              <a:solidFill>
                <a:schemeClr val="accent2"/>
              </a:solidFill>
            </a:endParaRPr>
          </a:p>
        </p:txBody>
      </p:sp>
      <p:sp>
        <p:nvSpPr>
          <p:cNvPr id="4" name="TextBox 3"/>
          <p:cNvSpPr txBox="1"/>
          <p:nvPr/>
        </p:nvSpPr>
        <p:spPr>
          <a:xfrm>
            <a:off x="1158949" y="1105786"/>
            <a:ext cx="6974958" cy="2246769"/>
          </a:xfrm>
          <a:prstGeom prst="rect">
            <a:avLst/>
          </a:prstGeom>
          <a:noFill/>
        </p:spPr>
        <p:txBody>
          <a:bodyPr wrap="square" rtlCol="0">
            <a:spAutoFit/>
          </a:bodyPr>
          <a:lstStyle/>
          <a:p>
            <a:r>
              <a:rPr lang="en-US" sz="2800" smtClean="0">
                <a:solidFill>
                  <a:srgbClr val="0070C0"/>
                </a:solidFill>
              </a:rPr>
              <a:t>Biểu điểm: Mỗi nội dung trình bày 10 điểm.</a:t>
            </a:r>
          </a:p>
          <a:p>
            <a:r>
              <a:rPr lang="en-US" sz="2800" smtClean="0">
                <a:solidFill>
                  <a:srgbClr val="0070C0"/>
                </a:solidFill>
              </a:rPr>
              <a:t>- Kể tên đúng: 3 điểm, </a:t>
            </a:r>
          </a:p>
          <a:p>
            <a:r>
              <a:rPr lang="en-US" sz="2800" smtClean="0">
                <a:solidFill>
                  <a:srgbClr val="0070C0"/>
                </a:solidFill>
              </a:rPr>
              <a:t>- Nêu được vai trò cơ bản: 4 điểm </a:t>
            </a:r>
          </a:p>
          <a:p>
            <a:r>
              <a:rPr lang="en-US" sz="2800" smtClean="0">
                <a:solidFill>
                  <a:srgbClr val="0070C0"/>
                </a:solidFill>
              </a:rPr>
              <a:t>- trình bày lưu loát, rõ rang 2 điểm.</a:t>
            </a:r>
          </a:p>
          <a:p>
            <a:r>
              <a:rPr lang="en-US" sz="2800" smtClean="0">
                <a:solidFill>
                  <a:srgbClr val="0070C0"/>
                </a:solidFill>
              </a:rPr>
              <a:t>- Phản biện tốt: 1 điểm.</a:t>
            </a:r>
            <a:endParaRPr lang="en-US" sz="2800">
              <a:solidFill>
                <a:srgbClr val="0070C0"/>
              </a:solidFill>
            </a:endParaRPr>
          </a:p>
        </p:txBody>
      </p:sp>
    </p:spTree>
    <p:extLst>
      <p:ext uri="{BB962C8B-B14F-4D97-AF65-F5344CB8AC3E}">
        <p14:creationId xmlns:p14="http://schemas.microsoft.com/office/powerpoint/2010/main" val="202137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37" name="Đáp án 4-LV1">
            <a:extLst>
              <a:ext uri="{FF2B5EF4-FFF2-40B4-BE49-F238E27FC236}">
                <a16:creationId xmlns:a16="http://schemas.microsoft.com/office/drawing/2014/main"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41191489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8376" y="357188"/>
            <a:ext cx="39290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1750" y="571500"/>
            <a:ext cx="37147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66939" y="3786188"/>
            <a:ext cx="38576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09814" y="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đồng </a:t>
            </a:r>
            <a:endParaRPr lang="vi-VN" altLang="en-US" sz="2400" b="1">
              <a:solidFill>
                <a:schemeClr val="tx2"/>
              </a:solidFill>
            </a:endParaRPr>
          </a:p>
        </p:txBody>
      </p:sp>
      <p:sp>
        <p:nvSpPr>
          <p:cNvPr id="28682" name="TextBox 9"/>
          <p:cNvSpPr txBox="1">
            <a:spLocks noChangeArrowheads="1"/>
          </p:cNvSpPr>
          <p:nvPr/>
        </p:nvSpPr>
        <p:spPr bwMode="auto">
          <a:xfrm>
            <a:off x="7310439" y="152401"/>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nhôm </a:t>
            </a:r>
            <a:endParaRPr lang="vi-VN" altLang="en-US" sz="2400" b="1">
              <a:solidFill>
                <a:schemeClr val="tx2"/>
              </a:solidFill>
            </a:endParaRPr>
          </a:p>
        </p:txBody>
      </p:sp>
      <p:sp>
        <p:nvSpPr>
          <p:cNvPr id="28683" name="TextBox 10"/>
          <p:cNvSpPr txBox="1">
            <a:spLocks noChangeArrowheads="1"/>
          </p:cNvSpPr>
          <p:nvPr/>
        </p:nvSpPr>
        <p:spPr bwMode="auto">
          <a:xfrm>
            <a:off x="4238626" y="5967413"/>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val="3039083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nguyên tố hóa học nào có trong cơ thể người? - KhoaHoc.t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809875" y="5929314"/>
            <a:ext cx="7143750" cy="6429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FF0000"/>
                </a:solidFill>
              </a:rPr>
              <a:t>Các nguyên tố hóa học  tạo nên cơ thể người</a:t>
            </a:r>
            <a:endParaRPr lang="vi-VN" sz="2800" b="1">
              <a:solidFill>
                <a:srgbClr val="FF0000"/>
              </a:solidFill>
            </a:endParaRPr>
          </a:p>
        </p:txBody>
      </p:sp>
      <p:sp>
        <p:nvSpPr>
          <p:cNvPr id="4" name="Cloud Callout 3"/>
          <p:cNvSpPr/>
          <p:nvPr/>
        </p:nvSpPr>
        <p:spPr>
          <a:xfrm>
            <a:off x="7524750" y="142876"/>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val="1359475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Thành phần cơ thể người – Wikipedia tiếng Việ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31" name="Picture 4" descr="Infographic] Những nguyên tố hóa học trong pháo hoa giúp cơ thể con người  hoạt động như thế nà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837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C:\Users\Public\Pictures\Sample Pictures\Capture1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407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Public\Pictures\Sample Pictures\Capture1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1" y="142876"/>
            <a:ext cx="40671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C:\Users\Public\Pictures\Sample Pictures\Capture1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4564" y="3500438"/>
            <a:ext cx="41433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2370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809750" y="0"/>
            <a:ext cx="8858250" cy="6286500"/>
            <a:chOff x="285720" y="0"/>
            <a:chExt cx="8858280" cy="6286520"/>
          </a:xfrm>
        </p:grpSpPr>
        <p:pic>
          <p:nvPicPr>
            <p:cNvPr id="24579" name="Picture 2" descr="C:\Users\Public\Pictures\Sample Pictures\Capture1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20" y="285728"/>
              <a:ext cx="8572560" cy="600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786710" y="0"/>
              <a:ext cx="135729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vi-VN" altLang="en-US" sz="1800"/>
            </a:p>
          </p:txBody>
        </p:sp>
      </p:grpSp>
    </p:spTree>
    <p:extLst>
      <p:ext uri="{BB962C8B-B14F-4D97-AF65-F5344CB8AC3E}">
        <p14:creationId xmlns:p14="http://schemas.microsoft.com/office/powerpoint/2010/main" val="4215082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5032"/>
          </a:xfrm>
        </p:spPr>
        <p:txBody>
          <a:bodyPr>
            <a:normAutofit/>
          </a:bodyPr>
          <a:lstStyle/>
          <a:p>
            <a:r>
              <a:rPr lang="en-US" sz="2400" smtClean="0"/>
              <a:t>trong cơ thể người của chúng ta bao gồm các nguyên tố nào?</a:t>
            </a:r>
            <a:endParaRPr lang="en-US" sz="2400"/>
          </a:p>
        </p:txBody>
      </p:sp>
      <p:pic>
        <p:nvPicPr>
          <p:cNvPr id="4" name="Picture 3"/>
          <p:cNvPicPr>
            <a:picLocks noChangeAspect="1"/>
          </p:cNvPicPr>
          <p:nvPr/>
        </p:nvPicPr>
        <p:blipFill>
          <a:blip r:embed="rId2"/>
          <a:stretch>
            <a:fillRect/>
          </a:stretch>
        </p:blipFill>
        <p:spPr>
          <a:xfrm>
            <a:off x="2116476" y="983947"/>
            <a:ext cx="7315200" cy="5874053"/>
          </a:xfrm>
          <a:prstGeom prst="rect">
            <a:avLst/>
          </a:prstGeom>
        </p:spPr>
      </p:pic>
    </p:spTree>
    <p:extLst>
      <p:ext uri="{BB962C8B-B14F-4D97-AF65-F5344CB8AC3E}">
        <p14:creationId xmlns:p14="http://schemas.microsoft.com/office/powerpoint/2010/main" val="14525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95855"/>
          </a:xfrm>
        </p:spPr>
        <p:txBody>
          <a:bodyPr>
            <a:normAutofit/>
          </a:bodyPr>
          <a:lstStyle/>
          <a:p>
            <a:r>
              <a:rPr lang="en-US" sz="3200" b="1" smtClean="0">
                <a:solidFill>
                  <a:srgbClr val="FF0000"/>
                </a:solidFill>
              </a:rPr>
              <a:t>II. Tên gọi và kí hiệu của nguyên tố hóa học</a:t>
            </a:r>
            <a:endParaRPr lang="en-US" sz="3200" b="1">
              <a:solidFill>
                <a:srgbClr val="FF0000"/>
              </a:solidFill>
            </a:endParaRPr>
          </a:p>
        </p:txBody>
      </p:sp>
      <p:sp>
        <p:nvSpPr>
          <p:cNvPr id="4" name="TextBox 3"/>
          <p:cNvSpPr txBox="1"/>
          <p:nvPr/>
        </p:nvSpPr>
        <p:spPr>
          <a:xfrm>
            <a:off x="1078787" y="1160980"/>
            <a:ext cx="5373384" cy="523220"/>
          </a:xfrm>
          <a:prstGeom prst="rect">
            <a:avLst/>
          </a:prstGeom>
          <a:noFill/>
        </p:spPr>
        <p:txBody>
          <a:bodyPr wrap="square" rtlCol="0">
            <a:spAutoFit/>
          </a:bodyPr>
          <a:lstStyle/>
          <a:p>
            <a:r>
              <a:rPr lang="en-US" sz="2800" b="1" smtClean="0">
                <a:solidFill>
                  <a:srgbClr val="00B050"/>
                </a:solidFill>
              </a:rPr>
              <a:t>1. Tên gọi của nguyên tố hóa học</a:t>
            </a:r>
            <a:endParaRPr lang="en-US" sz="2800" b="1">
              <a:solidFill>
                <a:srgbClr val="00B050"/>
              </a:solidFill>
            </a:endParaRPr>
          </a:p>
        </p:txBody>
      </p:sp>
      <p:sp>
        <p:nvSpPr>
          <p:cNvPr id="5" name="TextBox 4"/>
          <p:cNvSpPr txBox="1"/>
          <p:nvPr/>
        </p:nvSpPr>
        <p:spPr>
          <a:xfrm>
            <a:off x="1078786" y="1781666"/>
            <a:ext cx="10459621" cy="1384995"/>
          </a:xfrm>
          <a:prstGeom prst="rect">
            <a:avLst/>
          </a:prstGeom>
          <a:noFill/>
        </p:spPr>
        <p:txBody>
          <a:bodyPr wrap="square" rtlCol="0">
            <a:spAutoFit/>
          </a:bodyPr>
          <a:lstStyle/>
          <a:p>
            <a:r>
              <a:rPr lang="en-US" sz="2800" smtClean="0">
                <a:solidFill>
                  <a:srgbClr val="C00000"/>
                </a:solidFill>
              </a:rPr>
              <a:t>Các nguyên tố hóa học được quy định dùng thống nhất trên toàn thế giới theo IUPAC ( là tổ chức liên minh quốc tế về hóa học cơ bản và hóa học ứng dụng)</a:t>
            </a:r>
            <a:endParaRPr lang="en-US" sz="2800">
              <a:solidFill>
                <a:srgbClr val="C00000"/>
              </a:solidFill>
            </a:endParaRPr>
          </a:p>
        </p:txBody>
      </p:sp>
      <p:sp>
        <p:nvSpPr>
          <p:cNvPr id="3" name="TextBox 2"/>
          <p:cNvSpPr txBox="1"/>
          <p:nvPr/>
        </p:nvSpPr>
        <p:spPr>
          <a:xfrm>
            <a:off x="1197204" y="3166661"/>
            <a:ext cx="10156596" cy="954107"/>
          </a:xfrm>
          <a:prstGeom prst="rect">
            <a:avLst/>
          </a:prstGeom>
          <a:noFill/>
        </p:spPr>
        <p:txBody>
          <a:bodyPr wrap="square" rtlCol="0">
            <a:spAutoFit/>
          </a:bodyPr>
          <a:lstStyle/>
          <a:p>
            <a:r>
              <a:rPr lang="en-US" sz="2800" smtClean="0">
                <a:solidFill>
                  <a:srgbClr val="7030A0"/>
                </a:solidFill>
              </a:rPr>
              <a:t>Em hãy thảo luận nhóm về </a:t>
            </a:r>
            <a:r>
              <a:rPr lang="en-US" sz="2800">
                <a:solidFill>
                  <a:srgbClr val="7030A0"/>
                </a:solidFill>
              </a:rPr>
              <a:t>n</a:t>
            </a:r>
            <a:r>
              <a:rPr lang="en-US" sz="2800" smtClean="0">
                <a:solidFill>
                  <a:srgbClr val="7030A0"/>
                </a:solidFill>
              </a:rPr>
              <a:t>guồn gốc, tên gọi của một số nguyên tố có nhiều ứng dụng trong cuộc sống như đồng, sắt, nhôm.</a:t>
            </a:r>
            <a:endParaRPr lang="en-US" sz="2800">
              <a:solidFill>
                <a:srgbClr val="7030A0"/>
              </a:solidFill>
            </a:endParaRPr>
          </a:p>
        </p:txBody>
      </p:sp>
      <p:sp>
        <p:nvSpPr>
          <p:cNvPr id="6" name="TextBox 5"/>
          <p:cNvSpPr txBox="1"/>
          <p:nvPr/>
        </p:nvSpPr>
        <p:spPr>
          <a:xfrm>
            <a:off x="1282046" y="4477732"/>
            <a:ext cx="2630078" cy="584775"/>
          </a:xfrm>
          <a:prstGeom prst="rect">
            <a:avLst/>
          </a:prstGeom>
          <a:noFill/>
        </p:spPr>
        <p:txBody>
          <a:bodyPr wrap="square" rtlCol="0">
            <a:spAutoFit/>
          </a:bodyPr>
          <a:lstStyle/>
          <a:p>
            <a:r>
              <a:rPr lang="en-US" sz="3200" b="1" smtClean="0"/>
              <a:t>Xem vi deo</a:t>
            </a:r>
            <a:endParaRPr lang="en-US" sz="3200" b="1"/>
          </a:p>
        </p:txBody>
      </p:sp>
    </p:spTree>
    <p:extLst>
      <p:ext uri="{BB962C8B-B14F-4D97-AF65-F5344CB8AC3E}">
        <p14:creationId xmlns:p14="http://schemas.microsoft.com/office/powerpoint/2010/main" val="1475705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smtClean="0">
                <a:solidFill>
                  <a:schemeClr val="accent2">
                    <a:lumMod val="75000"/>
                  </a:schemeClr>
                </a:solidFill>
              </a:rPr>
              <a:t>Về nhà: Học thuộc tên, kí hiệu và khối lượng nguyên tử của 20 nguyên tố hóa học đầu tiên</a:t>
            </a:r>
            <a:endParaRPr lang="en-US" sz="3600" b="1">
              <a:solidFill>
                <a:schemeClr val="accent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534202" y="1793428"/>
            <a:ext cx="6070908" cy="3651874"/>
          </a:xfrm>
          <a:prstGeom prst="rect">
            <a:avLst/>
          </a:prstGeom>
        </p:spPr>
      </p:pic>
      <p:pic>
        <p:nvPicPr>
          <p:cNvPr id="5" name="Picture 4"/>
          <p:cNvPicPr>
            <a:picLocks noChangeAspect="1"/>
          </p:cNvPicPr>
          <p:nvPr/>
        </p:nvPicPr>
        <p:blipFill>
          <a:blip r:embed="rId3"/>
          <a:stretch>
            <a:fillRect/>
          </a:stretch>
        </p:blipFill>
        <p:spPr>
          <a:xfrm>
            <a:off x="6799980" y="1809882"/>
            <a:ext cx="5172838" cy="3618965"/>
          </a:xfrm>
          <a:prstGeom prst="rect">
            <a:avLst/>
          </a:prstGeom>
        </p:spPr>
      </p:pic>
    </p:spTree>
    <p:extLst>
      <p:ext uri="{BB962C8B-B14F-4D97-AF65-F5344CB8AC3E}">
        <p14:creationId xmlns:p14="http://schemas.microsoft.com/office/powerpoint/2010/main" val="321633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2970"/>
          </a:xfrm>
        </p:spPr>
        <p:txBody>
          <a:bodyPr>
            <a:normAutofit/>
          </a:bodyPr>
          <a:lstStyle/>
          <a:p>
            <a:r>
              <a:rPr lang="en-US" sz="3200" b="1" smtClean="0">
                <a:solidFill>
                  <a:srgbClr val="FF0000"/>
                </a:solidFill>
              </a:rPr>
              <a:t>2. kí hiệu của nguyên tố hóa học</a:t>
            </a:r>
            <a:endParaRPr lang="en-US" sz="3200" b="1">
              <a:solidFill>
                <a:srgbClr val="FF0000"/>
              </a:solidFill>
            </a:endParaRPr>
          </a:p>
        </p:txBody>
      </p:sp>
      <p:sp>
        <p:nvSpPr>
          <p:cNvPr id="4" name="TextBox 3"/>
          <p:cNvSpPr txBox="1"/>
          <p:nvPr/>
        </p:nvSpPr>
        <p:spPr>
          <a:xfrm>
            <a:off x="1159496" y="1234911"/>
            <a:ext cx="6947555" cy="523220"/>
          </a:xfrm>
          <a:prstGeom prst="rect">
            <a:avLst/>
          </a:prstGeom>
          <a:noFill/>
        </p:spPr>
        <p:txBody>
          <a:bodyPr wrap="square" rtlCol="0">
            <a:spAutoFit/>
          </a:bodyPr>
          <a:lstStyle/>
          <a:p>
            <a:r>
              <a:rPr lang="en-US" sz="2800" b="1" smtClean="0">
                <a:solidFill>
                  <a:schemeClr val="accent6">
                    <a:lumMod val="50000"/>
                  </a:schemeClr>
                </a:solidFill>
              </a:rPr>
              <a:t>Kí hiệu hóa học gồm một hoặc hai chữ cái</a:t>
            </a:r>
            <a:endParaRPr lang="en-US" sz="2800" b="1">
              <a:solidFill>
                <a:schemeClr val="accent6">
                  <a:lumMod val="50000"/>
                </a:schemeClr>
              </a:solidFill>
            </a:endParaRPr>
          </a:p>
        </p:txBody>
      </p:sp>
      <p:sp>
        <p:nvSpPr>
          <p:cNvPr id="5" name="TextBox 4"/>
          <p:cNvSpPr txBox="1"/>
          <p:nvPr/>
        </p:nvSpPr>
        <p:spPr>
          <a:xfrm>
            <a:off x="1622981" y="1896358"/>
            <a:ext cx="6947555" cy="523220"/>
          </a:xfrm>
          <a:prstGeom prst="rect">
            <a:avLst/>
          </a:prstGeom>
          <a:noFill/>
        </p:spPr>
        <p:txBody>
          <a:bodyPr wrap="square" rtlCol="0">
            <a:spAutoFit/>
          </a:bodyPr>
          <a:lstStyle/>
          <a:p>
            <a:r>
              <a:rPr lang="en-US" sz="2800" b="1" smtClean="0">
                <a:solidFill>
                  <a:srgbClr val="C00000"/>
                </a:solidFill>
              </a:rPr>
              <a:t>Chữ cái đầu viết in hoa</a:t>
            </a:r>
            <a:endParaRPr lang="en-US" sz="2800" b="1">
              <a:solidFill>
                <a:srgbClr val="C00000"/>
              </a:solidFill>
            </a:endParaRPr>
          </a:p>
        </p:txBody>
      </p:sp>
      <p:sp>
        <p:nvSpPr>
          <p:cNvPr id="6" name="TextBox 5"/>
          <p:cNvSpPr txBox="1"/>
          <p:nvPr/>
        </p:nvSpPr>
        <p:spPr>
          <a:xfrm>
            <a:off x="1622981" y="2419578"/>
            <a:ext cx="6947555" cy="523220"/>
          </a:xfrm>
          <a:prstGeom prst="rect">
            <a:avLst/>
          </a:prstGeom>
          <a:noFill/>
        </p:spPr>
        <p:txBody>
          <a:bodyPr wrap="square" rtlCol="0">
            <a:spAutoFit/>
          </a:bodyPr>
          <a:lstStyle/>
          <a:p>
            <a:r>
              <a:rPr lang="en-US" sz="2800" b="1" smtClean="0">
                <a:solidFill>
                  <a:srgbClr val="00B050"/>
                </a:solidFill>
              </a:rPr>
              <a:t>Chữ cái sau viết thường ( nếu có)</a:t>
            </a:r>
            <a:endParaRPr lang="en-US" sz="2800" b="1">
              <a:solidFill>
                <a:srgbClr val="00B050"/>
              </a:solidFill>
            </a:endParaRPr>
          </a:p>
        </p:txBody>
      </p:sp>
      <p:sp>
        <p:nvSpPr>
          <p:cNvPr id="7" name="TextBox 6"/>
          <p:cNvSpPr txBox="1"/>
          <p:nvPr/>
        </p:nvSpPr>
        <p:spPr>
          <a:xfrm>
            <a:off x="955249" y="3382683"/>
            <a:ext cx="8462128" cy="523220"/>
          </a:xfrm>
          <a:prstGeom prst="rect">
            <a:avLst/>
          </a:prstGeom>
          <a:noFill/>
        </p:spPr>
        <p:txBody>
          <a:bodyPr wrap="square" rtlCol="0">
            <a:spAutoFit/>
          </a:bodyPr>
          <a:lstStyle/>
          <a:p>
            <a:r>
              <a:rPr lang="en-US" sz="2800" b="1" smtClean="0">
                <a:solidFill>
                  <a:srgbClr val="00B050"/>
                </a:solidFill>
              </a:rPr>
              <a:t>Ví dụ: -  Kí hiệu hóa học của hydrogen là </a:t>
            </a:r>
            <a:r>
              <a:rPr lang="en-US" sz="2800" b="1" smtClean="0">
                <a:solidFill>
                  <a:srgbClr val="FF0000"/>
                </a:solidFill>
              </a:rPr>
              <a:t>H;</a:t>
            </a:r>
            <a:r>
              <a:rPr lang="en-US" sz="2800" b="1">
                <a:solidFill>
                  <a:srgbClr val="00B050"/>
                </a:solidFill>
              </a:rPr>
              <a:t>	</a:t>
            </a:r>
            <a:r>
              <a:rPr lang="en-US" sz="2800" b="1" smtClean="0">
                <a:solidFill>
                  <a:srgbClr val="00B050"/>
                </a:solidFill>
              </a:rPr>
              <a:t>Oxygen là </a:t>
            </a:r>
            <a:r>
              <a:rPr lang="en-US" sz="2800" b="1" smtClean="0">
                <a:solidFill>
                  <a:srgbClr val="FF0000"/>
                </a:solidFill>
              </a:rPr>
              <a:t>O</a:t>
            </a:r>
            <a:endParaRPr lang="en-US" sz="2800" b="1">
              <a:solidFill>
                <a:srgbClr val="FF0000"/>
              </a:solidFill>
            </a:endParaRPr>
          </a:p>
        </p:txBody>
      </p:sp>
      <p:sp>
        <p:nvSpPr>
          <p:cNvPr id="8" name="TextBox 7"/>
          <p:cNvSpPr txBox="1"/>
          <p:nvPr/>
        </p:nvSpPr>
        <p:spPr>
          <a:xfrm>
            <a:off x="1923067" y="4044130"/>
            <a:ext cx="2535812" cy="523220"/>
          </a:xfrm>
          <a:prstGeom prst="rect">
            <a:avLst/>
          </a:prstGeom>
          <a:noFill/>
        </p:spPr>
        <p:txBody>
          <a:bodyPr wrap="square" rtlCol="0">
            <a:spAutoFit/>
          </a:bodyPr>
          <a:lstStyle/>
          <a:p>
            <a:r>
              <a:rPr lang="en-US" sz="2800" b="1" smtClean="0">
                <a:solidFill>
                  <a:srgbClr val="00B050"/>
                </a:solidFill>
              </a:rPr>
              <a:t>- lithium là </a:t>
            </a:r>
            <a:r>
              <a:rPr lang="en-US" sz="2800" b="1" smtClean="0">
                <a:solidFill>
                  <a:srgbClr val="FF0000"/>
                </a:solidFill>
              </a:rPr>
              <a:t>Li</a:t>
            </a:r>
            <a:endParaRPr lang="en-US" sz="2800" b="1">
              <a:solidFill>
                <a:srgbClr val="FF0000"/>
              </a:solidFill>
            </a:endParaRPr>
          </a:p>
        </p:txBody>
      </p:sp>
    </p:spTree>
    <p:extLst>
      <p:ext uri="{BB962C8B-B14F-4D97-AF65-F5344CB8AC3E}">
        <p14:creationId xmlns:p14="http://schemas.microsoft.com/office/powerpoint/2010/main" val="3854223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ublic\Pictures\Sample Pictures\Capture1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579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40068178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rgbClr val="FF0000"/>
                </a:solidFill>
              </a:rPr>
              <a:t>Cl</a:t>
            </a:r>
            <a:r>
              <a:rPr lang="en-US" altLang="en-US" sz="4000" b="1">
                <a:solidFill>
                  <a:srgbClr val="FF0000"/>
                </a:solidFill>
              </a:rPr>
              <a:t>orine</a:t>
            </a:r>
          </a:p>
          <a:p>
            <a:pPr algn="ctr" eaLnBrk="1" hangingPunct="1">
              <a:spcBef>
                <a:spcPct val="0"/>
              </a:spcBef>
              <a:buFontTx/>
              <a:buNone/>
            </a:pPr>
            <a:endParaRPr lang="en-US" altLang="en-US" sz="4000" b="1">
              <a:solidFill>
                <a:srgbClr val="FF0000"/>
              </a:solidFill>
            </a:endParaRPr>
          </a:p>
          <a:p>
            <a:pPr algn="ctr" eaLnBrk="1" hangingPunct="1">
              <a:spcBef>
                <a:spcPct val="0"/>
              </a:spcBef>
              <a:buFontTx/>
              <a:buNone/>
            </a:pPr>
            <a:r>
              <a:rPr lang="en-US" altLang="en-US" sz="4000" b="1">
                <a:solidFill>
                  <a:srgbClr val="FF0000"/>
                </a:solidFill>
              </a:rPr>
              <a:t>Cl</a:t>
            </a:r>
            <a:endParaRPr lang="vi-VN" altLang="en-US" sz="4000" b="1">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a:solidFill>
                  <a:schemeClr val="bg1"/>
                </a:solidFill>
              </a:rPr>
              <a:t>C</a:t>
            </a:r>
            <a:r>
              <a:rPr lang="en-US" altLang="en-US" sz="4000" b="1">
                <a:solidFill>
                  <a:schemeClr val="bg1"/>
                </a:solidFill>
              </a:rPr>
              <a:t>arbon</a:t>
            </a:r>
          </a:p>
          <a:p>
            <a:pPr algn="ctr" eaLnBrk="1" hangingPunct="1">
              <a:spcBef>
                <a:spcPct val="0"/>
              </a:spcBef>
              <a:buFontTx/>
              <a:buNone/>
            </a:pPr>
            <a:endParaRPr lang="en-US" altLang="en-US" sz="4000" b="1">
              <a:solidFill>
                <a:schemeClr val="bg1"/>
              </a:solidFill>
            </a:endParaRPr>
          </a:p>
          <a:p>
            <a:pPr algn="ctr" eaLnBrk="1" hangingPunct="1">
              <a:spcBef>
                <a:spcPct val="0"/>
              </a:spcBef>
              <a:buFontTx/>
              <a:buNone/>
            </a:pPr>
            <a:r>
              <a:rPr lang="en-US" altLang="en-US" sz="4000" b="1">
                <a:solidFill>
                  <a:schemeClr val="bg1"/>
                </a:solidFill>
              </a:rPr>
              <a:t>C</a:t>
            </a:r>
            <a:endParaRPr lang="vi-VN" altLang="en-US" sz="4000" b="1">
              <a:solidFill>
                <a:schemeClr val="bg1"/>
              </a:solidFill>
            </a:endParaRPr>
          </a:p>
        </p:txBody>
      </p:sp>
      <p:sp>
        <p:nvSpPr>
          <p:cNvPr id="8" name="Cloud Callout 7"/>
          <p:cNvSpPr/>
          <p:nvPr/>
        </p:nvSpPr>
        <p:spPr>
          <a:xfrm>
            <a:off x="3381375" y="4572000"/>
            <a:ext cx="6000750" cy="1500188"/>
          </a:xfrm>
          <a:prstGeom prst="cloudCallout">
            <a:avLst>
              <a:gd name="adj1" fmla="val -20662"/>
              <a:gd name="adj2" fmla="val -924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Rectangle 8"/>
          <p:cNvSpPr>
            <a:spLocks noChangeArrowheads="1"/>
          </p:cNvSpPr>
          <p:nvPr/>
        </p:nvSpPr>
        <p:spPr bwMode="auto">
          <a:xfrm>
            <a:off x="3810000" y="4857750"/>
            <a:ext cx="5143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rPr>
              <a:t>Nhận xét cách viết kí hiệu của nguyên tố hóa học?</a:t>
            </a:r>
          </a:p>
        </p:txBody>
      </p:sp>
    </p:spTree>
    <p:extLst>
      <p:ext uri="{BB962C8B-B14F-4D97-AF65-F5344CB8AC3E}">
        <p14:creationId xmlns:p14="http://schemas.microsoft.com/office/powerpoint/2010/main" val="65926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000" fill="hold"/>
                                        <p:tgtEl>
                                          <p:spTgt spid="8"/>
                                        </p:tgtEl>
                                        <p:attrNameLst>
                                          <p:attrName>ppt_w</p:attrName>
                                        </p:attrNameLst>
                                      </p:cBhvr>
                                      <p:tavLst>
                                        <p:tav tm="0">
                                          <p:val>
                                            <p:fltVal val="0"/>
                                          </p:val>
                                        </p:tav>
                                        <p:tav tm="100000">
                                          <p:val>
                                            <p:strVal val="#ppt_w"/>
                                          </p:val>
                                        </p:tav>
                                      </p:tavLst>
                                    </p:anim>
                                    <p:anim calcmode="lin" valueType="num">
                                      <p:cBhvr>
                                        <p:cTn id="24" dur="2000" fill="hold"/>
                                        <p:tgtEl>
                                          <p:spTgt spid="8"/>
                                        </p:tgtEl>
                                        <p:attrNameLst>
                                          <p:attrName>ppt_h</p:attrName>
                                        </p:attrNameLst>
                                      </p:cBhvr>
                                      <p:tavLst>
                                        <p:tav tm="0">
                                          <p:val>
                                            <p:fltVal val="0"/>
                                          </p:val>
                                        </p:tav>
                                        <p:tav tm="100000">
                                          <p:val>
                                            <p:strVal val="#ppt_h"/>
                                          </p:val>
                                        </p:tav>
                                      </p:tavLst>
                                    </p:anim>
                                    <p:animEffect transition="in" filter="fade">
                                      <p:cBhvr>
                                        <p:cTn id="25" dur="20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fltVal val="0"/>
                                          </p:val>
                                        </p:tav>
                                        <p:tav tm="100000">
                                          <p:val>
                                            <p:strVal val="#ppt_w"/>
                                          </p:val>
                                        </p:tav>
                                      </p:tavLst>
                                    </p:anim>
                                    <p:anim calcmode="lin" valueType="num">
                                      <p:cBhvr>
                                        <p:cTn id="29" dur="2000" fill="hold"/>
                                        <p:tgtEl>
                                          <p:spTgt spid="9"/>
                                        </p:tgtEl>
                                        <p:attrNameLst>
                                          <p:attrName>ppt_h</p:attrName>
                                        </p:attrNameLst>
                                      </p:cBhvr>
                                      <p:tavLst>
                                        <p:tav tm="0">
                                          <p:val>
                                            <p:fltVal val="0"/>
                                          </p:val>
                                        </p:tav>
                                        <p:tav tm="100000">
                                          <p:val>
                                            <p:strVal val="#ppt_h"/>
                                          </p:val>
                                        </p:tav>
                                      </p:tavLst>
                                    </p:anim>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8"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ý thuyết bài 3: Nguyên tố hóa học - KHTN 7 Kết nối tri thức | SGK Khoa học  tự nhiên 7 - Kết nối tri thức"/>
          <p:cNvSpPr>
            <a:spLocks noChangeAspect="1" noChangeArrowheads="1"/>
          </p:cNvSpPr>
          <p:nvPr/>
        </p:nvSpPr>
        <p:spPr bwMode="auto">
          <a:xfrm>
            <a:off x="155574" y="-144463"/>
            <a:ext cx="2854753" cy="28547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746607" y="0"/>
            <a:ext cx="9421402" cy="6591300"/>
          </a:xfrm>
          <a:prstGeom prst="rect">
            <a:avLst/>
          </a:prstGeom>
        </p:spPr>
      </p:pic>
    </p:spTree>
    <p:extLst>
      <p:ext uri="{BB962C8B-B14F-4D97-AF65-F5344CB8AC3E}">
        <p14:creationId xmlns:p14="http://schemas.microsoft.com/office/powerpoint/2010/main" val="1854215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58" y="1013523"/>
            <a:ext cx="9785809" cy="751477"/>
          </a:xfrm>
        </p:spPr>
        <p:txBody>
          <a:bodyPr>
            <a:normAutofit/>
          </a:bodyPr>
          <a:lstStyle/>
          <a:p>
            <a:r>
              <a:rPr lang="en-US" sz="3200" b="1" smtClean="0">
                <a:solidFill>
                  <a:schemeClr val="accent2">
                    <a:lumMod val="75000"/>
                  </a:schemeClr>
                </a:solidFill>
              </a:rPr>
              <a:t>Đọc thông tin trong bảng 3.1 SGK/21 và trả lời câu hỏi:</a:t>
            </a:r>
            <a:endParaRPr lang="en-US" sz="3200" b="1">
              <a:solidFill>
                <a:schemeClr val="accent2">
                  <a:lumMod val="75000"/>
                </a:schemeClr>
              </a:solidFill>
            </a:endParaRPr>
          </a:p>
        </p:txBody>
      </p:sp>
      <p:sp>
        <p:nvSpPr>
          <p:cNvPr id="6" name="Title 1"/>
          <p:cNvSpPr txBox="1">
            <a:spLocks/>
          </p:cNvSpPr>
          <p:nvPr/>
        </p:nvSpPr>
        <p:spPr>
          <a:xfrm>
            <a:off x="404567" y="52787"/>
            <a:ext cx="10483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Hoạt động nhóm trong 15 phút, thực hiện các yêu cầu sau:</a:t>
            </a:r>
            <a:endParaRPr lang="en-US" sz="3200" b="1">
              <a:solidFill>
                <a:schemeClr val="accent5">
                  <a:lumMod val="50000"/>
                </a:schemeClr>
              </a:solidFill>
            </a:endParaRPr>
          </a:p>
        </p:txBody>
      </p:sp>
      <p:sp>
        <p:nvSpPr>
          <p:cNvPr id="7" name="Title 1"/>
          <p:cNvSpPr txBox="1">
            <a:spLocks/>
          </p:cNvSpPr>
          <p:nvPr/>
        </p:nvSpPr>
        <p:spPr>
          <a:xfrm>
            <a:off x="404564" y="1734522"/>
            <a:ext cx="9286188" cy="7538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1. a. hãy tìm nguyên tố có kí hiệu chỉ gồm 1 chữ cái?</a:t>
            </a:r>
            <a:endParaRPr lang="en-US" sz="3200" b="1">
              <a:solidFill>
                <a:schemeClr val="accent5">
                  <a:lumMod val="50000"/>
                </a:schemeClr>
              </a:solidFill>
            </a:endParaRPr>
          </a:p>
        </p:txBody>
      </p:sp>
      <p:sp>
        <p:nvSpPr>
          <p:cNvPr id="8" name="Title 1"/>
          <p:cNvSpPr txBox="1">
            <a:spLocks/>
          </p:cNvSpPr>
          <p:nvPr/>
        </p:nvSpPr>
        <p:spPr>
          <a:xfrm>
            <a:off x="649271" y="3713170"/>
            <a:ext cx="10992832" cy="291387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rgbClr val="FF0000"/>
                </a:solidFill>
              </a:rPr>
              <a:t>Biểu điểm đánh giá: </a:t>
            </a:r>
          </a:p>
          <a:p>
            <a:r>
              <a:rPr lang="en-US" sz="3200" b="1" smtClean="0">
                <a:solidFill>
                  <a:schemeClr val="accent2">
                    <a:lumMod val="50000"/>
                  </a:schemeClr>
                </a:solidFill>
              </a:rPr>
              <a:t>- Nêu đúng tên nguyên tố, kí hiệu đúng vào cột :2 điểm</a:t>
            </a:r>
          </a:p>
          <a:p>
            <a:r>
              <a:rPr lang="en-US" sz="3200" b="1" smtClean="0">
                <a:solidFill>
                  <a:schemeClr val="accent5">
                    <a:lumMod val="50000"/>
                  </a:schemeClr>
                </a:solidFill>
              </a:rPr>
              <a:t>- Đúng thời gian không bị trừ điểm, sớm 3 phút thưởng 1 điểm. chậm 3 phút trừ 1 điểm.</a:t>
            </a:r>
          </a:p>
          <a:p>
            <a:r>
              <a:rPr lang="en-US" sz="3200" b="1" smtClean="0">
                <a:solidFill>
                  <a:schemeClr val="accent6">
                    <a:lumMod val="75000"/>
                  </a:schemeClr>
                </a:solidFill>
              </a:rPr>
              <a:t>- Nhóm hoạt động đoàn kết, nhân ái thưởng 1 điểm.</a:t>
            </a:r>
          </a:p>
          <a:p>
            <a:r>
              <a:rPr lang="en-US" sz="3200" b="1" smtClean="0">
                <a:solidFill>
                  <a:srgbClr val="7030A0"/>
                </a:solidFill>
              </a:rPr>
              <a:t>- Trình bày rõ ràng thưởng 1 điểm.</a:t>
            </a:r>
          </a:p>
          <a:p>
            <a:r>
              <a:rPr lang="en-US" sz="3200" b="1" smtClean="0">
                <a:solidFill>
                  <a:schemeClr val="accent4">
                    <a:lumMod val="50000"/>
                  </a:schemeClr>
                </a:solidFill>
              </a:rPr>
              <a:t>- Phản biện tốt, mỗi ý thưởng 1 điểm.</a:t>
            </a:r>
            <a:endParaRPr lang="en-US" sz="3200" b="1">
              <a:solidFill>
                <a:schemeClr val="accent5">
                  <a:lumMod val="50000"/>
                </a:schemeClr>
              </a:solidFill>
            </a:endParaRPr>
          </a:p>
        </p:txBody>
      </p:sp>
      <p:sp>
        <p:nvSpPr>
          <p:cNvPr id="9" name="Title 1"/>
          <p:cNvSpPr txBox="1">
            <a:spLocks/>
          </p:cNvSpPr>
          <p:nvPr/>
        </p:nvSpPr>
        <p:spPr>
          <a:xfrm>
            <a:off x="828772" y="2339086"/>
            <a:ext cx="9286188" cy="7538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b. hãy tìm nguyên tố có kí hiệu chỉ gồm 2 chữ cái?</a:t>
            </a:r>
            <a:endParaRPr lang="en-US" sz="3200" b="1">
              <a:solidFill>
                <a:schemeClr val="accent5">
                  <a:lumMod val="50000"/>
                </a:schemeClr>
              </a:solidFill>
            </a:endParaRPr>
          </a:p>
        </p:txBody>
      </p:sp>
      <p:sp>
        <p:nvSpPr>
          <p:cNvPr id="10" name="Title 1"/>
          <p:cNvSpPr txBox="1">
            <a:spLocks/>
          </p:cNvSpPr>
          <p:nvPr/>
        </p:nvSpPr>
        <p:spPr>
          <a:xfrm>
            <a:off x="828772" y="2913172"/>
            <a:ext cx="9286188" cy="7538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c. hãy tìm nguyên tố không liên quan tới tên IUPAC</a:t>
            </a:r>
            <a:endParaRPr lang="en-US" sz="3200" b="1">
              <a:solidFill>
                <a:schemeClr val="accent5">
                  <a:lumMod val="50000"/>
                </a:schemeClr>
              </a:solidFill>
            </a:endParaRPr>
          </a:p>
        </p:txBody>
      </p:sp>
    </p:spTree>
    <p:extLst>
      <p:ext uri="{BB962C8B-B14F-4D97-AF65-F5344CB8AC3E}">
        <p14:creationId xmlns:p14="http://schemas.microsoft.com/office/powerpoint/2010/main" val="193989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7324" y="285078"/>
            <a:ext cx="3130486" cy="751477"/>
          </a:xfrm>
        </p:spPr>
        <p:txBody>
          <a:bodyPr>
            <a:normAutofit/>
          </a:bodyPr>
          <a:lstStyle/>
          <a:p>
            <a:r>
              <a:rPr lang="en-US" sz="3200" b="1" smtClean="0">
                <a:solidFill>
                  <a:schemeClr val="accent2">
                    <a:lumMod val="75000"/>
                  </a:schemeClr>
                </a:solidFill>
              </a:rPr>
              <a:t>Bảng 3.1 SGK/21</a:t>
            </a:r>
            <a:endParaRPr lang="en-US" sz="3200" b="1">
              <a:solidFill>
                <a:schemeClr val="accent2">
                  <a:lumMod val="75000"/>
                </a:schemeClr>
              </a:solidFill>
            </a:endParaRPr>
          </a:p>
        </p:txBody>
      </p:sp>
      <p:sp>
        <p:nvSpPr>
          <p:cNvPr id="6" name="Title 1"/>
          <p:cNvSpPr txBox="1">
            <a:spLocks/>
          </p:cNvSpPr>
          <p:nvPr/>
        </p:nvSpPr>
        <p:spPr>
          <a:xfrm>
            <a:off x="404567" y="52787"/>
            <a:ext cx="10483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Trình bày sản phẩm:</a:t>
            </a:r>
            <a:endParaRPr lang="en-US" sz="3200" b="1">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94167763"/>
              </p:ext>
            </p:extLst>
          </p:nvPr>
        </p:nvGraphicFramePr>
        <p:xfrm>
          <a:off x="829560" y="1120443"/>
          <a:ext cx="10228086" cy="5159801"/>
        </p:xfrm>
        <a:graphic>
          <a:graphicData uri="http://schemas.openxmlformats.org/drawingml/2006/table">
            <a:tbl>
              <a:tblPr firstRow="1" bandRow="1">
                <a:tableStyleId>{5C22544A-7EE6-4342-B048-85BDC9FD1C3A}</a:tableStyleId>
              </a:tblPr>
              <a:tblGrid>
                <a:gridCol w="3409362">
                  <a:extLst>
                    <a:ext uri="{9D8B030D-6E8A-4147-A177-3AD203B41FA5}">
                      <a16:colId xmlns:a16="http://schemas.microsoft.com/office/drawing/2014/main" val="3476054510"/>
                    </a:ext>
                  </a:extLst>
                </a:gridCol>
                <a:gridCol w="3409362">
                  <a:extLst>
                    <a:ext uri="{9D8B030D-6E8A-4147-A177-3AD203B41FA5}">
                      <a16:colId xmlns:a16="http://schemas.microsoft.com/office/drawing/2014/main" val="1130622617"/>
                    </a:ext>
                  </a:extLst>
                </a:gridCol>
                <a:gridCol w="3409362">
                  <a:extLst>
                    <a:ext uri="{9D8B030D-6E8A-4147-A177-3AD203B41FA5}">
                      <a16:colId xmlns:a16="http://schemas.microsoft.com/office/drawing/2014/main" val="2433278754"/>
                    </a:ext>
                  </a:extLst>
                </a:gridCol>
              </a:tblGrid>
              <a:tr h="13135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smtClean="0">
                          <a:solidFill>
                            <a:srgbClr val="FFFF00"/>
                          </a:solidFill>
                        </a:rPr>
                        <a:t>Nguyên tố có kí hiệu chỉ gồm 1 chữ cái</a:t>
                      </a:r>
                    </a:p>
                    <a:p>
                      <a:endParaRPr lang="en-US">
                        <a:solidFill>
                          <a:srgbClr val="FFFF00"/>
                        </a:solidFill>
                      </a:endParaRPr>
                    </a:p>
                  </a:txBody>
                  <a:tcPr/>
                </a:tc>
                <a:tc>
                  <a:txBody>
                    <a:bodyPr/>
                    <a:lstStyle/>
                    <a:p>
                      <a:pPr algn="ctr"/>
                      <a:r>
                        <a:rPr lang="en-US" sz="2400" b="1" smtClean="0">
                          <a:solidFill>
                            <a:srgbClr val="FF0000"/>
                          </a:solidFill>
                        </a:rPr>
                        <a:t>Nguyên tố có kí hiệu chỉ gồm 2 chữ cái</a:t>
                      </a:r>
                      <a:endParaRPr lang="en-US" sz="2400">
                        <a:solidFill>
                          <a:srgbClr val="FF0000"/>
                        </a:solidFill>
                      </a:endParaRPr>
                    </a:p>
                  </a:txBody>
                  <a:tcPr/>
                </a:tc>
                <a:tc>
                  <a:txBody>
                    <a:bodyPr/>
                    <a:lstStyle/>
                    <a:p>
                      <a:pPr algn="ctr"/>
                      <a:r>
                        <a:rPr lang="en-US" sz="2400" b="1" smtClean="0">
                          <a:solidFill>
                            <a:schemeClr val="accent4">
                              <a:lumMod val="40000"/>
                              <a:lumOff val="60000"/>
                            </a:schemeClr>
                          </a:solidFill>
                        </a:rPr>
                        <a:t>Nguyên tố không liên quan tới tên IUPAC</a:t>
                      </a:r>
                      <a:endParaRPr lang="en-US" sz="2400">
                        <a:solidFill>
                          <a:schemeClr val="accent4">
                            <a:lumMod val="40000"/>
                            <a:lumOff val="60000"/>
                          </a:schemeClr>
                        </a:solidFill>
                      </a:endParaRPr>
                    </a:p>
                  </a:txBody>
                  <a:tcPr/>
                </a:tc>
                <a:extLst>
                  <a:ext uri="{0D108BD9-81ED-4DB2-BD59-A6C34878D82A}">
                    <a16:rowId xmlns:a16="http://schemas.microsoft.com/office/drawing/2014/main" val="2711287461"/>
                  </a:ext>
                </a:extLst>
              </a:tr>
              <a:tr h="83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smtClean="0">
                          <a:solidFill>
                            <a:srgbClr val="7030A0"/>
                          </a:solidFill>
                        </a:rPr>
                        <a:t>hydrogen</a:t>
                      </a:r>
                      <a:r>
                        <a:rPr lang="en-US" sz="2400" baseline="0" smtClean="0">
                          <a:solidFill>
                            <a:srgbClr val="7030A0"/>
                          </a:solidFill>
                        </a:rPr>
                        <a:t> </a:t>
                      </a:r>
                      <a:r>
                        <a:rPr lang="en-US" sz="2400" b="1" baseline="0" smtClean="0">
                          <a:solidFill>
                            <a:srgbClr val="7030A0"/>
                          </a:solidFill>
                        </a:rPr>
                        <a:t>H        </a:t>
                      </a:r>
                      <a:r>
                        <a:rPr lang="en-US" sz="2400" baseline="0" smtClean="0">
                          <a:solidFill>
                            <a:srgbClr val="7030A0"/>
                          </a:solidFill>
                        </a:rPr>
                        <a:t>boron </a:t>
                      </a:r>
                      <a:r>
                        <a:rPr lang="en-US" sz="2400" b="1" baseline="0" smtClean="0">
                          <a:solidFill>
                            <a:srgbClr val="7030A0"/>
                          </a:solidFill>
                        </a:rPr>
                        <a:t>B</a:t>
                      </a:r>
                      <a:endParaRPr lang="en-US" sz="2400" b="1" smtClean="0">
                        <a:solidFill>
                          <a:srgbClr val="7030A0"/>
                        </a:solidFill>
                      </a:endParaRPr>
                    </a:p>
                    <a:p>
                      <a:endParaRPr lang="en-US" sz="2400" b="1" baseline="0" smtClean="0">
                        <a:solidFill>
                          <a:srgbClr val="7030A0"/>
                        </a:solidFill>
                      </a:endParaRPr>
                    </a:p>
                  </a:txBody>
                  <a:tcPr/>
                </a:tc>
                <a:tc>
                  <a:txBody>
                    <a:bodyPr/>
                    <a:lstStyle/>
                    <a:p>
                      <a:r>
                        <a:rPr lang="en-US" sz="2400" smtClean="0">
                          <a:solidFill>
                            <a:schemeClr val="accent2">
                              <a:lumMod val="75000"/>
                            </a:schemeClr>
                          </a:solidFill>
                        </a:rPr>
                        <a:t>helium   He     lithium   Li</a:t>
                      </a:r>
                      <a:endParaRPr lang="en-US" sz="2400">
                        <a:solidFill>
                          <a:schemeClr val="accent2">
                            <a:lumMod val="75000"/>
                          </a:schemeClr>
                        </a:solidFill>
                      </a:endParaRPr>
                    </a:p>
                  </a:txBody>
                  <a:tcPr/>
                </a:tc>
                <a:tc>
                  <a:txBody>
                    <a:bodyPr/>
                    <a:lstStyle/>
                    <a:p>
                      <a:r>
                        <a:rPr lang="en-US" sz="2400" smtClean="0">
                          <a:solidFill>
                            <a:srgbClr val="FF0000"/>
                          </a:solidFill>
                        </a:rPr>
                        <a:t>sodium    Na (natri)</a:t>
                      </a:r>
                      <a:endParaRPr lang="en-US" sz="2400">
                        <a:solidFill>
                          <a:srgbClr val="FF0000"/>
                        </a:solidFill>
                      </a:endParaRPr>
                    </a:p>
                  </a:txBody>
                  <a:tcPr/>
                </a:tc>
                <a:extLst>
                  <a:ext uri="{0D108BD9-81ED-4DB2-BD59-A6C34878D82A}">
                    <a16:rowId xmlns:a16="http://schemas.microsoft.com/office/drawing/2014/main" val="2112386822"/>
                  </a:ext>
                </a:extLst>
              </a:tr>
              <a:tr h="680561">
                <a:tc>
                  <a:txBody>
                    <a:bodyPr/>
                    <a:lstStyle/>
                    <a:p>
                      <a:r>
                        <a:rPr lang="en-US" sz="2400" smtClean="0">
                          <a:solidFill>
                            <a:srgbClr val="7030A0"/>
                          </a:solidFill>
                        </a:rPr>
                        <a:t>carbon</a:t>
                      </a:r>
                      <a:r>
                        <a:rPr lang="en-US" sz="2400" baseline="0" smtClean="0">
                          <a:solidFill>
                            <a:srgbClr val="7030A0"/>
                          </a:solidFill>
                        </a:rPr>
                        <a:t>  C          nitrogen  N</a:t>
                      </a:r>
                      <a:endParaRPr lang="en-US" sz="2400">
                        <a:solidFill>
                          <a:srgbClr val="7030A0"/>
                        </a:solidFill>
                      </a:endParaRPr>
                    </a:p>
                  </a:txBody>
                  <a:tcPr/>
                </a:tc>
                <a:tc>
                  <a:txBody>
                    <a:bodyPr/>
                    <a:lstStyle/>
                    <a:p>
                      <a:r>
                        <a:rPr lang="en-US" sz="2400" smtClean="0">
                          <a:solidFill>
                            <a:schemeClr val="accent2">
                              <a:lumMod val="75000"/>
                            </a:schemeClr>
                          </a:solidFill>
                        </a:rPr>
                        <a:t>beryllium  Be    neon    Ne</a:t>
                      </a:r>
                      <a:endParaRPr lang="en-US" sz="2400">
                        <a:solidFill>
                          <a:schemeClr val="accent2">
                            <a:lumMod val="75000"/>
                          </a:schemeClr>
                        </a:solidFill>
                      </a:endParaRPr>
                    </a:p>
                  </a:txBody>
                  <a:tcPr/>
                </a:tc>
                <a:tc>
                  <a:txBody>
                    <a:bodyPr/>
                    <a:lstStyle/>
                    <a:p>
                      <a:r>
                        <a:rPr lang="en-US" sz="2400" smtClean="0">
                          <a:solidFill>
                            <a:srgbClr val="FF0000"/>
                          </a:solidFill>
                        </a:rPr>
                        <a:t>potassium  ( kali)</a:t>
                      </a:r>
                      <a:endParaRPr lang="en-US" sz="2400">
                        <a:solidFill>
                          <a:srgbClr val="FF0000"/>
                        </a:solidFill>
                      </a:endParaRPr>
                    </a:p>
                  </a:txBody>
                  <a:tcPr/>
                </a:tc>
                <a:extLst>
                  <a:ext uri="{0D108BD9-81ED-4DB2-BD59-A6C34878D82A}">
                    <a16:rowId xmlns:a16="http://schemas.microsoft.com/office/drawing/2014/main" val="2517584432"/>
                  </a:ext>
                </a:extLst>
              </a:tr>
              <a:tr h="680561">
                <a:tc>
                  <a:txBody>
                    <a:bodyPr/>
                    <a:lstStyle/>
                    <a:p>
                      <a:r>
                        <a:rPr lang="en-US" sz="2400" smtClean="0">
                          <a:solidFill>
                            <a:srgbClr val="7030A0"/>
                          </a:solidFill>
                        </a:rPr>
                        <a:t>oxygen</a:t>
                      </a:r>
                      <a:r>
                        <a:rPr lang="en-US" sz="2400" baseline="0" smtClean="0">
                          <a:solidFill>
                            <a:srgbClr val="7030A0"/>
                          </a:solidFill>
                        </a:rPr>
                        <a:t>   O         fluorine   F</a:t>
                      </a:r>
                      <a:endParaRPr lang="en-US" sz="2400">
                        <a:solidFill>
                          <a:srgbClr val="7030A0"/>
                        </a:solidFill>
                      </a:endParaRPr>
                    </a:p>
                  </a:txBody>
                  <a:tcPr/>
                </a:tc>
                <a:tc>
                  <a:txBody>
                    <a:bodyPr/>
                    <a:lstStyle/>
                    <a:p>
                      <a:r>
                        <a:rPr lang="en-US" sz="2400" smtClean="0">
                          <a:solidFill>
                            <a:schemeClr val="accent2">
                              <a:lumMod val="75000"/>
                            </a:schemeClr>
                          </a:solidFill>
                        </a:rPr>
                        <a:t>magnesium</a:t>
                      </a:r>
                      <a:r>
                        <a:rPr lang="en-US" sz="2400" baseline="0" smtClean="0">
                          <a:solidFill>
                            <a:schemeClr val="accent2">
                              <a:lumMod val="75000"/>
                            </a:schemeClr>
                          </a:solidFill>
                        </a:rPr>
                        <a:t> Mg </a:t>
                      </a:r>
                    </a:p>
                    <a:p>
                      <a:r>
                        <a:rPr lang="en-US" sz="2400" baseline="0" smtClean="0">
                          <a:solidFill>
                            <a:schemeClr val="accent2">
                              <a:lumMod val="75000"/>
                            </a:schemeClr>
                          </a:solidFill>
                        </a:rPr>
                        <a:t>chlorine  Cl</a:t>
                      </a:r>
                      <a:endParaRPr lang="en-US" sz="2400">
                        <a:solidFill>
                          <a:schemeClr val="accent2">
                            <a:lumMod val="75000"/>
                          </a:schemeClr>
                        </a:solidFill>
                      </a:endParaRPr>
                    </a:p>
                  </a:txBody>
                  <a:tcPr/>
                </a:tc>
                <a:tc>
                  <a:txBody>
                    <a:bodyPr/>
                    <a:lstStyle/>
                    <a:p>
                      <a:endParaRPr lang="en-US" sz="2400"/>
                    </a:p>
                  </a:txBody>
                  <a:tcPr/>
                </a:tc>
                <a:extLst>
                  <a:ext uri="{0D108BD9-81ED-4DB2-BD59-A6C34878D82A}">
                    <a16:rowId xmlns:a16="http://schemas.microsoft.com/office/drawing/2014/main" val="3932228040"/>
                  </a:ext>
                </a:extLst>
              </a:tr>
              <a:tr h="680561">
                <a:tc>
                  <a:txBody>
                    <a:bodyPr/>
                    <a:lstStyle/>
                    <a:p>
                      <a:r>
                        <a:rPr lang="en-US" sz="2400" smtClean="0">
                          <a:solidFill>
                            <a:srgbClr val="7030A0"/>
                          </a:solidFill>
                        </a:rPr>
                        <a:t>phosphorus</a:t>
                      </a:r>
                      <a:r>
                        <a:rPr lang="en-US" sz="2400" baseline="0" smtClean="0">
                          <a:solidFill>
                            <a:srgbClr val="7030A0"/>
                          </a:solidFill>
                        </a:rPr>
                        <a:t>   P  sulfur   S</a:t>
                      </a:r>
                      <a:endParaRPr lang="en-US" sz="2400">
                        <a:solidFill>
                          <a:srgbClr val="7030A0"/>
                        </a:solidFill>
                      </a:endParaRPr>
                    </a:p>
                  </a:txBody>
                  <a:tcPr/>
                </a:tc>
                <a:tc>
                  <a:txBody>
                    <a:bodyPr/>
                    <a:lstStyle/>
                    <a:p>
                      <a:r>
                        <a:rPr lang="en-US" sz="2400" smtClean="0">
                          <a:solidFill>
                            <a:schemeClr val="accent2">
                              <a:lumMod val="75000"/>
                            </a:schemeClr>
                          </a:solidFill>
                        </a:rPr>
                        <a:t>aluminium</a:t>
                      </a:r>
                      <a:r>
                        <a:rPr lang="en-US" sz="2400" baseline="0" smtClean="0">
                          <a:solidFill>
                            <a:schemeClr val="accent2">
                              <a:lumMod val="75000"/>
                            </a:schemeClr>
                          </a:solidFill>
                        </a:rPr>
                        <a:t>   Al </a:t>
                      </a:r>
                    </a:p>
                    <a:p>
                      <a:r>
                        <a:rPr lang="en-US" sz="2400" baseline="0" smtClean="0">
                          <a:solidFill>
                            <a:schemeClr val="accent2">
                              <a:lumMod val="75000"/>
                            </a:schemeClr>
                          </a:solidFill>
                        </a:rPr>
                        <a:t>silicon     Si</a:t>
                      </a:r>
                      <a:endParaRPr lang="en-US" sz="2400">
                        <a:solidFill>
                          <a:schemeClr val="accent2">
                            <a:lumMod val="75000"/>
                          </a:schemeClr>
                        </a:solidFill>
                      </a:endParaRPr>
                    </a:p>
                  </a:txBody>
                  <a:tcPr/>
                </a:tc>
                <a:tc>
                  <a:txBody>
                    <a:bodyPr/>
                    <a:lstStyle/>
                    <a:p>
                      <a:endParaRPr lang="en-US" sz="2400"/>
                    </a:p>
                  </a:txBody>
                  <a:tcPr/>
                </a:tc>
                <a:extLst>
                  <a:ext uri="{0D108BD9-81ED-4DB2-BD59-A6C34878D82A}">
                    <a16:rowId xmlns:a16="http://schemas.microsoft.com/office/drawing/2014/main" val="2447270890"/>
                  </a:ext>
                </a:extLst>
              </a:tr>
              <a:tr h="680561">
                <a:tc>
                  <a:txBody>
                    <a:bodyPr/>
                    <a:lstStyle/>
                    <a:p>
                      <a:endParaRPr lang="en-US" sz="2400"/>
                    </a:p>
                  </a:txBody>
                  <a:tcPr/>
                </a:tc>
                <a:tc>
                  <a:txBody>
                    <a:bodyPr/>
                    <a:lstStyle/>
                    <a:p>
                      <a:r>
                        <a:rPr lang="en-US" sz="2400" smtClean="0">
                          <a:solidFill>
                            <a:schemeClr val="accent2">
                              <a:lumMod val="75000"/>
                            </a:schemeClr>
                          </a:solidFill>
                        </a:rPr>
                        <a:t>argon</a:t>
                      </a:r>
                      <a:r>
                        <a:rPr lang="en-US" sz="2400" baseline="0" smtClean="0">
                          <a:solidFill>
                            <a:schemeClr val="accent2">
                              <a:lumMod val="75000"/>
                            </a:schemeClr>
                          </a:solidFill>
                        </a:rPr>
                        <a:t>    Ar     calcium   Ca</a:t>
                      </a:r>
                      <a:endParaRPr lang="en-US" sz="2400">
                        <a:solidFill>
                          <a:schemeClr val="accent2">
                            <a:lumMod val="75000"/>
                          </a:schemeClr>
                        </a:solidFill>
                      </a:endParaRPr>
                    </a:p>
                  </a:txBody>
                  <a:tcPr/>
                </a:tc>
                <a:tc>
                  <a:txBody>
                    <a:bodyPr/>
                    <a:lstStyle/>
                    <a:p>
                      <a:endParaRPr lang="en-US" sz="2400"/>
                    </a:p>
                  </a:txBody>
                  <a:tcPr/>
                </a:tc>
                <a:extLst>
                  <a:ext uri="{0D108BD9-81ED-4DB2-BD59-A6C34878D82A}">
                    <a16:rowId xmlns:a16="http://schemas.microsoft.com/office/drawing/2014/main" val="2557529220"/>
                  </a:ext>
                </a:extLst>
              </a:tr>
            </a:tbl>
          </a:graphicData>
        </a:graphic>
      </p:graphicFrame>
    </p:spTree>
    <p:extLst>
      <p:ext uri="{BB962C8B-B14F-4D97-AF65-F5344CB8AC3E}">
        <p14:creationId xmlns:p14="http://schemas.microsoft.com/office/powerpoint/2010/main" val="20953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89014"/>
          </a:xfrm>
        </p:spPr>
        <p:txBody>
          <a:bodyPr>
            <a:normAutofit/>
          </a:bodyPr>
          <a:lstStyle/>
          <a:p>
            <a:r>
              <a:rPr lang="en-US" sz="3200" b="1" smtClean="0">
                <a:solidFill>
                  <a:schemeClr val="accent2">
                    <a:lumMod val="75000"/>
                  </a:schemeClr>
                </a:solidFill>
              </a:rPr>
              <a:t>Về nhà tìm hiểu trên sách, báo, các kênh thông tin : cây xanh lớn lên cần những nguyên tố nào? Vai trò của các nguyên tố hóa học đó trong sự phát triển của cây.</a:t>
            </a:r>
            <a:endParaRPr lang="en-US" sz="3200" b="1">
              <a:solidFill>
                <a:schemeClr val="accent2">
                  <a:lumMod val="75000"/>
                </a:schemeClr>
              </a:solidFill>
            </a:endParaRPr>
          </a:p>
        </p:txBody>
      </p:sp>
      <p:pic>
        <p:nvPicPr>
          <p:cNvPr id="1026" name="Picture 2" descr="https://lh4.googleusercontent.com/dSZjP6M0EypEOMFz3Q6cEeymbPE_JjgXSg8lgCET0KalMZTKHJUyzYigV79zuo300aw9KKC_tD_2q1DFB2x3kv5E172OaSr72fcGgZuy_WXOERiZBmQAya44zJXoaErIDjmm5vj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6593" y="1665877"/>
            <a:ext cx="9698805" cy="513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3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chemeClr val="accent2">
                    <a:lumMod val="75000"/>
                  </a:schemeClr>
                </a:solidFill>
              </a:rPr>
              <a:t>Thuyết trình</a:t>
            </a:r>
            <a:endParaRPr lang="en-US" b="1">
              <a:solidFill>
                <a:schemeClr val="accent2">
                  <a:lumMod val="75000"/>
                </a:schemeClr>
              </a:solidFill>
            </a:endParaRPr>
          </a:p>
        </p:txBody>
      </p:sp>
    </p:spTree>
    <p:extLst>
      <p:ext uri="{BB962C8B-B14F-4D97-AF65-F5344CB8AC3E}">
        <p14:creationId xmlns:p14="http://schemas.microsoft.com/office/powerpoint/2010/main" val="728677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chemeClr val="accent2">
                    <a:lumMod val="75000"/>
                  </a:schemeClr>
                </a:solidFill>
              </a:rPr>
              <a:t>Luyện tập:</a:t>
            </a:r>
            <a:endParaRPr lang="en-US" b="1">
              <a:solidFill>
                <a:schemeClr val="accent2">
                  <a:lumMod val="75000"/>
                </a:schemeClr>
              </a:solidFill>
            </a:endParaRPr>
          </a:p>
        </p:txBody>
      </p:sp>
    </p:spTree>
    <p:extLst>
      <p:ext uri="{BB962C8B-B14F-4D97-AF65-F5344CB8AC3E}">
        <p14:creationId xmlns:p14="http://schemas.microsoft.com/office/powerpoint/2010/main" val="2389080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75966" y="1384791"/>
            <a:ext cx="5715000" cy="5016892"/>
          </a:xfrm>
          <a:prstGeom prst="rect">
            <a:avLst/>
          </a:prstGeom>
        </p:spPr>
      </p:pic>
      <p:sp>
        <p:nvSpPr>
          <p:cNvPr id="6" name="Title 1"/>
          <p:cNvSpPr txBox="1">
            <a:spLocks/>
          </p:cNvSpPr>
          <p:nvPr/>
        </p:nvSpPr>
        <p:spPr>
          <a:xfrm>
            <a:off x="404567" y="347843"/>
            <a:ext cx="10483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Hoạt động cá nhân, thực hiện các yêu cầu sau:</a:t>
            </a:r>
            <a:endParaRPr lang="en-US" sz="3200" b="1">
              <a:solidFill>
                <a:schemeClr val="accent5">
                  <a:lumMod val="50000"/>
                </a:schemeClr>
              </a:solidFill>
            </a:endParaRPr>
          </a:p>
        </p:txBody>
      </p:sp>
      <p:sp>
        <p:nvSpPr>
          <p:cNvPr id="8" name="Title 1"/>
          <p:cNvSpPr txBox="1">
            <a:spLocks/>
          </p:cNvSpPr>
          <p:nvPr/>
        </p:nvSpPr>
        <p:spPr>
          <a:xfrm>
            <a:off x="404566" y="1384791"/>
            <a:ext cx="5760563" cy="17385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4">
                    <a:lumMod val="50000"/>
                  </a:schemeClr>
                </a:solidFill>
              </a:rPr>
              <a:t>1. hãy đọc tên một số nguyên tố có trong thành phần không khí. nêu vai trò của các nguyên tố hóa học trong môi trường sống của chúng ta.</a:t>
            </a:r>
            <a:endParaRPr lang="en-US" sz="3200" b="1">
              <a:solidFill>
                <a:schemeClr val="accent4">
                  <a:lumMod val="50000"/>
                </a:schemeClr>
              </a:solidFill>
            </a:endParaRPr>
          </a:p>
        </p:txBody>
      </p:sp>
      <p:sp>
        <p:nvSpPr>
          <p:cNvPr id="9" name="Title 1"/>
          <p:cNvSpPr txBox="1">
            <a:spLocks/>
          </p:cNvSpPr>
          <p:nvPr/>
        </p:nvSpPr>
        <p:spPr>
          <a:xfrm>
            <a:off x="450278" y="3230455"/>
            <a:ext cx="57605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rgbClr val="002060"/>
                </a:solidFill>
              </a:rPr>
              <a:t>Tên một số nguyên tố có trong thành phần không khí.</a:t>
            </a:r>
            <a:endParaRPr lang="en-US" sz="3200" b="1">
              <a:solidFill>
                <a:srgbClr val="002060"/>
              </a:solidFill>
            </a:endParaRPr>
          </a:p>
        </p:txBody>
      </p:sp>
      <p:sp>
        <p:nvSpPr>
          <p:cNvPr id="10" name="Title 1"/>
          <p:cNvSpPr txBox="1">
            <a:spLocks/>
          </p:cNvSpPr>
          <p:nvPr/>
        </p:nvSpPr>
        <p:spPr>
          <a:xfrm>
            <a:off x="595426" y="4680393"/>
            <a:ext cx="5760563" cy="1050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1">
                    <a:lumMod val="75000"/>
                  </a:schemeClr>
                </a:solidFill>
              </a:rPr>
              <a:t>Oxygen (O), nickel (Ni), cacbon (C), argon (Ar)</a:t>
            </a:r>
            <a:endParaRPr lang="en-US" sz="3200" b="1">
              <a:solidFill>
                <a:schemeClr val="accent1">
                  <a:lumMod val="75000"/>
                </a:schemeClr>
              </a:solidFill>
            </a:endParaRPr>
          </a:p>
        </p:txBody>
      </p:sp>
    </p:spTree>
    <p:extLst>
      <p:ext uri="{BB962C8B-B14F-4D97-AF65-F5344CB8AC3E}">
        <p14:creationId xmlns:p14="http://schemas.microsoft.com/office/powerpoint/2010/main" val="81894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38489" y="676965"/>
            <a:ext cx="4249735" cy="3730614"/>
          </a:xfrm>
          <a:prstGeom prst="rect">
            <a:avLst/>
          </a:prstGeom>
        </p:spPr>
      </p:pic>
      <p:sp>
        <p:nvSpPr>
          <p:cNvPr id="6" name="Title 1"/>
          <p:cNvSpPr txBox="1">
            <a:spLocks/>
          </p:cNvSpPr>
          <p:nvPr/>
        </p:nvSpPr>
        <p:spPr>
          <a:xfrm>
            <a:off x="178536" y="-100218"/>
            <a:ext cx="7866129" cy="850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5">
                    <a:lumMod val="50000"/>
                  </a:schemeClr>
                </a:solidFill>
              </a:rPr>
              <a:t>Hoạt động cá nhân, thực hiện các yêu cầu sau:</a:t>
            </a:r>
            <a:endParaRPr lang="en-US" sz="3200" b="1">
              <a:solidFill>
                <a:schemeClr val="accent5">
                  <a:lumMod val="50000"/>
                </a:schemeClr>
              </a:solidFill>
            </a:endParaRPr>
          </a:p>
        </p:txBody>
      </p:sp>
      <p:sp>
        <p:nvSpPr>
          <p:cNvPr id="10" name="Title 1"/>
          <p:cNvSpPr txBox="1">
            <a:spLocks/>
          </p:cNvSpPr>
          <p:nvPr/>
        </p:nvSpPr>
        <p:spPr>
          <a:xfrm>
            <a:off x="178536" y="676965"/>
            <a:ext cx="7513505" cy="1050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mtClean="0">
                <a:solidFill>
                  <a:schemeClr val="accent1">
                    <a:lumMod val="75000"/>
                  </a:schemeClr>
                </a:solidFill>
              </a:rPr>
              <a:t>Oxygen (O), nickel (Ni), cacbon dioxyde (CO</a:t>
            </a:r>
            <a:r>
              <a:rPr lang="en-US" sz="3600" b="1" baseline="-25000" smtClean="0">
                <a:solidFill>
                  <a:schemeClr val="accent1">
                    <a:lumMod val="75000"/>
                  </a:schemeClr>
                </a:solidFill>
              </a:rPr>
              <a:t>2</a:t>
            </a:r>
            <a:r>
              <a:rPr lang="en-US" sz="3200" b="1" smtClean="0">
                <a:solidFill>
                  <a:schemeClr val="accent1">
                    <a:lumMod val="75000"/>
                  </a:schemeClr>
                </a:solidFill>
              </a:rPr>
              <a:t>), argon (Ar)...</a:t>
            </a:r>
            <a:endParaRPr lang="en-US" sz="3200" b="1">
              <a:solidFill>
                <a:schemeClr val="accent1">
                  <a:lumMod val="75000"/>
                </a:schemeClr>
              </a:solidFill>
            </a:endParaRPr>
          </a:p>
        </p:txBody>
      </p:sp>
      <p:sp>
        <p:nvSpPr>
          <p:cNvPr id="2" name="TextBox 1"/>
          <p:cNvSpPr txBox="1"/>
          <p:nvPr/>
        </p:nvSpPr>
        <p:spPr>
          <a:xfrm>
            <a:off x="411625" y="1748526"/>
            <a:ext cx="7098784" cy="1815882"/>
          </a:xfrm>
          <a:prstGeom prst="rect">
            <a:avLst/>
          </a:prstGeom>
          <a:noFill/>
        </p:spPr>
        <p:txBody>
          <a:bodyPr wrap="square" rtlCol="0">
            <a:spAutoFit/>
          </a:bodyPr>
          <a:lstStyle/>
          <a:p>
            <a:r>
              <a:rPr lang="en-US" sz="2800" b="1" smtClean="0">
                <a:solidFill>
                  <a:srgbClr val="00B050"/>
                </a:solidFill>
              </a:rPr>
              <a:t>neckel: Chiếm 78 % trong không khí, là thành phần của mọi cơ thể sống, nickel tạo ra nhiều hợp chất quan trọng như các axít amin, </a:t>
            </a:r>
            <a:r>
              <a:rPr lang="en-US" sz="2800" b="1">
                <a:solidFill>
                  <a:srgbClr val="00B050"/>
                </a:solidFill>
              </a:rPr>
              <a:t>amôniắc, axít nitric và các xyanua.</a:t>
            </a:r>
          </a:p>
        </p:txBody>
      </p:sp>
      <p:sp>
        <p:nvSpPr>
          <p:cNvPr id="11" name="TextBox 10"/>
          <p:cNvSpPr txBox="1"/>
          <p:nvPr/>
        </p:nvSpPr>
        <p:spPr>
          <a:xfrm>
            <a:off x="411625" y="3670229"/>
            <a:ext cx="8013184" cy="1384995"/>
          </a:xfrm>
          <a:prstGeom prst="rect">
            <a:avLst/>
          </a:prstGeom>
          <a:noFill/>
        </p:spPr>
        <p:txBody>
          <a:bodyPr wrap="square" rtlCol="0">
            <a:spAutoFit/>
          </a:bodyPr>
          <a:lstStyle/>
          <a:p>
            <a:r>
              <a:rPr lang="en-US" sz="2800" b="1" smtClean="0">
                <a:solidFill>
                  <a:schemeClr val="accent6">
                    <a:lumMod val="50000"/>
                  </a:schemeClr>
                </a:solidFill>
              </a:rPr>
              <a:t>oxygen: Chiếm 21 % trong không khí, giúp cho các động thực vật khi hô hấp, giúp các chất có thể cháy tạo ra nhiệt....</a:t>
            </a:r>
            <a:endParaRPr lang="en-US" sz="2800" b="1">
              <a:solidFill>
                <a:schemeClr val="accent6">
                  <a:lumMod val="50000"/>
                </a:schemeClr>
              </a:solidFill>
            </a:endParaRPr>
          </a:p>
        </p:txBody>
      </p:sp>
      <p:sp>
        <p:nvSpPr>
          <p:cNvPr id="12" name="TextBox 11"/>
          <p:cNvSpPr txBox="1"/>
          <p:nvPr/>
        </p:nvSpPr>
        <p:spPr>
          <a:xfrm>
            <a:off x="522928" y="5184763"/>
            <a:ext cx="10008083" cy="1384995"/>
          </a:xfrm>
          <a:prstGeom prst="rect">
            <a:avLst/>
          </a:prstGeom>
          <a:noFill/>
        </p:spPr>
        <p:txBody>
          <a:bodyPr wrap="square" rtlCol="0">
            <a:spAutoFit/>
          </a:bodyPr>
          <a:lstStyle/>
          <a:p>
            <a:r>
              <a:rPr lang="en-US" sz="2800" b="1">
                <a:solidFill>
                  <a:schemeClr val="accent1">
                    <a:lumMod val="75000"/>
                  </a:schemeClr>
                </a:solidFill>
              </a:rPr>
              <a:t>cacbon dioxyde </a:t>
            </a:r>
            <a:r>
              <a:rPr lang="en-US" sz="2800" b="1" smtClean="0">
                <a:solidFill>
                  <a:srgbClr val="7030A0"/>
                </a:solidFill>
              </a:rPr>
              <a:t>: Trong không khí, giúp cho các thực vật khi quang hợp để tạo ra tinh bột, giúp dập tắt các đám cháy ( khí trong bình cứu hỏa)...</a:t>
            </a:r>
            <a:endParaRPr lang="en-US" sz="2800" b="1">
              <a:solidFill>
                <a:srgbClr val="7030A0"/>
              </a:solidFill>
            </a:endParaRPr>
          </a:p>
        </p:txBody>
      </p:sp>
    </p:spTree>
    <p:extLst>
      <p:ext uri="{BB962C8B-B14F-4D97-AF65-F5344CB8AC3E}">
        <p14:creationId xmlns:p14="http://schemas.microsoft.com/office/powerpoint/2010/main" val="41625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389" y="1268933"/>
            <a:ext cx="4619919" cy="1359980"/>
          </a:xfrm>
        </p:spPr>
        <p:txBody>
          <a:bodyPr>
            <a:normAutofit/>
          </a:bodyPr>
          <a:lstStyle/>
          <a:p>
            <a:r>
              <a:rPr lang="en-US" sz="2800" b="1" smtClean="0">
                <a:solidFill>
                  <a:srgbClr val="0070C0"/>
                </a:solidFill>
              </a:rPr>
              <a:t>2. </a:t>
            </a:r>
            <a:r>
              <a:rPr lang="en-US" sz="2800" b="1">
                <a:solidFill>
                  <a:srgbClr val="0070C0"/>
                </a:solidFill>
              </a:rPr>
              <a:t>hãy gọi </a:t>
            </a:r>
            <a:r>
              <a:rPr lang="en-US" sz="2800" b="1" smtClean="0">
                <a:solidFill>
                  <a:srgbClr val="0070C0"/>
                </a:solidFill>
              </a:rPr>
              <a:t>tên và vết </a:t>
            </a:r>
            <a:r>
              <a:rPr lang="en-US" sz="2800" b="1">
                <a:solidFill>
                  <a:srgbClr val="0070C0"/>
                </a:solidFill>
              </a:rPr>
              <a:t>kí hiệu hóa học  những nguyên tố hóa học trên vỏ chai nước khoáng</a:t>
            </a:r>
          </a:p>
        </p:txBody>
      </p:sp>
      <p:pic>
        <p:nvPicPr>
          <p:cNvPr id="6" name="Picture 5"/>
          <p:cNvPicPr>
            <a:picLocks noChangeAspect="1"/>
          </p:cNvPicPr>
          <p:nvPr/>
        </p:nvPicPr>
        <p:blipFill>
          <a:blip r:embed="rId2"/>
          <a:stretch>
            <a:fillRect/>
          </a:stretch>
        </p:blipFill>
        <p:spPr>
          <a:xfrm>
            <a:off x="5439265" y="286477"/>
            <a:ext cx="5857188" cy="5731113"/>
          </a:xfrm>
          <a:prstGeom prst="rect">
            <a:avLst/>
          </a:prstGeom>
        </p:spPr>
      </p:pic>
      <p:sp>
        <p:nvSpPr>
          <p:cNvPr id="7" name="Title 1"/>
          <p:cNvSpPr txBox="1">
            <a:spLocks/>
          </p:cNvSpPr>
          <p:nvPr/>
        </p:nvSpPr>
        <p:spPr>
          <a:xfrm>
            <a:off x="600173" y="4269821"/>
            <a:ext cx="472361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chemeClr val="accent4">
                    <a:lumMod val="50000"/>
                  </a:schemeClr>
                </a:solidFill>
              </a:rPr>
              <a:t>2. </a:t>
            </a:r>
            <a:r>
              <a:rPr lang="en-US" b="1" u="sng" smtClean="0">
                <a:solidFill>
                  <a:schemeClr val="accent4">
                    <a:lumMod val="50000"/>
                  </a:schemeClr>
                </a:solidFill>
              </a:rPr>
              <a:t>Về nhà </a:t>
            </a:r>
            <a:r>
              <a:rPr lang="en-US" b="1" smtClean="0">
                <a:solidFill>
                  <a:schemeClr val="accent4">
                    <a:lumMod val="50000"/>
                  </a:schemeClr>
                </a:solidFill>
              </a:rPr>
              <a:t>nêu một số ứng dụng của những nguyên tố hóa học đó.</a:t>
            </a:r>
            <a:endParaRPr lang="en-US" b="1">
              <a:solidFill>
                <a:schemeClr val="accent4">
                  <a:lumMod val="50000"/>
                </a:schemeClr>
              </a:solidFill>
            </a:endParaRPr>
          </a:p>
        </p:txBody>
      </p:sp>
      <p:sp>
        <p:nvSpPr>
          <p:cNvPr id="8" name="Title 1"/>
          <p:cNvSpPr txBox="1">
            <a:spLocks/>
          </p:cNvSpPr>
          <p:nvPr/>
        </p:nvSpPr>
        <p:spPr>
          <a:xfrm>
            <a:off x="715651" y="286477"/>
            <a:ext cx="4365396" cy="113697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smtClean="0">
                <a:solidFill>
                  <a:schemeClr val="accent2">
                    <a:lumMod val="75000"/>
                  </a:schemeClr>
                </a:solidFill>
              </a:rPr>
              <a:t>hoạt động cặp đôi trong 5 phút thực hiện các nhiệm vụ sau:</a:t>
            </a:r>
            <a:endParaRPr lang="en-US" sz="2800" b="1">
              <a:solidFill>
                <a:schemeClr val="accent2">
                  <a:lumMod val="75000"/>
                </a:schemeClr>
              </a:solidFill>
            </a:endParaRPr>
          </a:p>
        </p:txBody>
      </p:sp>
      <p:sp>
        <p:nvSpPr>
          <p:cNvPr id="9" name="Title 1"/>
          <p:cNvSpPr txBox="1">
            <a:spLocks/>
          </p:cNvSpPr>
          <p:nvPr/>
        </p:nvSpPr>
        <p:spPr>
          <a:xfrm>
            <a:off x="715651" y="2718015"/>
            <a:ext cx="4723614"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chemeClr val="accent2">
                    <a:lumMod val="75000"/>
                  </a:schemeClr>
                </a:solidFill>
              </a:rPr>
              <a:t>1. Sodium (natri- Na); calcium (Ca), magnesium (Mg); potassium (K); Fluoride (F); iodine (I)</a:t>
            </a:r>
            <a:endParaRPr lang="en-US" b="1">
              <a:solidFill>
                <a:schemeClr val="accent2">
                  <a:lumMod val="75000"/>
                </a:schemeClr>
              </a:solidFill>
            </a:endParaRPr>
          </a:p>
        </p:txBody>
      </p:sp>
    </p:spTree>
    <p:extLst>
      <p:ext uri="{BB962C8B-B14F-4D97-AF65-F5344CB8AC3E}">
        <p14:creationId xmlns:p14="http://schemas.microsoft.com/office/powerpoint/2010/main" val="350482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19779705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914166"/>
          </a:xfrm>
          <a:prstGeom prst="rect">
            <a:avLst/>
          </a:prstGeom>
          <a:solidFill>
            <a:schemeClr val="accent2"/>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Có </a:t>
            </a:r>
            <a:r>
              <a:rPr lang="en-US" sz="3200" dirty="0">
                <a:solidFill>
                  <a:schemeClr val="bg1"/>
                </a:solidFill>
                <a:latin typeface="Arial (Body)"/>
              </a:rPr>
              <a:t>8</a:t>
            </a:r>
            <a:r>
              <a:rPr lang="vi-VN" sz="3200" dirty="0">
                <a:solidFill>
                  <a:schemeClr val="bg1"/>
                </a:solidFill>
                <a:latin typeface="Arial (Body)"/>
              </a:rPr>
              <a:t> </a:t>
            </a:r>
            <a:r>
              <a:rPr lang="en-US" sz="3200" dirty="0">
                <a:solidFill>
                  <a:schemeClr val="bg1"/>
                </a:solidFill>
                <a:latin typeface="Arial (Body)"/>
              </a:rPr>
              <a:t>ô </a:t>
            </a:r>
            <a:r>
              <a:rPr lang="en-US" sz="3200" dirty="0" err="1">
                <a:solidFill>
                  <a:schemeClr val="bg1"/>
                </a:solidFill>
                <a:latin typeface="Arial (Body)"/>
              </a:rPr>
              <a:t>số</a:t>
            </a:r>
            <a:r>
              <a:rPr lang="vi-VN" sz="3200" dirty="0">
                <a:solidFill>
                  <a:schemeClr val="bg1"/>
                </a:solidFill>
                <a:latin typeface="Arial (Body)"/>
              </a:rPr>
              <a:t>, mỗi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tương ứng với một câu hỏi. Bạn nào giơ tay trước sẽ được quyền chọn </a:t>
            </a:r>
            <a:r>
              <a:rPr lang="en-US" sz="3200" dirty="0">
                <a:solidFill>
                  <a:schemeClr val="bg1"/>
                </a:solidFill>
                <a:latin typeface="Arial (Body)"/>
              </a:rPr>
              <a:t>ô </a:t>
            </a:r>
            <a:r>
              <a:rPr lang="en-US" sz="3200" dirty="0" err="1">
                <a:solidFill>
                  <a:schemeClr val="bg1"/>
                </a:solidFill>
                <a:latin typeface="Arial (Body)"/>
              </a:rPr>
              <a:t>số</a:t>
            </a:r>
            <a:r>
              <a:rPr lang="en-US" sz="3200" dirty="0">
                <a:solidFill>
                  <a:schemeClr val="bg1"/>
                </a:solidFill>
                <a:latin typeface="Arial (Body)"/>
              </a:rPr>
              <a:t> </a:t>
            </a:r>
            <a:r>
              <a:rPr lang="vi-VN" sz="3200" dirty="0">
                <a:solidFill>
                  <a:schemeClr val="bg1"/>
                </a:solidFill>
                <a:latin typeface="Arial (Body)"/>
              </a:rPr>
              <a:t>cho mình, sau khi chọn nếu trả lời đúng người chơi sẽ nhận được một phần qùa. </a:t>
            </a:r>
            <a:endParaRPr lang="en-US" sz="3200" dirty="0">
              <a:solidFill>
                <a:schemeClr val="bg1"/>
              </a:solidFill>
              <a:latin typeface="Arial (Body)"/>
            </a:endParaRPr>
          </a:p>
          <a:p>
            <a:pPr algn="just">
              <a:lnSpc>
                <a:spcPts val="4667"/>
              </a:lnSpc>
              <a:defRPr/>
            </a:pPr>
            <a:r>
              <a:rPr lang="en-US" sz="3200"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Trong</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thời</a:t>
            </a:r>
            <a:r>
              <a:rPr lang="en-US" sz="3067" dirty="0">
                <a:solidFill>
                  <a:schemeClr val="bg1"/>
                </a:solidFill>
                <a:latin typeface="Arial (Body)"/>
                <a:cs typeface="Arial" panose="020B0604020202020204" pitchFamily="34" charset="0"/>
              </a:rPr>
              <a:t> gian 5 </a:t>
            </a:r>
            <a:r>
              <a:rPr lang="en-US" sz="3067" dirty="0" err="1">
                <a:solidFill>
                  <a:schemeClr val="bg1"/>
                </a:solidFill>
                <a:latin typeface="Arial (Body)"/>
                <a:cs typeface="Arial" panose="020B0604020202020204" pitchFamily="34" charset="0"/>
              </a:rPr>
              <a:t>giây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bạn</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hãy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suy</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nghĩ</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và</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đưa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ra</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câu</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lời</a:t>
            </a:r>
            <a:r>
              <a:rPr lang="en-US" sz="3067" dirty="0">
                <a:solidFill>
                  <a:schemeClr val="bg1"/>
                </a:solidFill>
                <a:latin typeface="Arial (Body)"/>
                <a:cs typeface="Arial" panose="020B0604020202020204" pitchFamily="34" charset="0"/>
              </a:rPr>
              <a:t>. </a:t>
            </a:r>
            <a:r>
              <a:rPr lang="en-US" sz="3067" dirty="0" err="1">
                <a:solidFill>
                  <a:schemeClr val="bg1"/>
                </a:solidFill>
                <a:latin typeface="Arial (Body)"/>
                <a:cs typeface="Arial" panose="020B0604020202020204" pitchFamily="34" charset="0"/>
              </a:rPr>
              <a:t>Trả</a:t>
            </a:r>
            <a:r>
              <a:rPr lang="en-US" sz="3067" dirty="0">
                <a:solidFill>
                  <a:schemeClr val="bg1"/>
                </a:solidFill>
                <a:latin typeface="Arial (Body)"/>
                <a:cs typeface="Arial" panose="020B0604020202020204" pitchFamily="34" charset="0"/>
              </a:rPr>
              <a:t> lời đúng bạn sẽ nhận được một phần quà, nếu trả lời sai quyền trả lời sẽ thuộc về bạn </a:t>
            </a:r>
            <a:r>
              <a:rPr lang="en-US" sz="3067" dirty="0" err="1">
                <a:solidFill>
                  <a:schemeClr val="bg1"/>
                </a:solidFill>
                <a:latin typeface="Arial (Body)"/>
                <a:cs typeface="Arial" panose="020B0604020202020204" pitchFamily="34" charset="0"/>
              </a:rPr>
              <a:t>khác</a:t>
            </a:r>
            <a:r>
              <a:rPr lang="en-US" sz="3067" dirty="0">
                <a:solidFill>
                  <a:schemeClr val="bg1"/>
                </a:solidFill>
                <a:latin typeface="Arial (Body)"/>
                <a:cs typeface="Arial" panose="020B0604020202020204" pitchFamily="34"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9081" y="1193801"/>
            <a:ext cx="6705600" cy="368300"/>
          </a:xfrm>
          <a:prstGeom prst="rect">
            <a:avLst/>
          </a:prstGeom>
        </p:spPr>
      </p:pic>
    </p:spTree>
    <p:extLst>
      <p:ext uri="{BB962C8B-B14F-4D97-AF65-F5344CB8AC3E}">
        <p14:creationId xmlns:p14="http://schemas.microsoft.com/office/powerpoint/2010/main" val="31224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1</a:t>
            </a:r>
          </a:p>
        </p:txBody>
      </p:sp>
      <p:sp>
        <p:nvSpPr>
          <p:cNvPr id="7" name="Rectangle 6">
            <a:hlinkClick r:id="rId5" action="ppaction://hlinksldjump"/>
          </p:cNvPr>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2</a:t>
            </a:r>
          </a:p>
        </p:txBody>
      </p:sp>
      <p:sp>
        <p:nvSpPr>
          <p:cNvPr id="8" name="Rectangle 7">
            <a:hlinkClick r:id="rId6"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3</a:t>
            </a: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4</a:t>
            </a:r>
          </a:p>
        </p:txBody>
      </p:sp>
      <p:sp>
        <p:nvSpPr>
          <p:cNvPr id="10" name="Rectangle 9">
            <a:hlinkClick r:id="rId5" action="ppaction://hlinksldjump"/>
          </p:cNvPr>
          <p:cNvSpPr/>
          <p:nvPr/>
        </p:nvSpPr>
        <p:spPr>
          <a:xfrm>
            <a:off x="2285973" y="2857496"/>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5</a:t>
            </a:r>
          </a:p>
        </p:txBody>
      </p:sp>
      <p:sp>
        <p:nvSpPr>
          <p:cNvPr id="11" name="Rectangle 10">
            <a:hlinkClick r:id="rId6"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6</a:t>
            </a:r>
          </a:p>
        </p:txBody>
      </p:sp>
      <p:sp>
        <p:nvSpPr>
          <p:cNvPr id="12" name="Rectangle 11">
            <a:hlinkClick r:id="rId7"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7</a:t>
            </a:r>
          </a:p>
        </p:txBody>
      </p:sp>
      <p:sp>
        <p:nvSpPr>
          <p:cNvPr id="13" name="Rectangle 12">
            <a:hlinkClick r:id="rId8"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solidFill>
                  <a:schemeClr val="bg1"/>
                </a:solidFill>
                <a:latin typeface="Times New Roman" pitchFamily="18" charset="0"/>
                <a:cs typeface="Times New Roman" pitchFamily="18" charset="0"/>
              </a:rPr>
              <a:t>8</a:t>
            </a: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a:solidFill>
                  <a:schemeClr val="bg1"/>
                </a:solidFill>
                <a:latin typeface="Times New Roman" pitchFamily="18" charset="0"/>
                <a:cs typeface="Times New Roman" pitchFamily="18" charset="0"/>
              </a:rPr>
              <a:t>Bảng tuần hoàn các nguyên tố hóa học </a:t>
            </a:r>
            <a:endParaRPr lang="en-US" sz="3733"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0677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596597981"/>
      </p:ext>
    </p:extLst>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a:t>
            </a:r>
            <a:r>
              <a:rPr lang="en-US" sz="4267">
                <a:solidFill>
                  <a:srgbClr val="002060"/>
                </a:solidFill>
                <a:latin typeface="Times New Roman" pitchFamily="18" charset="0"/>
                <a:cs typeface="Times New Roman" pitchFamily="18" charset="0"/>
              </a:rPr>
              <a:t>. </a:t>
            </a:r>
          </a:p>
          <a:p>
            <a:pPr algn="ctr"/>
            <a:r>
              <a:rPr lang="en-US" sz="4267">
                <a:solidFill>
                  <a:srgbClr val="002060"/>
                </a:solidFill>
                <a:latin typeface="Times New Roman" pitchFamily="18" charset="0"/>
                <a:cs typeface="Times New Roman" pitchFamily="18" charset="0"/>
              </a:rPr>
              <a:t>K là kí hiệu hóa học của nguyên tố nào sau đây ?</a:t>
            </a:r>
            <a:endParaRPr lang="en-US" sz="4267"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Potassium ( Kali)</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0221"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2840185845"/>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609696616"/>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667786693"/>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328588780"/>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90195766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982879478"/>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a:solidFill>
                  <a:srgbClr val="FFFF00"/>
                </a:solidFill>
                <a:latin typeface="Times New Roman" pitchFamily="18" charset="0"/>
                <a:cs typeface="Times New Roman" pitchFamily="18" charset="0"/>
              </a:rPr>
              <a:t>THỜI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350956029"/>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68"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email">
            <a:extLst>
              <a:ext uri="{28A0092B-C50C-407E-A947-70E740481C1C}">
                <a14:useLocalDpi xmlns:a14="http://schemas.microsoft.com/office/drawing/2010/main"/>
              </a:ext>
            </a:extLst>
          </a:blip>
          <a:srcRect l="-25546" t="-1102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2528036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362" y="419747"/>
            <a:ext cx="6096000" cy="1477328"/>
          </a:xfrm>
          <a:prstGeom prst="rect">
            <a:avLst/>
          </a:prstGeom>
        </p:spPr>
        <p:txBody>
          <a:bodyPr>
            <a:spAutoFit/>
          </a:bodyPr>
          <a:lstStyle/>
          <a:p>
            <a:pPr algn="just"/>
            <a:r>
              <a:rPr lang="en-US">
                <a:solidFill>
                  <a:srgbClr val="000000"/>
                </a:solidFill>
                <a:latin typeface="Open Sans"/>
              </a:rPr>
              <a:t>Đồng (copper) và carbon là các</a:t>
            </a:r>
          </a:p>
          <a:p>
            <a:pPr algn="just"/>
            <a:r>
              <a:rPr lang="en-US">
                <a:solidFill>
                  <a:srgbClr val="000000"/>
                </a:solidFill>
                <a:latin typeface="Open Sans"/>
              </a:rPr>
              <a:t>A. hợp chất.</a:t>
            </a:r>
          </a:p>
          <a:p>
            <a:pPr algn="just"/>
            <a:r>
              <a:rPr lang="en-US">
                <a:solidFill>
                  <a:srgbClr val="000000"/>
                </a:solidFill>
                <a:latin typeface="Open Sans"/>
              </a:rPr>
              <a:t>B. hỗn hợp.</a:t>
            </a:r>
          </a:p>
          <a:p>
            <a:pPr algn="just"/>
            <a:r>
              <a:rPr lang="en-US">
                <a:solidFill>
                  <a:srgbClr val="000000"/>
                </a:solidFill>
                <a:latin typeface="Open Sans"/>
              </a:rPr>
              <a:t>C. nguyên tử thuộc cùng nguyên tố hóa học.</a:t>
            </a:r>
          </a:p>
          <a:p>
            <a:pPr algn="just"/>
            <a:r>
              <a:rPr lang="en-US">
                <a:solidFill>
                  <a:srgbClr val="000000"/>
                </a:solidFill>
                <a:latin typeface="Open Sans"/>
              </a:rPr>
              <a:t>D. nguyên tố hóa học.</a:t>
            </a:r>
            <a:endParaRPr lang="en-US" b="0" i="0">
              <a:solidFill>
                <a:srgbClr val="000000"/>
              </a:solidFill>
              <a:effectLst/>
              <a:latin typeface="Open Sans"/>
            </a:endParaRPr>
          </a:p>
        </p:txBody>
      </p:sp>
      <p:sp>
        <p:nvSpPr>
          <p:cNvPr id="5" name="Rectangle 4"/>
          <p:cNvSpPr/>
          <p:nvPr/>
        </p:nvSpPr>
        <p:spPr>
          <a:xfrm>
            <a:off x="5873393" y="419747"/>
            <a:ext cx="6096000" cy="1754326"/>
          </a:xfrm>
          <a:prstGeom prst="rect">
            <a:avLst/>
          </a:prstGeom>
        </p:spPr>
        <p:txBody>
          <a:bodyPr>
            <a:spAutoFit/>
          </a:bodyPr>
          <a:lstStyle/>
          <a:p>
            <a:pPr algn="just"/>
            <a:r>
              <a:rPr lang="en-US">
                <a:solidFill>
                  <a:srgbClr val="000000"/>
                </a:solidFill>
                <a:latin typeface="Open Sans"/>
              </a:rPr>
              <a:t>Kí hiệu nào sau đây là kí hiệu hóa học của nguyên tố magnesium?</a:t>
            </a:r>
          </a:p>
          <a:p>
            <a:pPr algn="just"/>
            <a:r>
              <a:rPr lang="en-US">
                <a:solidFill>
                  <a:srgbClr val="000000"/>
                </a:solidFill>
                <a:latin typeface="Open Sans"/>
              </a:rPr>
              <a:t>A. MG.</a:t>
            </a:r>
          </a:p>
          <a:p>
            <a:pPr algn="just"/>
            <a:r>
              <a:rPr lang="en-US">
                <a:solidFill>
                  <a:srgbClr val="000000"/>
                </a:solidFill>
                <a:latin typeface="Open Sans"/>
              </a:rPr>
              <a:t>B. Mg.</a:t>
            </a:r>
          </a:p>
          <a:p>
            <a:pPr algn="just"/>
            <a:r>
              <a:rPr lang="en-US">
                <a:solidFill>
                  <a:srgbClr val="000000"/>
                </a:solidFill>
                <a:latin typeface="Open Sans"/>
              </a:rPr>
              <a:t>C. mg.</a:t>
            </a:r>
          </a:p>
          <a:p>
            <a:pPr algn="just"/>
            <a:r>
              <a:rPr lang="en-US">
                <a:solidFill>
                  <a:srgbClr val="000000"/>
                </a:solidFill>
                <a:latin typeface="Open Sans"/>
              </a:rPr>
              <a:t>D. mG.</a:t>
            </a:r>
            <a:endParaRPr lang="en-US" b="0" i="0">
              <a:solidFill>
                <a:srgbClr val="000000"/>
              </a:solidFill>
              <a:effectLst/>
              <a:latin typeface="Open Sans"/>
            </a:endParaRPr>
          </a:p>
        </p:txBody>
      </p:sp>
      <p:sp>
        <p:nvSpPr>
          <p:cNvPr id="6" name="Rectangle 5"/>
          <p:cNvSpPr/>
          <p:nvPr/>
        </p:nvSpPr>
        <p:spPr>
          <a:xfrm>
            <a:off x="1003443" y="2366902"/>
            <a:ext cx="6096000" cy="1754326"/>
          </a:xfrm>
          <a:prstGeom prst="rect">
            <a:avLst/>
          </a:prstGeom>
        </p:spPr>
        <p:txBody>
          <a:bodyPr>
            <a:spAutoFit/>
          </a:bodyPr>
          <a:lstStyle/>
          <a:p>
            <a:pPr algn="just"/>
            <a:r>
              <a:rPr lang="vi-VN">
                <a:solidFill>
                  <a:srgbClr val="000000"/>
                </a:solidFill>
                <a:latin typeface="Open Sans"/>
              </a:rPr>
              <a:t>Đến nay con người đã tìm ra bao nhiêu nguyên tố hóa học?</a:t>
            </a:r>
          </a:p>
          <a:p>
            <a:pPr algn="just"/>
            <a:r>
              <a:rPr lang="vi-VN">
                <a:solidFill>
                  <a:srgbClr val="000000"/>
                </a:solidFill>
                <a:latin typeface="Open Sans"/>
              </a:rPr>
              <a:t>A. 118.</a:t>
            </a:r>
          </a:p>
          <a:p>
            <a:pPr algn="just"/>
            <a:r>
              <a:rPr lang="vi-VN">
                <a:solidFill>
                  <a:srgbClr val="000000"/>
                </a:solidFill>
                <a:latin typeface="Open Sans"/>
              </a:rPr>
              <a:t>B. 94.</a:t>
            </a:r>
          </a:p>
          <a:p>
            <a:pPr algn="just"/>
            <a:r>
              <a:rPr lang="vi-VN">
                <a:solidFill>
                  <a:srgbClr val="000000"/>
                </a:solidFill>
                <a:latin typeface="Open Sans"/>
              </a:rPr>
              <a:t>C. 20.</a:t>
            </a:r>
          </a:p>
          <a:p>
            <a:pPr algn="just"/>
            <a:r>
              <a:rPr lang="vi-VN">
                <a:solidFill>
                  <a:srgbClr val="000000"/>
                </a:solidFill>
                <a:latin typeface="Open Sans"/>
              </a:rPr>
              <a:t>D. 1 000 000.</a:t>
            </a:r>
            <a:endParaRPr lang="vi-VN" b="0" i="0">
              <a:solidFill>
                <a:srgbClr val="000000"/>
              </a:solidFill>
              <a:effectLst/>
              <a:latin typeface="Open Sans"/>
            </a:endParaRPr>
          </a:p>
        </p:txBody>
      </p:sp>
      <p:sp>
        <p:nvSpPr>
          <p:cNvPr id="7" name="Rectangle 6"/>
          <p:cNvSpPr/>
          <p:nvPr/>
        </p:nvSpPr>
        <p:spPr>
          <a:xfrm>
            <a:off x="5575443" y="3558704"/>
            <a:ext cx="6096000" cy="1754326"/>
          </a:xfrm>
          <a:prstGeom prst="rect">
            <a:avLst/>
          </a:prstGeom>
        </p:spPr>
        <p:txBody>
          <a:bodyPr>
            <a:spAutoFit/>
          </a:bodyPr>
          <a:lstStyle/>
          <a:p>
            <a:pPr algn="just"/>
            <a:r>
              <a:rPr lang="vi-VN">
                <a:solidFill>
                  <a:srgbClr val="000000"/>
                </a:solidFill>
                <a:latin typeface="Open Sans"/>
              </a:rPr>
              <a:t>Vàng và carbon có tính chất khác nhau vì vàng là nguyên tố kim loại còn carbon là nguyên tố</a:t>
            </a:r>
          </a:p>
          <a:p>
            <a:pPr algn="just"/>
            <a:r>
              <a:rPr lang="vi-VN">
                <a:solidFill>
                  <a:srgbClr val="000000"/>
                </a:solidFill>
                <a:latin typeface="Open Sans"/>
              </a:rPr>
              <a:t>A. phi kim.</a:t>
            </a:r>
          </a:p>
          <a:p>
            <a:pPr algn="just"/>
            <a:r>
              <a:rPr lang="vi-VN">
                <a:solidFill>
                  <a:srgbClr val="000000"/>
                </a:solidFill>
                <a:latin typeface="Open Sans"/>
              </a:rPr>
              <a:t>B. đơn chất.</a:t>
            </a:r>
          </a:p>
          <a:p>
            <a:pPr algn="just"/>
            <a:r>
              <a:rPr lang="vi-VN">
                <a:solidFill>
                  <a:srgbClr val="000000"/>
                </a:solidFill>
                <a:latin typeface="Open Sans"/>
              </a:rPr>
              <a:t>C. hợp chất.</a:t>
            </a:r>
          </a:p>
          <a:p>
            <a:pPr algn="just"/>
            <a:r>
              <a:rPr lang="vi-VN">
                <a:solidFill>
                  <a:srgbClr val="000000"/>
                </a:solidFill>
                <a:latin typeface="Open Sans"/>
              </a:rPr>
              <a:t>D. khí hiếm.</a:t>
            </a:r>
            <a:endParaRPr lang="vi-VN" b="0" i="0">
              <a:solidFill>
                <a:srgbClr val="000000"/>
              </a:solidFill>
              <a:effectLst/>
              <a:latin typeface="Open Sans"/>
            </a:endParaRPr>
          </a:p>
        </p:txBody>
      </p:sp>
      <p:sp>
        <p:nvSpPr>
          <p:cNvPr id="9" name="Rectangle 1"/>
          <p:cNvSpPr>
            <a:spLocks noChangeArrowheads="1"/>
          </p:cNvSpPr>
          <p:nvPr/>
        </p:nvSpPr>
        <p:spPr bwMode="auto">
          <a:xfrm>
            <a:off x="595902" y="61314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Hình 3.2 mô tả các nguyên tử X, Y, Z và T:</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  </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Hãy sử dụng Bảng 3.1 trang 21 SGK và cho biết các nguyên tử X, Y, Z, T thuộc các nguyên tố hóa học nào. Các nguyên tử nào có cùng số lớp electron?</a:t>
            </a:r>
            <a:endParaRPr kumimoji="0" lang="en-US" altLang="en-US" sz="12000" b="0" i="0" u="none" strike="noStrike" cap="none" normalizeH="0" baseline="0" smtClean="0">
              <a:ln>
                <a:noFill/>
              </a:ln>
              <a:solidFill>
                <a:srgbClr val="000000"/>
              </a:solidFill>
              <a:effectLst/>
              <a:latin typeface="Open Sans"/>
            </a:endParaRPr>
          </a:p>
        </p:txBody>
      </p:sp>
      <p:pic>
        <p:nvPicPr>
          <p:cNvPr id="1026" name="Picture 2" descr="Hình 3.2 mô tả các nguyên tử X, Y, Z và 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43" y="4116405"/>
            <a:ext cx="529590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37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38200" y="1229683"/>
            <a:ext cx="5706438"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Hình 3.1 mô tả một nguyên tử oxygen:</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  </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a) Hãy điền số thích hợp vào chỗ trống để hoàn thiện các câu sau:</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Số hiệu nguyên tử (số proton) của nguyên tố oxygen là ..?..</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Khối lượng nguyên tử oxygen được mô tả ở hình vẽ là ..?..</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b) Một nguyên tử oxygen có 10 neutron. Khối lượng nguyên tử oxygen đó bằng bao nhiêu?</a:t>
            </a:r>
            <a:endParaRPr kumimoji="0" lang="en-US" altLang="en-US" sz="10500" b="0" i="0" u="none" strike="noStrike" cap="none" normalizeH="0" baseline="0" smtClean="0">
              <a:ln>
                <a:noFill/>
              </a:ln>
              <a:solidFill>
                <a:srgbClr val="000000"/>
              </a:solidFill>
              <a:effectLst/>
              <a:latin typeface="Open Sans"/>
            </a:endParaRPr>
          </a:p>
        </p:txBody>
      </p:sp>
      <p:pic>
        <p:nvPicPr>
          <p:cNvPr id="5" name="Picture 4"/>
          <p:cNvPicPr>
            <a:picLocks noChangeAspect="1"/>
          </p:cNvPicPr>
          <p:nvPr/>
        </p:nvPicPr>
        <p:blipFill>
          <a:blip r:embed="rId2"/>
          <a:stretch>
            <a:fillRect/>
          </a:stretch>
        </p:blipFill>
        <p:spPr>
          <a:xfrm>
            <a:off x="7435439" y="1410128"/>
            <a:ext cx="1533525" cy="1666875"/>
          </a:xfrm>
          <a:prstGeom prst="rect">
            <a:avLst/>
          </a:prstGeom>
        </p:spPr>
      </p:pic>
      <p:sp>
        <p:nvSpPr>
          <p:cNvPr id="6" name="Rectangle 5"/>
          <p:cNvSpPr/>
          <p:nvPr/>
        </p:nvSpPr>
        <p:spPr>
          <a:xfrm>
            <a:off x="2708953" y="4570911"/>
            <a:ext cx="6096000" cy="2031325"/>
          </a:xfrm>
          <a:prstGeom prst="rect">
            <a:avLst/>
          </a:prstGeom>
        </p:spPr>
        <p:txBody>
          <a:bodyPr>
            <a:spAutoFit/>
          </a:bodyPr>
          <a:lstStyle/>
          <a:p>
            <a:pPr algn="just"/>
            <a:r>
              <a:rPr lang="vi-VN">
                <a:solidFill>
                  <a:srgbClr val="000000"/>
                </a:solidFill>
                <a:latin typeface="Open Sans"/>
              </a:rPr>
              <a:t>a) Số hiệu nguyên tử (số proton) của nguyên tố oxygen là 8.</a:t>
            </a:r>
          </a:p>
          <a:p>
            <a:pPr algn="just"/>
            <a:r>
              <a:rPr lang="vi-VN">
                <a:solidFill>
                  <a:srgbClr val="000000"/>
                </a:solidFill>
                <a:latin typeface="Open Sans"/>
              </a:rPr>
              <a:t>Khối lượng nguyên tử của nguyên tử oxygen được mô tả ở hình vẽ là 16 amu.</a:t>
            </a:r>
          </a:p>
          <a:p>
            <a:pPr algn="just"/>
            <a:r>
              <a:rPr lang="vi-VN">
                <a:solidFill>
                  <a:srgbClr val="000000"/>
                </a:solidFill>
                <a:latin typeface="Open Sans"/>
              </a:rPr>
              <a:t>b) Một nguyên tử oxygen có 10 neutron. Khối lượng nguyên tử oxygen đó bằng:</a:t>
            </a:r>
          </a:p>
          <a:p>
            <a:pPr algn="just"/>
            <a:r>
              <a:rPr lang="vi-VN">
                <a:solidFill>
                  <a:srgbClr val="000000"/>
                </a:solidFill>
                <a:latin typeface="Open Sans"/>
              </a:rPr>
              <a:t>10 + 8 = 18 (amu).</a:t>
            </a:r>
            <a:endParaRPr lang="vi-VN" b="0" i="0">
              <a:solidFill>
                <a:srgbClr val="000000"/>
              </a:solidFill>
              <a:effectLst/>
              <a:latin typeface="Open Sans"/>
            </a:endParaRPr>
          </a:p>
        </p:txBody>
      </p:sp>
    </p:spTree>
    <p:extLst>
      <p:ext uri="{BB962C8B-B14F-4D97-AF65-F5344CB8AC3E}">
        <p14:creationId xmlns:p14="http://schemas.microsoft.com/office/powerpoint/2010/main" val="1166977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8652" y="1409049"/>
            <a:ext cx="5248275" cy="2924175"/>
          </a:xfrm>
          <a:prstGeom prst="rect">
            <a:avLst/>
          </a:prstGeom>
        </p:spPr>
      </p:pic>
      <p:sp>
        <p:nvSpPr>
          <p:cNvPr id="7" name="Rectangle 6"/>
          <p:cNvSpPr/>
          <p:nvPr/>
        </p:nvSpPr>
        <p:spPr>
          <a:xfrm>
            <a:off x="1198652" y="506473"/>
            <a:ext cx="6096000" cy="646331"/>
          </a:xfrm>
          <a:prstGeom prst="rect">
            <a:avLst/>
          </a:prstGeom>
        </p:spPr>
        <p:txBody>
          <a:bodyPr>
            <a:spAutoFit/>
          </a:bodyPr>
          <a:lstStyle/>
          <a:p>
            <a:r>
              <a:rPr lang="en-US">
                <a:solidFill>
                  <a:srgbClr val="000000"/>
                </a:solidFill>
                <a:latin typeface="Open Sans"/>
              </a:rPr>
              <a:t>Điền những thông tin còn thiếu để hoàn thiện bảng sau đây theo mẫu.</a:t>
            </a:r>
            <a:endParaRPr lang="en-US"/>
          </a:p>
        </p:txBody>
      </p:sp>
      <p:pic>
        <p:nvPicPr>
          <p:cNvPr id="2056" name="Picture 8" descr="Điền những thông tin còn thiếu để hoàn thiện bảng sau đây theo mẫ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979" y="3201452"/>
            <a:ext cx="63246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2339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78740"/>
          </a:xfrm>
        </p:spPr>
        <p:txBody>
          <a:bodyPr>
            <a:noAutofit/>
          </a:bodyPr>
          <a:lstStyle/>
          <a:p>
            <a:r>
              <a:rPr lang="en-US" sz="2800" b="1" smtClean="0">
                <a:solidFill>
                  <a:srgbClr val="7030A0"/>
                </a:solidFill>
              </a:rPr>
              <a:t>Hãy điền các kí hiệu hóa học phù hợp vào ô tương ứng với tên gọi của nguyên tố</a:t>
            </a:r>
            <a:endParaRPr lang="en-US" sz="2800" b="1">
              <a:solidFill>
                <a:srgbClr val="7030A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25981403"/>
              </p:ext>
            </p:extLst>
          </p:nvPr>
        </p:nvGraphicFramePr>
        <p:xfrm>
          <a:off x="1559389" y="1819001"/>
          <a:ext cx="8128000" cy="4079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71860931"/>
                    </a:ext>
                  </a:extLst>
                </a:gridCol>
                <a:gridCol w="4064000">
                  <a:extLst>
                    <a:ext uri="{9D8B030D-6E8A-4147-A177-3AD203B41FA5}">
                      <a16:colId xmlns:a16="http://schemas.microsoft.com/office/drawing/2014/main" val="2887109633"/>
                    </a:ext>
                  </a:extLst>
                </a:gridCol>
              </a:tblGrid>
              <a:tr h="370840">
                <a:tc>
                  <a:txBody>
                    <a:bodyPr/>
                    <a:lstStyle/>
                    <a:p>
                      <a:r>
                        <a:rPr lang="en-US" smtClean="0"/>
                        <a:t>Tên</a:t>
                      </a:r>
                      <a:r>
                        <a:rPr lang="en-US" baseline="0" smtClean="0"/>
                        <a:t> nguyên tố</a:t>
                      </a:r>
                      <a:endParaRPr lang="en-US"/>
                    </a:p>
                  </a:txBody>
                  <a:tcPr/>
                </a:tc>
                <a:tc>
                  <a:txBody>
                    <a:bodyPr/>
                    <a:lstStyle/>
                    <a:p>
                      <a:r>
                        <a:rPr lang="en-US" smtClean="0"/>
                        <a:t>Kí</a:t>
                      </a:r>
                      <a:r>
                        <a:rPr lang="en-US" baseline="0" smtClean="0"/>
                        <a:t> hiệu hóa học của nguyên tố</a:t>
                      </a:r>
                      <a:endParaRPr lang="en-US"/>
                    </a:p>
                  </a:txBody>
                  <a:tcPr/>
                </a:tc>
                <a:extLst>
                  <a:ext uri="{0D108BD9-81ED-4DB2-BD59-A6C34878D82A}">
                    <a16:rowId xmlns:a16="http://schemas.microsoft.com/office/drawing/2014/main" val="344426184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25391107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541118339"/>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52832865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25768978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50742536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91947492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26864800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930131761"/>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641973615"/>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838373615"/>
                  </a:ext>
                </a:extLst>
              </a:tr>
            </a:tbl>
          </a:graphicData>
        </a:graphic>
      </p:graphicFrame>
    </p:spTree>
    <p:extLst>
      <p:ext uri="{BB962C8B-B14F-4D97-AF65-F5344CB8AC3E}">
        <p14:creationId xmlns:p14="http://schemas.microsoft.com/office/powerpoint/2010/main" val="21713756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42259" y="1963192"/>
            <a:ext cx="43699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Cho bảng số liệu sau:</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  </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Từ bảng số liệu, hãy cho biết:</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a) Hạt nhân nguyên tử Na có bao nhiêu hạt proton?</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b) Nguyên tử S có bao nhiêu electron?</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c) Hạt nhân nguyên tử Cl có bao nhiêu hạt neutron?</a:t>
            </a:r>
            <a:endParaRPr kumimoji="0" lang="en-US" altLang="en-US" sz="900" b="0" i="0" u="none" strike="noStrike" cap="none" normalizeH="0" baseline="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d) Các nguyên tử nào thuộc cùng một nguyên tố hóa học?</a:t>
            </a:r>
            <a:endParaRPr kumimoji="0" lang="en-US" altLang="en-US" sz="6200" b="0" i="0" u="none" strike="noStrike" cap="none" normalizeH="0" baseline="0" smtClean="0">
              <a:ln>
                <a:noFill/>
              </a:ln>
              <a:solidFill>
                <a:srgbClr val="000000"/>
              </a:solidFill>
              <a:effectLst/>
              <a:latin typeface="Open Sans"/>
            </a:endParaRPr>
          </a:p>
        </p:txBody>
      </p:sp>
      <p:pic>
        <p:nvPicPr>
          <p:cNvPr id="5" name="Picture 4"/>
          <p:cNvPicPr>
            <a:picLocks noChangeAspect="1"/>
          </p:cNvPicPr>
          <p:nvPr/>
        </p:nvPicPr>
        <p:blipFill>
          <a:blip r:embed="rId2"/>
          <a:stretch>
            <a:fillRect/>
          </a:stretch>
        </p:blipFill>
        <p:spPr>
          <a:xfrm>
            <a:off x="3371850" y="2933699"/>
            <a:ext cx="5448300" cy="1733993"/>
          </a:xfrm>
          <a:prstGeom prst="rect">
            <a:avLst/>
          </a:prstGeom>
        </p:spPr>
      </p:pic>
      <p:sp>
        <p:nvSpPr>
          <p:cNvPr id="6" name="Rectangle 3"/>
          <p:cNvSpPr>
            <a:spLocks noChangeArrowheads="1"/>
          </p:cNvSpPr>
          <p:nvPr/>
        </p:nvSpPr>
        <p:spPr bwMode="auto">
          <a:xfrm>
            <a:off x="2402958" y="815225"/>
            <a:ext cx="8633637"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a) Hạt nhân nguyên tử Na có 11 proton (do số proton bằng số hiệu nguyên tử);</a:t>
            </a:r>
            <a:endParaRPr kumimoji="0" lang="en-US" altLang="en-US" sz="900" b="0" i="0" u="none" strike="noStrike" cap="none" normalizeH="0" baseline="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b) Nguyên tử lưu huỳnh có 16 electron (do trong nguyên tử: số electron = số proton = số hiệu nguyên tử).</a:t>
            </a:r>
            <a:endParaRPr kumimoji="0" lang="en-US" altLang="en-US" sz="900" b="0" i="0" u="none" strike="noStrike" cap="none" normalizeH="0" baseline="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c) Hạt nhân nguyên tử Cl có 18 hạt neutron (số hạt neutron = 35 – 17 = 18 hạt).</a:t>
            </a:r>
            <a:endParaRPr kumimoji="0" lang="en-US" altLang="en-US" sz="900" b="0" i="0" u="none" strike="noStrike" cap="none" normalizeH="0" baseline="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d) Hai nguyên tử K có khối lượng nguyên tử là 39 và 40, nhưng đều có số hiệu nguyên tử là 19, đều thuộc nguyên tố K (kali hay potassium).</a:t>
            </a:r>
            <a:endParaRPr kumimoji="0" lang="en-US" altLang="en-US" sz="900" b="0" i="0" u="none" strike="noStrike" cap="none" normalizeH="0" baseline="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313131"/>
                </a:solidFill>
                <a:effectLst/>
                <a:latin typeface="Open Sans"/>
              </a:rPr>
              <a:t/>
            </a:r>
            <a:br>
              <a:rPr kumimoji="0" lang="en-US" altLang="en-US" sz="1200" b="0" i="0" u="none" strike="noStrike" cap="none" normalizeH="0" baseline="0" smtClean="0">
                <a:ln>
                  <a:noFill/>
                </a:ln>
                <a:solidFill>
                  <a:srgbClr val="313131"/>
                </a:solidFill>
                <a:effectLst/>
                <a:latin typeface="Open Sans"/>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904106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54" y="3689498"/>
            <a:ext cx="10515600" cy="3168502"/>
          </a:xfrm>
        </p:spPr>
        <p:txBody>
          <a:bodyPr>
            <a:noAutofit/>
          </a:bodyPr>
          <a:lstStyle/>
          <a:p>
            <a:r>
              <a:rPr lang="vi-VN" sz="2800"/>
              <a:t>a) 5 nguyên tố hóa học có trong không khí: nitơ (nitrogen); oxygen, carbon, argon, hydrogen.</a:t>
            </a:r>
            <a:br>
              <a:rPr lang="vi-VN" sz="2800"/>
            </a:br>
            <a:r>
              <a:rPr lang="vi-VN" sz="2800"/>
              <a:t>b) 4 nguyên tố hóa học có trong nước biển: hydrogen; oxygen; natri (sodium); chlorine (ngoài ra có thể kể thêm calcium và magnesium).</a:t>
            </a:r>
            <a:br>
              <a:rPr lang="vi-VN" sz="2800"/>
            </a:br>
            <a:r>
              <a:rPr lang="vi-VN" sz="2800"/>
              <a:t>c) 4 nguyên tố hóa học chiếm phần trăm khối lượng lớn nhất cơ thể con người: carbon, oxygen, hydrogen, nitơ (nitrogen).</a:t>
            </a:r>
            <a:br>
              <a:rPr lang="vi-VN" sz="2800"/>
            </a:br>
            <a:endParaRPr lang="en-US" sz="2800"/>
          </a:p>
        </p:txBody>
      </p:sp>
      <p:sp>
        <p:nvSpPr>
          <p:cNvPr id="3" name="Content Placeholder 2"/>
          <p:cNvSpPr>
            <a:spLocks noGrp="1"/>
          </p:cNvSpPr>
          <p:nvPr>
            <p:ph idx="1"/>
          </p:nvPr>
        </p:nvSpPr>
        <p:spPr>
          <a:xfrm>
            <a:off x="561754" y="390230"/>
            <a:ext cx="10515600" cy="3107882"/>
          </a:xfrm>
        </p:spPr>
        <p:txBody>
          <a:bodyPr/>
          <a:lstStyle/>
          <a:p>
            <a:r>
              <a:rPr lang="vi-VN"/>
              <a:t>Cho các nguyên tố hóa học sau: carbon, hydrogen, oxygen, nitơ, phosphorus, chlorine, lưu huỳnh, calcium, kali, sắt, iodine và argon.</a:t>
            </a:r>
          </a:p>
          <a:p>
            <a:r>
              <a:rPr lang="vi-VN"/>
              <a:t>a) Kể tên 5 nguyên tố hóa học có trong không khí.</a:t>
            </a:r>
          </a:p>
          <a:p>
            <a:r>
              <a:rPr lang="vi-VN"/>
              <a:t>b) Kể tên 4 nguyên tố hóa học có trong nước biển.</a:t>
            </a:r>
          </a:p>
          <a:p>
            <a:r>
              <a:rPr lang="vi-VN"/>
              <a:t>c) Kể tên 4 nguyên tố hóa học chiếm thành phần phần trăm khối lượng lớn nhất trong cơ thể </a:t>
            </a:r>
            <a:r>
              <a:rPr lang="vi-VN" smtClean="0"/>
              <a:t>người</a:t>
            </a:r>
            <a:endParaRPr lang="vi-VN"/>
          </a:p>
          <a:p>
            <a:endParaRPr lang="en-US"/>
          </a:p>
        </p:txBody>
      </p:sp>
    </p:spTree>
    <p:extLst>
      <p:ext uri="{BB962C8B-B14F-4D97-AF65-F5344CB8AC3E}">
        <p14:creationId xmlns:p14="http://schemas.microsoft.com/office/powerpoint/2010/main" val="1816854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958" y="464658"/>
            <a:ext cx="10515600" cy="1268449"/>
          </a:xfrm>
        </p:spPr>
        <p:txBody>
          <a:bodyPr/>
          <a:lstStyle/>
          <a:p>
            <a:r>
              <a:rPr lang="en-US" altLang="en-US">
                <a:solidFill>
                  <a:srgbClr val="000000"/>
                </a:solidFill>
                <a:latin typeface="Open Sans"/>
              </a:rPr>
              <a:t>Em hãy tìm hiểu và cho biết vì sao một số nguyên tố hóa học có kí hiệu không chứa chữ cái đầu tiên trong tên gọi của chúng. Ví dụ: kí hiệu hóa học của nguyên tố sodium (natri) là Na.</a:t>
            </a:r>
            <a:endParaRPr lang="en-US"/>
          </a:p>
        </p:txBody>
      </p:sp>
      <p:sp>
        <p:nvSpPr>
          <p:cNvPr id="4" name="Rectangle 1"/>
          <p:cNvSpPr>
            <a:spLocks noGrp="1" noChangeArrowheads="1"/>
          </p:cNvSpPr>
          <p:nvPr>
            <p:ph type="title"/>
          </p:nvPr>
        </p:nvSpPr>
        <p:spPr bwMode="auto">
          <a:xfrm>
            <a:off x="5980423" y="743213"/>
            <a:ext cx="231153"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8000"/>
                </a:solidFill>
                <a:effectLst/>
                <a:latin typeface="Open Sans"/>
              </a:rPr>
              <a:t> </a:t>
            </a:r>
            <a:r>
              <a:rPr kumimoji="0" lang="en-US" altLang="en-US" sz="1200" b="0" i="0" u="none" strike="noStrike" cap="none" normalizeH="0" baseline="0" smtClean="0">
                <a:ln>
                  <a:noFill/>
                </a:ln>
                <a:solidFill>
                  <a:srgbClr val="313131"/>
                </a:solidFill>
                <a:effectLst/>
                <a:latin typeface="Open Sans"/>
              </a:rPr>
              <a:t/>
            </a:r>
            <a:br>
              <a:rPr kumimoji="0" lang="en-US" altLang="en-US" sz="1200" b="0" i="0" u="none" strike="noStrike" cap="none" normalizeH="0" baseline="0" smtClean="0">
                <a:ln>
                  <a:noFill/>
                </a:ln>
                <a:solidFill>
                  <a:srgbClr val="313131"/>
                </a:solidFill>
                <a:effectLst/>
                <a:latin typeface="Open Sans"/>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297173" y="2011662"/>
            <a:ext cx="7347098" cy="17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Kí hiệu hóa học là một hoặc hai chữ cái trong tên gọi của nguyên tố, trong đó chữ cái đầu viết in hoa, chữ cái sau viết in thường.</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Một số nguyên tố có tên gọi hiện nay theo IUPAC và tên gọi ban đầu không giống nhau, nên kí hiệu hóa học không chứa chữ cái đầu tiên theo kí hiệu IUPAC của chúng. Ví dụ:</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Open Sans"/>
              </a:rPr>
              <a:t>Nguyên tố hóa học sodium, trước đây được gọi là natrum, theo tiếng Ả Rập, “natrum” nghĩa là muối tự nhiên, bởi vì nguyên tố này có trong thành phần của muối ăn, do đó nó có kí hiệu hóa học là Na.</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smtClean="0">
                <a:ln>
                  <a:noFill/>
                </a:ln>
                <a:solidFill>
                  <a:srgbClr val="585858"/>
                </a:solidFill>
                <a:effectLst/>
                <a:latin typeface="Helvetica" panose="020B0604020202020204" pitchFamily="34" charset="0"/>
              </a:rPr>
              <a:t>ADVERTISING</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7095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1468"/>
          </a:xfrm>
        </p:spPr>
        <p:txBody>
          <a:bodyPr>
            <a:normAutofit/>
          </a:bodyPr>
          <a:lstStyle/>
          <a:p>
            <a:r>
              <a:rPr lang="en-US" sz="2400" smtClean="0">
                <a:latin typeface="Times New Roman" panose="02020603050405020304" pitchFamily="18" charset="0"/>
                <a:cs typeface="Times New Roman" panose="02020603050405020304" pitchFamily="18" charset="0"/>
              </a:rPr>
              <a:t>Kim cương và than được cấu tạo từ những nguyên tử nào, nguyên tử của chúng có điểm nào giống nhau không?</a:t>
            </a:r>
            <a:endParaRPr lang="en-US" sz="240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960740" y="3382186"/>
            <a:ext cx="5264649" cy="3274065"/>
          </a:xfrm>
          <a:prstGeom prst="rect">
            <a:avLst/>
          </a:prstGeom>
        </p:spPr>
      </p:pic>
      <p:pic>
        <p:nvPicPr>
          <p:cNvPr id="5" name="Picture 4"/>
          <p:cNvPicPr>
            <a:picLocks noChangeAspect="1"/>
          </p:cNvPicPr>
          <p:nvPr/>
        </p:nvPicPr>
        <p:blipFill>
          <a:blip r:embed="rId3"/>
          <a:stretch>
            <a:fillRect/>
          </a:stretch>
        </p:blipFill>
        <p:spPr>
          <a:xfrm>
            <a:off x="6225389" y="3262745"/>
            <a:ext cx="4871450" cy="3647158"/>
          </a:xfrm>
          <a:prstGeom prst="rect">
            <a:avLst/>
          </a:prstGeom>
        </p:spPr>
      </p:pic>
      <p:sp>
        <p:nvSpPr>
          <p:cNvPr id="3" name="TextBox 2"/>
          <p:cNvSpPr txBox="1"/>
          <p:nvPr/>
        </p:nvSpPr>
        <p:spPr>
          <a:xfrm>
            <a:off x="838200" y="996594"/>
            <a:ext cx="9894013" cy="830997"/>
          </a:xfrm>
          <a:prstGeom prst="rect">
            <a:avLst/>
          </a:prstGeom>
          <a:noFill/>
        </p:spPr>
        <p:txBody>
          <a:bodyPr wrap="square" rtlCol="0">
            <a:spAutoFit/>
          </a:bodyPr>
          <a:lstStyle/>
          <a:p>
            <a:r>
              <a:rPr lang="en-US" sz="2400" smtClean="0">
                <a:solidFill>
                  <a:srgbClr val="FF0000"/>
                </a:solidFill>
              </a:rPr>
              <a:t>Kim cương và than đều được cấu tạo từ hàng tỉ nguyên tử, đó là nguyên tử carbon. Các nguyên tử này đều có cùng số hạt proton.</a:t>
            </a:r>
            <a:endParaRPr lang="en-US" sz="2400">
              <a:solidFill>
                <a:srgbClr val="FF0000"/>
              </a:solidFill>
            </a:endParaRPr>
          </a:p>
        </p:txBody>
      </p:sp>
      <p:sp>
        <p:nvSpPr>
          <p:cNvPr id="6" name="TextBox 5"/>
          <p:cNvSpPr txBox="1"/>
          <p:nvPr/>
        </p:nvSpPr>
        <p:spPr>
          <a:xfrm>
            <a:off x="960740" y="1818029"/>
            <a:ext cx="9856196" cy="1384995"/>
          </a:xfrm>
          <a:prstGeom prst="rect">
            <a:avLst/>
          </a:prstGeom>
          <a:noFill/>
        </p:spPr>
        <p:txBody>
          <a:bodyPr wrap="square" rtlCol="0">
            <a:spAutoFit/>
          </a:bodyPr>
          <a:lstStyle/>
          <a:p>
            <a:r>
              <a:rPr lang="en-US" sz="2800" b="1" smtClean="0">
                <a:solidFill>
                  <a:srgbClr val="00B050"/>
                </a:solidFill>
              </a:rPr>
              <a:t>Trong thực tế có rất nhiều nguyên tử có số hạt proton giống nhau. Thay ví nói tập hợp các nguyên tử có số proton giống nhau người ta gọi là nguyên tố. </a:t>
            </a:r>
            <a:endParaRPr lang="en-US" sz="2800" b="1">
              <a:solidFill>
                <a:srgbClr val="00B050"/>
              </a:solidFill>
            </a:endParaRPr>
          </a:p>
        </p:txBody>
      </p:sp>
    </p:spTree>
    <p:extLst>
      <p:ext uri="{BB962C8B-B14F-4D97-AF65-F5344CB8AC3E}">
        <p14:creationId xmlns:p14="http://schemas.microsoft.com/office/powerpoint/2010/main" val="19002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2207" y="236306"/>
            <a:ext cx="6904233" cy="1077218"/>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Tiết 11-15 </a:t>
            </a:r>
          </a:p>
          <a:p>
            <a:pPr algn="ctr"/>
            <a:r>
              <a:rPr lang="en-US" sz="3200" b="1" smtClean="0">
                <a:solidFill>
                  <a:srgbClr val="FF0000"/>
                </a:solidFill>
                <a:latin typeface="Times New Roman" panose="02020603050405020304" pitchFamily="18" charset="0"/>
                <a:cs typeface="Times New Roman" panose="02020603050405020304" pitchFamily="18" charset="0"/>
              </a:rPr>
              <a:t>Bài 3: Nguyên tố hóa học</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47963" y="1859622"/>
            <a:ext cx="9493321" cy="523220"/>
          </a:xfrm>
          <a:prstGeom prst="rect">
            <a:avLst/>
          </a:prstGeom>
          <a:noFill/>
        </p:spPr>
        <p:txBody>
          <a:bodyPr wrap="square" rtlCol="0">
            <a:spAutoFit/>
          </a:bodyPr>
          <a:lstStyle/>
          <a:p>
            <a:r>
              <a:rPr lang="en-US" sz="2800" b="1" smtClean="0">
                <a:solidFill>
                  <a:schemeClr val="accent6">
                    <a:lumMod val="75000"/>
                  </a:schemeClr>
                </a:solidFill>
              </a:rPr>
              <a:t>Mục tiêu: </a:t>
            </a:r>
          </a:p>
        </p:txBody>
      </p:sp>
      <p:sp>
        <p:nvSpPr>
          <p:cNvPr id="2" name="Rectangle 1"/>
          <p:cNvSpPr/>
          <p:nvPr/>
        </p:nvSpPr>
        <p:spPr>
          <a:xfrm>
            <a:off x="1047963" y="2321004"/>
            <a:ext cx="7598747" cy="523220"/>
          </a:xfrm>
          <a:prstGeom prst="rect">
            <a:avLst/>
          </a:prstGeom>
        </p:spPr>
        <p:txBody>
          <a:bodyPr wrap="none">
            <a:spAutoFit/>
          </a:bodyPr>
          <a:lstStyle/>
          <a:p>
            <a:r>
              <a:rPr lang="en-US" sz="2800" b="1">
                <a:solidFill>
                  <a:schemeClr val="accent6">
                    <a:lumMod val="75000"/>
                  </a:schemeClr>
                </a:solidFill>
              </a:rPr>
              <a:t>- Phát biểu được khái niệm về nguyên tố hóa học.</a:t>
            </a:r>
          </a:p>
        </p:txBody>
      </p:sp>
      <p:sp>
        <p:nvSpPr>
          <p:cNvPr id="3" name="Rectangle 2"/>
          <p:cNvSpPr/>
          <p:nvPr/>
        </p:nvSpPr>
        <p:spPr>
          <a:xfrm>
            <a:off x="1047963" y="3037627"/>
            <a:ext cx="9801546" cy="954107"/>
          </a:xfrm>
          <a:prstGeom prst="rect">
            <a:avLst/>
          </a:prstGeom>
        </p:spPr>
        <p:txBody>
          <a:bodyPr wrap="square">
            <a:spAutoFit/>
          </a:bodyPr>
          <a:lstStyle/>
          <a:p>
            <a:r>
              <a:rPr lang="en-US" sz="2800" b="1">
                <a:solidFill>
                  <a:schemeClr val="accent6">
                    <a:lumMod val="75000"/>
                  </a:schemeClr>
                </a:solidFill>
              </a:rPr>
              <a:t>- Viết được kí hiệu hóa học và đọc được tên của 20 nguyên tố đầu tiên.</a:t>
            </a:r>
          </a:p>
        </p:txBody>
      </p:sp>
    </p:spTree>
    <p:extLst>
      <p:ext uri="{BB962C8B-B14F-4D97-AF65-F5344CB8AC3E}">
        <p14:creationId xmlns:p14="http://schemas.microsoft.com/office/powerpoint/2010/main" val="419619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5294" y="324460"/>
            <a:ext cx="9612339" cy="3184990"/>
          </a:xfrm>
          <a:prstGeom prst="rect">
            <a:avLst/>
          </a:prstGeom>
        </p:spPr>
      </p:pic>
      <p:sp>
        <p:nvSpPr>
          <p:cNvPr id="5" name="TextBox 4"/>
          <p:cNvSpPr txBox="1"/>
          <p:nvPr/>
        </p:nvSpPr>
        <p:spPr>
          <a:xfrm>
            <a:off x="1315092" y="3372295"/>
            <a:ext cx="4763784" cy="523220"/>
          </a:xfrm>
          <a:prstGeom prst="rect">
            <a:avLst/>
          </a:prstGeom>
          <a:noFill/>
        </p:spPr>
        <p:txBody>
          <a:bodyPr wrap="square" rtlCol="0">
            <a:spAutoFit/>
          </a:bodyPr>
          <a:lstStyle/>
          <a:p>
            <a:r>
              <a:rPr lang="en-US" sz="2800" b="1" smtClean="0">
                <a:solidFill>
                  <a:srgbClr val="00B050"/>
                </a:solidFill>
              </a:rPr>
              <a:t>Hình 1: nguyên tử có </a:t>
            </a:r>
            <a:r>
              <a:rPr lang="en-US" sz="2800" b="1" smtClean="0">
                <a:solidFill>
                  <a:srgbClr val="FF0000"/>
                </a:solidFill>
              </a:rPr>
              <a:t>1 proton</a:t>
            </a:r>
            <a:endParaRPr lang="en-US" sz="2800" b="1">
              <a:solidFill>
                <a:srgbClr val="FF0000"/>
              </a:solidFill>
            </a:endParaRPr>
          </a:p>
        </p:txBody>
      </p:sp>
      <p:sp>
        <p:nvSpPr>
          <p:cNvPr id="7" name="TextBox 6"/>
          <p:cNvSpPr txBox="1"/>
          <p:nvPr/>
        </p:nvSpPr>
        <p:spPr>
          <a:xfrm>
            <a:off x="5941463" y="3380124"/>
            <a:ext cx="6291209" cy="523220"/>
          </a:xfrm>
          <a:prstGeom prst="rect">
            <a:avLst/>
          </a:prstGeom>
          <a:noFill/>
        </p:spPr>
        <p:txBody>
          <a:bodyPr wrap="square" rtlCol="0">
            <a:spAutoFit/>
          </a:bodyPr>
          <a:lstStyle/>
          <a:p>
            <a:r>
              <a:rPr lang="en-US" sz="2800" b="1" smtClean="0">
                <a:solidFill>
                  <a:srgbClr val="00B050"/>
                </a:solidFill>
              </a:rPr>
              <a:t>Hình 2: nguyên tử có </a:t>
            </a:r>
            <a:r>
              <a:rPr lang="en-US" sz="2800" b="1" smtClean="0">
                <a:solidFill>
                  <a:srgbClr val="FF0000"/>
                </a:solidFill>
              </a:rPr>
              <a:t>1 proton</a:t>
            </a:r>
            <a:r>
              <a:rPr lang="en-US" sz="2800" b="1" smtClean="0">
                <a:solidFill>
                  <a:srgbClr val="00B050"/>
                </a:solidFill>
              </a:rPr>
              <a:t>, 1 neutron</a:t>
            </a:r>
            <a:endParaRPr lang="en-US" sz="2800" b="1">
              <a:solidFill>
                <a:srgbClr val="00B050"/>
              </a:solidFill>
            </a:endParaRPr>
          </a:p>
        </p:txBody>
      </p:sp>
      <p:sp>
        <p:nvSpPr>
          <p:cNvPr id="9" name="TextBox 8"/>
          <p:cNvSpPr txBox="1"/>
          <p:nvPr/>
        </p:nvSpPr>
        <p:spPr>
          <a:xfrm>
            <a:off x="1315092" y="3781339"/>
            <a:ext cx="7407668" cy="523220"/>
          </a:xfrm>
          <a:prstGeom prst="rect">
            <a:avLst/>
          </a:prstGeom>
          <a:noFill/>
        </p:spPr>
        <p:txBody>
          <a:bodyPr wrap="square" rtlCol="0">
            <a:spAutoFit/>
          </a:bodyPr>
          <a:lstStyle/>
          <a:p>
            <a:r>
              <a:rPr lang="en-US" sz="2800" b="1" smtClean="0">
                <a:solidFill>
                  <a:srgbClr val="00B050"/>
                </a:solidFill>
              </a:rPr>
              <a:t>Hình 3: nguyên tử có </a:t>
            </a:r>
            <a:r>
              <a:rPr lang="en-US" sz="2800" b="1" smtClean="0">
                <a:solidFill>
                  <a:srgbClr val="FF0000"/>
                </a:solidFill>
              </a:rPr>
              <a:t>1 proton</a:t>
            </a:r>
            <a:r>
              <a:rPr lang="en-US" sz="2800" b="1" smtClean="0">
                <a:solidFill>
                  <a:srgbClr val="00B050"/>
                </a:solidFill>
              </a:rPr>
              <a:t>, 2 neutron</a:t>
            </a:r>
            <a:endParaRPr lang="en-US" sz="2800" b="1">
              <a:solidFill>
                <a:srgbClr val="00B050"/>
              </a:solidFill>
            </a:endParaRPr>
          </a:p>
        </p:txBody>
      </p:sp>
      <p:sp>
        <p:nvSpPr>
          <p:cNvPr id="10" name="TextBox 9"/>
          <p:cNvSpPr txBox="1"/>
          <p:nvPr/>
        </p:nvSpPr>
        <p:spPr>
          <a:xfrm>
            <a:off x="1369035" y="4284060"/>
            <a:ext cx="5702158" cy="461665"/>
          </a:xfrm>
          <a:prstGeom prst="rect">
            <a:avLst/>
          </a:prstGeom>
          <a:noFill/>
        </p:spPr>
        <p:txBody>
          <a:bodyPr wrap="square" rtlCol="0">
            <a:spAutoFit/>
          </a:bodyPr>
          <a:lstStyle/>
          <a:p>
            <a:r>
              <a:rPr lang="en-US" sz="2400" b="1" smtClean="0"/>
              <a:t>Điểm giống nhau của 3 nguyên tử này là gì?</a:t>
            </a:r>
            <a:endParaRPr lang="en-US" sz="2400" b="1"/>
          </a:p>
        </p:txBody>
      </p:sp>
      <p:sp>
        <p:nvSpPr>
          <p:cNvPr id="11" name="TextBox 10"/>
          <p:cNvSpPr txBox="1"/>
          <p:nvPr/>
        </p:nvSpPr>
        <p:spPr>
          <a:xfrm>
            <a:off x="1315092" y="4685275"/>
            <a:ext cx="10038708" cy="523220"/>
          </a:xfrm>
          <a:prstGeom prst="rect">
            <a:avLst/>
          </a:prstGeom>
          <a:noFill/>
        </p:spPr>
        <p:txBody>
          <a:bodyPr wrap="square" rtlCol="0">
            <a:spAutoFit/>
          </a:bodyPr>
          <a:lstStyle/>
          <a:p>
            <a:r>
              <a:rPr lang="en-US" sz="2800" b="1" smtClean="0">
                <a:solidFill>
                  <a:srgbClr val="7030A0"/>
                </a:solidFill>
              </a:rPr>
              <a:t>Điểm giống nhau của 3 nguyên tử này : có số proton giống nhau</a:t>
            </a:r>
            <a:endParaRPr lang="en-US" sz="2800" b="1">
              <a:solidFill>
                <a:srgbClr val="7030A0"/>
              </a:solidFill>
            </a:endParaRPr>
          </a:p>
        </p:txBody>
      </p:sp>
      <p:sp>
        <p:nvSpPr>
          <p:cNvPr id="12" name="TextBox 11"/>
          <p:cNvSpPr txBox="1"/>
          <p:nvPr/>
        </p:nvSpPr>
        <p:spPr>
          <a:xfrm>
            <a:off x="1315092" y="5187996"/>
            <a:ext cx="10038708" cy="954107"/>
          </a:xfrm>
          <a:prstGeom prst="rect">
            <a:avLst/>
          </a:prstGeom>
          <a:noFill/>
        </p:spPr>
        <p:txBody>
          <a:bodyPr wrap="square" rtlCol="0">
            <a:spAutoFit/>
          </a:bodyPr>
          <a:lstStyle/>
          <a:p>
            <a:r>
              <a:rPr lang="en-US" sz="2800" b="1" smtClean="0">
                <a:solidFill>
                  <a:srgbClr val="C00000"/>
                </a:solidFill>
              </a:rPr>
              <a:t>Cả 3 nguyên tử này cùng thuộc một nguyên tố hóa học: đó là nguyên tố hydrogen</a:t>
            </a:r>
            <a:endParaRPr lang="en-US" sz="2800" b="1">
              <a:solidFill>
                <a:srgbClr val="C00000"/>
              </a:solidFill>
            </a:endParaRPr>
          </a:p>
        </p:txBody>
      </p:sp>
    </p:spTree>
    <p:extLst>
      <p:ext uri="{BB962C8B-B14F-4D97-AF65-F5344CB8AC3E}">
        <p14:creationId xmlns:p14="http://schemas.microsoft.com/office/powerpoint/2010/main" val="149683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0" grpId="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82038" y="298493"/>
            <a:ext cx="49153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mtClean="0">
                <a:solidFill>
                  <a:srgbClr val="C00000"/>
                </a:solidFill>
              </a:rPr>
              <a:t>I. Nguyên tố hóa học</a:t>
            </a:r>
            <a:endParaRPr lang="en-US"/>
          </a:p>
        </p:txBody>
      </p:sp>
      <p:sp>
        <p:nvSpPr>
          <p:cNvPr id="6" name="TextBox 5"/>
          <p:cNvSpPr txBox="1"/>
          <p:nvPr/>
        </p:nvSpPr>
        <p:spPr>
          <a:xfrm>
            <a:off x="797103" y="1407562"/>
            <a:ext cx="9199652" cy="954107"/>
          </a:xfrm>
          <a:prstGeom prst="rect">
            <a:avLst/>
          </a:prstGeom>
          <a:noFill/>
        </p:spPr>
        <p:txBody>
          <a:bodyPr wrap="square" rtlCol="0">
            <a:spAutoFit/>
          </a:bodyPr>
          <a:lstStyle/>
          <a:p>
            <a:r>
              <a:rPr lang="en-US" sz="2800" b="1" smtClean="0">
                <a:solidFill>
                  <a:srgbClr val="7030A0"/>
                </a:solidFill>
              </a:rPr>
              <a:t>Nguyên tố hóa học là tập hợp những nguyên tử cùng loại có cùng số proton trong hạt nhân</a:t>
            </a:r>
            <a:endParaRPr lang="en-US" sz="2800" b="1">
              <a:solidFill>
                <a:srgbClr val="7030A0"/>
              </a:solidFill>
            </a:endParaRPr>
          </a:p>
        </p:txBody>
      </p:sp>
      <p:sp>
        <p:nvSpPr>
          <p:cNvPr id="8" name="TextBox 7"/>
          <p:cNvSpPr txBox="1"/>
          <p:nvPr/>
        </p:nvSpPr>
        <p:spPr>
          <a:xfrm>
            <a:off x="797103" y="3556890"/>
            <a:ext cx="10435548" cy="954107"/>
          </a:xfrm>
          <a:prstGeom prst="rect">
            <a:avLst/>
          </a:prstGeom>
          <a:noFill/>
        </p:spPr>
        <p:txBody>
          <a:bodyPr wrap="square" rtlCol="0">
            <a:spAutoFit/>
          </a:bodyPr>
          <a:lstStyle/>
          <a:p>
            <a:r>
              <a:rPr lang="en-US" sz="2800" b="1" smtClean="0"/>
              <a:t>Các nguyên tử trong cùng một nguyên tố hóa học có thể có số neutron khác nhau</a:t>
            </a:r>
            <a:endParaRPr lang="en-US" sz="2800" b="1"/>
          </a:p>
        </p:txBody>
      </p:sp>
      <p:sp>
        <p:nvSpPr>
          <p:cNvPr id="9" name="TextBox 8"/>
          <p:cNvSpPr txBox="1"/>
          <p:nvPr/>
        </p:nvSpPr>
        <p:spPr>
          <a:xfrm>
            <a:off x="797103" y="4771557"/>
            <a:ext cx="9703085" cy="954107"/>
          </a:xfrm>
          <a:prstGeom prst="rect">
            <a:avLst/>
          </a:prstGeom>
          <a:noFill/>
        </p:spPr>
        <p:txBody>
          <a:bodyPr wrap="square" rtlCol="0">
            <a:spAutoFit/>
          </a:bodyPr>
          <a:lstStyle/>
          <a:p>
            <a:r>
              <a:rPr lang="en-US" sz="2800" b="1" smtClean="0">
                <a:solidFill>
                  <a:srgbClr val="00B0F0"/>
                </a:solidFill>
              </a:rPr>
              <a:t>Ví dụ: Oxygen trong tự nhiên chứa các nguyên tử  oxygen có 8 proton ở hạt nhân nhưng có số neutron khác nhau ( 8n; 9n; 10n)</a:t>
            </a:r>
            <a:endParaRPr lang="en-US" sz="2800" b="1">
              <a:solidFill>
                <a:srgbClr val="00B0F0"/>
              </a:solidFill>
            </a:endParaRPr>
          </a:p>
        </p:txBody>
      </p:sp>
      <p:sp>
        <p:nvSpPr>
          <p:cNvPr id="2" name="TextBox 1"/>
          <p:cNvSpPr txBox="1"/>
          <p:nvPr/>
        </p:nvSpPr>
        <p:spPr>
          <a:xfrm>
            <a:off x="797103" y="2361669"/>
            <a:ext cx="9853579" cy="1077218"/>
          </a:xfrm>
          <a:prstGeom prst="rect">
            <a:avLst/>
          </a:prstGeom>
          <a:noFill/>
        </p:spPr>
        <p:txBody>
          <a:bodyPr wrap="square" rtlCol="0">
            <a:spAutoFit/>
          </a:bodyPr>
          <a:lstStyle/>
          <a:p>
            <a:r>
              <a:rPr lang="en-US" sz="3200" b="1" smtClean="0">
                <a:solidFill>
                  <a:srgbClr val="00B050"/>
                </a:solidFill>
              </a:rPr>
              <a:t>Các nguyên tử của cùng một nguyên tố hóa học thì đều có tính chất hóa học giống nhau</a:t>
            </a:r>
            <a:endParaRPr lang="en-US" sz="3200" b="1">
              <a:solidFill>
                <a:srgbClr val="00B050"/>
              </a:solidFill>
            </a:endParaRPr>
          </a:p>
        </p:txBody>
      </p:sp>
    </p:spTree>
    <p:extLst>
      <p:ext uri="{BB962C8B-B14F-4D97-AF65-F5344CB8AC3E}">
        <p14:creationId xmlns:p14="http://schemas.microsoft.com/office/powerpoint/2010/main" val="9326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2923</Words>
  <Application>Microsoft Office PowerPoint</Application>
  <PresentationFormat>Widescreen</PresentationFormat>
  <Paragraphs>381</Paragraphs>
  <Slides>56</Slides>
  <Notes>1</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Arial (Body)</vt:lpstr>
      <vt:lpstr>Calibri</vt:lpstr>
      <vt:lpstr>Calibri Light</vt:lpstr>
      <vt:lpstr>Helvetica</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Kim cương và than được cấu tạo từ những nguyên tử nào, nguyên tử của chúng có điểm nào giống nhau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biết nguyên tố hóa học dựa vào số proton</vt:lpstr>
      <vt:lpstr>1. trong tự nhiên, có một số loại nguyên tử mà trong hạt nhân cùng có 1 proton nhưng có thể có số neutron khác nhau: Không có neutron, 1 neutron, 2 neutron. hãy giải thích tại sao các loại nguyên tử này đều thuộc về một nguyên tố hóa học là hydrogen.</vt:lpstr>
      <vt:lpstr>PowerPoint Presentation</vt:lpstr>
      <vt:lpstr>PowerPoint Presentation</vt:lpstr>
      <vt:lpstr> Về nhà:  1. Em hãy tìm hiểu về nguồn gốc, tên gọi của một số nguyên tố có nhiều ứng dụng trong cuộc sống như đồng, sắt, nhôm.</vt:lpstr>
      <vt:lpstr>Trình bày các sản phẩn tìm hiểu tại nhà</vt:lpstr>
      <vt:lpstr>PowerPoint Presentation</vt:lpstr>
      <vt:lpstr>PowerPoint Presentation</vt:lpstr>
      <vt:lpstr>PowerPoint Presentation</vt:lpstr>
      <vt:lpstr>PowerPoint Presentation</vt:lpstr>
      <vt:lpstr>PowerPoint Presentation</vt:lpstr>
      <vt:lpstr>trong cơ thể người của chúng ta bao gồm các nguyên tố nào?</vt:lpstr>
      <vt:lpstr>II. Tên gọi và kí hiệu của nguyên tố hóa học</vt:lpstr>
      <vt:lpstr>Về nhà: Học thuộc tên, kí hiệu và khối lượng nguyên tử của 20 nguyên tố hóa học đầu tiên</vt:lpstr>
      <vt:lpstr>2. kí hiệu của nguyên tố hóa học</vt:lpstr>
      <vt:lpstr>PowerPoint Presentation</vt:lpstr>
      <vt:lpstr>PowerPoint Presentation</vt:lpstr>
      <vt:lpstr>PowerPoint Presentation</vt:lpstr>
      <vt:lpstr>Đọc thông tin trong bảng 3.1 SGK/21 và trả lời câu hỏi:</vt:lpstr>
      <vt:lpstr>Bảng 3.1 SGK/21</vt:lpstr>
      <vt:lpstr>Về nhà tìm hiểu trên sách, báo, các kênh thông tin : cây xanh lớn lên cần những nguyên tố nào? Vai trò của các nguyên tố hóa học đó trong sự phát triển của cây.</vt:lpstr>
      <vt:lpstr>Thuyết trình</vt:lpstr>
      <vt:lpstr>Luyện tập:</vt:lpstr>
      <vt:lpstr>PowerPoint Presentation</vt:lpstr>
      <vt:lpstr>PowerPoint Presentation</vt:lpstr>
      <vt:lpstr>2. hãy gọi tên và vết kí hiệu hóa học  những nguyên tố hóa học trên vỏ chai nước khoáng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điền các kí hiệu hóa học phù hợp vào ô tương ứng với tên gọi của nguyên tố</vt:lpstr>
      <vt:lpstr>PowerPoint Presentation</vt:lpstr>
      <vt:lpstr>a) 5 nguyên tố hóa học có trong không khí: nitơ (nitrogen); oxygen, carbon, argon, hydrogen. b) 4 nguyên tố hóa học có trong nước biển: hydrogen; oxygen; natri (sodium); chlorine (ngoài ra có thể kể thêm calcium và magnesium). c) 4 nguyên tố hóa học chiếm phần trăm khối lượng lớn nhất cơ thể con người: carbon, oxygen, hydrogen, nitơ (nitrogen).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62</cp:revision>
  <dcterms:created xsi:type="dcterms:W3CDTF">2022-08-27T23:23:15Z</dcterms:created>
  <dcterms:modified xsi:type="dcterms:W3CDTF">2022-09-26T23:07:48Z</dcterms:modified>
</cp:coreProperties>
</file>