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8" r:id="rId4"/>
    <p:sldId id="279" r:id="rId5"/>
    <p:sldId id="280" r:id="rId6"/>
    <p:sldId id="271" r:id="rId7"/>
    <p:sldId id="281" r:id="rId8"/>
    <p:sldId id="273" r:id="rId9"/>
    <p:sldId id="283" r:id="rId10"/>
    <p:sldId id="284" r:id="rId11"/>
    <p:sldId id="285" r:id="rId12"/>
    <p:sldId id="282" r:id="rId13"/>
    <p:sldId id="286" r:id="rId14"/>
    <p:sldId id="257" r:id="rId15"/>
    <p:sldId id="277" r:id="rId16"/>
    <p:sldId id="288" r:id="rId17"/>
    <p:sldId id="287" r:id="rId18"/>
    <p:sldId id="259" r:id="rId19"/>
    <p:sldId id="289" r:id="rId20"/>
    <p:sldId id="269" r:id="rId21"/>
    <p:sldId id="258" r:id="rId22"/>
    <p:sldId id="274" r:id="rId23"/>
    <p:sldId id="275" r:id="rId24"/>
    <p:sldId id="276" r:id="rId25"/>
    <p:sldId id="260" r:id="rId26"/>
    <p:sldId id="261" r:id="rId27"/>
    <p:sldId id="262" r:id="rId28"/>
    <p:sldId id="263" r:id="rId29"/>
    <p:sldId id="264" r:id="rId30"/>
    <p:sldId id="265" r:id="rId31"/>
    <p:sldId id="268" r:id="rId32"/>
    <p:sldId id="27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1" autoAdjust="0"/>
    <p:restoredTop sz="94660"/>
  </p:normalViewPr>
  <p:slideViewPr>
    <p:cSldViewPr snapToGrid="0">
      <p:cViewPr varScale="1">
        <p:scale>
          <a:sx n="99" d="100"/>
          <a:sy n="99" d="100"/>
        </p:scale>
        <p:origin x="10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886C38-99BA-4F19-BF4B-0B0F681B266C}"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BEB58-833D-4208-A97A-8102259E36DE}" type="slidenum">
              <a:rPr lang="en-US" smtClean="0"/>
              <a:t>‹#›</a:t>
            </a:fld>
            <a:endParaRPr lang="en-US"/>
          </a:p>
        </p:txBody>
      </p:sp>
    </p:spTree>
    <p:extLst>
      <p:ext uri="{BB962C8B-B14F-4D97-AF65-F5344CB8AC3E}">
        <p14:creationId xmlns:p14="http://schemas.microsoft.com/office/powerpoint/2010/main" val="3554253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86C38-99BA-4F19-BF4B-0B0F681B266C}"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BEB58-833D-4208-A97A-8102259E36DE}" type="slidenum">
              <a:rPr lang="en-US" smtClean="0"/>
              <a:t>‹#›</a:t>
            </a:fld>
            <a:endParaRPr lang="en-US"/>
          </a:p>
        </p:txBody>
      </p:sp>
    </p:spTree>
    <p:extLst>
      <p:ext uri="{BB962C8B-B14F-4D97-AF65-F5344CB8AC3E}">
        <p14:creationId xmlns:p14="http://schemas.microsoft.com/office/powerpoint/2010/main" val="2215375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86C38-99BA-4F19-BF4B-0B0F681B266C}"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BEB58-833D-4208-A97A-8102259E36DE}" type="slidenum">
              <a:rPr lang="en-US" smtClean="0"/>
              <a:t>‹#›</a:t>
            </a:fld>
            <a:endParaRPr lang="en-US"/>
          </a:p>
        </p:txBody>
      </p:sp>
    </p:spTree>
    <p:extLst>
      <p:ext uri="{BB962C8B-B14F-4D97-AF65-F5344CB8AC3E}">
        <p14:creationId xmlns:p14="http://schemas.microsoft.com/office/powerpoint/2010/main" val="1088221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86C38-99BA-4F19-BF4B-0B0F681B266C}"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BEB58-833D-4208-A97A-8102259E36DE}" type="slidenum">
              <a:rPr lang="en-US" smtClean="0"/>
              <a:t>‹#›</a:t>
            </a:fld>
            <a:endParaRPr lang="en-US"/>
          </a:p>
        </p:txBody>
      </p:sp>
    </p:spTree>
    <p:extLst>
      <p:ext uri="{BB962C8B-B14F-4D97-AF65-F5344CB8AC3E}">
        <p14:creationId xmlns:p14="http://schemas.microsoft.com/office/powerpoint/2010/main" val="594493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886C38-99BA-4F19-BF4B-0B0F681B266C}"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BEB58-833D-4208-A97A-8102259E36DE}" type="slidenum">
              <a:rPr lang="en-US" smtClean="0"/>
              <a:t>‹#›</a:t>
            </a:fld>
            <a:endParaRPr lang="en-US"/>
          </a:p>
        </p:txBody>
      </p:sp>
    </p:spTree>
    <p:extLst>
      <p:ext uri="{BB962C8B-B14F-4D97-AF65-F5344CB8AC3E}">
        <p14:creationId xmlns:p14="http://schemas.microsoft.com/office/powerpoint/2010/main" val="3821987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886C38-99BA-4F19-BF4B-0B0F681B266C}" type="datetimeFigureOut">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BEB58-833D-4208-A97A-8102259E36DE}" type="slidenum">
              <a:rPr lang="en-US" smtClean="0"/>
              <a:t>‹#›</a:t>
            </a:fld>
            <a:endParaRPr lang="en-US"/>
          </a:p>
        </p:txBody>
      </p:sp>
    </p:spTree>
    <p:extLst>
      <p:ext uri="{BB962C8B-B14F-4D97-AF65-F5344CB8AC3E}">
        <p14:creationId xmlns:p14="http://schemas.microsoft.com/office/powerpoint/2010/main" val="781726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886C38-99BA-4F19-BF4B-0B0F681B266C}" type="datetimeFigureOut">
              <a:rPr lang="en-US" smtClean="0"/>
              <a:t>10/18/2022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4BEB58-833D-4208-A97A-8102259E36DE}" type="slidenum">
              <a:rPr lang="en-US" smtClean="0"/>
              <a:t>‹#›</a:t>
            </a:fld>
            <a:endParaRPr lang="en-US"/>
          </a:p>
        </p:txBody>
      </p:sp>
    </p:spTree>
    <p:extLst>
      <p:ext uri="{BB962C8B-B14F-4D97-AF65-F5344CB8AC3E}">
        <p14:creationId xmlns:p14="http://schemas.microsoft.com/office/powerpoint/2010/main" val="914740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886C38-99BA-4F19-BF4B-0B0F681B266C}" type="datetimeFigureOut">
              <a:rPr lang="en-US" smtClean="0"/>
              <a:t>10/18/2022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4BEB58-833D-4208-A97A-8102259E36DE}" type="slidenum">
              <a:rPr lang="en-US" smtClean="0"/>
              <a:t>‹#›</a:t>
            </a:fld>
            <a:endParaRPr lang="en-US"/>
          </a:p>
        </p:txBody>
      </p:sp>
    </p:spTree>
    <p:extLst>
      <p:ext uri="{BB962C8B-B14F-4D97-AF65-F5344CB8AC3E}">
        <p14:creationId xmlns:p14="http://schemas.microsoft.com/office/powerpoint/2010/main" val="253881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86C38-99BA-4F19-BF4B-0B0F681B266C}" type="datetimeFigureOut">
              <a:rPr lang="en-US" smtClean="0"/>
              <a:t>10/18/2022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4BEB58-833D-4208-A97A-8102259E36DE}" type="slidenum">
              <a:rPr lang="en-US" smtClean="0"/>
              <a:t>‹#›</a:t>
            </a:fld>
            <a:endParaRPr lang="en-US"/>
          </a:p>
        </p:txBody>
      </p:sp>
    </p:spTree>
    <p:extLst>
      <p:ext uri="{BB962C8B-B14F-4D97-AF65-F5344CB8AC3E}">
        <p14:creationId xmlns:p14="http://schemas.microsoft.com/office/powerpoint/2010/main" val="2586060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886C38-99BA-4F19-BF4B-0B0F681B266C}" type="datetimeFigureOut">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BEB58-833D-4208-A97A-8102259E36DE}" type="slidenum">
              <a:rPr lang="en-US" smtClean="0"/>
              <a:t>‹#›</a:t>
            </a:fld>
            <a:endParaRPr lang="en-US"/>
          </a:p>
        </p:txBody>
      </p:sp>
    </p:spTree>
    <p:extLst>
      <p:ext uri="{BB962C8B-B14F-4D97-AF65-F5344CB8AC3E}">
        <p14:creationId xmlns:p14="http://schemas.microsoft.com/office/powerpoint/2010/main" val="144139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886C38-99BA-4F19-BF4B-0B0F681B266C}" type="datetimeFigureOut">
              <a:rPr lang="en-US" smtClean="0"/>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BEB58-833D-4208-A97A-8102259E36DE}" type="slidenum">
              <a:rPr lang="en-US" smtClean="0"/>
              <a:t>‹#›</a:t>
            </a:fld>
            <a:endParaRPr lang="en-US"/>
          </a:p>
        </p:txBody>
      </p:sp>
    </p:spTree>
    <p:extLst>
      <p:ext uri="{BB962C8B-B14F-4D97-AF65-F5344CB8AC3E}">
        <p14:creationId xmlns:p14="http://schemas.microsoft.com/office/powerpoint/2010/main" val="3271971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86C38-99BA-4F19-BF4B-0B0F681B266C}" type="datetimeFigureOut">
              <a:rPr lang="en-US" smtClean="0"/>
              <a:t>10/18/2022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BEB58-833D-4208-A97A-8102259E36DE}" type="slidenum">
              <a:rPr lang="en-US" smtClean="0"/>
              <a:t>‹#›</a:t>
            </a:fld>
            <a:endParaRPr lang="en-US"/>
          </a:p>
        </p:txBody>
      </p:sp>
    </p:spTree>
    <p:extLst>
      <p:ext uri="{BB962C8B-B14F-4D97-AF65-F5344CB8AC3E}">
        <p14:creationId xmlns:p14="http://schemas.microsoft.com/office/powerpoint/2010/main" val="3335910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3255" y="0"/>
            <a:ext cx="1992429" cy="523220"/>
          </a:xfrm>
          <a:prstGeom prst="rect">
            <a:avLst/>
          </a:prstGeom>
          <a:noFill/>
        </p:spPr>
        <p:txBody>
          <a:bodyPr wrap="square" rtlCol="0">
            <a:spAutoFit/>
          </a:bodyPr>
          <a:lstStyle/>
          <a:p>
            <a:r>
              <a:rPr lang="en-US" sz="2800" b="1" smtClean="0">
                <a:solidFill>
                  <a:schemeClr val="accent6">
                    <a:lumMod val="50000"/>
                  </a:schemeClr>
                </a:solidFill>
              </a:rPr>
              <a:t>Tiết: 25- 28</a:t>
            </a:r>
            <a:endParaRPr lang="en-US" sz="2800" b="1">
              <a:solidFill>
                <a:schemeClr val="accent6">
                  <a:lumMod val="50000"/>
                </a:schemeClr>
              </a:solidFill>
            </a:endParaRPr>
          </a:p>
        </p:txBody>
      </p:sp>
      <p:sp>
        <p:nvSpPr>
          <p:cNvPr id="5" name="TextBox 4"/>
          <p:cNvSpPr txBox="1"/>
          <p:nvPr/>
        </p:nvSpPr>
        <p:spPr>
          <a:xfrm>
            <a:off x="2377440" y="261610"/>
            <a:ext cx="7652084" cy="584775"/>
          </a:xfrm>
          <a:prstGeom prst="rect">
            <a:avLst/>
          </a:prstGeom>
          <a:noFill/>
        </p:spPr>
        <p:txBody>
          <a:bodyPr wrap="square" rtlCol="0">
            <a:spAutoFit/>
          </a:bodyPr>
          <a:lstStyle/>
          <a:p>
            <a:r>
              <a:rPr lang="en-US" sz="3200" b="1" smtClean="0">
                <a:solidFill>
                  <a:srgbClr val="FF0000"/>
                </a:solidFill>
              </a:rPr>
              <a:t>Bài 6: Giới thiệu về liên kết hóa học</a:t>
            </a:r>
            <a:endParaRPr lang="en-US" sz="3200" b="1">
              <a:solidFill>
                <a:srgbClr val="FF0000"/>
              </a:solidFill>
            </a:endParaRPr>
          </a:p>
        </p:txBody>
      </p:sp>
      <p:sp>
        <p:nvSpPr>
          <p:cNvPr id="6" name="TextBox 5"/>
          <p:cNvSpPr txBox="1"/>
          <p:nvPr/>
        </p:nvSpPr>
        <p:spPr>
          <a:xfrm>
            <a:off x="717082" y="846385"/>
            <a:ext cx="10972800" cy="523220"/>
          </a:xfrm>
          <a:prstGeom prst="rect">
            <a:avLst/>
          </a:prstGeom>
          <a:noFill/>
        </p:spPr>
        <p:txBody>
          <a:bodyPr wrap="square" rtlCol="0">
            <a:spAutoFit/>
          </a:bodyPr>
          <a:lstStyle/>
          <a:p>
            <a:r>
              <a:rPr lang="en-US" sz="2800" b="1" smtClean="0">
                <a:solidFill>
                  <a:schemeClr val="accent6">
                    <a:lumMod val="50000"/>
                  </a:schemeClr>
                </a:solidFill>
              </a:rPr>
              <a:t>Mục tiêu:</a:t>
            </a:r>
          </a:p>
        </p:txBody>
      </p:sp>
      <p:sp>
        <p:nvSpPr>
          <p:cNvPr id="7" name="Rectangle 6"/>
          <p:cNvSpPr/>
          <p:nvPr/>
        </p:nvSpPr>
        <p:spPr>
          <a:xfrm>
            <a:off x="352926" y="5509199"/>
            <a:ext cx="11336956" cy="954107"/>
          </a:xfrm>
          <a:prstGeom prst="rect">
            <a:avLst/>
          </a:prstGeom>
        </p:spPr>
        <p:txBody>
          <a:bodyPr wrap="square">
            <a:spAutoFit/>
          </a:bodyPr>
          <a:lstStyle/>
          <a:p>
            <a:r>
              <a:rPr lang="en-US" sz="2800" b="1">
                <a:solidFill>
                  <a:srgbClr val="C00000"/>
                </a:solidFill>
              </a:rPr>
              <a:t>- Chỉ ra được sự khác nhau về một số tính chất của hợp chất ion và hợp chất cộng hóa trị.</a:t>
            </a:r>
          </a:p>
        </p:txBody>
      </p:sp>
      <p:sp>
        <p:nvSpPr>
          <p:cNvPr id="8" name="Rectangle 7"/>
          <p:cNvSpPr/>
          <p:nvPr/>
        </p:nvSpPr>
        <p:spPr>
          <a:xfrm>
            <a:off x="227798" y="4043414"/>
            <a:ext cx="11336956" cy="1384995"/>
          </a:xfrm>
          <a:prstGeom prst="rect">
            <a:avLst/>
          </a:prstGeom>
        </p:spPr>
        <p:txBody>
          <a:bodyPr wrap="square">
            <a:spAutoFit/>
          </a:bodyPr>
          <a:lstStyle/>
          <a:p>
            <a:r>
              <a:rPr lang="en-US" sz="2800" b="1">
                <a:solidFill>
                  <a:schemeClr val="accent2">
                    <a:lumMod val="75000"/>
                  </a:schemeClr>
                </a:solidFill>
              </a:rPr>
              <a:t>- Nêu được sự hình thành liên kết ion theo nguyên tắc cho và nhận electron để tạo ra ion có lớp electron ngoài cùng giống như nguyên tử nguyên tố khí hiếm. Áp dụng cho các phân tử đơn giản như NaCl, MgO...</a:t>
            </a:r>
          </a:p>
        </p:txBody>
      </p:sp>
      <p:sp>
        <p:nvSpPr>
          <p:cNvPr id="9" name="Rectangle 8"/>
          <p:cNvSpPr/>
          <p:nvPr/>
        </p:nvSpPr>
        <p:spPr>
          <a:xfrm>
            <a:off x="352926" y="2227532"/>
            <a:ext cx="11211828" cy="1815882"/>
          </a:xfrm>
          <a:prstGeom prst="rect">
            <a:avLst/>
          </a:prstGeom>
        </p:spPr>
        <p:txBody>
          <a:bodyPr wrap="square">
            <a:spAutoFit/>
          </a:bodyPr>
          <a:lstStyle/>
          <a:p>
            <a:r>
              <a:rPr lang="en-US" sz="2800" b="1">
                <a:solidFill>
                  <a:schemeClr val="accent4">
                    <a:lumMod val="75000"/>
                  </a:schemeClr>
                </a:solidFill>
              </a:rPr>
              <a:t>- Nêu được sự hình thành liên kết cộng hóa trị theo nguyên tắc dung chung electron để tạo ra lớp electron ngoài cùng giống nguyên tử nguyên tố khí hiếm. Áp dụng được cho các phân tử đơn giản như H</a:t>
            </a:r>
            <a:r>
              <a:rPr lang="en-US" sz="2800" b="1" baseline="-25000">
                <a:solidFill>
                  <a:schemeClr val="accent4">
                    <a:lumMod val="75000"/>
                  </a:schemeClr>
                </a:solidFill>
              </a:rPr>
              <a:t>2</a:t>
            </a:r>
            <a:r>
              <a:rPr lang="en-US" sz="2800" b="1">
                <a:solidFill>
                  <a:schemeClr val="accent4">
                    <a:lumMod val="75000"/>
                  </a:schemeClr>
                </a:solidFill>
              </a:rPr>
              <a:t>,Cl</a:t>
            </a:r>
            <a:r>
              <a:rPr lang="en-US" sz="2800" b="1" baseline="-25000">
                <a:solidFill>
                  <a:schemeClr val="accent4">
                    <a:lumMod val="75000"/>
                  </a:schemeClr>
                </a:solidFill>
              </a:rPr>
              <a:t>2</a:t>
            </a:r>
            <a:r>
              <a:rPr lang="en-US" sz="2800" b="1">
                <a:solidFill>
                  <a:schemeClr val="accent4">
                    <a:lumMod val="75000"/>
                  </a:schemeClr>
                </a:solidFill>
              </a:rPr>
              <a:t>, NH</a:t>
            </a:r>
            <a:r>
              <a:rPr lang="en-US" sz="2800" b="1" baseline="-25000">
                <a:solidFill>
                  <a:schemeClr val="accent4">
                    <a:lumMod val="75000"/>
                  </a:schemeClr>
                </a:solidFill>
              </a:rPr>
              <a:t>3</a:t>
            </a:r>
            <a:r>
              <a:rPr lang="en-US" sz="2800" b="1">
                <a:solidFill>
                  <a:schemeClr val="accent4">
                    <a:lumMod val="75000"/>
                  </a:schemeClr>
                </a:solidFill>
              </a:rPr>
              <a:t>, H</a:t>
            </a:r>
            <a:r>
              <a:rPr lang="en-US" sz="2800" b="1" baseline="-25000">
                <a:solidFill>
                  <a:schemeClr val="accent4">
                    <a:lumMod val="75000"/>
                  </a:schemeClr>
                </a:solidFill>
              </a:rPr>
              <a:t>2</a:t>
            </a:r>
            <a:r>
              <a:rPr lang="en-US" sz="2800" b="1">
                <a:solidFill>
                  <a:schemeClr val="accent4">
                    <a:lumMod val="75000"/>
                  </a:schemeClr>
                </a:solidFill>
              </a:rPr>
              <a:t>O, CO</a:t>
            </a:r>
            <a:r>
              <a:rPr lang="en-US" sz="2800" b="1" baseline="-25000">
                <a:solidFill>
                  <a:schemeClr val="accent4">
                    <a:lumMod val="75000"/>
                  </a:schemeClr>
                </a:solidFill>
              </a:rPr>
              <a:t>2</a:t>
            </a:r>
            <a:r>
              <a:rPr lang="en-US" sz="2800" b="1">
                <a:solidFill>
                  <a:schemeClr val="accent4">
                    <a:lumMod val="75000"/>
                  </a:schemeClr>
                </a:solidFill>
              </a:rPr>
              <a:t>, N</a:t>
            </a:r>
            <a:r>
              <a:rPr lang="en-US" sz="2800" b="1" baseline="-25000">
                <a:solidFill>
                  <a:schemeClr val="accent4">
                    <a:lumMod val="75000"/>
                  </a:schemeClr>
                </a:solidFill>
              </a:rPr>
              <a:t>2</a:t>
            </a:r>
            <a:r>
              <a:rPr lang="en-US" sz="2800" b="1">
                <a:solidFill>
                  <a:schemeClr val="accent4">
                    <a:lumMod val="75000"/>
                  </a:schemeClr>
                </a:solidFill>
              </a:rPr>
              <a:t>...</a:t>
            </a:r>
          </a:p>
        </p:txBody>
      </p:sp>
      <p:sp>
        <p:nvSpPr>
          <p:cNvPr id="10" name="Rectangle 9"/>
          <p:cNvSpPr/>
          <p:nvPr/>
        </p:nvSpPr>
        <p:spPr>
          <a:xfrm>
            <a:off x="478054" y="1324296"/>
            <a:ext cx="10359991" cy="954107"/>
          </a:xfrm>
          <a:prstGeom prst="rect">
            <a:avLst/>
          </a:prstGeom>
        </p:spPr>
        <p:txBody>
          <a:bodyPr wrap="square">
            <a:spAutoFit/>
          </a:bodyPr>
          <a:lstStyle/>
          <a:p>
            <a:r>
              <a:rPr lang="en-US" sz="2800" b="1">
                <a:solidFill>
                  <a:schemeClr val="accent5">
                    <a:lumMod val="75000"/>
                  </a:schemeClr>
                </a:solidFill>
              </a:rPr>
              <a:t>- Nêu được mô hình sắp xếp các electron trong vỏ nguyên tử của một số nguyên tố khí hiếm.</a:t>
            </a:r>
          </a:p>
        </p:txBody>
      </p:sp>
    </p:spTree>
    <p:extLst>
      <p:ext uri="{BB962C8B-B14F-4D97-AF65-F5344CB8AC3E}">
        <p14:creationId xmlns:p14="http://schemas.microsoft.com/office/powerpoint/2010/main" val="233861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Liên kết được hình thành, là kết quả của lực hút tĩnh điện giữa các ion dương và âm được gọi là liên kết hóa trị điện. - Trả phí Bản quyền Một lần Sự kết nối - Khái niệm vectơ sẵn c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2611" y="144379"/>
            <a:ext cx="7748337" cy="671362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39015" y="567891"/>
            <a:ext cx="3503596" cy="2677656"/>
          </a:xfrm>
          <a:prstGeom prst="rect">
            <a:avLst/>
          </a:prstGeom>
          <a:noFill/>
        </p:spPr>
        <p:txBody>
          <a:bodyPr wrap="square" rtlCol="0">
            <a:spAutoFit/>
          </a:bodyPr>
          <a:lstStyle/>
          <a:p>
            <a:r>
              <a:rPr lang="en-US" sz="2400" b="1" smtClean="0">
                <a:solidFill>
                  <a:schemeClr val="accent6">
                    <a:lumMod val="50000"/>
                  </a:schemeClr>
                </a:solidFill>
              </a:rPr>
              <a:t>Biểu điểm: tổng là 5 điểm</a:t>
            </a:r>
          </a:p>
          <a:p>
            <a:r>
              <a:rPr lang="en-US" sz="2400" b="1" smtClean="0">
                <a:solidFill>
                  <a:schemeClr val="accent6">
                    <a:lumMod val="50000"/>
                  </a:schemeClr>
                </a:solidFill>
              </a:rPr>
              <a:t>Câu 1: vẽ đúng mỗi sơ đồ được 1 điểm.</a:t>
            </a:r>
          </a:p>
          <a:p>
            <a:r>
              <a:rPr lang="en-US" sz="2400" b="1" smtClean="0">
                <a:solidFill>
                  <a:schemeClr val="accent6">
                    <a:lumMod val="50000"/>
                  </a:schemeClr>
                </a:solidFill>
              </a:rPr>
              <a:t>Câu 2: điền đúng mỗi nội dung được 0,5 điểm.</a:t>
            </a:r>
          </a:p>
          <a:p>
            <a:r>
              <a:rPr lang="en-US" sz="2400" b="1" smtClean="0">
                <a:solidFill>
                  <a:schemeClr val="accent6">
                    <a:lumMod val="50000"/>
                  </a:schemeClr>
                </a:solidFill>
              </a:rPr>
              <a:t>Thao tác nhanh, hợp tác tốt thưởng 1 điểm.</a:t>
            </a:r>
            <a:endParaRPr lang="en-US" sz="2400" b="1">
              <a:solidFill>
                <a:schemeClr val="accent6">
                  <a:lumMod val="50000"/>
                </a:schemeClr>
              </a:solidFill>
            </a:endParaRPr>
          </a:p>
        </p:txBody>
      </p:sp>
    </p:spTree>
    <p:extLst>
      <p:ext uri="{BB962C8B-B14F-4D97-AF65-F5344CB8AC3E}">
        <p14:creationId xmlns:p14="http://schemas.microsoft.com/office/powerpoint/2010/main" val="286489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Liên kết được hình thành, là kết quả của lực hút tĩnh điện giữa các ion dương và âm được gọi là liên kết hóa trị điện. - Trả phí Bản quyền Một lần Sự kết nối - Khái niệm vectơ sẵn c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8113" y="153520"/>
            <a:ext cx="7632835" cy="67044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8522" y="529389"/>
            <a:ext cx="3715352" cy="3785652"/>
          </a:xfrm>
          <a:prstGeom prst="rect">
            <a:avLst/>
          </a:prstGeom>
          <a:noFill/>
        </p:spPr>
        <p:txBody>
          <a:bodyPr wrap="square" rtlCol="0">
            <a:spAutoFit/>
          </a:bodyPr>
          <a:lstStyle/>
          <a:p>
            <a:r>
              <a:rPr lang="en-US" sz="2400" smtClean="0">
                <a:solidFill>
                  <a:schemeClr val="accent5">
                    <a:lumMod val="50000"/>
                  </a:schemeClr>
                </a:solidFill>
              </a:rPr>
              <a:t>Na (sodium) là nguyên tố đại diện cho kim loại, Cl (chlorine) đại diện cho nguyên tố phi kim. Nguyên tố kim loại nhường e để tạo ra ion dương, nguyên tố phi kim nhận e để tạo ra ion. Các ion dương và âm hút nhau tạo thành liên kết trong hợp chất ion.</a:t>
            </a:r>
            <a:endParaRPr lang="en-US" sz="2400">
              <a:solidFill>
                <a:schemeClr val="accent5">
                  <a:lumMod val="50000"/>
                </a:schemeClr>
              </a:solidFill>
            </a:endParaRPr>
          </a:p>
        </p:txBody>
      </p:sp>
      <p:sp>
        <p:nvSpPr>
          <p:cNvPr id="6" name="TextBox 5"/>
          <p:cNvSpPr txBox="1"/>
          <p:nvPr/>
        </p:nvSpPr>
        <p:spPr>
          <a:xfrm>
            <a:off x="943275" y="4562375"/>
            <a:ext cx="3214837" cy="461665"/>
          </a:xfrm>
          <a:prstGeom prst="rect">
            <a:avLst/>
          </a:prstGeom>
          <a:noFill/>
        </p:spPr>
        <p:txBody>
          <a:bodyPr wrap="square" rtlCol="0">
            <a:spAutoFit/>
          </a:bodyPr>
          <a:lstStyle/>
          <a:p>
            <a:r>
              <a:rPr lang="en-US" sz="2400" b="1" smtClean="0"/>
              <a:t>Vậy liên kết ion là gì?</a:t>
            </a:r>
            <a:endParaRPr lang="en-US" sz="2400" b="1"/>
          </a:p>
        </p:txBody>
      </p:sp>
    </p:spTree>
    <p:extLst>
      <p:ext uri="{BB962C8B-B14F-4D97-AF65-F5344CB8AC3E}">
        <p14:creationId xmlns:p14="http://schemas.microsoft.com/office/powerpoint/2010/main" val="413890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3768" y="211756"/>
            <a:ext cx="2541070" cy="523220"/>
          </a:xfrm>
          <a:prstGeom prst="rect">
            <a:avLst/>
          </a:prstGeom>
          <a:noFill/>
        </p:spPr>
        <p:txBody>
          <a:bodyPr wrap="square" rtlCol="0">
            <a:spAutoFit/>
          </a:bodyPr>
          <a:lstStyle/>
          <a:p>
            <a:r>
              <a:rPr lang="en-US" sz="2800" b="1" smtClean="0">
                <a:solidFill>
                  <a:srgbClr val="FF0000"/>
                </a:solidFill>
              </a:rPr>
              <a:t>II. Liên kết ion</a:t>
            </a:r>
            <a:endParaRPr lang="en-US" sz="2800" b="1">
              <a:solidFill>
                <a:srgbClr val="FF0000"/>
              </a:solidFill>
            </a:endParaRPr>
          </a:p>
        </p:txBody>
      </p:sp>
      <p:sp>
        <p:nvSpPr>
          <p:cNvPr id="2" name="TextBox 1"/>
          <p:cNvSpPr txBox="1"/>
          <p:nvPr/>
        </p:nvSpPr>
        <p:spPr>
          <a:xfrm>
            <a:off x="856648" y="875899"/>
            <a:ext cx="10096901" cy="830997"/>
          </a:xfrm>
          <a:prstGeom prst="rect">
            <a:avLst/>
          </a:prstGeom>
          <a:noFill/>
        </p:spPr>
        <p:txBody>
          <a:bodyPr wrap="square" rtlCol="0">
            <a:spAutoFit/>
          </a:bodyPr>
          <a:lstStyle/>
          <a:p>
            <a:r>
              <a:rPr lang="en-US" sz="2400" b="1" smtClean="0">
                <a:solidFill>
                  <a:schemeClr val="accent6">
                    <a:lumMod val="50000"/>
                  </a:schemeClr>
                </a:solidFill>
              </a:rPr>
              <a:t>Liên kết ion: </a:t>
            </a:r>
            <a:r>
              <a:rPr lang="en-US" sz="2400" b="1" smtClean="0">
                <a:solidFill>
                  <a:srgbClr val="C00000"/>
                </a:solidFill>
              </a:rPr>
              <a:t>Là liên kết được hình thành bởi lực hút giữa các ion mang điện tích trái dấu.</a:t>
            </a:r>
            <a:endParaRPr lang="en-US" sz="2400" b="1">
              <a:solidFill>
                <a:srgbClr val="C00000"/>
              </a:solidFill>
            </a:endParaRPr>
          </a:p>
        </p:txBody>
      </p:sp>
      <p:sp>
        <p:nvSpPr>
          <p:cNvPr id="3" name="TextBox 2"/>
          <p:cNvSpPr txBox="1"/>
          <p:nvPr/>
        </p:nvSpPr>
        <p:spPr>
          <a:xfrm>
            <a:off x="856648" y="1705028"/>
            <a:ext cx="9172876" cy="830997"/>
          </a:xfrm>
          <a:prstGeom prst="rect">
            <a:avLst/>
          </a:prstGeom>
          <a:noFill/>
        </p:spPr>
        <p:txBody>
          <a:bodyPr wrap="square" rtlCol="0">
            <a:spAutoFit/>
          </a:bodyPr>
          <a:lstStyle/>
          <a:p>
            <a:r>
              <a:rPr lang="en-US" sz="2400" b="1" smtClean="0">
                <a:solidFill>
                  <a:srgbClr val="7030A0"/>
                </a:solidFill>
              </a:rPr>
              <a:t>Nguyên tử </a:t>
            </a:r>
            <a:r>
              <a:rPr lang="en-US" sz="2400" b="1" u="sng" smtClean="0">
                <a:solidFill>
                  <a:schemeClr val="accent2">
                    <a:lumMod val="50000"/>
                  </a:schemeClr>
                </a:solidFill>
              </a:rPr>
              <a:t>kim loại </a:t>
            </a:r>
            <a:r>
              <a:rPr lang="en-US" sz="2400" b="1" smtClean="0">
                <a:solidFill>
                  <a:srgbClr val="7030A0"/>
                </a:solidFill>
              </a:rPr>
              <a:t>nhường e để thành ion dương, nguyên tử </a:t>
            </a:r>
            <a:r>
              <a:rPr lang="en-US" sz="2400" b="1" u="sng" smtClean="0">
                <a:solidFill>
                  <a:schemeClr val="accent2">
                    <a:lumMod val="50000"/>
                  </a:schemeClr>
                </a:solidFill>
              </a:rPr>
              <a:t>phi kim </a:t>
            </a:r>
            <a:r>
              <a:rPr lang="en-US" sz="2400" b="1" smtClean="0">
                <a:solidFill>
                  <a:srgbClr val="7030A0"/>
                </a:solidFill>
              </a:rPr>
              <a:t>nhận thêm e trở thành ion âm.</a:t>
            </a:r>
            <a:endParaRPr lang="en-US" sz="2400" b="1">
              <a:solidFill>
                <a:srgbClr val="7030A0"/>
              </a:solidFill>
            </a:endParaRPr>
          </a:p>
        </p:txBody>
      </p:sp>
      <p:sp>
        <p:nvSpPr>
          <p:cNvPr id="7" name="TextBox 6"/>
          <p:cNvSpPr txBox="1"/>
          <p:nvPr/>
        </p:nvSpPr>
        <p:spPr>
          <a:xfrm>
            <a:off x="962526" y="2676948"/>
            <a:ext cx="10693668" cy="461665"/>
          </a:xfrm>
          <a:prstGeom prst="rect">
            <a:avLst/>
          </a:prstGeom>
          <a:noFill/>
        </p:spPr>
        <p:txBody>
          <a:bodyPr wrap="square" rtlCol="0">
            <a:spAutoFit/>
          </a:bodyPr>
          <a:lstStyle/>
          <a:p>
            <a:r>
              <a:rPr lang="en-US" sz="2400" b="1" smtClean="0"/>
              <a:t>Hình 6.3 mô tả sự hình thành liên kết ion trong phân tử magnesium oxide như sau:</a:t>
            </a:r>
            <a:endParaRPr lang="en-US" sz="2400" b="1"/>
          </a:p>
        </p:txBody>
      </p:sp>
      <p:sp>
        <p:nvSpPr>
          <p:cNvPr id="9" name="TextBox 8"/>
          <p:cNvSpPr txBox="1"/>
          <p:nvPr/>
        </p:nvSpPr>
        <p:spPr>
          <a:xfrm>
            <a:off x="1068404" y="6140918"/>
            <a:ext cx="9885145" cy="830997"/>
          </a:xfrm>
          <a:prstGeom prst="rect">
            <a:avLst/>
          </a:prstGeom>
          <a:noFill/>
        </p:spPr>
        <p:txBody>
          <a:bodyPr wrap="square" rtlCol="0">
            <a:spAutoFit/>
          </a:bodyPr>
          <a:lstStyle/>
          <a:p>
            <a:r>
              <a:rPr lang="en-US" sz="2400" b="1" smtClean="0">
                <a:solidFill>
                  <a:schemeClr val="tx1">
                    <a:lumMod val="95000"/>
                    <a:lumOff val="5000"/>
                  </a:schemeClr>
                </a:solidFill>
              </a:rPr>
              <a:t>Hãy cho biết nguyên tử nào nhường e, nguyên tử nào nhận e, nhường, nhận bao nhiêu e?</a:t>
            </a:r>
            <a:endParaRPr lang="en-US" sz="2400" b="1">
              <a:solidFill>
                <a:schemeClr val="tx1">
                  <a:lumMod val="95000"/>
                  <a:lumOff val="5000"/>
                </a:schemeClr>
              </a:solidFill>
            </a:endParaRPr>
          </a:p>
        </p:txBody>
      </p:sp>
      <p:pic>
        <p:nvPicPr>
          <p:cNvPr id="10" name="Picture 4" descr="Bài 6. Giới thiệu về liên kết hóa học trang 37, 38, 39, 40, 41, 42, 43, 44  Khoa học tự nhiên 7 Chân trời sáng tạo | SGK Khoa học tự nhiên 7 - Chân  trời sáng tạ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648" y="3138613"/>
            <a:ext cx="9532440" cy="306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56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HI TIẾT] Liên kết ion là gì, được hình thành như thế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566" y="0"/>
            <a:ext cx="9909354" cy="6602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450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O Thông tin về nguyên tố oxy - Sự kiện, Tính chất, Xu hướng, Sử dụng và So sánh Bảng tuần hoàn của các nguyên tố, Cấu trúc vỏ của Oxy - Electron trên mỗi mức năng lượng - Trả phí Bản quyền Một lần Biểu tượng - Đồ thủ công vectơ sẵn có"/>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0533" y="654518"/>
            <a:ext cx="2520248" cy="29029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05288" y="654518"/>
            <a:ext cx="3888607" cy="3416320"/>
          </a:xfrm>
          <a:prstGeom prst="rect">
            <a:avLst/>
          </a:prstGeom>
          <a:noFill/>
        </p:spPr>
        <p:txBody>
          <a:bodyPr wrap="square" rtlCol="0">
            <a:spAutoFit/>
          </a:bodyPr>
          <a:lstStyle/>
          <a:p>
            <a:r>
              <a:rPr lang="en-US" sz="2400" b="1" smtClean="0"/>
              <a:t>Quan sát nguyên tố oxygen. Hãy cho biết:</a:t>
            </a:r>
          </a:p>
          <a:p>
            <a:r>
              <a:rPr lang="en-US" sz="2400" b="1" smtClean="0"/>
              <a:t>- Số e ở lớp ngoài cùng là bao nhiêu?</a:t>
            </a:r>
          </a:p>
          <a:p>
            <a:r>
              <a:rPr lang="en-US" sz="2400" b="1" smtClean="0"/>
              <a:t>- Oxygen thuộc kim loại hay phi kim?</a:t>
            </a:r>
          </a:p>
          <a:p>
            <a:r>
              <a:rPr lang="en-US" sz="2400" b="1" smtClean="0"/>
              <a:t>- Để có lớp e ngoài cùng bền vững thì cần nhận thên hay mất bớt đi bao nhiêu e?</a:t>
            </a:r>
            <a:endParaRPr lang="en-US" sz="2400" b="1"/>
          </a:p>
        </p:txBody>
      </p:sp>
      <p:sp>
        <p:nvSpPr>
          <p:cNvPr id="5" name="TextBox 4"/>
          <p:cNvSpPr txBox="1"/>
          <p:nvPr/>
        </p:nvSpPr>
        <p:spPr>
          <a:xfrm>
            <a:off x="1357161" y="4225490"/>
            <a:ext cx="6583680" cy="1569660"/>
          </a:xfrm>
          <a:prstGeom prst="rect">
            <a:avLst/>
          </a:prstGeom>
          <a:noFill/>
        </p:spPr>
        <p:txBody>
          <a:bodyPr wrap="square" rtlCol="0">
            <a:spAutoFit/>
          </a:bodyPr>
          <a:lstStyle/>
          <a:p>
            <a:r>
              <a:rPr lang="en-US" sz="2400" b="1" smtClean="0">
                <a:solidFill>
                  <a:schemeClr val="accent6">
                    <a:lumMod val="50000"/>
                  </a:schemeClr>
                </a:solidFill>
              </a:rPr>
              <a:t>- Số e ở lớp ngoài cùng là: 6</a:t>
            </a:r>
          </a:p>
          <a:p>
            <a:r>
              <a:rPr lang="en-US" sz="2400" b="1" smtClean="0">
                <a:solidFill>
                  <a:schemeClr val="accent6">
                    <a:lumMod val="50000"/>
                  </a:schemeClr>
                </a:solidFill>
              </a:rPr>
              <a:t>- Oxygen thuộc nhóm phi kim.</a:t>
            </a:r>
          </a:p>
          <a:p>
            <a:r>
              <a:rPr lang="en-US" sz="2400" b="1" smtClean="0">
                <a:solidFill>
                  <a:schemeClr val="accent6">
                    <a:lumMod val="50000"/>
                  </a:schemeClr>
                </a:solidFill>
              </a:rPr>
              <a:t>- Để có lớp e bên ngoài bền vững thì oxygen cần nhận thêm 2e</a:t>
            </a:r>
            <a:endParaRPr lang="en-US" sz="2400" b="1">
              <a:solidFill>
                <a:schemeClr val="accent6">
                  <a:lumMod val="50000"/>
                </a:schemeClr>
              </a:solidFill>
            </a:endParaRPr>
          </a:p>
        </p:txBody>
      </p:sp>
    </p:spTree>
    <p:extLst>
      <p:ext uri="{BB962C8B-B14F-4D97-AF65-F5344CB8AC3E}">
        <p14:creationId xmlns:p14="http://schemas.microsoft.com/office/powerpoint/2010/main" val="331069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393" y="84899"/>
            <a:ext cx="4138864" cy="523220"/>
          </a:xfrm>
          <a:prstGeom prst="rect">
            <a:avLst/>
          </a:prstGeom>
          <a:noFill/>
        </p:spPr>
        <p:txBody>
          <a:bodyPr wrap="square" rtlCol="0">
            <a:spAutoFit/>
          </a:bodyPr>
          <a:lstStyle/>
          <a:p>
            <a:r>
              <a:rPr lang="en-US" sz="2800" b="1" smtClean="0">
                <a:solidFill>
                  <a:srgbClr val="FF0000"/>
                </a:solidFill>
              </a:rPr>
              <a:t>III. Liên kết công hóa trị</a:t>
            </a:r>
            <a:endParaRPr lang="en-US" sz="2800" b="1">
              <a:solidFill>
                <a:srgbClr val="FF0000"/>
              </a:solidFill>
            </a:endParaRPr>
          </a:p>
        </p:txBody>
      </p:sp>
      <p:sp>
        <p:nvSpPr>
          <p:cNvPr id="3" name="TextBox 2"/>
          <p:cNvSpPr txBox="1"/>
          <p:nvPr/>
        </p:nvSpPr>
        <p:spPr>
          <a:xfrm>
            <a:off x="462293" y="531153"/>
            <a:ext cx="6189044" cy="461665"/>
          </a:xfrm>
          <a:prstGeom prst="rect">
            <a:avLst/>
          </a:prstGeom>
          <a:noFill/>
        </p:spPr>
        <p:txBody>
          <a:bodyPr wrap="square" rtlCol="0">
            <a:spAutoFit/>
          </a:bodyPr>
          <a:lstStyle/>
          <a:p>
            <a:r>
              <a:rPr lang="en-US" sz="2400" b="1" smtClean="0">
                <a:solidFill>
                  <a:srgbClr val="C00000"/>
                </a:solidFill>
              </a:rPr>
              <a:t>1. Liên kết cộng hóa trị trong phân tử đơn chất:</a:t>
            </a:r>
            <a:endParaRPr lang="en-US" sz="2400" b="1">
              <a:solidFill>
                <a:srgbClr val="C00000"/>
              </a:solidFill>
            </a:endParaRPr>
          </a:p>
        </p:txBody>
      </p:sp>
      <p:sp>
        <p:nvSpPr>
          <p:cNvPr id="4" name="TextBox 3"/>
          <p:cNvSpPr txBox="1"/>
          <p:nvPr/>
        </p:nvSpPr>
        <p:spPr>
          <a:xfrm>
            <a:off x="8364354" y="84899"/>
            <a:ext cx="3157086" cy="1569660"/>
          </a:xfrm>
          <a:prstGeom prst="rect">
            <a:avLst/>
          </a:prstGeom>
          <a:noFill/>
        </p:spPr>
        <p:txBody>
          <a:bodyPr wrap="square" rtlCol="0">
            <a:spAutoFit/>
          </a:bodyPr>
          <a:lstStyle/>
          <a:p>
            <a:r>
              <a:rPr lang="en-US" sz="2400" b="1" smtClean="0">
                <a:solidFill>
                  <a:schemeClr val="tx1">
                    <a:lumMod val="95000"/>
                    <a:lumOff val="5000"/>
                  </a:schemeClr>
                </a:solidFill>
              </a:rPr>
              <a:t>Hoạt động nhóm thực hiện theo phiếu học tập 2 trong thời gian 5 phút</a:t>
            </a:r>
            <a:endParaRPr lang="en-US" sz="2400" b="1">
              <a:solidFill>
                <a:schemeClr val="tx1">
                  <a:lumMod val="95000"/>
                  <a:lumOff val="5000"/>
                </a:schemeClr>
              </a:solidFill>
            </a:endParaRPr>
          </a:p>
        </p:txBody>
      </p:sp>
      <p:sp>
        <p:nvSpPr>
          <p:cNvPr id="5" name="Rectangle 4"/>
          <p:cNvSpPr/>
          <p:nvPr/>
        </p:nvSpPr>
        <p:spPr>
          <a:xfrm>
            <a:off x="930409" y="1477265"/>
            <a:ext cx="11101170" cy="5078313"/>
          </a:xfrm>
          <a:prstGeom prst="rect">
            <a:avLst/>
          </a:prstGeom>
        </p:spPr>
        <p:txBody>
          <a:bodyPr wrap="square">
            <a:spAutoFit/>
          </a:bodyPr>
          <a:lstStyle/>
          <a:p>
            <a:r>
              <a:rPr lang="en-US" sz="2400" b="1"/>
              <a:t>Tên nhóm:....................... Tên thành viên trong nhóm</a:t>
            </a:r>
            <a:r>
              <a:rPr lang="en-US" sz="2400" b="1" smtClean="0"/>
              <a:t>:................................................ Câu </a:t>
            </a:r>
            <a:r>
              <a:rPr lang="en-US" sz="2400" b="1"/>
              <a:t>1: </a:t>
            </a:r>
            <a:r>
              <a:rPr lang="en-US" sz="2400" b="1" smtClean="0"/>
              <a:t>Quan sát mô </a:t>
            </a:r>
            <a:r>
              <a:rPr lang="en-US" sz="2400" b="1"/>
              <a:t>hình </a:t>
            </a:r>
            <a:r>
              <a:rPr lang="en-US" sz="2400" b="1" smtClean="0"/>
              <a:t>phân </a:t>
            </a:r>
            <a:r>
              <a:rPr lang="en-US" sz="2400" b="1"/>
              <a:t>tử </a:t>
            </a:r>
            <a:r>
              <a:rPr lang="en-US" sz="2400" b="1" smtClean="0"/>
              <a:t>hydrogen và oxygen tìm hiểu cách nhận thêm e</a:t>
            </a:r>
          </a:p>
          <a:p>
            <a:endParaRPr lang="en-US" b="1"/>
          </a:p>
          <a:p>
            <a:endParaRPr lang="en-US" b="1" smtClean="0"/>
          </a:p>
          <a:p>
            <a:endParaRPr lang="en-US" b="1"/>
          </a:p>
          <a:p>
            <a:endParaRPr lang="en-US" b="1"/>
          </a:p>
          <a:p>
            <a:endParaRPr lang="en-US" b="1"/>
          </a:p>
          <a:p>
            <a:endParaRPr lang="en-US" b="1"/>
          </a:p>
          <a:p>
            <a:r>
              <a:rPr lang="en-US" sz="2400" b="1" smtClean="0"/>
              <a:t>Hãy </a:t>
            </a:r>
            <a:r>
              <a:rPr lang="en-US" sz="2400" b="1"/>
              <a:t>điền phần trả lời vào chỗ chấm</a:t>
            </a:r>
          </a:p>
          <a:p>
            <a:r>
              <a:rPr lang="en-US" sz="2400" b="1"/>
              <a:t>a.   - Số e ở lớp ngoài cùng của </a:t>
            </a:r>
            <a:r>
              <a:rPr lang="en-US" sz="2400" b="1" smtClean="0"/>
              <a:t>hydrogen trước khi nhận là </a:t>
            </a:r>
            <a:r>
              <a:rPr lang="en-US" sz="2400" b="1"/>
              <a:t>:....................</a:t>
            </a:r>
          </a:p>
          <a:p>
            <a:r>
              <a:rPr lang="en-US" sz="2400" b="1"/>
              <a:t>       - Số e ở lớp ngoài cùng của </a:t>
            </a:r>
            <a:r>
              <a:rPr lang="en-US" sz="2400" b="1" smtClean="0"/>
              <a:t>oxygen trước khi nhận là</a:t>
            </a:r>
            <a:r>
              <a:rPr lang="en-US" sz="2400" b="1"/>
              <a:t>: .....................</a:t>
            </a:r>
          </a:p>
          <a:p>
            <a:r>
              <a:rPr lang="en-US" sz="2400" b="1" smtClean="0"/>
              <a:t>      - Số e ở lớp ngoài cùng của hydrogen sau khi nhân là .........</a:t>
            </a:r>
          </a:p>
          <a:p>
            <a:r>
              <a:rPr lang="en-US" sz="2400" b="1" smtClean="0"/>
              <a:t>     - Số e ở lớp ngoài cùng của oxygen sau khi nhận là:....................  </a:t>
            </a:r>
          </a:p>
          <a:p>
            <a:r>
              <a:rPr lang="en-US" sz="2400" b="1" smtClean="0"/>
              <a:t>b. Rút ra nhận xét về số e ở lớp ngoài cùng sau khi nhận thêm e: ......................................................................................................................................</a:t>
            </a:r>
            <a:endParaRPr lang="en-US" sz="2400" b="1"/>
          </a:p>
        </p:txBody>
      </p:sp>
      <p:sp>
        <p:nvSpPr>
          <p:cNvPr id="6" name="Rectangle 5"/>
          <p:cNvSpPr/>
          <p:nvPr/>
        </p:nvSpPr>
        <p:spPr>
          <a:xfrm>
            <a:off x="4777173" y="972381"/>
            <a:ext cx="2220673" cy="461665"/>
          </a:xfrm>
          <a:prstGeom prst="rect">
            <a:avLst/>
          </a:prstGeom>
        </p:spPr>
        <p:txBody>
          <a:bodyPr wrap="none">
            <a:spAutoFit/>
          </a:bodyPr>
          <a:lstStyle/>
          <a:p>
            <a:r>
              <a:rPr lang="en-US" sz="2400" b="1" smtClean="0"/>
              <a:t>Phiếu </a:t>
            </a:r>
            <a:r>
              <a:rPr lang="en-US" sz="2400" b="1"/>
              <a:t>học tập 2 </a:t>
            </a:r>
          </a:p>
        </p:txBody>
      </p:sp>
      <p:pic>
        <p:nvPicPr>
          <p:cNvPr id="9" name="Picture 2" descr="Giới thiệu về liên kết hóa học - KHTN 7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116" y="2329569"/>
            <a:ext cx="4782616" cy="15468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Giới thiệu về liên kết hóa học - KHTN 7 Kết nối tri thứ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863" y="2329569"/>
            <a:ext cx="3299894" cy="1258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8546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8758" y="721777"/>
            <a:ext cx="11492564" cy="5816977"/>
          </a:xfrm>
          <a:prstGeom prst="rect">
            <a:avLst/>
          </a:prstGeom>
        </p:spPr>
        <p:txBody>
          <a:bodyPr wrap="square">
            <a:spAutoFit/>
          </a:bodyPr>
          <a:lstStyle/>
          <a:p>
            <a:r>
              <a:rPr lang="en-US" sz="2400" b="1" smtClean="0">
                <a:solidFill>
                  <a:schemeClr val="accent4">
                    <a:lumMod val="50000"/>
                  </a:schemeClr>
                </a:solidFill>
              </a:rPr>
              <a:t>Mô </a:t>
            </a:r>
            <a:r>
              <a:rPr lang="en-US" sz="2400" b="1">
                <a:solidFill>
                  <a:schemeClr val="accent4">
                    <a:lumMod val="50000"/>
                  </a:schemeClr>
                </a:solidFill>
              </a:rPr>
              <a:t>hình </a:t>
            </a:r>
            <a:r>
              <a:rPr lang="en-US" sz="2400" b="1" smtClean="0">
                <a:solidFill>
                  <a:schemeClr val="accent4">
                    <a:lumMod val="50000"/>
                  </a:schemeClr>
                </a:solidFill>
              </a:rPr>
              <a:t>phân </a:t>
            </a:r>
            <a:r>
              <a:rPr lang="en-US" sz="2400" b="1">
                <a:solidFill>
                  <a:schemeClr val="accent4">
                    <a:lumMod val="50000"/>
                  </a:schemeClr>
                </a:solidFill>
              </a:rPr>
              <a:t>tử </a:t>
            </a:r>
            <a:r>
              <a:rPr lang="en-US" sz="2400" b="1" smtClean="0">
                <a:solidFill>
                  <a:schemeClr val="accent4">
                    <a:lumMod val="50000"/>
                  </a:schemeClr>
                </a:solidFill>
              </a:rPr>
              <a:t>hydrogen và oxygen tìm hiểu cách góp chung e</a:t>
            </a:r>
          </a:p>
          <a:p>
            <a:endParaRPr lang="en-US" b="1"/>
          </a:p>
          <a:p>
            <a:endParaRPr lang="en-US" b="1" smtClean="0"/>
          </a:p>
          <a:p>
            <a:endParaRPr lang="en-US" b="1"/>
          </a:p>
          <a:p>
            <a:endParaRPr lang="en-US" b="1"/>
          </a:p>
          <a:p>
            <a:endParaRPr lang="en-US" b="1"/>
          </a:p>
          <a:p>
            <a:endParaRPr lang="en-US" b="1"/>
          </a:p>
          <a:p>
            <a:endParaRPr lang="en-US" sz="2400" b="1" smtClean="0"/>
          </a:p>
          <a:p>
            <a:endParaRPr lang="en-US" sz="2400" b="1"/>
          </a:p>
          <a:p>
            <a:endParaRPr lang="en-US" sz="2400" b="1"/>
          </a:p>
          <a:p>
            <a:r>
              <a:rPr lang="en-US" sz="2400" b="1" smtClean="0">
                <a:solidFill>
                  <a:schemeClr val="accent4">
                    <a:lumMod val="50000"/>
                  </a:schemeClr>
                </a:solidFill>
              </a:rPr>
              <a:t>Hãy </a:t>
            </a:r>
            <a:r>
              <a:rPr lang="en-US" sz="2400" b="1">
                <a:solidFill>
                  <a:schemeClr val="accent4">
                    <a:lumMod val="50000"/>
                  </a:schemeClr>
                </a:solidFill>
              </a:rPr>
              <a:t>điền phần trả lời vào chỗ chấm</a:t>
            </a:r>
          </a:p>
          <a:p>
            <a:r>
              <a:rPr lang="en-US" sz="2400" b="1">
                <a:solidFill>
                  <a:schemeClr val="accent4">
                    <a:lumMod val="50000"/>
                  </a:schemeClr>
                </a:solidFill>
              </a:rPr>
              <a:t>a.  </a:t>
            </a:r>
            <a:r>
              <a:rPr lang="en-US" sz="2400" b="1" smtClean="0">
                <a:solidFill>
                  <a:schemeClr val="accent4">
                    <a:lumMod val="50000"/>
                  </a:schemeClr>
                </a:solidFill>
              </a:rPr>
              <a:t>- </a:t>
            </a:r>
            <a:r>
              <a:rPr lang="en-US" sz="2400" b="1">
                <a:solidFill>
                  <a:schemeClr val="accent4">
                    <a:lumMod val="50000"/>
                  </a:schemeClr>
                </a:solidFill>
              </a:rPr>
              <a:t>Số e ở lớp ngoài cùng của </a:t>
            </a:r>
            <a:r>
              <a:rPr lang="en-US" sz="2400" b="1" smtClean="0">
                <a:solidFill>
                  <a:schemeClr val="accent4">
                    <a:lumMod val="50000"/>
                  </a:schemeClr>
                </a:solidFill>
              </a:rPr>
              <a:t>hydrogen trước khi góp chung là : 1</a:t>
            </a:r>
            <a:endParaRPr lang="en-US" sz="2400" b="1">
              <a:solidFill>
                <a:schemeClr val="accent4">
                  <a:lumMod val="50000"/>
                </a:schemeClr>
              </a:solidFill>
            </a:endParaRPr>
          </a:p>
          <a:p>
            <a:r>
              <a:rPr lang="en-US" sz="2400" b="1">
                <a:solidFill>
                  <a:schemeClr val="accent4">
                    <a:lumMod val="50000"/>
                  </a:schemeClr>
                </a:solidFill>
              </a:rPr>
              <a:t>    </a:t>
            </a:r>
            <a:r>
              <a:rPr lang="en-US" sz="2400" b="1" smtClean="0">
                <a:solidFill>
                  <a:schemeClr val="accent4">
                    <a:lumMod val="50000"/>
                  </a:schemeClr>
                </a:solidFill>
              </a:rPr>
              <a:t> - </a:t>
            </a:r>
            <a:r>
              <a:rPr lang="en-US" sz="2400" b="1">
                <a:solidFill>
                  <a:schemeClr val="accent4">
                    <a:lumMod val="50000"/>
                  </a:schemeClr>
                </a:solidFill>
              </a:rPr>
              <a:t>Số e ở lớp ngoài cùng của </a:t>
            </a:r>
            <a:r>
              <a:rPr lang="en-US" sz="2400" b="1" smtClean="0">
                <a:solidFill>
                  <a:schemeClr val="accent4">
                    <a:lumMod val="50000"/>
                  </a:schemeClr>
                </a:solidFill>
              </a:rPr>
              <a:t>oxygen trước khi góp chung là</a:t>
            </a:r>
            <a:r>
              <a:rPr lang="en-US" sz="2400" b="1">
                <a:solidFill>
                  <a:schemeClr val="accent4">
                    <a:lumMod val="50000"/>
                  </a:schemeClr>
                </a:solidFill>
              </a:rPr>
              <a:t>: </a:t>
            </a:r>
            <a:r>
              <a:rPr lang="en-US" sz="2400" b="1" smtClean="0">
                <a:solidFill>
                  <a:schemeClr val="accent4">
                    <a:lumMod val="50000"/>
                  </a:schemeClr>
                </a:solidFill>
              </a:rPr>
              <a:t>6</a:t>
            </a:r>
            <a:endParaRPr lang="en-US" sz="2400" b="1">
              <a:solidFill>
                <a:schemeClr val="accent4">
                  <a:lumMod val="50000"/>
                </a:schemeClr>
              </a:solidFill>
            </a:endParaRPr>
          </a:p>
          <a:p>
            <a:r>
              <a:rPr lang="en-US" sz="2400" b="1" smtClean="0">
                <a:solidFill>
                  <a:schemeClr val="accent4">
                    <a:lumMod val="50000"/>
                  </a:schemeClr>
                </a:solidFill>
              </a:rPr>
              <a:t>     - Số e ở lớp ngoài cùng của hydrogen sau khi góp chung là 2</a:t>
            </a:r>
          </a:p>
          <a:p>
            <a:r>
              <a:rPr lang="en-US" sz="2400" b="1" smtClean="0">
                <a:solidFill>
                  <a:schemeClr val="accent4">
                    <a:lumMod val="50000"/>
                  </a:schemeClr>
                </a:solidFill>
              </a:rPr>
              <a:t>     - Số e ở lớp ngoài cùng của oxygen sau khi góp chung là: 8</a:t>
            </a:r>
          </a:p>
          <a:p>
            <a:r>
              <a:rPr lang="en-US" sz="2400" b="1" smtClean="0">
                <a:solidFill>
                  <a:schemeClr val="accent4">
                    <a:lumMod val="50000"/>
                  </a:schemeClr>
                </a:solidFill>
              </a:rPr>
              <a:t>b. Rút ra nhận xét về số e ở lớp ngoài cùng sau khi góp chung e: Số e ở lớp ngoài cùng sau khi ghép với nhau sẽ có số e ở lớp ngoài cùng bền vững tối đa ( 8)</a:t>
            </a:r>
            <a:endParaRPr lang="en-US" sz="2400" b="1">
              <a:solidFill>
                <a:schemeClr val="accent4">
                  <a:lumMod val="50000"/>
                </a:schemeClr>
              </a:solidFill>
            </a:endParaRPr>
          </a:p>
        </p:txBody>
      </p:sp>
      <p:sp>
        <p:nvSpPr>
          <p:cNvPr id="6" name="Rectangle 5"/>
          <p:cNvSpPr/>
          <p:nvPr/>
        </p:nvSpPr>
        <p:spPr>
          <a:xfrm>
            <a:off x="4526916" y="260112"/>
            <a:ext cx="2220673" cy="461665"/>
          </a:xfrm>
          <a:prstGeom prst="rect">
            <a:avLst/>
          </a:prstGeom>
        </p:spPr>
        <p:txBody>
          <a:bodyPr wrap="none">
            <a:spAutoFit/>
          </a:bodyPr>
          <a:lstStyle/>
          <a:p>
            <a:r>
              <a:rPr lang="en-US" sz="2400" b="1" smtClean="0"/>
              <a:t>Phiếu </a:t>
            </a:r>
            <a:r>
              <a:rPr lang="en-US" sz="2400" b="1"/>
              <a:t>học tập 2 </a:t>
            </a:r>
          </a:p>
        </p:txBody>
      </p:sp>
      <p:pic>
        <p:nvPicPr>
          <p:cNvPr id="9" name="Picture 2" descr="Giới thiệu về liên kết hóa học - KHTN 7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36" y="1183442"/>
            <a:ext cx="6327040" cy="24741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Giới thiệu về liên kết hóa học - KHTN 7 Kết nối tri thứ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5253" y="1183442"/>
            <a:ext cx="5770494" cy="2474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71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8522" y="147684"/>
            <a:ext cx="7940842" cy="523220"/>
          </a:xfrm>
          <a:prstGeom prst="rect">
            <a:avLst/>
          </a:prstGeom>
          <a:noFill/>
        </p:spPr>
        <p:txBody>
          <a:bodyPr wrap="square" rtlCol="0">
            <a:spAutoFit/>
          </a:bodyPr>
          <a:lstStyle/>
          <a:p>
            <a:r>
              <a:rPr lang="en-US" sz="2800" b="1" smtClean="0">
                <a:solidFill>
                  <a:srgbClr val="FF0000"/>
                </a:solidFill>
              </a:rPr>
              <a:t>2. Liên kết cộng hóa trị trong phân tử hợp chất</a:t>
            </a:r>
            <a:endParaRPr lang="en-US" sz="2800" b="1">
              <a:solidFill>
                <a:srgbClr val="FF0000"/>
              </a:solidFill>
            </a:endParaRPr>
          </a:p>
        </p:txBody>
      </p:sp>
      <p:sp>
        <p:nvSpPr>
          <p:cNvPr id="6" name="TextBox 5"/>
          <p:cNvSpPr txBox="1"/>
          <p:nvPr/>
        </p:nvSpPr>
        <p:spPr>
          <a:xfrm>
            <a:off x="495701" y="1475580"/>
            <a:ext cx="10799546" cy="830997"/>
          </a:xfrm>
          <a:prstGeom prst="rect">
            <a:avLst/>
          </a:prstGeom>
          <a:noFill/>
        </p:spPr>
        <p:txBody>
          <a:bodyPr wrap="square" rtlCol="0">
            <a:spAutoFit/>
          </a:bodyPr>
          <a:lstStyle/>
          <a:p>
            <a:r>
              <a:rPr lang="en-US" sz="2400" b="1" smtClean="0"/>
              <a:t>Hoạt động cặp đôi tìm hiểu liên kết giữa hai nguyên tử H và 1 nguyên tử O để thành phân tử nước ( 3 phut)</a:t>
            </a:r>
            <a:endParaRPr lang="en-US" sz="2400" b="1"/>
          </a:p>
        </p:txBody>
      </p:sp>
      <p:sp>
        <p:nvSpPr>
          <p:cNvPr id="7" name="TextBox 6"/>
          <p:cNvSpPr txBox="1"/>
          <p:nvPr/>
        </p:nvSpPr>
        <p:spPr>
          <a:xfrm>
            <a:off x="495701" y="3111253"/>
            <a:ext cx="9452008" cy="461665"/>
          </a:xfrm>
          <a:prstGeom prst="rect">
            <a:avLst/>
          </a:prstGeom>
          <a:noFill/>
        </p:spPr>
        <p:txBody>
          <a:bodyPr wrap="square" rtlCol="0">
            <a:spAutoFit/>
          </a:bodyPr>
          <a:lstStyle/>
          <a:p>
            <a:r>
              <a:rPr lang="en-US" sz="2400" b="1" smtClean="0"/>
              <a:t>Nguyên tử H và O sử dụng liên kết e ở lớp ngoài cùng như thế nào?</a:t>
            </a:r>
            <a:endParaRPr lang="en-US" sz="2400" b="1"/>
          </a:p>
        </p:txBody>
      </p:sp>
      <p:sp>
        <p:nvSpPr>
          <p:cNvPr id="8" name="TextBox 7"/>
          <p:cNvSpPr txBox="1"/>
          <p:nvPr/>
        </p:nvSpPr>
        <p:spPr>
          <a:xfrm>
            <a:off x="495701" y="2280256"/>
            <a:ext cx="10308657" cy="830997"/>
          </a:xfrm>
          <a:prstGeom prst="rect">
            <a:avLst/>
          </a:prstGeom>
          <a:noFill/>
        </p:spPr>
        <p:txBody>
          <a:bodyPr wrap="square" rtlCol="0">
            <a:spAutoFit/>
          </a:bodyPr>
          <a:lstStyle/>
          <a:p>
            <a:r>
              <a:rPr lang="en-US" sz="2400" b="1" smtClean="0"/>
              <a:t>Vẽ sơ đồ mô hình 2 nguyên tử H và 1 nguyên tử O gần nhau. Có nhận xét gì về số e ở lớp ngoài cùng?</a:t>
            </a:r>
            <a:endParaRPr lang="en-US" sz="2400" b="1"/>
          </a:p>
        </p:txBody>
      </p:sp>
      <p:pic>
        <p:nvPicPr>
          <p:cNvPr id="10" name="Picture 2" descr="Hình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635" y="3865946"/>
            <a:ext cx="6096000" cy="24288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79133" y="3741555"/>
            <a:ext cx="5515276" cy="2677656"/>
          </a:xfrm>
          <a:prstGeom prst="rect">
            <a:avLst/>
          </a:prstGeom>
        </p:spPr>
        <p:txBody>
          <a:bodyPr wrap="square">
            <a:spAutoFit/>
          </a:bodyPr>
          <a:lstStyle/>
          <a:p>
            <a:r>
              <a:rPr lang="en-US" sz="2400" b="1" i="0" smtClean="0">
                <a:solidFill>
                  <a:schemeClr val="accent2">
                    <a:lumMod val="50000"/>
                  </a:schemeClr>
                </a:solidFill>
                <a:effectLst/>
                <a:latin typeface="inherit"/>
              </a:rPr>
              <a:t>Trả lời:</a:t>
            </a:r>
            <a:endParaRPr lang="en-US" sz="2400" b="0" i="0" smtClean="0">
              <a:solidFill>
                <a:schemeClr val="accent2">
                  <a:lumMod val="50000"/>
                </a:schemeClr>
              </a:solidFill>
              <a:effectLst/>
              <a:latin typeface="arial" panose="020B0604020202020204" pitchFamily="34" charset="0"/>
            </a:endParaRPr>
          </a:p>
          <a:p>
            <a:r>
              <a:rPr lang="en-US" sz="2400" b="0" i="0" smtClean="0">
                <a:solidFill>
                  <a:schemeClr val="accent2">
                    <a:lumMod val="50000"/>
                  </a:schemeClr>
                </a:solidFill>
                <a:effectLst/>
                <a:latin typeface="arial" panose="020B0604020202020204" pitchFamily="34" charset="0"/>
              </a:rPr>
              <a:t>Khi nguyên tử O liên kết với 2 nguyên tử H bằng cách góp chung electron thì nguyên tử O có 10 electron (2 electron lớp thứ nhất, 8 electron ở lớp thứ 2)</a:t>
            </a:r>
          </a:p>
          <a:p>
            <a:r>
              <a:rPr lang="en-US" sz="2400" b="0" i="0" smtClean="0">
                <a:solidFill>
                  <a:schemeClr val="accent2">
                    <a:lumMod val="50000"/>
                  </a:schemeClr>
                </a:solidFill>
                <a:effectLst/>
                <a:latin typeface="arial" panose="020B0604020202020204" pitchFamily="34" charset="0"/>
              </a:rPr>
              <a:t>Giống cấu hình electron của khí hiếm Neon (Ne)</a:t>
            </a:r>
            <a:endParaRPr lang="en-US" sz="2400" b="0" i="0">
              <a:solidFill>
                <a:schemeClr val="accent2">
                  <a:lumMod val="50000"/>
                </a:schemeClr>
              </a:solidFill>
              <a:effectLst/>
              <a:latin typeface="arial" panose="020B0604020202020204" pitchFamily="34" charset="0"/>
            </a:endParaRPr>
          </a:p>
        </p:txBody>
      </p:sp>
      <p:sp>
        <p:nvSpPr>
          <p:cNvPr id="12" name="TextBox 11"/>
          <p:cNvSpPr txBox="1"/>
          <p:nvPr/>
        </p:nvSpPr>
        <p:spPr>
          <a:xfrm>
            <a:off x="553452" y="675253"/>
            <a:ext cx="10193154" cy="830997"/>
          </a:xfrm>
          <a:prstGeom prst="rect">
            <a:avLst/>
          </a:prstGeom>
          <a:noFill/>
        </p:spPr>
        <p:txBody>
          <a:bodyPr wrap="square" rtlCol="0">
            <a:spAutoFit/>
          </a:bodyPr>
          <a:lstStyle/>
          <a:p>
            <a:r>
              <a:rPr lang="en-US" sz="2400" b="1" smtClean="0">
                <a:solidFill>
                  <a:srgbClr val="C00000"/>
                </a:solidFill>
              </a:rPr>
              <a:t>Liên kết công hóa trị là: Liên kết được tạo nên giữa hai nguyên tử bằng 1 hay nhiều cặp e dung chung. Thường gặp trong các phân tử đơn chất phi kim.</a:t>
            </a:r>
            <a:endParaRPr lang="en-US" sz="2400" b="1">
              <a:solidFill>
                <a:srgbClr val="C00000"/>
              </a:solidFill>
            </a:endParaRPr>
          </a:p>
        </p:txBody>
      </p:sp>
    </p:spTree>
    <p:extLst>
      <p:ext uri="{BB962C8B-B14F-4D97-AF65-F5344CB8AC3E}">
        <p14:creationId xmlns:p14="http://schemas.microsoft.com/office/powerpoint/2010/main" val="151177073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arn(inVertical)">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HTN Lớp 7 Bài 6: Hóa trị, công thức hóa học Giải sách Khoa học tự nhiên  lớp 7 Cánh diều trang 39 - Thời Đại Hải Tặ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0864" y="539014"/>
            <a:ext cx="2871952" cy="22619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HTN Lớp 7 Bài 6: Hóa trị, công thức hóa học Giải sách Khoa học tự nhiên  lớp 7 Cánh diều trang 39 - Thời Đại Hải Tặ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9259" y="391125"/>
            <a:ext cx="3248025" cy="24098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ý thuyết bài 6: Hóa trị, công thức hóa học - KHTN 7 Cánh Diều | SGK Khoa  học tự nhiên 7 - Cánh diề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07" y="391126"/>
            <a:ext cx="4050665" cy="26646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Liên kết cộng hoá trị không phân cực hóa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4782" y="3246270"/>
            <a:ext cx="5855785" cy="21192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6766" y="3093681"/>
            <a:ext cx="5111015" cy="1569660"/>
          </a:xfrm>
          <a:prstGeom prst="rect">
            <a:avLst/>
          </a:prstGeom>
          <a:noFill/>
        </p:spPr>
        <p:txBody>
          <a:bodyPr wrap="square" rtlCol="0">
            <a:spAutoFit/>
          </a:bodyPr>
          <a:lstStyle/>
          <a:p>
            <a:r>
              <a:rPr lang="en-US" sz="2400" b="1" smtClean="0"/>
              <a:t>Quan sát các liên kết trong các sơ đồ. Hãy chỉ ra điểm giống và khác nhau của liên kết hóa trị trong phân tử đơn chất và phân tử hợp chất?</a:t>
            </a:r>
            <a:endParaRPr lang="en-US" sz="2400" b="1"/>
          </a:p>
        </p:txBody>
      </p:sp>
      <p:sp>
        <p:nvSpPr>
          <p:cNvPr id="4" name="TextBox 3"/>
          <p:cNvSpPr txBox="1"/>
          <p:nvPr/>
        </p:nvSpPr>
        <p:spPr>
          <a:xfrm>
            <a:off x="635268" y="4628812"/>
            <a:ext cx="5072513" cy="2308324"/>
          </a:xfrm>
          <a:prstGeom prst="rect">
            <a:avLst/>
          </a:prstGeom>
          <a:noFill/>
        </p:spPr>
        <p:txBody>
          <a:bodyPr wrap="square" rtlCol="0">
            <a:spAutoFit/>
          </a:bodyPr>
          <a:lstStyle/>
          <a:p>
            <a:r>
              <a:rPr lang="en-US" sz="2400" b="1" smtClean="0">
                <a:solidFill>
                  <a:schemeClr val="accent2">
                    <a:lumMod val="50000"/>
                  </a:schemeClr>
                </a:solidFill>
              </a:rPr>
              <a:t>Giống: Các nguyên tử đều dùng một số e ở lớp ngoài cùng để dung chung cho số e ở lớp ngoài cùng bền vững.</a:t>
            </a:r>
          </a:p>
          <a:p>
            <a:r>
              <a:rPr lang="en-US" sz="2400" b="1" smtClean="0">
                <a:solidFill>
                  <a:schemeClr val="accent2">
                    <a:lumMod val="50000"/>
                  </a:schemeClr>
                </a:solidFill>
              </a:rPr>
              <a:t>Khác nhau: Phân tử đơn chất chỉ do cùng 1 nguyên tố.Phân tử hợp chất do từ 2 nguyên tố trở lên.</a:t>
            </a:r>
            <a:endParaRPr lang="en-US" sz="2400" b="1">
              <a:solidFill>
                <a:schemeClr val="accent2">
                  <a:lumMod val="50000"/>
                </a:schemeClr>
              </a:solidFill>
            </a:endParaRPr>
          </a:p>
        </p:txBody>
      </p:sp>
    </p:spTree>
    <p:extLst>
      <p:ext uri="{BB962C8B-B14F-4D97-AF65-F5344CB8AC3E}">
        <p14:creationId xmlns:p14="http://schemas.microsoft.com/office/powerpoint/2010/main" val="416337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1000"/>
                                        <p:tgtEl>
                                          <p:spTgt spid="3078"/>
                                        </p:tgtEl>
                                      </p:cBhvr>
                                    </p:animEffect>
                                    <p:anim calcmode="lin" valueType="num">
                                      <p:cBhvr>
                                        <p:cTn id="8" dur="1000" fill="hold"/>
                                        <p:tgtEl>
                                          <p:spTgt spid="3078"/>
                                        </p:tgtEl>
                                        <p:attrNameLst>
                                          <p:attrName>ppt_x</p:attrName>
                                        </p:attrNameLst>
                                      </p:cBhvr>
                                      <p:tavLst>
                                        <p:tav tm="0">
                                          <p:val>
                                            <p:strVal val="#ppt_x"/>
                                          </p:val>
                                        </p:tav>
                                        <p:tav tm="100000">
                                          <p:val>
                                            <p:strVal val="#ppt_x"/>
                                          </p:val>
                                        </p:tav>
                                      </p:tavLst>
                                    </p:anim>
                                    <p:anim calcmode="lin" valueType="num">
                                      <p:cBhvr>
                                        <p:cTn id="9" dur="1000" fill="hold"/>
                                        <p:tgtEl>
                                          <p:spTgt spid="307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1000"/>
                                        <p:tgtEl>
                                          <p:spTgt spid="3076"/>
                                        </p:tgtEl>
                                      </p:cBhvr>
                                    </p:animEffect>
                                    <p:anim calcmode="lin" valueType="num">
                                      <p:cBhvr>
                                        <p:cTn id="13" dur="1000" fill="hold"/>
                                        <p:tgtEl>
                                          <p:spTgt spid="3076"/>
                                        </p:tgtEl>
                                        <p:attrNameLst>
                                          <p:attrName>ppt_x</p:attrName>
                                        </p:attrNameLst>
                                      </p:cBhvr>
                                      <p:tavLst>
                                        <p:tav tm="0">
                                          <p:val>
                                            <p:strVal val="#ppt_x"/>
                                          </p:val>
                                        </p:tav>
                                        <p:tav tm="100000">
                                          <p:val>
                                            <p:strVal val="#ppt_x"/>
                                          </p:val>
                                        </p:tav>
                                      </p:tavLst>
                                    </p:anim>
                                    <p:anim calcmode="lin" valueType="num">
                                      <p:cBhvr>
                                        <p:cTn id="14" dur="1000" fill="hold"/>
                                        <p:tgtEl>
                                          <p:spTgt spid="307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1000"/>
                                        <p:tgtEl>
                                          <p:spTgt spid="3074"/>
                                        </p:tgtEl>
                                      </p:cBhvr>
                                    </p:animEffect>
                                    <p:anim calcmode="lin" valueType="num">
                                      <p:cBhvr>
                                        <p:cTn id="18" dur="1000" fill="hold"/>
                                        <p:tgtEl>
                                          <p:spTgt spid="3074"/>
                                        </p:tgtEl>
                                        <p:attrNameLst>
                                          <p:attrName>ppt_x</p:attrName>
                                        </p:attrNameLst>
                                      </p:cBhvr>
                                      <p:tavLst>
                                        <p:tav tm="0">
                                          <p:val>
                                            <p:strVal val="#ppt_x"/>
                                          </p:val>
                                        </p:tav>
                                        <p:tav tm="100000">
                                          <p:val>
                                            <p:strVal val="#ppt_x"/>
                                          </p:val>
                                        </p:tav>
                                      </p:tavLst>
                                    </p:anim>
                                    <p:anim calcmode="lin" valueType="num">
                                      <p:cBhvr>
                                        <p:cTn id="19" dur="1000" fill="hold"/>
                                        <p:tgtEl>
                                          <p:spTgt spid="307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85551" y="1209286"/>
            <a:ext cx="11839072" cy="221599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smtClean="0">
                <a:ln>
                  <a:noFill/>
                </a:ln>
                <a:solidFill>
                  <a:schemeClr val="accent2">
                    <a:lumMod val="50000"/>
                  </a:schemeClr>
                </a:solidFill>
                <a:effectLst/>
                <a:latin typeface="inherit"/>
                <a:cs typeface="Arial" panose="020B0604020202020204" pitchFamily="34" charset="0"/>
              </a:rPr>
              <a:t>Trả lời:</a:t>
            </a:r>
            <a:endParaRPr kumimoji="0" lang="en-US" altLang="en-US" sz="2400" i="0" u="none" strike="noStrike" cap="none" normalizeH="0" baseline="0" smtClean="0">
              <a:ln>
                <a:noFill/>
              </a:ln>
              <a:solidFill>
                <a:schemeClr val="accent2">
                  <a:lumMod val="50000"/>
                </a:schemeClr>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smtClean="0">
                <a:ln>
                  <a:noFill/>
                </a:ln>
                <a:solidFill>
                  <a:schemeClr val="accent2">
                    <a:lumMod val="50000"/>
                  </a:schemeClr>
                </a:solidFill>
                <a:effectLst/>
                <a:latin typeface="inherit"/>
                <a:cs typeface="Arial" panose="020B0604020202020204" pitchFamily="34" charset="0"/>
              </a:rPr>
              <a:t>Sự hình thành liên kết cộng hóa trị trong phân tử Carbon Dioxide</a:t>
            </a:r>
            <a:endParaRPr kumimoji="0" lang="en-US" altLang="en-US" sz="2400" i="0" u="none" strike="noStrike" cap="none" normalizeH="0" baseline="0" smtClean="0">
              <a:ln>
                <a:noFill/>
              </a:ln>
              <a:solidFill>
                <a:schemeClr val="accent2">
                  <a:lumMod val="50000"/>
                </a:schemeClr>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smtClean="0">
                <a:ln>
                  <a:noFill/>
                </a:ln>
                <a:solidFill>
                  <a:schemeClr val="accent2">
                    <a:lumMod val="50000"/>
                  </a:schemeClr>
                </a:solidFill>
                <a:effectLst/>
                <a:cs typeface="Arial" panose="020B0604020202020204" pitchFamily="34" charset="0"/>
              </a:rPr>
              <a:t>Khi hình thành phân tử carbon dioxide, hai nguyên tử O đã liên kết với một nguyên tử C bằng cách nguyên tử C góp chung với mỗi nguyên tử O hai electron tạo thành hai cặp electron dùng chung với mỗi nguyên tử O.</a:t>
            </a:r>
            <a:endParaRPr kumimoji="0" lang="en-US" altLang="en-US" sz="2400" i="0" u="none" strike="noStrike" cap="none" normalizeH="0" baseline="0" smtClean="0">
              <a:ln>
                <a:noFill/>
              </a:ln>
              <a:solidFill>
                <a:schemeClr val="accent2">
                  <a:lumMod val="50000"/>
                </a:schemeClr>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smtClean="0">
                <a:ln>
                  <a:noFill/>
                </a:ln>
                <a:solidFill>
                  <a:schemeClr val="accent2">
                    <a:lumMod val="50000"/>
                  </a:schemeClr>
                </a:solidFill>
                <a:effectLst/>
                <a:cs typeface="Arial" panose="020B0604020202020204" pitchFamily="34" charset="0"/>
              </a:rPr>
              <a:t>  </a:t>
            </a:r>
          </a:p>
        </p:txBody>
      </p:sp>
      <p:pic>
        <p:nvPicPr>
          <p:cNvPr id="13314" name="Picture 2" descr="Liên kết cộng hóa trị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406" y="3560180"/>
            <a:ext cx="9709487" cy="30223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1756" y="243386"/>
            <a:ext cx="10260530" cy="830997"/>
          </a:xfrm>
          <a:prstGeom prst="rect">
            <a:avLst/>
          </a:prstGeom>
        </p:spPr>
        <p:txBody>
          <a:bodyPr wrap="square">
            <a:spAutoFit/>
          </a:bodyPr>
          <a:lstStyle/>
          <a:p>
            <a:pPr lvl="0" eaLnBrk="0" fontAlgn="base" hangingPunct="0">
              <a:spcBef>
                <a:spcPct val="0"/>
              </a:spcBef>
              <a:spcAft>
                <a:spcPct val="0"/>
              </a:spcAft>
            </a:pPr>
            <a:r>
              <a:rPr lang="en-US" altLang="en-US" sz="2400" b="1">
                <a:latin typeface="inherit"/>
                <a:cs typeface="Arial" panose="020B0604020202020204" pitchFamily="34" charset="0"/>
              </a:rPr>
              <a:t>Câu 2. </a:t>
            </a:r>
            <a:r>
              <a:rPr lang="en-US" altLang="en-US" sz="2400" b="1">
                <a:cs typeface="Arial" panose="020B0604020202020204" pitchFamily="34" charset="0"/>
              </a:rPr>
              <a:t>Hãy mô tả sự hình thành liên kết cộng hóa trị trong phân tử carbon dioxide, ammonia (gồm một nguyên tử N liên kết với ba nguyên tử H)</a:t>
            </a:r>
            <a:endParaRPr lang="en-US" altLang="en-US" sz="2400" b="1"/>
          </a:p>
        </p:txBody>
      </p:sp>
    </p:spTree>
    <p:extLst>
      <p:ext uri="{BB962C8B-B14F-4D97-AF65-F5344CB8AC3E}">
        <p14:creationId xmlns:p14="http://schemas.microsoft.com/office/powerpoint/2010/main" val="167476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3314"/>
                                        </p:tgtEl>
                                        <p:attrNameLst>
                                          <p:attrName>style.visibility</p:attrName>
                                        </p:attrNameLst>
                                      </p:cBhvr>
                                      <p:to>
                                        <p:strVal val="visible"/>
                                      </p:to>
                                    </p:set>
                                    <p:animEffect transition="in" filter="wheel(1)">
                                      <p:cBhvr>
                                        <p:cTn id="17"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94211543"/>
              </p:ext>
            </p:extLst>
          </p:nvPr>
        </p:nvGraphicFramePr>
        <p:xfrm>
          <a:off x="1242728" y="1001028"/>
          <a:ext cx="10153584" cy="3754831"/>
        </p:xfrm>
        <a:graphic>
          <a:graphicData uri="http://schemas.openxmlformats.org/drawingml/2006/table">
            <a:tbl>
              <a:tblPr firstRow="1" bandRow="1">
                <a:tableStyleId>{5C22544A-7EE6-4342-B048-85BDC9FD1C3A}</a:tableStyleId>
              </a:tblPr>
              <a:tblGrid>
                <a:gridCol w="2387893">
                  <a:extLst>
                    <a:ext uri="{9D8B030D-6E8A-4147-A177-3AD203B41FA5}">
                      <a16:colId xmlns:a16="http://schemas.microsoft.com/office/drawing/2014/main" val="3319612703"/>
                    </a:ext>
                  </a:extLst>
                </a:gridCol>
                <a:gridCol w="2044237">
                  <a:extLst>
                    <a:ext uri="{9D8B030D-6E8A-4147-A177-3AD203B41FA5}">
                      <a16:colId xmlns:a16="http://schemas.microsoft.com/office/drawing/2014/main" val="2559678835"/>
                    </a:ext>
                  </a:extLst>
                </a:gridCol>
                <a:gridCol w="1660020">
                  <a:extLst>
                    <a:ext uri="{9D8B030D-6E8A-4147-A177-3AD203B41FA5}">
                      <a16:colId xmlns:a16="http://schemas.microsoft.com/office/drawing/2014/main" val="2680750624"/>
                    </a:ext>
                  </a:extLst>
                </a:gridCol>
                <a:gridCol w="2030717">
                  <a:extLst>
                    <a:ext uri="{9D8B030D-6E8A-4147-A177-3AD203B41FA5}">
                      <a16:colId xmlns:a16="http://schemas.microsoft.com/office/drawing/2014/main" val="2238243365"/>
                    </a:ext>
                  </a:extLst>
                </a:gridCol>
                <a:gridCol w="2030717">
                  <a:extLst>
                    <a:ext uri="{9D8B030D-6E8A-4147-A177-3AD203B41FA5}">
                      <a16:colId xmlns:a16="http://schemas.microsoft.com/office/drawing/2014/main" val="2968754063"/>
                    </a:ext>
                  </a:extLst>
                </a:gridCol>
              </a:tblGrid>
              <a:tr h="1003446">
                <a:tc>
                  <a:txBody>
                    <a:bodyPr/>
                    <a:lstStyle/>
                    <a:p>
                      <a:r>
                        <a:rPr lang="en-US" sz="2800" smtClean="0"/>
                        <a:t>Tên</a:t>
                      </a:r>
                      <a:r>
                        <a:rPr lang="en-US" sz="2800" baseline="0" smtClean="0"/>
                        <a:t> chất</a:t>
                      </a:r>
                      <a:endParaRPr lang="en-US" sz="2800"/>
                    </a:p>
                  </a:txBody>
                  <a:tcPr/>
                </a:tc>
                <a:tc>
                  <a:txBody>
                    <a:bodyPr/>
                    <a:lstStyle/>
                    <a:p>
                      <a:r>
                        <a:rPr lang="en-US" sz="2800" smtClean="0"/>
                        <a:t>Đơn</a:t>
                      </a:r>
                      <a:r>
                        <a:rPr lang="en-US" sz="2800" baseline="0" smtClean="0"/>
                        <a:t> chất</a:t>
                      </a:r>
                      <a:endParaRPr lang="en-US" sz="2800"/>
                    </a:p>
                  </a:txBody>
                  <a:tcPr/>
                </a:tc>
                <a:tc>
                  <a:txBody>
                    <a:bodyPr/>
                    <a:lstStyle/>
                    <a:p>
                      <a:r>
                        <a:rPr lang="en-US" sz="2800" smtClean="0"/>
                        <a:t>Hợp</a:t>
                      </a:r>
                      <a:r>
                        <a:rPr lang="en-US" sz="2800" baseline="0" smtClean="0"/>
                        <a:t> chất</a:t>
                      </a:r>
                      <a:endParaRPr lang="en-US" sz="2800"/>
                    </a:p>
                  </a:txBody>
                  <a:tcPr/>
                </a:tc>
                <a:tc>
                  <a:txBody>
                    <a:bodyPr/>
                    <a:lstStyle/>
                    <a:p>
                      <a:r>
                        <a:rPr lang="en-US" sz="2800" smtClean="0"/>
                        <a:t>Số</a:t>
                      </a:r>
                      <a:r>
                        <a:rPr lang="en-US" sz="2800" baseline="0" smtClean="0"/>
                        <a:t> lượng N. tử</a:t>
                      </a:r>
                      <a:endParaRPr lang="en-US" sz="2800"/>
                    </a:p>
                  </a:txBody>
                  <a:tcPr/>
                </a:tc>
                <a:tc>
                  <a:txBody>
                    <a:bodyPr/>
                    <a:lstStyle/>
                    <a:p>
                      <a:r>
                        <a:rPr lang="en-US" sz="2800" smtClean="0"/>
                        <a:t>Số</a:t>
                      </a:r>
                      <a:r>
                        <a:rPr lang="en-US" sz="2800" baseline="0" smtClean="0"/>
                        <a:t> lượng nguyên tố</a:t>
                      </a:r>
                      <a:endParaRPr lang="en-US" sz="2800"/>
                    </a:p>
                  </a:txBody>
                  <a:tcPr/>
                </a:tc>
                <a:extLst>
                  <a:ext uri="{0D108BD9-81ED-4DB2-BD59-A6C34878D82A}">
                    <a16:rowId xmlns:a16="http://schemas.microsoft.com/office/drawing/2014/main" val="791103955"/>
                  </a:ext>
                </a:extLst>
              </a:tr>
              <a:tr h="550277">
                <a:tc>
                  <a:txBody>
                    <a:bodyPr/>
                    <a:lstStyle/>
                    <a:p>
                      <a:r>
                        <a:rPr lang="en-US" sz="2800" smtClean="0"/>
                        <a:t>CO</a:t>
                      </a:r>
                      <a:r>
                        <a:rPr lang="en-US" sz="2800" baseline="-25000" smtClean="0"/>
                        <a:t>2</a:t>
                      </a:r>
                      <a:endParaRPr lang="en-US" sz="2800" baseline="-25000"/>
                    </a:p>
                  </a:txBody>
                  <a:tcPr/>
                </a:tc>
                <a:tc>
                  <a:txBody>
                    <a:bodyPr/>
                    <a:lstStyle/>
                    <a:p>
                      <a:endParaRPr lang="en-US" sz="2800"/>
                    </a:p>
                  </a:txBody>
                  <a:tcPr/>
                </a:tc>
                <a:tc>
                  <a:txBody>
                    <a:bodyPr/>
                    <a:lstStyle/>
                    <a:p>
                      <a:endParaRPr lang="en-US" sz="2800"/>
                    </a:p>
                  </a:txBody>
                  <a:tcPr/>
                </a:tc>
                <a:tc>
                  <a:txBody>
                    <a:bodyPr/>
                    <a:lstStyle/>
                    <a:p>
                      <a:endParaRPr lang="en-US" sz="2800"/>
                    </a:p>
                  </a:txBody>
                  <a:tcPr/>
                </a:tc>
                <a:tc>
                  <a:txBody>
                    <a:bodyPr/>
                    <a:lstStyle/>
                    <a:p>
                      <a:endParaRPr lang="en-US" sz="2800"/>
                    </a:p>
                  </a:txBody>
                  <a:tcPr/>
                </a:tc>
                <a:extLst>
                  <a:ext uri="{0D108BD9-81ED-4DB2-BD59-A6C34878D82A}">
                    <a16:rowId xmlns:a16="http://schemas.microsoft.com/office/drawing/2014/main" val="1744990631"/>
                  </a:ext>
                </a:extLst>
              </a:tr>
              <a:tr h="550277">
                <a:tc>
                  <a:txBody>
                    <a:bodyPr/>
                    <a:lstStyle/>
                    <a:p>
                      <a:r>
                        <a:rPr lang="en-US" sz="2800" smtClean="0"/>
                        <a:t>He</a:t>
                      </a:r>
                      <a:endParaRPr lang="en-US" sz="2800"/>
                    </a:p>
                  </a:txBody>
                  <a:tcPr/>
                </a:tc>
                <a:tc>
                  <a:txBody>
                    <a:bodyPr/>
                    <a:lstStyle/>
                    <a:p>
                      <a:endParaRPr lang="en-US" sz="2800"/>
                    </a:p>
                  </a:txBody>
                  <a:tcPr/>
                </a:tc>
                <a:tc>
                  <a:txBody>
                    <a:bodyPr/>
                    <a:lstStyle/>
                    <a:p>
                      <a:endParaRPr lang="en-US" sz="2800"/>
                    </a:p>
                  </a:txBody>
                  <a:tcPr/>
                </a:tc>
                <a:tc>
                  <a:txBody>
                    <a:bodyPr/>
                    <a:lstStyle/>
                    <a:p>
                      <a:endParaRPr lang="en-US" sz="2800"/>
                    </a:p>
                  </a:txBody>
                  <a:tcPr/>
                </a:tc>
                <a:tc>
                  <a:txBody>
                    <a:bodyPr/>
                    <a:lstStyle/>
                    <a:p>
                      <a:endParaRPr lang="en-US" sz="2800"/>
                    </a:p>
                  </a:txBody>
                  <a:tcPr/>
                </a:tc>
                <a:extLst>
                  <a:ext uri="{0D108BD9-81ED-4DB2-BD59-A6C34878D82A}">
                    <a16:rowId xmlns:a16="http://schemas.microsoft.com/office/drawing/2014/main" val="1118703318"/>
                  </a:ext>
                </a:extLst>
              </a:tr>
              <a:tr h="550277">
                <a:tc>
                  <a:txBody>
                    <a:bodyPr/>
                    <a:lstStyle/>
                    <a:p>
                      <a:r>
                        <a:rPr lang="en-US" sz="2800" smtClean="0"/>
                        <a:t>NaCl</a:t>
                      </a:r>
                      <a:endParaRPr lang="en-US" sz="2800"/>
                    </a:p>
                  </a:txBody>
                  <a:tcPr/>
                </a:tc>
                <a:tc>
                  <a:txBody>
                    <a:bodyPr/>
                    <a:lstStyle/>
                    <a:p>
                      <a:endParaRPr lang="en-US" sz="2800"/>
                    </a:p>
                  </a:txBody>
                  <a:tcPr/>
                </a:tc>
                <a:tc>
                  <a:txBody>
                    <a:bodyPr/>
                    <a:lstStyle/>
                    <a:p>
                      <a:endParaRPr lang="en-US" sz="2800"/>
                    </a:p>
                  </a:txBody>
                  <a:tcPr/>
                </a:tc>
                <a:tc>
                  <a:txBody>
                    <a:bodyPr/>
                    <a:lstStyle/>
                    <a:p>
                      <a:endParaRPr lang="en-US" sz="2800"/>
                    </a:p>
                  </a:txBody>
                  <a:tcPr/>
                </a:tc>
                <a:tc>
                  <a:txBody>
                    <a:bodyPr/>
                    <a:lstStyle/>
                    <a:p>
                      <a:endParaRPr lang="en-US" sz="2800"/>
                    </a:p>
                  </a:txBody>
                  <a:tcPr/>
                </a:tc>
                <a:extLst>
                  <a:ext uri="{0D108BD9-81ED-4DB2-BD59-A6C34878D82A}">
                    <a16:rowId xmlns:a16="http://schemas.microsoft.com/office/drawing/2014/main" val="2967066330"/>
                  </a:ext>
                </a:extLst>
              </a:tr>
              <a:tr h="550277">
                <a:tc>
                  <a:txBody>
                    <a:bodyPr/>
                    <a:lstStyle/>
                    <a:p>
                      <a:r>
                        <a:rPr lang="en-US" sz="2800" smtClean="0"/>
                        <a:t>Ne</a:t>
                      </a:r>
                      <a:endParaRPr lang="en-US" sz="2800"/>
                    </a:p>
                  </a:txBody>
                  <a:tcPr/>
                </a:tc>
                <a:tc>
                  <a:txBody>
                    <a:bodyPr/>
                    <a:lstStyle/>
                    <a:p>
                      <a:endParaRPr lang="en-US" sz="2800"/>
                    </a:p>
                  </a:txBody>
                  <a:tcPr/>
                </a:tc>
                <a:tc>
                  <a:txBody>
                    <a:bodyPr/>
                    <a:lstStyle/>
                    <a:p>
                      <a:endParaRPr lang="en-US" sz="2800"/>
                    </a:p>
                  </a:txBody>
                  <a:tcPr/>
                </a:tc>
                <a:tc>
                  <a:txBody>
                    <a:bodyPr/>
                    <a:lstStyle/>
                    <a:p>
                      <a:endParaRPr lang="en-US" sz="2800"/>
                    </a:p>
                  </a:txBody>
                  <a:tcPr/>
                </a:tc>
                <a:tc>
                  <a:txBody>
                    <a:bodyPr/>
                    <a:lstStyle/>
                    <a:p>
                      <a:endParaRPr lang="en-US" sz="2800"/>
                    </a:p>
                  </a:txBody>
                  <a:tcPr/>
                </a:tc>
                <a:extLst>
                  <a:ext uri="{0D108BD9-81ED-4DB2-BD59-A6C34878D82A}">
                    <a16:rowId xmlns:a16="http://schemas.microsoft.com/office/drawing/2014/main" val="130072375"/>
                  </a:ext>
                </a:extLst>
              </a:tr>
              <a:tr h="550277">
                <a:tc>
                  <a:txBody>
                    <a:bodyPr/>
                    <a:lstStyle/>
                    <a:p>
                      <a:r>
                        <a:rPr lang="en-US" sz="2800" smtClean="0"/>
                        <a:t>H</a:t>
                      </a:r>
                      <a:r>
                        <a:rPr lang="en-US" sz="2800" baseline="-25000" smtClean="0"/>
                        <a:t>2</a:t>
                      </a:r>
                      <a:r>
                        <a:rPr lang="en-US" sz="2800" smtClean="0"/>
                        <a:t>O</a:t>
                      </a:r>
                      <a:endParaRPr lang="en-US" sz="2800"/>
                    </a:p>
                  </a:txBody>
                  <a:tcPr/>
                </a:tc>
                <a:tc>
                  <a:txBody>
                    <a:bodyPr/>
                    <a:lstStyle/>
                    <a:p>
                      <a:endParaRPr lang="en-US" sz="2800"/>
                    </a:p>
                  </a:txBody>
                  <a:tcPr/>
                </a:tc>
                <a:tc>
                  <a:txBody>
                    <a:bodyPr/>
                    <a:lstStyle/>
                    <a:p>
                      <a:endParaRPr lang="en-US" sz="2800"/>
                    </a:p>
                  </a:txBody>
                  <a:tcPr/>
                </a:tc>
                <a:tc>
                  <a:txBody>
                    <a:bodyPr/>
                    <a:lstStyle/>
                    <a:p>
                      <a:endParaRPr lang="en-US" sz="2800"/>
                    </a:p>
                  </a:txBody>
                  <a:tcPr/>
                </a:tc>
                <a:tc>
                  <a:txBody>
                    <a:bodyPr/>
                    <a:lstStyle/>
                    <a:p>
                      <a:endParaRPr lang="en-US" sz="2800"/>
                    </a:p>
                  </a:txBody>
                  <a:tcPr/>
                </a:tc>
                <a:extLst>
                  <a:ext uri="{0D108BD9-81ED-4DB2-BD59-A6C34878D82A}">
                    <a16:rowId xmlns:a16="http://schemas.microsoft.com/office/drawing/2014/main" val="3651938083"/>
                  </a:ext>
                </a:extLst>
              </a:tr>
            </a:tbl>
          </a:graphicData>
        </a:graphic>
      </p:graphicFrame>
      <p:sp>
        <p:nvSpPr>
          <p:cNvPr id="5" name="TextBox 4"/>
          <p:cNvSpPr txBox="1"/>
          <p:nvPr/>
        </p:nvSpPr>
        <p:spPr>
          <a:xfrm>
            <a:off x="1463040" y="336884"/>
            <a:ext cx="5216893" cy="523220"/>
          </a:xfrm>
          <a:prstGeom prst="rect">
            <a:avLst/>
          </a:prstGeom>
          <a:noFill/>
        </p:spPr>
        <p:txBody>
          <a:bodyPr wrap="square" rtlCol="0">
            <a:spAutoFit/>
          </a:bodyPr>
          <a:lstStyle/>
          <a:p>
            <a:r>
              <a:rPr lang="en-US" sz="2800" b="1" smtClean="0">
                <a:solidFill>
                  <a:schemeClr val="tx1">
                    <a:lumMod val="95000"/>
                    <a:lumOff val="5000"/>
                  </a:schemeClr>
                </a:solidFill>
              </a:rPr>
              <a:t>1. Hoàn thành bảng sau</a:t>
            </a:r>
            <a:endParaRPr lang="en-US" sz="2800" b="1">
              <a:solidFill>
                <a:schemeClr val="tx1">
                  <a:lumMod val="95000"/>
                  <a:lumOff val="5000"/>
                </a:schemeClr>
              </a:solidFill>
            </a:endParaRPr>
          </a:p>
        </p:txBody>
      </p:sp>
    </p:spTree>
    <p:extLst>
      <p:ext uri="{BB962C8B-B14F-4D97-AF65-F5344CB8AC3E}">
        <p14:creationId xmlns:p14="http://schemas.microsoft.com/office/powerpoint/2010/main" val="130415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s://o.rada.vn/data/image/2022/08/30/Lien-ket-hoa-hoc-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797" y="2242687"/>
            <a:ext cx="8355926" cy="43346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72691" y="590418"/>
            <a:ext cx="10167486" cy="2123658"/>
          </a:xfrm>
          <a:prstGeom prst="rect">
            <a:avLst/>
          </a:prstGeom>
        </p:spPr>
        <p:txBody>
          <a:bodyPr wrap="square">
            <a:spAutoFit/>
          </a:bodyPr>
          <a:lstStyle/>
          <a:p>
            <a:r>
              <a:rPr lang="en-US" sz="2400" i="0" smtClean="0">
                <a:solidFill>
                  <a:schemeClr val="accent2">
                    <a:lumMod val="50000"/>
                  </a:schemeClr>
                </a:solidFill>
                <a:effectLst/>
                <a:latin typeface="inherit"/>
              </a:rPr>
              <a:t>Sự hình thành liên kết cộng hóa trị trong phân tử Ammonia</a:t>
            </a:r>
            <a:endParaRPr lang="en-US" sz="2400" i="0" smtClean="0">
              <a:solidFill>
                <a:schemeClr val="accent2">
                  <a:lumMod val="50000"/>
                </a:schemeClr>
              </a:solidFill>
              <a:effectLst/>
              <a:latin typeface="arial" panose="020B0604020202020204" pitchFamily="34" charset="0"/>
            </a:endParaRPr>
          </a:p>
          <a:p>
            <a:r>
              <a:rPr lang="en-US" sz="2400" i="0" smtClean="0">
                <a:solidFill>
                  <a:schemeClr val="accent2">
                    <a:lumMod val="50000"/>
                  </a:schemeClr>
                </a:solidFill>
                <a:effectLst/>
                <a:latin typeface="arial" panose="020B0604020202020204" pitchFamily="34" charset="0"/>
              </a:rPr>
              <a:t>Khi hình thành phân tử Ammonia, ba nguyên tử H đã liên kết với một nguyên tử N bằng cách nguyên tử N góp chung với mỗi nguyên tử H một electron tạo thành cặp electron dùng chung.</a:t>
            </a:r>
          </a:p>
          <a:p>
            <a:r>
              <a:rPr lang="en-US" smtClean="0"/>
              <a:t/>
            </a:r>
            <a:br>
              <a:rPr lang="en-US" smtClean="0"/>
            </a:br>
            <a:endParaRPr lang="en-US"/>
          </a:p>
        </p:txBody>
      </p:sp>
    </p:spTree>
    <p:extLst>
      <p:ext uri="{BB962C8B-B14F-4D97-AF65-F5344CB8AC3E}">
        <p14:creationId xmlns:p14="http://schemas.microsoft.com/office/powerpoint/2010/main" val="273979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wheel(1)">
                                      <p:cBhvr>
                                        <p:cTn id="12"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3651" y="269507"/>
            <a:ext cx="5861785" cy="523220"/>
          </a:xfrm>
          <a:prstGeom prst="rect">
            <a:avLst/>
          </a:prstGeom>
          <a:noFill/>
        </p:spPr>
        <p:txBody>
          <a:bodyPr wrap="square" rtlCol="0">
            <a:spAutoFit/>
          </a:bodyPr>
          <a:lstStyle/>
          <a:p>
            <a:r>
              <a:rPr lang="en-US" sz="2800" b="1" smtClean="0">
                <a:solidFill>
                  <a:srgbClr val="C00000"/>
                </a:solidFill>
              </a:rPr>
              <a:t>Luyện tập</a:t>
            </a:r>
            <a:endParaRPr lang="en-US" sz="2800" b="1">
              <a:solidFill>
                <a:srgbClr val="C00000"/>
              </a:solidFill>
            </a:endParaRPr>
          </a:p>
        </p:txBody>
      </p:sp>
      <p:sp>
        <p:nvSpPr>
          <p:cNvPr id="3" name="TextBox 2"/>
          <p:cNvSpPr txBox="1"/>
          <p:nvPr/>
        </p:nvSpPr>
        <p:spPr>
          <a:xfrm>
            <a:off x="710666" y="903170"/>
            <a:ext cx="10483515" cy="461665"/>
          </a:xfrm>
          <a:prstGeom prst="rect">
            <a:avLst/>
          </a:prstGeom>
          <a:noFill/>
        </p:spPr>
        <p:txBody>
          <a:bodyPr wrap="square" rtlCol="0">
            <a:spAutoFit/>
          </a:bodyPr>
          <a:lstStyle/>
          <a:p>
            <a:r>
              <a:rPr lang="en-US" sz="2400" b="1" smtClean="0"/>
              <a:t>Câu 1: Hãy chỉ ra điểm giống và khác nhau của liên kết ion và liên kết cộng hóa trị.</a:t>
            </a:r>
            <a:endParaRPr lang="en-US" sz="2400" b="1"/>
          </a:p>
        </p:txBody>
      </p:sp>
      <p:graphicFrame>
        <p:nvGraphicFramePr>
          <p:cNvPr id="4" name="Table 3"/>
          <p:cNvGraphicFramePr>
            <a:graphicFrameLocks noGrp="1"/>
          </p:cNvGraphicFramePr>
          <p:nvPr>
            <p:extLst>
              <p:ext uri="{D42A27DB-BD31-4B8C-83A1-F6EECF244321}">
                <p14:modId xmlns:p14="http://schemas.microsoft.com/office/powerpoint/2010/main" val="515274177"/>
              </p:ext>
            </p:extLst>
          </p:nvPr>
        </p:nvGraphicFramePr>
        <p:xfrm>
          <a:off x="1531486" y="1682192"/>
          <a:ext cx="8127999" cy="1483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344039"/>
                    </a:ext>
                  </a:extLst>
                </a:gridCol>
                <a:gridCol w="2709333">
                  <a:extLst>
                    <a:ext uri="{9D8B030D-6E8A-4147-A177-3AD203B41FA5}">
                      <a16:colId xmlns:a16="http://schemas.microsoft.com/office/drawing/2014/main" val="516846065"/>
                    </a:ext>
                  </a:extLst>
                </a:gridCol>
                <a:gridCol w="2709333">
                  <a:extLst>
                    <a:ext uri="{9D8B030D-6E8A-4147-A177-3AD203B41FA5}">
                      <a16:colId xmlns:a16="http://schemas.microsoft.com/office/drawing/2014/main" val="257035205"/>
                    </a:ext>
                  </a:extLst>
                </a:gridCol>
              </a:tblGrid>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65283413"/>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55335761"/>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583655042"/>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45481182"/>
                  </a:ext>
                </a:extLst>
              </a:tr>
            </a:tbl>
          </a:graphicData>
        </a:graphic>
      </p:graphicFrame>
      <p:sp>
        <p:nvSpPr>
          <p:cNvPr id="5" name="TextBox 4"/>
          <p:cNvSpPr txBox="1"/>
          <p:nvPr/>
        </p:nvSpPr>
        <p:spPr>
          <a:xfrm>
            <a:off x="933651" y="3551722"/>
            <a:ext cx="2165684" cy="369332"/>
          </a:xfrm>
          <a:prstGeom prst="rect">
            <a:avLst/>
          </a:prstGeom>
          <a:noFill/>
        </p:spPr>
        <p:txBody>
          <a:bodyPr wrap="square" rtlCol="0">
            <a:spAutoFit/>
          </a:bodyPr>
          <a:lstStyle/>
          <a:p>
            <a:r>
              <a:rPr lang="en-US" smtClean="0"/>
              <a:t>Câu 2: </a:t>
            </a:r>
            <a:endParaRPr lang="en-US"/>
          </a:p>
        </p:txBody>
      </p:sp>
    </p:spTree>
    <p:extLst>
      <p:ext uri="{BB962C8B-B14F-4D97-AF65-F5344CB8AC3E}">
        <p14:creationId xmlns:p14="http://schemas.microsoft.com/office/powerpoint/2010/main" val="16191420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e Thông tin về nguyên tố neon - Sự kiện, Tính chất, Xu hướng, Sử dụng và so sánh Bảng tuần hoàn của các nguyên tố, Cấu trúc vỏ của neon - Electron trên mỗi mức năng lượng - Trả phí Bản quyền Một lần Biểu tượng - Đồ thủ công vectơ sẵn c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4547" y="619672"/>
            <a:ext cx="3724978" cy="42906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i Nickel Element Information - Sự kiện, Tính chất, Xu hướng, Sử dụng và So sánh Bảng tuần hoàn của các nguyên tố, Cấu trúc vỏ của Niken - Electron trên mỗi mức năng lượng - Trả phí Bản quyền Một lần Biểu tượng - Đồ thủ công vectơ sẵn c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095" y="522309"/>
            <a:ext cx="3742655" cy="431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068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Liên kết cộng hoá trị không phân cực hóa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233" y="2033486"/>
            <a:ext cx="7439776" cy="2692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620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g Magiê nguyên tố thông tin - Sự kiện, Tính chất, Xu hướng, Sử dụng và so sánh Bảng tuần hoàn của các nguyên tố, Vỏ cấu trúc của magiê - Electrons trên mỗi đê năng lượng - Trả phí Bản quyền Một lần Biểu tượng - Đồ thủ công vectơ sẵn có"/>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6900" y="36045"/>
            <a:ext cx="3184391" cy="36679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iểu tượng biểu tượng điện tử Bromine - Trả phí Bản quyền Một lần Biểu đồ - Phương tiện nhìn vectơ sẵn c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300" y="394096"/>
            <a:ext cx="4945814" cy="495064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hông tin về nguyên tố lưu huỳnh S - Sự kiện, Tính chất, Xu hướng, Sử dụng và so sánh Bảng tuần hoàn của các nguyên tố, Cấu trúc vỏ của lưu huỳnh - Electron trên mỗi mức năng lượng - Trả phí Bản quyền Một lần Biểu tượng - Đồ thủ công vectơ sẵn có"/>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033" y="157565"/>
            <a:ext cx="2857131" cy="329100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Ne Thông tin về nguyên tố neon - Sự kiện, Tính chất, Xu hướng, Sử dụng và so sánh Bảng tuần hoàn của các nguyên tố, Cấu trúc vỏ của neon - Electron trên mỗi mức năng lượng - Trả phí Bản quyền Một lần Biểu tượng - Đồ thủ công vectơ sẵn có"/>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4219" y="3264056"/>
            <a:ext cx="3319142" cy="3823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382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704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iên kết cộng hóa trị là gì? Bài tập SGK Hóa 10 kèm lời giả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0393" y="685481"/>
            <a:ext cx="9217397" cy="4723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605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hoa học tự nhiên 7 Bài 6: Giới thiệu về liên kết hóa học CTST - Giải khoa  học tự nhiên lớp 7 Chân trời sáng tạo bài 6 - VnDoc.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146" y="1409382"/>
            <a:ext cx="5391150" cy="240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403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Bài 7. Hóa trị và công thức hóa học trang 45, 46, 47, 48, 49, 50, 51 Khoa  học tự nhiên 7 Chân trời sáng tạo | SGK Khoa học tự nhiên 7 - Chân trời  sáng tạ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243" y="466826"/>
            <a:ext cx="3952875"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043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366787" y="89515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6176" rIns="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45710A"/>
                </a:solidFill>
                <a:effectLst/>
                <a:latin typeface="Arial" panose="020B0604020202020204" pitchFamily="34" charset="0"/>
                <a:cs typeface="Arial" panose="020B0604020202020204" pitchFamily="34" charset="0"/>
              </a:rPr>
              <a:t>I. Cấu trúc electron bền vững của khí hiếm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Quan sát Hình 6.1, so sánh số electron lớp ngoài cùng của He, Ne và Ar.</a:t>
            </a:r>
            <a:endParaRPr kumimoji="0" lang="en-US" altLang="en-US" sz="9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endParaRPr kumimoji="0" lang="en-US" altLang="en-US" sz="14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pic>
        <p:nvPicPr>
          <p:cNvPr id="8194" name="Picture 2" descr="Hình 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787" y="1017388"/>
            <a:ext cx="5753100" cy="23241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97668" y="3463726"/>
            <a:ext cx="6096000" cy="2031325"/>
          </a:xfrm>
          <a:prstGeom prst="rect">
            <a:avLst/>
          </a:prstGeom>
        </p:spPr>
        <p:txBody>
          <a:bodyPr>
            <a:spAutoFit/>
          </a:bodyPr>
          <a:lstStyle/>
          <a:p>
            <a:r>
              <a:rPr lang="vi-VN" b="1" i="0" smtClean="0">
                <a:effectLst/>
                <a:latin typeface="inherit"/>
              </a:rPr>
              <a:t>Trả lời:</a:t>
            </a:r>
            <a:endParaRPr lang="vi-VN" b="0" i="0" smtClean="0">
              <a:effectLst/>
              <a:latin typeface="arial" panose="020B0604020202020204" pitchFamily="34" charset="0"/>
            </a:endParaRPr>
          </a:p>
          <a:p>
            <a:pPr>
              <a:buFont typeface="Arial" panose="020B0604020202020204" pitchFamily="34" charset="0"/>
              <a:buChar char="•"/>
            </a:pPr>
            <a:r>
              <a:rPr lang="vi-VN" b="0" i="0" smtClean="0">
                <a:effectLst/>
                <a:latin typeface="arial" panose="020B0604020202020204" pitchFamily="34" charset="0"/>
              </a:rPr>
              <a:t>He có 2 electron ở lớp vỏ ngoài cùng</a:t>
            </a:r>
          </a:p>
          <a:p>
            <a:pPr>
              <a:buFont typeface="Arial" panose="020B0604020202020204" pitchFamily="34" charset="0"/>
              <a:buChar char="•"/>
            </a:pPr>
            <a:r>
              <a:rPr lang="vi-VN" b="0" i="0" smtClean="0">
                <a:effectLst/>
                <a:latin typeface="arial" panose="020B0604020202020204" pitchFamily="34" charset="0"/>
              </a:rPr>
              <a:t>Ne có 8 electron ở lớp vỏ ngoài cùng</a:t>
            </a:r>
          </a:p>
          <a:p>
            <a:pPr>
              <a:buFont typeface="Arial" panose="020B0604020202020204" pitchFamily="34" charset="0"/>
              <a:buChar char="•"/>
            </a:pPr>
            <a:r>
              <a:rPr lang="vi-VN" b="0" i="0" smtClean="0">
                <a:effectLst/>
                <a:latin typeface="arial" panose="020B0604020202020204" pitchFamily="34" charset="0"/>
              </a:rPr>
              <a:t>Ar có 8 electron ở lớp vỏ ngoài cùng</a:t>
            </a:r>
          </a:p>
          <a:p>
            <a:r>
              <a:rPr lang="vi-VN" b="0" i="0" smtClean="0">
                <a:effectLst/>
                <a:latin typeface="arial" panose="020B0604020202020204" pitchFamily="34" charset="0"/>
              </a:rPr>
              <a:t>=&gt; Nguyên tố He có số electron ở lớp vỏ ngoài cùng ít hơn. Nguyên tố Ne và Ar có số electron ở lớp vỏ ngoài cùng bằng nhau (đều bằng 8).</a:t>
            </a:r>
            <a:endParaRPr lang="vi-VN" b="0" i="0">
              <a:effectLst/>
              <a:latin typeface="arial" panose="020B0604020202020204" pitchFamily="34" charset="0"/>
            </a:endParaRPr>
          </a:p>
        </p:txBody>
      </p:sp>
    </p:spTree>
    <p:extLst>
      <p:ext uri="{BB962C8B-B14F-4D97-AF65-F5344CB8AC3E}">
        <p14:creationId xmlns:p14="http://schemas.microsoft.com/office/powerpoint/2010/main" val="2931101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84620709"/>
              </p:ext>
            </p:extLst>
          </p:nvPr>
        </p:nvGraphicFramePr>
        <p:xfrm>
          <a:off x="1242728" y="510138"/>
          <a:ext cx="10153584" cy="5399772"/>
        </p:xfrm>
        <a:graphic>
          <a:graphicData uri="http://schemas.openxmlformats.org/drawingml/2006/table">
            <a:tbl>
              <a:tblPr firstRow="1" bandRow="1">
                <a:tableStyleId>{5C22544A-7EE6-4342-B048-85BDC9FD1C3A}</a:tableStyleId>
              </a:tblPr>
              <a:tblGrid>
                <a:gridCol w="2387893">
                  <a:extLst>
                    <a:ext uri="{9D8B030D-6E8A-4147-A177-3AD203B41FA5}">
                      <a16:colId xmlns:a16="http://schemas.microsoft.com/office/drawing/2014/main" val="3319612703"/>
                    </a:ext>
                  </a:extLst>
                </a:gridCol>
                <a:gridCol w="2044237">
                  <a:extLst>
                    <a:ext uri="{9D8B030D-6E8A-4147-A177-3AD203B41FA5}">
                      <a16:colId xmlns:a16="http://schemas.microsoft.com/office/drawing/2014/main" val="2559678835"/>
                    </a:ext>
                  </a:extLst>
                </a:gridCol>
                <a:gridCol w="1660020">
                  <a:extLst>
                    <a:ext uri="{9D8B030D-6E8A-4147-A177-3AD203B41FA5}">
                      <a16:colId xmlns:a16="http://schemas.microsoft.com/office/drawing/2014/main" val="2680750624"/>
                    </a:ext>
                  </a:extLst>
                </a:gridCol>
                <a:gridCol w="2030717">
                  <a:extLst>
                    <a:ext uri="{9D8B030D-6E8A-4147-A177-3AD203B41FA5}">
                      <a16:colId xmlns:a16="http://schemas.microsoft.com/office/drawing/2014/main" val="2238243365"/>
                    </a:ext>
                  </a:extLst>
                </a:gridCol>
                <a:gridCol w="2030717">
                  <a:extLst>
                    <a:ext uri="{9D8B030D-6E8A-4147-A177-3AD203B41FA5}">
                      <a16:colId xmlns:a16="http://schemas.microsoft.com/office/drawing/2014/main" val="2968754063"/>
                    </a:ext>
                  </a:extLst>
                </a:gridCol>
              </a:tblGrid>
              <a:tr h="1443042">
                <a:tc>
                  <a:txBody>
                    <a:bodyPr/>
                    <a:lstStyle/>
                    <a:p>
                      <a:r>
                        <a:rPr lang="en-US" sz="2800" smtClean="0"/>
                        <a:t>Tên</a:t>
                      </a:r>
                      <a:r>
                        <a:rPr lang="en-US" sz="2800" baseline="0" smtClean="0"/>
                        <a:t> chất</a:t>
                      </a:r>
                      <a:endParaRPr lang="en-US" sz="2800"/>
                    </a:p>
                  </a:txBody>
                  <a:tcPr/>
                </a:tc>
                <a:tc>
                  <a:txBody>
                    <a:bodyPr/>
                    <a:lstStyle/>
                    <a:p>
                      <a:r>
                        <a:rPr lang="en-US" sz="2800" smtClean="0"/>
                        <a:t>Đơn</a:t>
                      </a:r>
                      <a:r>
                        <a:rPr lang="en-US" sz="2800" baseline="0" smtClean="0"/>
                        <a:t> chất</a:t>
                      </a:r>
                      <a:endParaRPr lang="en-US" sz="2800"/>
                    </a:p>
                  </a:txBody>
                  <a:tcPr/>
                </a:tc>
                <a:tc>
                  <a:txBody>
                    <a:bodyPr/>
                    <a:lstStyle/>
                    <a:p>
                      <a:r>
                        <a:rPr lang="en-US" sz="2800" smtClean="0"/>
                        <a:t>Hợp</a:t>
                      </a:r>
                      <a:r>
                        <a:rPr lang="en-US" sz="2800" baseline="0" smtClean="0"/>
                        <a:t> chất</a:t>
                      </a:r>
                      <a:endParaRPr lang="en-US" sz="2800"/>
                    </a:p>
                  </a:txBody>
                  <a:tcPr/>
                </a:tc>
                <a:tc>
                  <a:txBody>
                    <a:bodyPr/>
                    <a:lstStyle/>
                    <a:p>
                      <a:r>
                        <a:rPr lang="en-US" sz="2800" smtClean="0"/>
                        <a:t>Số</a:t>
                      </a:r>
                      <a:r>
                        <a:rPr lang="en-US" sz="2800" baseline="0" smtClean="0"/>
                        <a:t> lượng N. tử</a:t>
                      </a:r>
                      <a:endParaRPr lang="en-US" sz="2800"/>
                    </a:p>
                  </a:txBody>
                  <a:tcPr/>
                </a:tc>
                <a:tc>
                  <a:txBody>
                    <a:bodyPr/>
                    <a:lstStyle/>
                    <a:p>
                      <a:r>
                        <a:rPr lang="en-US" sz="2800" smtClean="0"/>
                        <a:t>Số</a:t>
                      </a:r>
                      <a:r>
                        <a:rPr lang="en-US" sz="2800" baseline="0" smtClean="0"/>
                        <a:t> lượng nguyên tố</a:t>
                      </a:r>
                      <a:endParaRPr lang="en-US" sz="2800"/>
                    </a:p>
                  </a:txBody>
                  <a:tcPr/>
                </a:tc>
                <a:extLst>
                  <a:ext uri="{0D108BD9-81ED-4DB2-BD59-A6C34878D82A}">
                    <a16:rowId xmlns:a16="http://schemas.microsoft.com/office/drawing/2014/main" val="791103955"/>
                  </a:ext>
                </a:extLst>
              </a:tr>
              <a:tr h="791346">
                <a:tc>
                  <a:txBody>
                    <a:bodyPr/>
                    <a:lstStyle/>
                    <a:p>
                      <a:pPr algn="ctr"/>
                      <a:r>
                        <a:rPr lang="en-US" sz="2800" smtClean="0"/>
                        <a:t>CO</a:t>
                      </a:r>
                      <a:r>
                        <a:rPr lang="en-US" sz="2800" baseline="-25000" smtClean="0"/>
                        <a:t>2</a:t>
                      </a:r>
                      <a:endParaRPr lang="en-US" sz="2800" baseline="-25000"/>
                    </a:p>
                  </a:txBody>
                  <a:tcPr/>
                </a:tc>
                <a:tc>
                  <a:txBody>
                    <a:bodyPr/>
                    <a:lstStyle/>
                    <a:p>
                      <a:pPr algn="ctr"/>
                      <a:endParaRPr lang="en-US" sz="2800"/>
                    </a:p>
                  </a:txBody>
                  <a:tcPr/>
                </a:tc>
                <a:tc>
                  <a:txBody>
                    <a:bodyPr/>
                    <a:lstStyle/>
                    <a:p>
                      <a:pPr algn="ctr"/>
                      <a:r>
                        <a:rPr lang="en-US" sz="2800" smtClean="0"/>
                        <a:t>x</a:t>
                      </a:r>
                      <a:endParaRPr lang="en-US" sz="2800"/>
                    </a:p>
                  </a:txBody>
                  <a:tcPr/>
                </a:tc>
                <a:tc>
                  <a:txBody>
                    <a:bodyPr/>
                    <a:lstStyle/>
                    <a:p>
                      <a:pPr algn="ctr"/>
                      <a:r>
                        <a:rPr lang="en-US" sz="2800" smtClean="0"/>
                        <a:t>3</a:t>
                      </a:r>
                      <a:endParaRPr lang="en-US" sz="2800"/>
                    </a:p>
                  </a:txBody>
                  <a:tcPr/>
                </a:tc>
                <a:tc>
                  <a:txBody>
                    <a:bodyPr/>
                    <a:lstStyle/>
                    <a:p>
                      <a:pPr algn="ctr"/>
                      <a:r>
                        <a:rPr lang="en-US" sz="2800" smtClean="0"/>
                        <a:t>2</a:t>
                      </a:r>
                      <a:endParaRPr lang="en-US" sz="2800"/>
                    </a:p>
                  </a:txBody>
                  <a:tcPr/>
                </a:tc>
                <a:extLst>
                  <a:ext uri="{0D108BD9-81ED-4DB2-BD59-A6C34878D82A}">
                    <a16:rowId xmlns:a16="http://schemas.microsoft.com/office/drawing/2014/main" val="1744990631"/>
                  </a:ext>
                </a:extLst>
              </a:tr>
              <a:tr h="791346">
                <a:tc>
                  <a:txBody>
                    <a:bodyPr/>
                    <a:lstStyle/>
                    <a:p>
                      <a:pPr algn="ctr"/>
                      <a:r>
                        <a:rPr lang="en-US" sz="2800" smtClean="0"/>
                        <a:t>He</a:t>
                      </a:r>
                      <a:endParaRPr lang="en-US" sz="2800"/>
                    </a:p>
                  </a:txBody>
                  <a:tcPr/>
                </a:tc>
                <a:tc>
                  <a:txBody>
                    <a:bodyPr/>
                    <a:lstStyle/>
                    <a:p>
                      <a:pPr algn="ctr"/>
                      <a:r>
                        <a:rPr lang="en-US" sz="2800" smtClean="0"/>
                        <a:t>x</a:t>
                      </a:r>
                      <a:endParaRPr lang="en-US" sz="2800"/>
                    </a:p>
                  </a:txBody>
                  <a:tcPr/>
                </a:tc>
                <a:tc>
                  <a:txBody>
                    <a:bodyPr/>
                    <a:lstStyle/>
                    <a:p>
                      <a:pPr algn="ctr"/>
                      <a:endParaRPr lang="en-US" sz="2800"/>
                    </a:p>
                  </a:txBody>
                  <a:tcPr/>
                </a:tc>
                <a:tc>
                  <a:txBody>
                    <a:bodyPr/>
                    <a:lstStyle/>
                    <a:p>
                      <a:pPr algn="ctr"/>
                      <a:r>
                        <a:rPr lang="en-US" sz="2800" smtClean="0"/>
                        <a:t>1</a:t>
                      </a:r>
                      <a:endParaRPr lang="en-US" sz="2800"/>
                    </a:p>
                  </a:txBody>
                  <a:tcPr/>
                </a:tc>
                <a:tc>
                  <a:txBody>
                    <a:bodyPr/>
                    <a:lstStyle/>
                    <a:p>
                      <a:pPr algn="ctr"/>
                      <a:r>
                        <a:rPr lang="en-US" sz="2800" smtClean="0"/>
                        <a:t>1</a:t>
                      </a:r>
                      <a:endParaRPr lang="en-US" sz="2800"/>
                    </a:p>
                  </a:txBody>
                  <a:tcPr/>
                </a:tc>
                <a:extLst>
                  <a:ext uri="{0D108BD9-81ED-4DB2-BD59-A6C34878D82A}">
                    <a16:rowId xmlns:a16="http://schemas.microsoft.com/office/drawing/2014/main" val="1118703318"/>
                  </a:ext>
                </a:extLst>
              </a:tr>
              <a:tr h="791346">
                <a:tc>
                  <a:txBody>
                    <a:bodyPr/>
                    <a:lstStyle/>
                    <a:p>
                      <a:pPr algn="ctr"/>
                      <a:r>
                        <a:rPr lang="en-US" sz="2800" smtClean="0"/>
                        <a:t>NaCl</a:t>
                      </a:r>
                      <a:endParaRPr lang="en-US" sz="2800"/>
                    </a:p>
                  </a:txBody>
                  <a:tcPr/>
                </a:tc>
                <a:tc>
                  <a:txBody>
                    <a:bodyPr/>
                    <a:lstStyle/>
                    <a:p>
                      <a:pPr algn="ctr"/>
                      <a:endParaRPr lang="en-US" sz="2800"/>
                    </a:p>
                  </a:txBody>
                  <a:tcPr/>
                </a:tc>
                <a:tc>
                  <a:txBody>
                    <a:bodyPr/>
                    <a:lstStyle/>
                    <a:p>
                      <a:pPr algn="ctr"/>
                      <a:r>
                        <a:rPr lang="en-US" sz="2800" smtClean="0"/>
                        <a:t>x</a:t>
                      </a:r>
                      <a:endParaRPr lang="en-US" sz="2800"/>
                    </a:p>
                  </a:txBody>
                  <a:tcPr/>
                </a:tc>
                <a:tc>
                  <a:txBody>
                    <a:bodyPr/>
                    <a:lstStyle/>
                    <a:p>
                      <a:pPr algn="ctr"/>
                      <a:r>
                        <a:rPr lang="en-US" sz="2800" smtClean="0"/>
                        <a:t>2</a:t>
                      </a:r>
                      <a:endParaRPr lang="en-US" sz="2800"/>
                    </a:p>
                  </a:txBody>
                  <a:tcPr/>
                </a:tc>
                <a:tc>
                  <a:txBody>
                    <a:bodyPr/>
                    <a:lstStyle/>
                    <a:p>
                      <a:pPr algn="ctr"/>
                      <a:r>
                        <a:rPr lang="en-US" sz="2800" smtClean="0"/>
                        <a:t>2</a:t>
                      </a:r>
                      <a:endParaRPr lang="en-US" sz="2800"/>
                    </a:p>
                  </a:txBody>
                  <a:tcPr/>
                </a:tc>
                <a:extLst>
                  <a:ext uri="{0D108BD9-81ED-4DB2-BD59-A6C34878D82A}">
                    <a16:rowId xmlns:a16="http://schemas.microsoft.com/office/drawing/2014/main" val="2967066330"/>
                  </a:ext>
                </a:extLst>
              </a:tr>
              <a:tr h="791346">
                <a:tc>
                  <a:txBody>
                    <a:bodyPr/>
                    <a:lstStyle/>
                    <a:p>
                      <a:pPr algn="ctr"/>
                      <a:r>
                        <a:rPr lang="en-US" sz="2800" smtClean="0"/>
                        <a:t>Ne</a:t>
                      </a:r>
                      <a:endParaRPr lang="en-US" sz="2800"/>
                    </a:p>
                  </a:txBody>
                  <a:tcPr/>
                </a:tc>
                <a:tc>
                  <a:txBody>
                    <a:bodyPr/>
                    <a:lstStyle/>
                    <a:p>
                      <a:pPr algn="ctr"/>
                      <a:r>
                        <a:rPr lang="en-US" sz="2800" smtClean="0"/>
                        <a:t>x</a:t>
                      </a:r>
                      <a:endParaRPr lang="en-US" sz="2800"/>
                    </a:p>
                  </a:txBody>
                  <a:tcPr/>
                </a:tc>
                <a:tc>
                  <a:txBody>
                    <a:bodyPr/>
                    <a:lstStyle/>
                    <a:p>
                      <a:pPr algn="ctr"/>
                      <a:endParaRPr lang="en-US" sz="2800"/>
                    </a:p>
                  </a:txBody>
                  <a:tcPr/>
                </a:tc>
                <a:tc>
                  <a:txBody>
                    <a:bodyPr/>
                    <a:lstStyle/>
                    <a:p>
                      <a:pPr algn="ctr"/>
                      <a:r>
                        <a:rPr lang="en-US" sz="2800" smtClean="0"/>
                        <a:t>1</a:t>
                      </a:r>
                      <a:endParaRPr lang="en-US" sz="2800"/>
                    </a:p>
                  </a:txBody>
                  <a:tcPr/>
                </a:tc>
                <a:tc>
                  <a:txBody>
                    <a:bodyPr/>
                    <a:lstStyle/>
                    <a:p>
                      <a:pPr algn="ctr"/>
                      <a:r>
                        <a:rPr lang="en-US" sz="2800" smtClean="0"/>
                        <a:t>1</a:t>
                      </a:r>
                      <a:endParaRPr lang="en-US" sz="2800"/>
                    </a:p>
                  </a:txBody>
                  <a:tcPr/>
                </a:tc>
                <a:extLst>
                  <a:ext uri="{0D108BD9-81ED-4DB2-BD59-A6C34878D82A}">
                    <a16:rowId xmlns:a16="http://schemas.microsoft.com/office/drawing/2014/main" val="130072375"/>
                  </a:ext>
                </a:extLst>
              </a:tr>
              <a:tr h="791346">
                <a:tc>
                  <a:txBody>
                    <a:bodyPr/>
                    <a:lstStyle/>
                    <a:p>
                      <a:pPr algn="ctr"/>
                      <a:r>
                        <a:rPr lang="en-US" sz="2800" smtClean="0"/>
                        <a:t>H</a:t>
                      </a:r>
                      <a:r>
                        <a:rPr lang="en-US" sz="2800" baseline="-25000" smtClean="0"/>
                        <a:t>2</a:t>
                      </a:r>
                      <a:r>
                        <a:rPr lang="en-US" sz="2800" smtClean="0"/>
                        <a:t>O</a:t>
                      </a:r>
                      <a:endParaRPr lang="en-US" sz="2800"/>
                    </a:p>
                  </a:txBody>
                  <a:tcPr/>
                </a:tc>
                <a:tc>
                  <a:txBody>
                    <a:bodyPr/>
                    <a:lstStyle/>
                    <a:p>
                      <a:pPr algn="ctr"/>
                      <a:endParaRPr lang="en-US" sz="2800"/>
                    </a:p>
                  </a:txBody>
                  <a:tcPr/>
                </a:tc>
                <a:tc>
                  <a:txBody>
                    <a:bodyPr/>
                    <a:lstStyle/>
                    <a:p>
                      <a:pPr algn="ctr"/>
                      <a:r>
                        <a:rPr lang="en-US" sz="2800" smtClean="0"/>
                        <a:t>x</a:t>
                      </a:r>
                      <a:endParaRPr lang="en-US" sz="2800"/>
                    </a:p>
                  </a:txBody>
                  <a:tcPr/>
                </a:tc>
                <a:tc>
                  <a:txBody>
                    <a:bodyPr/>
                    <a:lstStyle/>
                    <a:p>
                      <a:pPr algn="ctr"/>
                      <a:r>
                        <a:rPr lang="en-US" sz="2800" smtClean="0"/>
                        <a:t>3</a:t>
                      </a:r>
                      <a:endParaRPr lang="en-US" sz="2800"/>
                    </a:p>
                  </a:txBody>
                  <a:tcPr/>
                </a:tc>
                <a:tc>
                  <a:txBody>
                    <a:bodyPr/>
                    <a:lstStyle/>
                    <a:p>
                      <a:pPr algn="ctr"/>
                      <a:r>
                        <a:rPr lang="en-US" sz="2800" smtClean="0"/>
                        <a:t>2</a:t>
                      </a:r>
                      <a:endParaRPr lang="en-US" sz="2800"/>
                    </a:p>
                  </a:txBody>
                  <a:tcPr/>
                </a:tc>
                <a:extLst>
                  <a:ext uri="{0D108BD9-81ED-4DB2-BD59-A6C34878D82A}">
                    <a16:rowId xmlns:a16="http://schemas.microsoft.com/office/drawing/2014/main" val="3651938083"/>
                  </a:ext>
                </a:extLst>
              </a:tr>
            </a:tbl>
          </a:graphicData>
        </a:graphic>
      </p:graphicFrame>
    </p:spTree>
    <p:extLst>
      <p:ext uri="{BB962C8B-B14F-4D97-AF65-F5344CB8AC3E}">
        <p14:creationId xmlns:p14="http://schemas.microsoft.com/office/powerpoint/2010/main" val="95990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721894" y="962527"/>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45710A"/>
                </a:solidFill>
                <a:effectLst/>
                <a:latin typeface="Arial" panose="020B0604020202020204" pitchFamily="34" charset="0"/>
                <a:cs typeface="Arial" panose="020B0604020202020204" pitchFamily="34" charset="0"/>
              </a:rPr>
              <a:t>II. Liên kết 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inherit"/>
                <a:cs typeface="Arial" panose="020B0604020202020204" pitchFamily="34" charset="0"/>
              </a:rPr>
              <a:t>Câu 1: </a:t>
            </a:r>
            <a:r>
              <a:rPr kumimoji="0" lang="en-US" alt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Quan sát Hình 6.2 và so sánh số electron ở lớp ngoài cùng của nguyên tử Na, Cl với ion Na</a:t>
            </a:r>
            <a:r>
              <a:rPr kumimoji="0" lang="en-US" altLang="en-US" sz="1200" b="0" i="0" u="none" strike="noStrike" cap="none" normalizeH="0" baseline="30000" smtClean="0">
                <a:ln>
                  <a:noFill/>
                </a:ln>
                <a:solidFill>
                  <a:schemeClr val="tx1"/>
                </a:solidFill>
                <a:effectLst/>
                <a:latin typeface="Arial" panose="020B0604020202020204" pitchFamily="34" charset="0"/>
                <a:cs typeface="Arial" panose="020B0604020202020204" pitchFamily="34" charset="0"/>
              </a:rPr>
              <a:t>+</a:t>
            </a:r>
            <a:r>
              <a:rPr kumimoji="0" lang="en-US" alt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Cl</a:t>
            </a:r>
            <a:r>
              <a:rPr kumimoji="0" lang="en-US" altLang="en-US" sz="1200" b="0" i="0" u="none" strike="noStrike" cap="none" normalizeH="0" baseline="30000" smtClean="0">
                <a:ln>
                  <a:noFill/>
                </a:ln>
                <a:solidFill>
                  <a:schemeClr val="tx1"/>
                </a:solidFill>
                <a:effectLst/>
                <a:latin typeface="Arial" panose="020B0604020202020204" pitchFamily="34" charset="0"/>
                <a:cs typeface="Arial" panose="020B0604020202020204" pitchFamily="34" charset="0"/>
              </a:rPr>
              <a:t>-</a:t>
            </a:r>
            <a:r>
              <a:rPr kumimoji="0" lang="en-US" alt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en-US" altLang="en-US" sz="9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endParaRPr kumimoji="0" lang="en-US" altLang="en-US" sz="9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inherit"/>
                <a:cs typeface="Arial" panose="020B0604020202020204" pitchFamily="34" charset="0"/>
              </a:rPr>
              <a:t>Trả lời:</a:t>
            </a:r>
            <a:endParaRPr kumimoji="0" lang="en-US" altLang="en-US" sz="9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Số electron lớp ngoài cùng của nguyên tử Na nhiều hơn số electron lớp ngoài cùng của ion Na+</a:t>
            </a:r>
            <a:endParaRPr kumimoji="0" lang="en-US" altLang="en-US" sz="9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Số electron lớp ngoài cùng của nguyên tử Cl ít hơn số electron lớp ngoài cùng của ion Cl-</a:t>
            </a:r>
            <a:endParaRPr kumimoji="0" lang="en-US" altLang="en-US" sz="10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pic>
        <p:nvPicPr>
          <p:cNvPr id="9218" name="Picture 2" descr="Hình 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0762" y="1906588"/>
            <a:ext cx="5124450"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573153" y="387746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inherit"/>
                <a:cs typeface="Arial" panose="020B0604020202020204" pitchFamily="34" charset="0"/>
              </a:rPr>
              <a:t>Câu 2: </a:t>
            </a:r>
            <a:r>
              <a:rPr kumimoji="0" lang="en-US" alt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Cho sơ đồ mô tả sự hình thành liên kết ion trong phân tử magnesium oxide như sau:</a:t>
            </a:r>
            <a:endParaRPr kumimoji="0" lang="en-US" altLang="en-US" sz="9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endParaRPr kumimoji="0" lang="en-US" altLang="en-US" sz="9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Hãy cho biết nguyên tử Mg đã nhường hay nhận bao nhiêu electron</a:t>
            </a:r>
            <a:endParaRPr kumimoji="0" lang="en-US" altLang="en-US" sz="87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pic>
        <p:nvPicPr>
          <p:cNvPr id="9220" name="Picture 4" descr="Hình 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2160" y="3962353"/>
            <a:ext cx="4991100" cy="1390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21894" y="4980695"/>
            <a:ext cx="6096000" cy="1754326"/>
          </a:xfrm>
          <a:prstGeom prst="rect">
            <a:avLst/>
          </a:prstGeom>
        </p:spPr>
        <p:txBody>
          <a:bodyPr>
            <a:spAutoFit/>
          </a:bodyPr>
          <a:lstStyle/>
          <a:p>
            <a:r>
              <a:rPr lang="vi-VN" b="1" i="0" smtClean="0">
                <a:effectLst/>
                <a:latin typeface="inherit"/>
              </a:rPr>
              <a:t>Trả lời:</a:t>
            </a:r>
            <a:endParaRPr lang="vi-VN" b="0" i="0" smtClean="0">
              <a:effectLst/>
              <a:latin typeface="arial" panose="020B0604020202020204" pitchFamily="34" charset="0"/>
            </a:endParaRPr>
          </a:p>
          <a:p>
            <a:r>
              <a:rPr lang="vi-VN" b="0" i="0" smtClean="0">
                <a:effectLst/>
                <a:latin typeface="arial" panose="020B0604020202020204" pitchFamily="34" charset="0"/>
              </a:rPr>
              <a:t>Nguyên tử Mg có 12 electron. Ion Mg</a:t>
            </a:r>
            <a:r>
              <a:rPr lang="vi-VN" b="0" i="0" baseline="30000" smtClean="0">
                <a:effectLst/>
                <a:latin typeface="arial" panose="020B0604020202020204" pitchFamily="34" charset="0"/>
              </a:rPr>
              <a:t>2+</a:t>
            </a:r>
            <a:r>
              <a:rPr lang="vi-VN" b="0" i="0" smtClean="0">
                <a:effectLst/>
                <a:latin typeface="arial" panose="020B0604020202020204" pitchFamily="34" charset="0"/>
              </a:rPr>
              <a:t> có tất cả 10 electron</a:t>
            </a:r>
          </a:p>
          <a:p>
            <a:r>
              <a:rPr lang="vi-VN" b="0" i="0" smtClean="0">
                <a:effectLst/>
                <a:latin typeface="arial" panose="020B0604020202020204" pitchFamily="34" charset="0"/>
              </a:rPr>
              <a:t>=&gt; Mất đi 2 electron ở lớp vỏ ngoài cùng</a:t>
            </a:r>
          </a:p>
          <a:p>
            <a:r>
              <a:rPr lang="vi-VN" b="0" i="0" smtClean="0">
                <a:effectLst/>
                <a:latin typeface="arial" panose="020B0604020202020204" pitchFamily="34" charset="0"/>
              </a:rPr>
              <a:t>=&gt; Nguyên tử Mg đã nhường đi 2 electron ở lớp vỏ ngoài cùng</a:t>
            </a:r>
            <a:endParaRPr lang="vi-VN" b="0" i="0">
              <a:effectLst/>
              <a:latin typeface="arial" panose="020B0604020202020204" pitchFamily="34" charset="0"/>
            </a:endParaRPr>
          </a:p>
        </p:txBody>
      </p:sp>
    </p:spTree>
    <p:extLst>
      <p:ext uri="{BB962C8B-B14F-4D97-AF65-F5344CB8AC3E}">
        <p14:creationId xmlns:p14="http://schemas.microsoft.com/office/powerpoint/2010/main" val="2886327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060833" y="314545"/>
            <a:ext cx="5948413" cy="329320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444444"/>
                </a:solidFill>
                <a:effectLst/>
                <a:latin typeface="Arial" panose="020B0604020202020204" pitchFamily="34" charset="0"/>
                <a:cs typeface="Arial" panose="020B0604020202020204" pitchFamily="34" charset="0"/>
              </a:rPr>
              <a:t>2. Liên kết cộng hóa trị trong phân tử hợp chất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inherit"/>
                <a:cs typeface="Arial" panose="020B0604020202020204" pitchFamily="34" charset="0"/>
              </a:rPr>
              <a:t>Câu 1.</a:t>
            </a:r>
            <a:r>
              <a:rPr kumimoji="0" lang="en-US" alt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Quan sát Hình 6.6 và cho biết khi nguyên tử O liên kết với hai nguyên tử H theo cách dùng chung electron thì lớp vỏ của nguyên tử oxygen giống với lớp vỏ của nguyên tử khí hiếm nào?</a:t>
            </a:r>
            <a:endParaRPr kumimoji="0" lang="en-US" altLang="en-US" sz="9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r>
              <a:rPr kumimoji="0" lang="en-US" altLang="en-US" sz="15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r>
              <a:rPr kumimoji="0" lang="en-US" alt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p:txBody>
      </p:sp>
      <p:pic>
        <p:nvPicPr>
          <p:cNvPr id="12290" name="Picture 2" descr="Hình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9083" y="1178879"/>
            <a:ext cx="6096000" cy="24288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68867" y="3733424"/>
            <a:ext cx="6096000" cy="1477328"/>
          </a:xfrm>
          <a:prstGeom prst="rect">
            <a:avLst/>
          </a:prstGeom>
        </p:spPr>
        <p:txBody>
          <a:bodyPr>
            <a:spAutoFit/>
          </a:bodyPr>
          <a:lstStyle/>
          <a:p>
            <a:r>
              <a:rPr lang="en-US" b="1" i="0" smtClean="0">
                <a:effectLst/>
                <a:latin typeface="inherit"/>
              </a:rPr>
              <a:t>Trả lời:</a:t>
            </a:r>
            <a:endParaRPr lang="en-US" b="0" i="0" smtClean="0">
              <a:effectLst/>
              <a:latin typeface="arial" panose="020B0604020202020204" pitchFamily="34" charset="0"/>
            </a:endParaRPr>
          </a:p>
          <a:p>
            <a:r>
              <a:rPr lang="en-US" b="0" i="0" smtClean="0">
                <a:effectLst/>
                <a:latin typeface="arial" panose="020B0604020202020204" pitchFamily="34" charset="0"/>
              </a:rPr>
              <a:t>Khi nguyên tử O liên kết với 2 nguyên tử H bằng cách góp chung electron thì nguyên tử O có 10 electron (2 electron lớp thứ nhất, 8 electron ở lớp thứ 2)</a:t>
            </a:r>
          </a:p>
          <a:p>
            <a:r>
              <a:rPr lang="en-US" b="0" i="0" smtClean="0">
                <a:effectLst/>
                <a:latin typeface="arial" panose="020B0604020202020204" pitchFamily="34" charset="0"/>
              </a:rPr>
              <a:t>Giống cấu hình electron của khí hiếm Neon (Ne)</a:t>
            </a:r>
            <a:endParaRPr lang="en-US" b="0" i="0">
              <a:effectLst/>
              <a:latin typeface="arial" panose="020B0604020202020204" pitchFamily="34" charset="0"/>
            </a:endParaRPr>
          </a:p>
        </p:txBody>
      </p:sp>
    </p:spTree>
    <p:extLst>
      <p:ext uri="{BB962C8B-B14F-4D97-AF65-F5344CB8AC3E}">
        <p14:creationId xmlns:p14="http://schemas.microsoft.com/office/powerpoint/2010/main" val="3180483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0667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63040" y="336884"/>
            <a:ext cx="5216893" cy="523220"/>
          </a:xfrm>
          <a:prstGeom prst="rect">
            <a:avLst/>
          </a:prstGeom>
          <a:noFill/>
        </p:spPr>
        <p:txBody>
          <a:bodyPr wrap="square" rtlCol="0">
            <a:spAutoFit/>
          </a:bodyPr>
          <a:lstStyle/>
          <a:p>
            <a:r>
              <a:rPr lang="en-US" sz="2800" b="1" smtClean="0">
                <a:solidFill>
                  <a:schemeClr val="tx1">
                    <a:lumMod val="95000"/>
                    <a:lumOff val="5000"/>
                  </a:schemeClr>
                </a:solidFill>
              </a:rPr>
              <a:t>2. Hoàn thành bảng sau</a:t>
            </a:r>
            <a:endParaRPr lang="en-US" sz="2800" b="1">
              <a:solidFill>
                <a:schemeClr val="tx1">
                  <a:lumMod val="95000"/>
                  <a:lumOff val="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687416988"/>
              </p:ext>
            </p:extLst>
          </p:nvPr>
        </p:nvGraphicFramePr>
        <p:xfrm>
          <a:off x="1387107" y="1229805"/>
          <a:ext cx="10153584" cy="3535680"/>
        </p:xfrm>
        <a:graphic>
          <a:graphicData uri="http://schemas.openxmlformats.org/drawingml/2006/table">
            <a:tbl>
              <a:tblPr firstRow="1" bandRow="1">
                <a:tableStyleId>{5C22544A-7EE6-4342-B048-85BDC9FD1C3A}</a:tableStyleId>
              </a:tblPr>
              <a:tblGrid>
                <a:gridCol w="5445526">
                  <a:extLst>
                    <a:ext uri="{9D8B030D-6E8A-4147-A177-3AD203B41FA5}">
                      <a16:colId xmlns:a16="http://schemas.microsoft.com/office/drawing/2014/main" val="3345662038"/>
                    </a:ext>
                  </a:extLst>
                </a:gridCol>
                <a:gridCol w="925846">
                  <a:extLst>
                    <a:ext uri="{9D8B030D-6E8A-4147-A177-3AD203B41FA5}">
                      <a16:colId xmlns:a16="http://schemas.microsoft.com/office/drawing/2014/main" val="38350782"/>
                    </a:ext>
                  </a:extLst>
                </a:gridCol>
                <a:gridCol w="901799">
                  <a:extLst>
                    <a:ext uri="{9D8B030D-6E8A-4147-A177-3AD203B41FA5}">
                      <a16:colId xmlns:a16="http://schemas.microsoft.com/office/drawing/2014/main" val="2395612410"/>
                    </a:ext>
                  </a:extLst>
                </a:gridCol>
                <a:gridCol w="937871">
                  <a:extLst>
                    <a:ext uri="{9D8B030D-6E8A-4147-A177-3AD203B41FA5}">
                      <a16:colId xmlns:a16="http://schemas.microsoft.com/office/drawing/2014/main" val="1467945785"/>
                    </a:ext>
                  </a:extLst>
                </a:gridCol>
                <a:gridCol w="937870">
                  <a:extLst>
                    <a:ext uri="{9D8B030D-6E8A-4147-A177-3AD203B41FA5}">
                      <a16:colId xmlns:a16="http://schemas.microsoft.com/office/drawing/2014/main" val="1298695172"/>
                    </a:ext>
                  </a:extLst>
                </a:gridCol>
                <a:gridCol w="1004672">
                  <a:extLst>
                    <a:ext uri="{9D8B030D-6E8A-4147-A177-3AD203B41FA5}">
                      <a16:colId xmlns:a16="http://schemas.microsoft.com/office/drawing/2014/main" val="3483037262"/>
                    </a:ext>
                  </a:extLst>
                </a:gridCol>
              </a:tblGrid>
              <a:tr h="370840">
                <a:tc>
                  <a:txBody>
                    <a:bodyPr/>
                    <a:lstStyle/>
                    <a:p>
                      <a:r>
                        <a:rPr lang="en-US" sz="2800" b="1" smtClean="0">
                          <a:solidFill>
                            <a:schemeClr val="accent2">
                              <a:lumMod val="50000"/>
                            </a:schemeClr>
                          </a:solidFill>
                        </a:rPr>
                        <a:t>Nguyên</a:t>
                      </a:r>
                      <a:r>
                        <a:rPr lang="en-US" sz="2800" b="1" baseline="0" smtClean="0">
                          <a:solidFill>
                            <a:schemeClr val="accent2">
                              <a:lumMod val="50000"/>
                            </a:schemeClr>
                          </a:solidFill>
                        </a:rPr>
                        <a:t> tố</a:t>
                      </a:r>
                      <a:endParaRPr lang="en-US" sz="2800" b="1">
                        <a:solidFill>
                          <a:schemeClr val="accent2">
                            <a:lumMod val="50000"/>
                          </a:schemeClr>
                        </a:solidFill>
                      </a:endParaRPr>
                    </a:p>
                  </a:txBody>
                  <a:tcPr/>
                </a:tc>
                <a:tc>
                  <a:txBody>
                    <a:bodyPr/>
                    <a:lstStyle/>
                    <a:p>
                      <a:r>
                        <a:rPr lang="en-US" sz="2800" b="1" smtClean="0">
                          <a:solidFill>
                            <a:schemeClr val="accent2">
                              <a:lumMod val="50000"/>
                            </a:schemeClr>
                          </a:solidFill>
                        </a:rPr>
                        <a:t>H</a:t>
                      </a:r>
                      <a:endParaRPr lang="en-US" sz="2800" b="1">
                        <a:solidFill>
                          <a:schemeClr val="accent2">
                            <a:lumMod val="50000"/>
                          </a:schemeClr>
                        </a:solidFill>
                      </a:endParaRPr>
                    </a:p>
                  </a:txBody>
                  <a:tcPr/>
                </a:tc>
                <a:tc>
                  <a:txBody>
                    <a:bodyPr/>
                    <a:lstStyle/>
                    <a:p>
                      <a:r>
                        <a:rPr lang="en-US" sz="2800" b="1" smtClean="0">
                          <a:solidFill>
                            <a:schemeClr val="accent2">
                              <a:lumMod val="50000"/>
                            </a:schemeClr>
                          </a:solidFill>
                        </a:rPr>
                        <a:t>He</a:t>
                      </a:r>
                      <a:endParaRPr lang="en-US" sz="2800" b="1">
                        <a:solidFill>
                          <a:schemeClr val="accent2">
                            <a:lumMod val="50000"/>
                          </a:schemeClr>
                        </a:solidFill>
                      </a:endParaRPr>
                    </a:p>
                  </a:txBody>
                  <a:tcPr/>
                </a:tc>
                <a:tc>
                  <a:txBody>
                    <a:bodyPr/>
                    <a:lstStyle/>
                    <a:p>
                      <a:r>
                        <a:rPr lang="en-US" sz="2800" b="1" smtClean="0">
                          <a:solidFill>
                            <a:schemeClr val="accent2">
                              <a:lumMod val="50000"/>
                            </a:schemeClr>
                          </a:solidFill>
                        </a:rPr>
                        <a:t>Na</a:t>
                      </a:r>
                      <a:endParaRPr lang="en-US" sz="2800" b="1">
                        <a:solidFill>
                          <a:schemeClr val="accent2">
                            <a:lumMod val="50000"/>
                          </a:schemeClr>
                        </a:solidFill>
                      </a:endParaRPr>
                    </a:p>
                  </a:txBody>
                  <a:tcPr/>
                </a:tc>
                <a:tc>
                  <a:txBody>
                    <a:bodyPr/>
                    <a:lstStyle/>
                    <a:p>
                      <a:r>
                        <a:rPr lang="en-US" sz="2800" b="1" smtClean="0">
                          <a:solidFill>
                            <a:schemeClr val="accent2">
                              <a:lumMod val="50000"/>
                            </a:schemeClr>
                          </a:solidFill>
                        </a:rPr>
                        <a:t>Al</a:t>
                      </a:r>
                      <a:endParaRPr lang="en-US" sz="2800" b="1">
                        <a:solidFill>
                          <a:schemeClr val="accent2">
                            <a:lumMod val="50000"/>
                          </a:schemeClr>
                        </a:solidFill>
                      </a:endParaRPr>
                    </a:p>
                  </a:txBody>
                  <a:tcPr/>
                </a:tc>
                <a:tc>
                  <a:txBody>
                    <a:bodyPr/>
                    <a:lstStyle/>
                    <a:p>
                      <a:r>
                        <a:rPr lang="en-US" sz="2800" b="1" smtClean="0">
                          <a:solidFill>
                            <a:schemeClr val="accent2">
                              <a:lumMod val="50000"/>
                            </a:schemeClr>
                          </a:solidFill>
                        </a:rPr>
                        <a:t>Ne</a:t>
                      </a:r>
                      <a:endParaRPr lang="en-US" sz="2800" b="1">
                        <a:solidFill>
                          <a:schemeClr val="accent2">
                            <a:lumMod val="50000"/>
                          </a:schemeClr>
                        </a:solidFill>
                      </a:endParaRPr>
                    </a:p>
                  </a:txBody>
                  <a:tcPr/>
                </a:tc>
                <a:extLst>
                  <a:ext uri="{0D108BD9-81ED-4DB2-BD59-A6C34878D82A}">
                    <a16:rowId xmlns:a16="http://schemas.microsoft.com/office/drawing/2014/main" val="272206561"/>
                  </a:ext>
                </a:extLst>
              </a:tr>
              <a:tr h="370840">
                <a:tc>
                  <a:txBody>
                    <a:bodyPr/>
                    <a:lstStyle/>
                    <a:p>
                      <a:r>
                        <a:rPr lang="en-US" sz="2800" b="1" smtClean="0">
                          <a:solidFill>
                            <a:schemeClr val="accent2">
                              <a:lumMod val="50000"/>
                            </a:schemeClr>
                          </a:solidFill>
                        </a:rPr>
                        <a:t>Số</a:t>
                      </a:r>
                      <a:r>
                        <a:rPr lang="en-US" sz="2800" b="1" baseline="0" smtClean="0">
                          <a:solidFill>
                            <a:schemeClr val="accent2">
                              <a:lumMod val="50000"/>
                            </a:schemeClr>
                          </a:solidFill>
                        </a:rPr>
                        <a:t> thứ tự trong bảng tuần hoàn</a:t>
                      </a:r>
                      <a:endParaRPr lang="en-US" sz="2800" b="1">
                        <a:solidFill>
                          <a:schemeClr val="accent2">
                            <a:lumMod val="50000"/>
                          </a:schemeClr>
                        </a:solidFill>
                      </a:endParaRPr>
                    </a:p>
                  </a:txBody>
                  <a:tcPr/>
                </a:tc>
                <a:tc>
                  <a:txBody>
                    <a:bodyPr/>
                    <a:lstStyle/>
                    <a:p>
                      <a:endParaRPr lang="en-US" sz="2800" b="1">
                        <a:solidFill>
                          <a:schemeClr val="accent2">
                            <a:lumMod val="50000"/>
                          </a:schemeClr>
                        </a:solidFill>
                      </a:endParaRPr>
                    </a:p>
                  </a:txBody>
                  <a:tcPr/>
                </a:tc>
                <a:tc>
                  <a:txBody>
                    <a:bodyPr/>
                    <a:lstStyle/>
                    <a:p>
                      <a:endParaRPr lang="en-US" sz="2800" b="1">
                        <a:solidFill>
                          <a:schemeClr val="accent2">
                            <a:lumMod val="50000"/>
                          </a:schemeClr>
                        </a:solidFill>
                      </a:endParaRPr>
                    </a:p>
                  </a:txBody>
                  <a:tcPr/>
                </a:tc>
                <a:tc>
                  <a:txBody>
                    <a:bodyPr/>
                    <a:lstStyle/>
                    <a:p>
                      <a:endParaRPr lang="en-US" sz="2800" b="1">
                        <a:solidFill>
                          <a:schemeClr val="accent2">
                            <a:lumMod val="50000"/>
                          </a:schemeClr>
                        </a:solidFill>
                      </a:endParaRPr>
                    </a:p>
                  </a:txBody>
                  <a:tcPr/>
                </a:tc>
                <a:tc>
                  <a:txBody>
                    <a:bodyPr/>
                    <a:lstStyle/>
                    <a:p>
                      <a:endParaRPr lang="en-US" sz="2800" b="1">
                        <a:solidFill>
                          <a:schemeClr val="accent2">
                            <a:lumMod val="50000"/>
                          </a:schemeClr>
                        </a:solidFill>
                      </a:endParaRPr>
                    </a:p>
                  </a:txBody>
                  <a:tcPr/>
                </a:tc>
                <a:tc>
                  <a:txBody>
                    <a:bodyPr/>
                    <a:lstStyle/>
                    <a:p>
                      <a:endParaRPr lang="en-US" sz="2800" b="1">
                        <a:solidFill>
                          <a:schemeClr val="accent2">
                            <a:lumMod val="50000"/>
                          </a:schemeClr>
                        </a:solidFill>
                      </a:endParaRPr>
                    </a:p>
                  </a:txBody>
                  <a:tcPr/>
                </a:tc>
                <a:extLst>
                  <a:ext uri="{0D108BD9-81ED-4DB2-BD59-A6C34878D82A}">
                    <a16:rowId xmlns:a16="http://schemas.microsoft.com/office/drawing/2014/main" val="3328313580"/>
                  </a:ext>
                </a:extLst>
              </a:tr>
              <a:tr h="370840">
                <a:tc>
                  <a:txBody>
                    <a:bodyPr/>
                    <a:lstStyle/>
                    <a:p>
                      <a:r>
                        <a:rPr lang="en-US" sz="2800" b="1" smtClean="0">
                          <a:solidFill>
                            <a:schemeClr val="accent2">
                              <a:lumMod val="50000"/>
                            </a:schemeClr>
                          </a:solidFill>
                        </a:rPr>
                        <a:t>Số</a:t>
                      </a:r>
                      <a:r>
                        <a:rPr lang="en-US" sz="2800" b="1" baseline="0" smtClean="0">
                          <a:solidFill>
                            <a:schemeClr val="accent2">
                              <a:lumMod val="50000"/>
                            </a:schemeClr>
                          </a:solidFill>
                        </a:rPr>
                        <a:t> thứ tự của nhóm trong bảng tuần hoàn</a:t>
                      </a:r>
                      <a:endParaRPr lang="en-US" sz="2800" b="1">
                        <a:solidFill>
                          <a:schemeClr val="accent2">
                            <a:lumMod val="50000"/>
                          </a:schemeClr>
                        </a:solidFill>
                      </a:endParaRPr>
                    </a:p>
                  </a:txBody>
                  <a:tcPr/>
                </a:tc>
                <a:tc>
                  <a:txBody>
                    <a:bodyPr/>
                    <a:lstStyle/>
                    <a:p>
                      <a:endParaRPr lang="en-US" sz="2800" b="1">
                        <a:solidFill>
                          <a:schemeClr val="accent2">
                            <a:lumMod val="50000"/>
                          </a:schemeClr>
                        </a:solidFill>
                      </a:endParaRPr>
                    </a:p>
                  </a:txBody>
                  <a:tcPr/>
                </a:tc>
                <a:tc>
                  <a:txBody>
                    <a:bodyPr/>
                    <a:lstStyle/>
                    <a:p>
                      <a:endParaRPr lang="en-US" sz="2800" b="1">
                        <a:solidFill>
                          <a:schemeClr val="accent2">
                            <a:lumMod val="50000"/>
                          </a:schemeClr>
                        </a:solidFill>
                      </a:endParaRPr>
                    </a:p>
                  </a:txBody>
                  <a:tcPr/>
                </a:tc>
                <a:tc>
                  <a:txBody>
                    <a:bodyPr/>
                    <a:lstStyle/>
                    <a:p>
                      <a:endParaRPr lang="en-US" sz="2800" b="1">
                        <a:solidFill>
                          <a:schemeClr val="accent2">
                            <a:lumMod val="50000"/>
                          </a:schemeClr>
                        </a:solidFill>
                      </a:endParaRPr>
                    </a:p>
                  </a:txBody>
                  <a:tcPr/>
                </a:tc>
                <a:tc>
                  <a:txBody>
                    <a:bodyPr/>
                    <a:lstStyle/>
                    <a:p>
                      <a:endParaRPr lang="en-US" sz="2800" b="1">
                        <a:solidFill>
                          <a:schemeClr val="accent2">
                            <a:lumMod val="50000"/>
                          </a:schemeClr>
                        </a:solidFill>
                      </a:endParaRPr>
                    </a:p>
                  </a:txBody>
                  <a:tcPr/>
                </a:tc>
                <a:tc>
                  <a:txBody>
                    <a:bodyPr/>
                    <a:lstStyle/>
                    <a:p>
                      <a:endParaRPr lang="en-US" sz="2800" b="1">
                        <a:solidFill>
                          <a:schemeClr val="accent2">
                            <a:lumMod val="50000"/>
                          </a:schemeClr>
                        </a:solidFill>
                      </a:endParaRPr>
                    </a:p>
                  </a:txBody>
                  <a:tcPr/>
                </a:tc>
                <a:extLst>
                  <a:ext uri="{0D108BD9-81ED-4DB2-BD59-A6C34878D82A}">
                    <a16:rowId xmlns:a16="http://schemas.microsoft.com/office/drawing/2014/main" val="1035881193"/>
                  </a:ext>
                </a:extLst>
              </a:tr>
              <a:tr h="370840">
                <a:tc>
                  <a:txBody>
                    <a:bodyPr/>
                    <a:lstStyle/>
                    <a:p>
                      <a:r>
                        <a:rPr lang="en-US" sz="2800" b="1" smtClean="0">
                          <a:solidFill>
                            <a:schemeClr val="accent2">
                              <a:lumMod val="50000"/>
                            </a:schemeClr>
                          </a:solidFill>
                        </a:rPr>
                        <a:t>Số</a:t>
                      </a:r>
                      <a:r>
                        <a:rPr lang="en-US" sz="2800" b="1" baseline="0" smtClean="0">
                          <a:solidFill>
                            <a:schemeClr val="accent2">
                              <a:lumMod val="50000"/>
                            </a:schemeClr>
                          </a:solidFill>
                        </a:rPr>
                        <a:t> e</a:t>
                      </a:r>
                      <a:endParaRPr lang="en-US" sz="2800" b="1">
                        <a:solidFill>
                          <a:schemeClr val="accent2">
                            <a:lumMod val="50000"/>
                          </a:schemeClr>
                        </a:solidFill>
                      </a:endParaRPr>
                    </a:p>
                  </a:txBody>
                  <a:tcPr/>
                </a:tc>
                <a:tc>
                  <a:txBody>
                    <a:bodyPr/>
                    <a:lstStyle/>
                    <a:p>
                      <a:endParaRPr lang="en-US" sz="2800" b="1">
                        <a:solidFill>
                          <a:schemeClr val="accent2">
                            <a:lumMod val="50000"/>
                          </a:schemeClr>
                        </a:solidFill>
                      </a:endParaRPr>
                    </a:p>
                  </a:txBody>
                  <a:tcPr/>
                </a:tc>
                <a:tc>
                  <a:txBody>
                    <a:bodyPr/>
                    <a:lstStyle/>
                    <a:p>
                      <a:endParaRPr lang="en-US" sz="2800" b="1">
                        <a:solidFill>
                          <a:schemeClr val="accent2">
                            <a:lumMod val="50000"/>
                          </a:schemeClr>
                        </a:solidFill>
                      </a:endParaRPr>
                    </a:p>
                  </a:txBody>
                  <a:tcPr/>
                </a:tc>
                <a:tc>
                  <a:txBody>
                    <a:bodyPr/>
                    <a:lstStyle/>
                    <a:p>
                      <a:endParaRPr lang="en-US" sz="2800" b="1">
                        <a:solidFill>
                          <a:schemeClr val="accent2">
                            <a:lumMod val="50000"/>
                          </a:schemeClr>
                        </a:solidFill>
                      </a:endParaRPr>
                    </a:p>
                  </a:txBody>
                  <a:tcPr/>
                </a:tc>
                <a:tc>
                  <a:txBody>
                    <a:bodyPr/>
                    <a:lstStyle/>
                    <a:p>
                      <a:endParaRPr lang="en-US" sz="2800" b="1">
                        <a:solidFill>
                          <a:schemeClr val="accent2">
                            <a:lumMod val="50000"/>
                          </a:schemeClr>
                        </a:solidFill>
                      </a:endParaRPr>
                    </a:p>
                  </a:txBody>
                  <a:tcPr/>
                </a:tc>
                <a:tc>
                  <a:txBody>
                    <a:bodyPr/>
                    <a:lstStyle/>
                    <a:p>
                      <a:endParaRPr lang="en-US" sz="2800" b="1">
                        <a:solidFill>
                          <a:schemeClr val="accent2">
                            <a:lumMod val="50000"/>
                          </a:schemeClr>
                        </a:solidFill>
                      </a:endParaRPr>
                    </a:p>
                  </a:txBody>
                  <a:tcPr/>
                </a:tc>
                <a:extLst>
                  <a:ext uri="{0D108BD9-81ED-4DB2-BD59-A6C34878D82A}">
                    <a16:rowId xmlns:a16="http://schemas.microsoft.com/office/drawing/2014/main" val="2260032759"/>
                  </a:ext>
                </a:extLst>
              </a:tr>
              <a:tr h="370840">
                <a:tc>
                  <a:txBody>
                    <a:bodyPr/>
                    <a:lstStyle/>
                    <a:p>
                      <a:r>
                        <a:rPr lang="en-US" sz="2800" b="1" smtClean="0">
                          <a:solidFill>
                            <a:schemeClr val="accent2">
                              <a:lumMod val="50000"/>
                            </a:schemeClr>
                          </a:solidFill>
                        </a:rPr>
                        <a:t>Số</a:t>
                      </a:r>
                      <a:r>
                        <a:rPr lang="en-US" sz="2800" b="1" baseline="0" smtClean="0">
                          <a:solidFill>
                            <a:schemeClr val="accent2">
                              <a:lumMod val="50000"/>
                            </a:schemeClr>
                          </a:solidFill>
                        </a:rPr>
                        <a:t> lớp e</a:t>
                      </a:r>
                      <a:endParaRPr lang="en-US" sz="2800" b="1">
                        <a:solidFill>
                          <a:schemeClr val="accent2">
                            <a:lumMod val="50000"/>
                          </a:schemeClr>
                        </a:solidFill>
                      </a:endParaRPr>
                    </a:p>
                  </a:txBody>
                  <a:tcPr/>
                </a:tc>
                <a:tc>
                  <a:txBody>
                    <a:bodyPr/>
                    <a:lstStyle/>
                    <a:p>
                      <a:endParaRPr lang="en-US" sz="2800" b="1">
                        <a:solidFill>
                          <a:schemeClr val="accent2">
                            <a:lumMod val="50000"/>
                          </a:schemeClr>
                        </a:solidFill>
                      </a:endParaRPr>
                    </a:p>
                  </a:txBody>
                  <a:tcPr/>
                </a:tc>
                <a:tc>
                  <a:txBody>
                    <a:bodyPr/>
                    <a:lstStyle/>
                    <a:p>
                      <a:endParaRPr lang="en-US" sz="2800" b="1">
                        <a:solidFill>
                          <a:schemeClr val="accent2">
                            <a:lumMod val="50000"/>
                          </a:schemeClr>
                        </a:solidFill>
                      </a:endParaRPr>
                    </a:p>
                  </a:txBody>
                  <a:tcPr/>
                </a:tc>
                <a:tc>
                  <a:txBody>
                    <a:bodyPr/>
                    <a:lstStyle/>
                    <a:p>
                      <a:endParaRPr lang="en-US" sz="2800" b="1">
                        <a:solidFill>
                          <a:schemeClr val="accent2">
                            <a:lumMod val="50000"/>
                          </a:schemeClr>
                        </a:solidFill>
                      </a:endParaRPr>
                    </a:p>
                  </a:txBody>
                  <a:tcPr/>
                </a:tc>
                <a:tc>
                  <a:txBody>
                    <a:bodyPr/>
                    <a:lstStyle/>
                    <a:p>
                      <a:endParaRPr lang="en-US" sz="2800" b="1">
                        <a:solidFill>
                          <a:schemeClr val="accent2">
                            <a:lumMod val="50000"/>
                          </a:schemeClr>
                        </a:solidFill>
                      </a:endParaRPr>
                    </a:p>
                  </a:txBody>
                  <a:tcPr/>
                </a:tc>
                <a:tc>
                  <a:txBody>
                    <a:bodyPr/>
                    <a:lstStyle/>
                    <a:p>
                      <a:endParaRPr lang="en-US" sz="2800" b="1">
                        <a:solidFill>
                          <a:schemeClr val="accent2">
                            <a:lumMod val="50000"/>
                          </a:schemeClr>
                        </a:solidFill>
                      </a:endParaRPr>
                    </a:p>
                  </a:txBody>
                  <a:tcPr/>
                </a:tc>
                <a:extLst>
                  <a:ext uri="{0D108BD9-81ED-4DB2-BD59-A6C34878D82A}">
                    <a16:rowId xmlns:a16="http://schemas.microsoft.com/office/drawing/2014/main" val="3190232581"/>
                  </a:ext>
                </a:extLst>
              </a:tr>
              <a:tr h="370840">
                <a:tc>
                  <a:txBody>
                    <a:bodyPr/>
                    <a:lstStyle/>
                    <a:p>
                      <a:r>
                        <a:rPr lang="en-US" sz="2800" b="1" smtClean="0">
                          <a:solidFill>
                            <a:schemeClr val="accent2">
                              <a:lumMod val="50000"/>
                            </a:schemeClr>
                          </a:solidFill>
                        </a:rPr>
                        <a:t>Số</a:t>
                      </a:r>
                      <a:r>
                        <a:rPr lang="en-US" sz="2800" b="1" baseline="0" smtClean="0">
                          <a:solidFill>
                            <a:schemeClr val="accent2">
                              <a:lumMod val="50000"/>
                            </a:schemeClr>
                          </a:solidFill>
                        </a:rPr>
                        <a:t> e ở lớp ngoài cùng</a:t>
                      </a:r>
                      <a:endParaRPr lang="en-US" sz="2800" b="1">
                        <a:solidFill>
                          <a:schemeClr val="accent2">
                            <a:lumMod val="50000"/>
                          </a:schemeClr>
                        </a:solidFill>
                      </a:endParaRPr>
                    </a:p>
                  </a:txBody>
                  <a:tcPr/>
                </a:tc>
                <a:tc>
                  <a:txBody>
                    <a:bodyPr/>
                    <a:lstStyle/>
                    <a:p>
                      <a:endParaRPr lang="en-US" sz="2800" b="1">
                        <a:solidFill>
                          <a:schemeClr val="accent2">
                            <a:lumMod val="50000"/>
                          </a:schemeClr>
                        </a:solidFill>
                      </a:endParaRPr>
                    </a:p>
                  </a:txBody>
                  <a:tcPr/>
                </a:tc>
                <a:tc>
                  <a:txBody>
                    <a:bodyPr/>
                    <a:lstStyle/>
                    <a:p>
                      <a:endParaRPr lang="en-US" sz="2800" b="1">
                        <a:solidFill>
                          <a:schemeClr val="accent2">
                            <a:lumMod val="50000"/>
                          </a:schemeClr>
                        </a:solidFill>
                      </a:endParaRPr>
                    </a:p>
                  </a:txBody>
                  <a:tcPr/>
                </a:tc>
                <a:tc>
                  <a:txBody>
                    <a:bodyPr/>
                    <a:lstStyle/>
                    <a:p>
                      <a:endParaRPr lang="en-US" sz="2800" b="1">
                        <a:solidFill>
                          <a:schemeClr val="accent2">
                            <a:lumMod val="50000"/>
                          </a:schemeClr>
                        </a:solidFill>
                      </a:endParaRPr>
                    </a:p>
                  </a:txBody>
                  <a:tcPr/>
                </a:tc>
                <a:tc>
                  <a:txBody>
                    <a:bodyPr/>
                    <a:lstStyle/>
                    <a:p>
                      <a:endParaRPr lang="en-US" sz="2800" b="1">
                        <a:solidFill>
                          <a:schemeClr val="accent2">
                            <a:lumMod val="50000"/>
                          </a:schemeClr>
                        </a:solidFill>
                      </a:endParaRPr>
                    </a:p>
                  </a:txBody>
                  <a:tcPr/>
                </a:tc>
                <a:tc>
                  <a:txBody>
                    <a:bodyPr/>
                    <a:lstStyle/>
                    <a:p>
                      <a:endParaRPr lang="en-US" sz="2800" b="1">
                        <a:solidFill>
                          <a:schemeClr val="accent2">
                            <a:lumMod val="50000"/>
                          </a:schemeClr>
                        </a:solidFill>
                      </a:endParaRPr>
                    </a:p>
                  </a:txBody>
                  <a:tcPr/>
                </a:tc>
                <a:extLst>
                  <a:ext uri="{0D108BD9-81ED-4DB2-BD59-A6C34878D82A}">
                    <a16:rowId xmlns:a16="http://schemas.microsoft.com/office/drawing/2014/main" val="1097309393"/>
                  </a:ext>
                </a:extLst>
              </a:tr>
            </a:tbl>
          </a:graphicData>
        </a:graphic>
      </p:graphicFrame>
    </p:spTree>
    <p:extLst>
      <p:ext uri="{BB962C8B-B14F-4D97-AF65-F5344CB8AC3E}">
        <p14:creationId xmlns:p14="http://schemas.microsoft.com/office/powerpoint/2010/main" val="427476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93533" y="106052"/>
            <a:ext cx="5216893" cy="523220"/>
          </a:xfrm>
          <a:prstGeom prst="rect">
            <a:avLst/>
          </a:prstGeom>
          <a:noFill/>
        </p:spPr>
        <p:txBody>
          <a:bodyPr wrap="square" rtlCol="0">
            <a:spAutoFit/>
          </a:bodyPr>
          <a:lstStyle/>
          <a:p>
            <a:r>
              <a:rPr lang="en-US" sz="2800" b="1" smtClean="0">
                <a:solidFill>
                  <a:schemeClr val="tx1">
                    <a:lumMod val="95000"/>
                    <a:lumOff val="5000"/>
                  </a:schemeClr>
                </a:solidFill>
              </a:rPr>
              <a:t>2. Kết quả</a:t>
            </a:r>
            <a:endParaRPr lang="en-US" sz="2800" b="1">
              <a:solidFill>
                <a:schemeClr val="tx1">
                  <a:lumMod val="95000"/>
                  <a:lumOff val="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114652012"/>
              </p:ext>
            </p:extLst>
          </p:nvPr>
        </p:nvGraphicFramePr>
        <p:xfrm>
          <a:off x="317635" y="465416"/>
          <a:ext cx="11040176" cy="3535680"/>
        </p:xfrm>
        <a:graphic>
          <a:graphicData uri="http://schemas.openxmlformats.org/drawingml/2006/table">
            <a:tbl>
              <a:tblPr firstRow="1" bandRow="1">
                <a:tableStyleId>{5C22544A-7EE6-4342-B048-85BDC9FD1C3A}</a:tableStyleId>
              </a:tblPr>
              <a:tblGrid>
                <a:gridCol w="7430702">
                  <a:extLst>
                    <a:ext uri="{9D8B030D-6E8A-4147-A177-3AD203B41FA5}">
                      <a16:colId xmlns:a16="http://schemas.microsoft.com/office/drawing/2014/main" val="3345662038"/>
                    </a:ext>
                  </a:extLst>
                </a:gridCol>
                <a:gridCol w="702644">
                  <a:extLst>
                    <a:ext uri="{9D8B030D-6E8A-4147-A177-3AD203B41FA5}">
                      <a16:colId xmlns:a16="http://schemas.microsoft.com/office/drawing/2014/main" val="38350782"/>
                    </a:ext>
                  </a:extLst>
                </a:gridCol>
                <a:gridCol w="693019">
                  <a:extLst>
                    <a:ext uri="{9D8B030D-6E8A-4147-A177-3AD203B41FA5}">
                      <a16:colId xmlns:a16="http://schemas.microsoft.com/office/drawing/2014/main" val="2395612410"/>
                    </a:ext>
                  </a:extLst>
                </a:gridCol>
                <a:gridCol w="654518">
                  <a:extLst>
                    <a:ext uri="{9D8B030D-6E8A-4147-A177-3AD203B41FA5}">
                      <a16:colId xmlns:a16="http://schemas.microsoft.com/office/drawing/2014/main" val="1467945785"/>
                    </a:ext>
                  </a:extLst>
                </a:gridCol>
                <a:gridCol w="750770">
                  <a:extLst>
                    <a:ext uri="{9D8B030D-6E8A-4147-A177-3AD203B41FA5}">
                      <a16:colId xmlns:a16="http://schemas.microsoft.com/office/drawing/2014/main" val="1298695172"/>
                    </a:ext>
                  </a:extLst>
                </a:gridCol>
                <a:gridCol w="808523">
                  <a:extLst>
                    <a:ext uri="{9D8B030D-6E8A-4147-A177-3AD203B41FA5}">
                      <a16:colId xmlns:a16="http://schemas.microsoft.com/office/drawing/2014/main" val="3483037262"/>
                    </a:ext>
                  </a:extLst>
                </a:gridCol>
              </a:tblGrid>
              <a:tr h="370840">
                <a:tc>
                  <a:txBody>
                    <a:bodyPr/>
                    <a:lstStyle/>
                    <a:p>
                      <a:r>
                        <a:rPr lang="en-US" sz="2800" b="1" smtClean="0">
                          <a:solidFill>
                            <a:schemeClr val="accent6">
                              <a:lumMod val="50000"/>
                            </a:schemeClr>
                          </a:solidFill>
                        </a:rPr>
                        <a:t>Nguyên</a:t>
                      </a:r>
                      <a:r>
                        <a:rPr lang="en-US" sz="2800" b="1" baseline="0" smtClean="0">
                          <a:solidFill>
                            <a:schemeClr val="accent6">
                              <a:lumMod val="50000"/>
                            </a:schemeClr>
                          </a:solidFill>
                        </a:rPr>
                        <a:t> tố</a:t>
                      </a:r>
                      <a:endParaRPr lang="en-US" sz="2800" b="1">
                        <a:solidFill>
                          <a:schemeClr val="accent6">
                            <a:lumMod val="50000"/>
                          </a:schemeClr>
                        </a:solidFill>
                      </a:endParaRPr>
                    </a:p>
                  </a:txBody>
                  <a:tcPr/>
                </a:tc>
                <a:tc>
                  <a:txBody>
                    <a:bodyPr/>
                    <a:lstStyle/>
                    <a:p>
                      <a:r>
                        <a:rPr lang="en-US" sz="2800" b="1" smtClean="0">
                          <a:solidFill>
                            <a:schemeClr val="accent6">
                              <a:lumMod val="50000"/>
                            </a:schemeClr>
                          </a:solidFill>
                        </a:rPr>
                        <a:t>H</a:t>
                      </a:r>
                      <a:endParaRPr lang="en-US" sz="2800" b="1">
                        <a:solidFill>
                          <a:schemeClr val="accent6">
                            <a:lumMod val="50000"/>
                          </a:schemeClr>
                        </a:solidFill>
                      </a:endParaRPr>
                    </a:p>
                  </a:txBody>
                  <a:tcPr/>
                </a:tc>
                <a:tc>
                  <a:txBody>
                    <a:bodyPr/>
                    <a:lstStyle/>
                    <a:p>
                      <a:r>
                        <a:rPr lang="en-US" sz="2800" b="1" smtClean="0">
                          <a:solidFill>
                            <a:schemeClr val="accent6">
                              <a:lumMod val="50000"/>
                            </a:schemeClr>
                          </a:solidFill>
                        </a:rPr>
                        <a:t>He</a:t>
                      </a:r>
                      <a:endParaRPr lang="en-US" sz="2800" b="1">
                        <a:solidFill>
                          <a:schemeClr val="accent6">
                            <a:lumMod val="50000"/>
                          </a:schemeClr>
                        </a:solidFill>
                      </a:endParaRPr>
                    </a:p>
                  </a:txBody>
                  <a:tcPr/>
                </a:tc>
                <a:tc>
                  <a:txBody>
                    <a:bodyPr/>
                    <a:lstStyle/>
                    <a:p>
                      <a:r>
                        <a:rPr lang="en-US" sz="2800" b="1" smtClean="0">
                          <a:solidFill>
                            <a:schemeClr val="accent6">
                              <a:lumMod val="50000"/>
                            </a:schemeClr>
                          </a:solidFill>
                        </a:rPr>
                        <a:t>Ne</a:t>
                      </a:r>
                      <a:endParaRPr lang="en-US" sz="2800" b="1">
                        <a:solidFill>
                          <a:schemeClr val="accent6">
                            <a:lumMod val="50000"/>
                          </a:schemeClr>
                        </a:solidFill>
                      </a:endParaRPr>
                    </a:p>
                  </a:txBody>
                  <a:tcPr/>
                </a:tc>
                <a:tc>
                  <a:txBody>
                    <a:bodyPr/>
                    <a:lstStyle/>
                    <a:p>
                      <a:r>
                        <a:rPr lang="en-US" sz="2800" b="1" smtClean="0">
                          <a:solidFill>
                            <a:schemeClr val="accent6">
                              <a:lumMod val="50000"/>
                            </a:schemeClr>
                          </a:solidFill>
                        </a:rPr>
                        <a:t>Na</a:t>
                      </a:r>
                      <a:endParaRPr lang="en-US" sz="2800" b="1">
                        <a:solidFill>
                          <a:schemeClr val="accent6">
                            <a:lumMod val="50000"/>
                          </a:schemeClr>
                        </a:solidFill>
                      </a:endParaRPr>
                    </a:p>
                  </a:txBody>
                  <a:tcPr/>
                </a:tc>
                <a:tc>
                  <a:txBody>
                    <a:bodyPr/>
                    <a:lstStyle/>
                    <a:p>
                      <a:r>
                        <a:rPr lang="en-US" sz="2800" b="1" smtClean="0">
                          <a:solidFill>
                            <a:schemeClr val="accent6">
                              <a:lumMod val="50000"/>
                            </a:schemeClr>
                          </a:solidFill>
                        </a:rPr>
                        <a:t>Al</a:t>
                      </a:r>
                      <a:endParaRPr lang="en-US" sz="2800" b="1">
                        <a:solidFill>
                          <a:schemeClr val="accent6">
                            <a:lumMod val="50000"/>
                          </a:schemeClr>
                        </a:solidFill>
                      </a:endParaRPr>
                    </a:p>
                  </a:txBody>
                  <a:tcPr/>
                </a:tc>
                <a:extLst>
                  <a:ext uri="{0D108BD9-81ED-4DB2-BD59-A6C34878D82A}">
                    <a16:rowId xmlns:a16="http://schemas.microsoft.com/office/drawing/2014/main" val="272206561"/>
                  </a:ext>
                </a:extLst>
              </a:tr>
              <a:tr h="370840">
                <a:tc>
                  <a:txBody>
                    <a:bodyPr/>
                    <a:lstStyle/>
                    <a:p>
                      <a:r>
                        <a:rPr lang="en-US" sz="2800" b="1" smtClean="0">
                          <a:solidFill>
                            <a:schemeClr val="accent6">
                              <a:lumMod val="50000"/>
                            </a:schemeClr>
                          </a:solidFill>
                        </a:rPr>
                        <a:t>Số</a:t>
                      </a:r>
                      <a:r>
                        <a:rPr lang="en-US" sz="2800" b="1" baseline="0" smtClean="0">
                          <a:solidFill>
                            <a:schemeClr val="accent6">
                              <a:lumMod val="50000"/>
                            </a:schemeClr>
                          </a:solidFill>
                        </a:rPr>
                        <a:t> thứ tự trong bảng tuần hoàn</a:t>
                      </a:r>
                      <a:endParaRPr lang="en-US" sz="2800" b="1">
                        <a:solidFill>
                          <a:schemeClr val="accent6">
                            <a:lumMod val="50000"/>
                          </a:schemeClr>
                        </a:solidFill>
                      </a:endParaRPr>
                    </a:p>
                  </a:txBody>
                  <a:tcPr/>
                </a:tc>
                <a:tc>
                  <a:txBody>
                    <a:bodyPr/>
                    <a:lstStyle/>
                    <a:p>
                      <a:r>
                        <a:rPr lang="en-US" sz="2800" b="1" smtClean="0">
                          <a:solidFill>
                            <a:schemeClr val="accent6">
                              <a:lumMod val="50000"/>
                            </a:schemeClr>
                          </a:solidFill>
                        </a:rPr>
                        <a:t>1</a:t>
                      </a:r>
                      <a:endParaRPr lang="en-US" sz="2800" b="1">
                        <a:solidFill>
                          <a:schemeClr val="accent6">
                            <a:lumMod val="50000"/>
                          </a:schemeClr>
                        </a:solidFill>
                      </a:endParaRPr>
                    </a:p>
                  </a:txBody>
                  <a:tcPr/>
                </a:tc>
                <a:tc>
                  <a:txBody>
                    <a:bodyPr/>
                    <a:lstStyle/>
                    <a:p>
                      <a:r>
                        <a:rPr lang="en-US" sz="2800" b="1" smtClean="0">
                          <a:solidFill>
                            <a:schemeClr val="accent6">
                              <a:lumMod val="50000"/>
                            </a:schemeClr>
                          </a:solidFill>
                        </a:rPr>
                        <a:t>2</a:t>
                      </a:r>
                      <a:endParaRPr lang="en-US" sz="2800" b="1">
                        <a:solidFill>
                          <a:schemeClr val="accent6">
                            <a:lumMod val="50000"/>
                          </a:schemeClr>
                        </a:solidFill>
                      </a:endParaRPr>
                    </a:p>
                  </a:txBody>
                  <a:tcPr/>
                </a:tc>
                <a:tc>
                  <a:txBody>
                    <a:bodyPr/>
                    <a:lstStyle/>
                    <a:p>
                      <a:r>
                        <a:rPr lang="en-US" sz="2800" b="1" smtClean="0">
                          <a:solidFill>
                            <a:schemeClr val="accent6">
                              <a:lumMod val="50000"/>
                            </a:schemeClr>
                          </a:solidFill>
                        </a:rPr>
                        <a:t>10</a:t>
                      </a:r>
                      <a:endParaRPr lang="en-US" sz="2800" b="1">
                        <a:solidFill>
                          <a:schemeClr val="accent6">
                            <a:lumMod val="50000"/>
                          </a:schemeClr>
                        </a:solidFill>
                      </a:endParaRPr>
                    </a:p>
                  </a:txBody>
                  <a:tcPr/>
                </a:tc>
                <a:tc>
                  <a:txBody>
                    <a:bodyPr/>
                    <a:lstStyle/>
                    <a:p>
                      <a:r>
                        <a:rPr lang="en-US" sz="2800" b="1" smtClean="0">
                          <a:solidFill>
                            <a:schemeClr val="accent6">
                              <a:lumMod val="50000"/>
                            </a:schemeClr>
                          </a:solidFill>
                        </a:rPr>
                        <a:t>11</a:t>
                      </a:r>
                      <a:endParaRPr lang="en-US" sz="2800" b="1">
                        <a:solidFill>
                          <a:schemeClr val="accent6">
                            <a:lumMod val="50000"/>
                          </a:schemeClr>
                        </a:solidFill>
                      </a:endParaRPr>
                    </a:p>
                  </a:txBody>
                  <a:tcPr/>
                </a:tc>
                <a:tc>
                  <a:txBody>
                    <a:bodyPr/>
                    <a:lstStyle/>
                    <a:p>
                      <a:r>
                        <a:rPr lang="en-US" sz="2800" b="1" smtClean="0">
                          <a:solidFill>
                            <a:schemeClr val="accent6">
                              <a:lumMod val="50000"/>
                            </a:schemeClr>
                          </a:solidFill>
                        </a:rPr>
                        <a:t>13</a:t>
                      </a:r>
                      <a:endParaRPr lang="en-US" sz="2800" b="1">
                        <a:solidFill>
                          <a:schemeClr val="accent6">
                            <a:lumMod val="50000"/>
                          </a:schemeClr>
                        </a:solidFill>
                      </a:endParaRPr>
                    </a:p>
                  </a:txBody>
                  <a:tcPr/>
                </a:tc>
                <a:extLst>
                  <a:ext uri="{0D108BD9-81ED-4DB2-BD59-A6C34878D82A}">
                    <a16:rowId xmlns:a16="http://schemas.microsoft.com/office/drawing/2014/main" val="3328313580"/>
                  </a:ext>
                </a:extLst>
              </a:tr>
              <a:tr h="370840">
                <a:tc>
                  <a:txBody>
                    <a:bodyPr/>
                    <a:lstStyle/>
                    <a:p>
                      <a:r>
                        <a:rPr lang="en-US" sz="2800" b="1" smtClean="0">
                          <a:solidFill>
                            <a:schemeClr val="accent6">
                              <a:lumMod val="50000"/>
                            </a:schemeClr>
                          </a:solidFill>
                        </a:rPr>
                        <a:t>Số</a:t>
                      </a:r>
                      <a:r>
                        <a:rPr lang="en-US" sz="2800" b="1" baseline="0" smtClean="0">
                          <a:solidFill>
                            <a:schemeClr val="accent6">
                              <a:lumMod val="50000"/>
                            </a:schemeClr>
                          </a:solidFill>
                        </a:rPr>
                        <a:t> thứ tự của nhóm trong bảng tuần hoàn</a:t>
                      </a:r>
                      <a:endParaRPr lang="en-US" sz="2800" b="1">
                        <a:solidFill>
                          <a:schemeClr val="accent6">
                            <a:lumMod val="50000"/>
                          </a:schemeClr>
                        </a:solidFill>
                      </a:endParaRPr>
                    </a:p>
                  </a:txBody>
                  <a:tcPr/>
                </a:tc>
                <a:tc>
                  <a:txBody>
                    <a:bodyPr/>
                    <a:lstStyle/>
                    <a:p>
                      <a:r>
                        <a:rPr lang="en-US" sz="2800" b="1" smtClean="0">
                          <a:solidFill>
                            <a:schemeClr val="accent6">
                              <a:lumMod val="50000"/>
                            </a:schemeClr>
                          </a:solidFill>
                        </a:rPr>
                        <a:t>IA</a:t>
                      </a:r>
                      <a:endParaRPr lang="en-US" sz="2800" b="1">
                        <a:solidFill>
                          <a:schemeClr val="accent6">
                            <a:lumMod val="50000"/>
                          </a:schemeClr>
                        </a:solidFill>
                      </a:endParaRPr>
                    </a:p>
                  </a:txBody>
                  <a:tcPr/>
                </a:tc>
                <a:tc>
                  <a:txBody>
                    <a:bodyPr/>
                    <a:lstStyle/>
                    <a:p>
                      <a:r>
                        <a:rPr lang="en-US" sz="2800" b="1" smtClean="0">
                          <a:solidFill>
                            <a:schemeClr val="accent6">
                              <a:lumMod val="50000"/>
                            </a:schemeClr>
                          </a:solidFill>
                        </a:rPr>
                        <a:t>VIIIA</a:t>
                      </a:r>
                      <a:endParaRPr lang="en-US" sz="2800" b="1">
                        <a:solidFill>
                          <a:schemeClr val="accent6">
                            <a:lumMod val="50000"/>
                          </a:schemeClr>
                        </a:solidFill>
                      </a:endParaRPr>
                    </a:p>
                  </a:txBody>
                  <a:tcPr/>
                </a:tc>
                <a:tc>
                  <a:txBody>
                    <a:bodyPr/>
                    <a:lstStyle/>
                    <a:p>
                      <a:r>
                        <a:rPr lang="en-US" sz="2800" b="1" smtClean="0">
                          <a:solidFill>
                            <a:schemeClr val="accent6">
                              <a:lumMod val="50000"/>
                            </a:schemeClr>
                          </a:solidFill>
                        </a:rPr>
                        <a:t>VIIIA</a:t>
                      </a:r>
                      <a:endParaRPr lang="en-US" sz="2800" b="1">
                        <a:solidFill>
                          <a:schemeClr val="accent6">
                            <a:lumMod val="50000"/>
                          </a:schemeClr>
                        </a:solidFill>
                      </a:endParaRPr>
                    </a:p>
                  </a:txBody>
                  <a:tcPr/>
                </a:tc>
                <a:tc>
                  <a:txBody>
                    <a:bodyPr/>
                    <a:lstStyle/>
                    <a:p>
                      <a:r>
                        <a:rPr lang="en-US" sz="2800" b="1" smtClean="0">
                          <a:solidFill>
                            <a:schemeClr val="accent6">
                              <a:lumMod val="50000"/>
                            </a:schemeClr>
                          </a:solidFill>
                        </a:rPr>
                        <a:t>IA</a:t>
                      </a:r>
                      <a:endParaRPr lang="en-US" sz="2800" b="1">
                        <a:solidFill>
                          <a:schemeClr val="accent6">
                            <a:lumMod val="50000"/>
                          </a:schemeClr>
                        </a:solidFill>
                      </a:endParaRPr>
                    </a:p>
                  </a:txBody>
                  <a:tcPr/>
                </a:tc>
                <a:tc>
                  <a:txBody>
                    <a:bodyPr/>
                    <a:lstStyle/>
                    <a:p>
                      <a:r>
                        <a:rPr lang="en-US" sz="2800" b="1" smtClean="0">
                          <a:solidFill>
                            <a:schemeClr val="accent6">
                              <a:lumMod val="50000"/>
                            </a:schemeClr>
                          </a:solidFill>
                        </a:rPr>
                        <a:t>IIIA</a:t>
                      </a:r>
                      <a:endParaRPr lang="en-US" sz="2800" b="1">
                        <a:solidFill>
                          <a:schemeClr val="accent6">
                            <a:lumMod val="50000"/>
                          </a:schemeClr>
                        </a:solidFill>
                      </a:endParaRPr>
                    </a:p>
                  </a:txBody>
                  <a:tcPr/>
                </a:tc>
                <a:extLst>
                  <a:ext uri="{0D108BD9-81ED-4DB2-BD59-A6C34878D82A}">
                    <a16:rowId xmlns:a16="http://schemas.microsoft.com/office/drawing/2014/main" val="1035881193"/>
                  </a:ext>
                </a:extLst>
              </a:tr>
              <a:tr h="370840">
                <a:tc>
                  <a:txBody>
                    <a:bodyPr/>
                    <a:lstStyle/>
                    <a:p>
                      <a:r>
                        <a:rPr lang="en-US" sz="2800" b="1" smtClean="0">
                          <a:solidFill>
                            <a:schemeClr val="accent6">
                              <a:lumMod val="50000"/>
                            </a:schemeClr>
                          </a:solidFill>
                        </a:rPr>
                        <a:t>Số</a:t>
                      </a:r>
                      <a:r>
                        <a:rPr lang="en-US" sz="2800" b="1" baseline="0" smtClean="0">
                          <a:solidFill>
                            <a:schemeClr val="accent6">
                              <a:lumMod val="50000"/>
                            </a:schemeClr>
                          </a:solidFill>
                        </a:rPr>
                        <a:t> e</a:t>
                      </a:r>
                      <a:endParaRPr lang="en-US" sz="2800" b="1">
                        <a:solidFill>
                          <a:schemeClr val="accent6">
                            <a:lumMod val="50000"/>
                          </a:schemeClr>
                        </a:solidFill>
                      </a:endParaRPr>
                    </a:p>
                  </a:txBody>
                  <a:tcPr/>
                </a:tc>
                <a:tc>
                  <a:txBody>
                    <a:bodyPr/>
                    <a:lstStyle/>
                    <a:p>
                      <a:r>
                        <a:rPr lang="en-US" sz="2800" b="1" smtClean="0">
                          <a:solidFill>
                            <a:schemeClr val="accent6">
                              <a:lumMod val="50000"/>
                            </a:schemeClr>
                          </a:solidFill>
                        </a:rPr>
                        <a:t>1</a:t>
                      </a:r>
                      <a:endParaRPr lang="en-US" sz="2800" b="1">
                        <a:solidFill>
                          <a:schemeClr val="accent6">
                            <a:lumMod val="50000"/>
                          </a:schemeClr>
                        </a:solidFill>
                      </a:endParaRPr>
                    </a:p>
                  </a:txBody>
                  <a:tcPr/>
                </a:tc>
                <a:tc>
                  <a:txBody>
                    <a:bodyPr/>
                    <a:lstStyle/>
                    <a:p>
                      <a:r>
                        <a:rPr lang="en-US" sz="2800" b="1" smtClean="0">
                          <a:solidFill>
                            <a:schemeClr val="accent6">
                              <a:lumMod val="50000"/>
                            </a:schemeClr>
                          </a:solidFill>
                        </a:rPr>
                        <a:t>2</a:t>
                      </a:r>
                      <a:endParaRPr lang="en-US" sz="2800" b="1">
                        <a:solidFill>
                          <a:schemeClr val="accent6">
                            <a:lumMod val="50000"/>
                          </a:schemeClr>
                        </a:solidFill>
                      </a:endParaRPr>
                    </a:p>
                  </a:txBody>
                  <a:tcPr/>
                </a:tc>
                <a:tc>
                  <a:txBody>
                    <a:bodyPr/>
                    <a:lstStyle/>
                    <a:p>
                      <a:r>
                        <a:rPr lang="en-US" sz="2800" b="1" smtClean="0">
                          <a:solidFill>
                            <a:schemeClr val="accent6">
                              <a:lumMod val="50000"/>
                            </a:schemeClr>
                          </a:solidFill>
                        </a:rPr>
                        <a:t>10</a:t>
                      </a:r>
                      <a:endParaRPr lang="en-US" sz="2800" b="1">
                        <a:solidFill>
                          <a:schemeClr val="accent6">
                            <a:lumMod val="50000"/>
                          </a:schemeClr>
                        </a:solidFill>
                      </a:endParaRPr>
                    </a:p>
                  </a:txBody>
                  <a:tcPr/>
                </a:tc>
                <a:tc>
                  <a:txBody>
                    <a:bodyPr/>
                    <a:lstStyle/>
                    <a:p>
                      <a:r>
                        <a:rPr lang="en-US" sz="2800" b="1" smtClean="0">
                          <a:solidFill>
                            <a:schemeClr val="accent6">
                              <a:lumMod val="50000"/>
                            </a:schemeClr>
                          </a:solidFill>
                        </a:rPr>
                        <a:t>11</a:t>
                      </a:r>
                      <a:endParaRPr lang="en-US" sz="2800" b="1">
                        <a:solidFill>
                          <a:schemeClr val="accent6">
                            <a:lumMod val="50000"/>
                          </a:schemeClr>
                        </a:solidFill>
                      </a:endParaRPr>
                    </a:p>
                  </a:txBody>
                  <a:tcPr/>
                </a:tc>
                <a:tc>
                  <a:txBody>
                    <a:bodyPr/>
                    <a:lstStyle/>
                    <a:p>
                      <a:r>
                        <a:rPr lang="en-US" sz="2800" b="1" smtClean="0">
                          <a:solidFill>
                            <a:schemeClr val="accent6">
                              <a:lumMod val="50000"/>
                            </a:schemeClr>
                          </a:solidFill>
                        </a:rPr>
                        <a:t>13</a:t>
                      </a:r>
                      <a:endParaRPr lang="en-US" sz="2800" b="1">
                        <a:solidFill>
                          <a:schemeClr val="accent6">
                            <a:lumMod val="50000"/>
                          </a:schemeClr>
                        </a:solidFill>
                      </a:endParaRPr>
                    </a:p>
                  </a:txBody>
                  <a:tcPr/>
                </a:tc>
                <a:extLst>
                  <a:ext uri="{0D108BD9-81ED-4DB2-BD59-A6C34878D82A}">
                    <a16:rowId xmlns:a16="http://schemas.microsoft.com/office/drawing/2014/main" val="2260032759"/>
                  </a:ext>
                </a:extLst>
              </a:tr>
              <a:tr h="370840">
                <a:tc>
                  <a:txBody>
                    <a:bodyPr/>
                    <a:lstStyle/>
                    <a:p>
                      <a:r>
                        <a:rPr lang="en-US" sz="2800" b="1" smtClean="0">
                          <a:solidFill>
                            <a:schemeClr val="accent6">
                              <a:lumMod val="50000"/>
                            </a:schemeClr>
                          </a:solidFill>
                        </a:rPr>
                        <a:t>Số</a:t>
                      </a:r>
                      <a:r>
                        <a:rPr lang="en-US" sz="2800" b="1" baseline="0" smtClean="0">
                          <a:solidFill>
                            <a:schemeClr val="accent6">
                              <a:lumMod val="50000"/>
                            </a:schemeClr>
                          </a:solidFill>
                        </a:rPr>
                        <a:t> lớp e</a:t>
                      </a:r>
                      <a:endParaRPr lang="en-US" sz="2800" b="1">
                        <a:solidFill>
                          <a:schemeClr val="accent6">
                            <a:lumMod val="50000"/>
                          </a:schemeClr>
                        </a:solidFill>
                      </a:endParaRPr>
                    </a:p>
                  </a:txBody>
                  <a:tcPr/>
                </a:tc>
                <a:tc>
                  <a:txBody>
                    <a:bodyPr/>
                    <a:lstStyle/>
                    <a:p>
                      <a:r>
                        <a:rPr lang="en-US" sz="2800" b="1" smtClean="0">
                          <a:solidFill>
                            <a:schemeClr val="accent6">
                              <a:lumMod val="50000"/>
                            </a:schemeClr>
                          </a:solidFill>
                        </a:rPr>
                        <a:t>1</a:t>
                      </a:r>
                      <a:endParaRPr lang="en-US" sz="2800" b="1">
                        <a:solidFill>
                          <a:schemeClr val="accent6">
                            <a:lumMod val="50000"/>
                          </a:schemeClr>
                        </a:solidFill>
                      </a:endParaRPr>
                    </a:p>
                  </a:txBody>
                  <a:tcPr/>
                </a:tc>
                <a:tc>
                  <a:txBody>
                    <a:bodyPr/>
                    <a:lstStyle/>
                    <a:p>
                      <a:r>
                        <a:rPr lang="en-US" sz="2800" b="1" smtClean="0">
                          <a:solidFill>
                            <a:schemeClr val="accent6">
                              <a:lumMod val="50000"/>
                            </a:schemeClr>
                          </a:solidFill>
                        </a:rPr>
                        <a:t>1</a:t>
                      </a:r>
                      <a:endParaRPr lang="en-US" sz="2800" b="1">
                        <a:solidFill>
                          <a:schemeClr val="accent6">
                            <a:lumMod val="50000"/>
                          </a:schemeClr>
                        </a:solidFill>
                      </a:endParaRPr>
                    </a:p>
                  </a:txBody>
                  <a:tcPr/>
                </a:tc>
                <a:tc>
                  <a:txBody>
                    <a:bodyPr/>
                    <a:lstStyle/>
                    <a:p>
                      <a:r>
                        <a:rPr lang="en-US" sz="2800" b="1" smtClean="0">
                          <a:solidFill>
                            <a:schemeClr val="accent6">
                              <a:lumMod val="50000"/>
                            </a:schemeClr>
                          </a:solidFill>
                        </a:rPr>
                        <a:t>2</a:t>
                      </a:r>
                      <a:endParaRPr lang="en-US" sz="2800" b="1">
                        <a:solidFill>
                          <a:schemeClr val="accent6">
                            <a:lumMod val="50000"/>
                          </a:schemeClr>
                        </a:solidFill>
                      </a:endParaRPr>
                    </a:p>
                  </a:txBody>
                  <a:tcPr/>
                </a:tc>
                <a:tc>
                  <a:txBody>
                    <a:bodyPr/>
                    <a:lstStyle/>
                    <a:p>
                      <a:r>
                        <a:rPr lang="en-US" sz="2800" b="1" smtClean="0">
                          <a:solidFill>
                            <a:schemeClr val="accent6">
                              <a:lumMod val="50000"/>
                            </a:schemeClr>
                          </a:solidFill>
                        </a:rPr>
                        <a:t>3</a:t>
                      </a:r>
                      <a:endParaRPr lang="en-US" sz="2800" b="1">
                        <a:solidFill>
                          <a:schemeClr val="accent6">
                            <a:lumMod val="50000"/>
                          </a:schemeClr>
                        </a:solidFill>
                      </a:endParaRPr>
                    </a:p>
                  </a:txBody>
                  <a:tcPr/>
                </a:tc>
                <a:tc>
                  <a:txBody>
                    <a:bodyPr/>
                    <a:lstStyle/>
                    <a:p>
                      <a:r>
                        <a:rPr lang="en-US" sz="2800" b="1" smtClean="0">
                          <a:solidFill>
                            <a:schemeClr val="accent6">
                              <a:lumMod val="50000"/>
                            </a:schemeClr>
                          </a:solidFill>
                        </a:rPr>
                        <a:t>3</a:t>
                      </a:r>
                      <a:endParaRPr lang="en-US" sz="2800" b="1">
                        <a:solidFill>
                          <a:schemeClr val="accent6">
                            <a:lumMod val="50000"/>
                          </a:schemeClr>
                        </a:solidFill>
                      </a:endParaRPr>
                    </a:p>
                  </a:txBody>
                  <a:tcPr/>
                </a:tc>
                <a:extLst>
                  <a:ext uri="{0D108BD9-81ED-4DB2-BD59-A6C34878D82A}">
                    <a16:rowId xmlns:a16="http://schemas.microsoft.com/office/drawing/2014/main" val="3190232581"/>
                  </a:ext>
                </a:extLst>
              </a:tr>
              <a:tr h="370840">
                <a:tc>
                  <a:txBody>
                    <a:bodyPr/>
                    <a:lstStyle/>
                    <a:p>
                      <a:r>
                        <a:rPr lang="en-US" sz="2800" b="1" smtClean="0">
                          <a:solidFill>
                            <a:schemeClr val="accent6">
                              <a:lumMod val="50000"/>
                            </a:schemeClr>
                          </a:solidFill>
                        </a:rPr>
                        <a:t>Số</a:t>
                      </a:r>
                      <a:r>
                        <a:rPr lang="en-US" sz="2800" b="1" baseline="0" smtClean="0">
                          <a:solidFill>
                            <a:schemeClr val="accent6">
                              <a:lumMod val="50000"/>
                            </a:schemeClr>
                          </a:solidFill>
                        </a:rPr>
                        <a:t> e ở lớp ngoài cùng</a:t>
                      </a:r>
                      <a:endParaRPr lang="en-US" sz="2800" b="1">
                        <a:solidFill>
                          <a:schemeClr val="accent6">
                            <a:lumMod val="50000"/>
                          </a:schemeClr>
                        </a:solidFill>
                      </a:endParaRPr>
                    </a:p>
                  </a:txBody>
                  <a:tcPr/>
                </a:tc>
                <a:tc>
                  <a:txBody>
                    <a:bodyPr/>
                    <a:lstStyle/>
                    <a:p>
                      <a:r>
                        <a:rPr lang="en-US" sz="2800" b="1" smtClean="0">
                          <a:solidFill>
                            <a:schemeClr val="accent4">
                              <a:lumMod val="50000"/>
                            </a:schemeClr>
                          </a:solidFill>
                        </a:rPr>
                        <a:t>1</a:t>
                      </a:r>
                      <a:endParaRPr lang="en-US" sz="2800" b="1">
                        <a:solidFill>
                          <a:schemeClr val="accent4">
                            <a:lumMod val="50000"/>
                          </a:schemeClr>
                        </a:solidFill>
                      </a:endParaRPr>
                    </a:p>
                  </a:txBody>
                  <a:tcPr/>
                </a:tc>
                <a:tc>
                  <a:txBody>
                    <a:bodyPr/>
                    <a:lstStyle/>
                    <a:p>
                      <a:r>
                        <a:rPr lang="en-US" sz="2800" b="1" smtClean="0">
                          <a:solidFill>
                            <a:srgbClr val="FF0000"/>
                          </a:solidFill>
                        </a:rPr>
                        <a:t>2</a:t>
                      </a:r>
                      <a:endParaRPr lang="en-US" sz="2800" b="1">
                        <a:solidFill>
                          <a:srgbClr val="FF0000"/>
                        </a:solidFill>
                      </a:endParaRPr>
                    </a:p>
                  </a:txBody>
                  <a:tcPr/>
                </a:tc>
                <a:tc>
                  <a:txBody>
                    <a:bodyPr/>
                    <a:lstStyle/>
                    <a:p>
                      <a:r>
                        <a:rPr lang="en-US" sz="2800" b="1" smtClean="0">
                          <a:solidFill>
                            <a:srgbClr val="FF0000"/>
                          </a:solidFill>
                        </a:rPr>
                        <a:t>8</a:t>
                      </a:r>
                      <a:endParaRPr lang="en-US" sz="2800" b="1">
                        <a:solidFill>
                          <a:srgbClr val="FF0000"/>
                        </a:solidFill>
                      </a:endParaRPr>
                    </a:p>
                  </a:txBody>
                  <a:tcPr/>
                </a:tc>
                <a:tc>
                  <a:txBody>
                    <a:bodyPr/>
                    <a:lstStyle/>
                    <a:p>
                      <a:r>
                        <a:rPr lang="en-US" sz="2800" b="1" smtClean="0">
                          <a:solidFill>
                            <a:schemeClr val="accent4">
                              <a:lumMod val="50000"/>
                            </a:schemeClr>
                          </a:solidFill>
                        </a:rPr>
                        <a:t>1</a:t>
                      </a:r>
                      <a:endParaRPr lang="en-US" sz="2800" b="1">
                        <a:solidFill>
                          <a:schemeClr val="accent4">
                            <a:lumMod val="50000"/>
                          </a:schemeClr>
                        </a:solidFill>
                      </a:endParaRPr>
                    </a:p>
                  </a:txBody>
                  <a:tcPr/>
                </a:tc>
                <a:tc>
                  <a:txBody>
                    <a:bodyPr/>
                    <a:lstStyle/>
                    <a:p>
                      <a:r>
                        <a:rPr lang="en-US" sz="2800" b="1" smtClean="0">
                          <a:solidFill>
                            <a:schemeClr val="accent4">
                              <a:lumMod val="50000"/>
                            </a:schemeClr>
                          </a:solidFill>
                        </a:rPr>
                        <a:t>3</a:t>
                      </a:r>
                      <a:endParaRPr lang="en-US" sz="2800" b="1">
                        <a:solidFill>
                          <a:schemeClr val="accent4">
                            <a:lumMod val="50000"/>
                          </a:schemeClr>
                        </a:solidFill>
                      </a:endParaRPr>
                    </a:p>
                  </a:txBody>
                  <a:tcPr/>
                </a:tc>
                <a:extLst>
                  <a:ext uri="{0D108BD9-81ED-4DB2-BD59-A6C34878D82A}">
                    <a16:rowId xmlns:a16="http://schemas.microsoft.com/office/drawing/2014/main" val="1097309393"/>
                  </a:ext>
                </a:extLst>
              </a:tr>
            </a:tbl>
          </a:graphicData>
        </a:graphic>
      </p:graphicFrame>
      <p:sp>
        <p:nvSpPr>
          <p:cNvPr id="3" name="TextBox 2"/>
          <p:cNvSpPr txBox="1"/>
          <p:nvPr/>
        </p:nvSpPr>
        <p:spPr>
          <a:xfrm>
            <a:off x="192505" y="4484385"/>
            <a:ext cx="10761045" cy="461665"/>
          </a:xfrm>
          <a:prstGeom prst="rect">
            <a:avLst/>
          </a:prstGeom>
          <a:noFill/>
        </p:spPr>
        <p:txBody>
          <a:bodyPr wrap="square" rtlCol="0">
            <a:spAutoFit/>
          </a:bodyPr>
          <a:lstStyle/>
          <a:p>
            <a:r>
              <a:rPr lang="en-US" sz="2400" b="1" smtClean="0"/>
              <a:t>Câu 3: Em có nhận xét gì về </a:t>
            </a:r>
            <a:r>
              <a:rPr lang="en-US" sz="2400" b="1" u="sng" smtClean="0">
                <a:solidFill>
                  <a:srgbClr val="7030A0"/>
                </a:solidFill>
              </a:rPr>
              <a:t>số e</a:t>
            </a:r>
            <a:r>
              <a:rPr lang="en-US" sz="2400" b="1" smtClean="0"/>
              <a:t> ở lớp ngoài cùng của nguyên tố He và Ne?</a:t>
            </a:r>
            <a:endParaRPr lang="en-US" sz="2400" b="1"/>
          </a:p>
        </p:txBody>
      </p:sp>
      <p:sp>
        <p:nvSpPr>
          <p:cNvPr id="4" name="TextBox 3"/>
          <p:cNvSpPr txBox="1"/>
          <p:nvPr/>
        </p:nvSpPr>
        <p:spPr>
          <a:xfrm>
            <a:off x="1193533" y="5061037"/>
            <a:ext cx="8268101" cy="461665"/>
          </a:xfrm>
          <a:prstGeom prst="rect">
            <a:avLst/>
          </a:prstGeom>
          <a:noFill/>
        </p:spPr>
        <p:txBody>
          <a:bodyPr wrap="square" rtlCol="0">
            <a:spAutoFit/>
          </a:bodyPr>
          <a:lstStyle/>
          <a:p>
            <a:r>
              <a:rPr lang="en-US" sz="2400" b="1" smtClean="0">
                <a:solidFill>
                  <a:srgbClr val="FF0000"/>
                </a:solidFill>
              </a:rPr>
              <a:t>Số e ở lớp ngoài cùng của nguyên tố helium và neon đã tối đa.</a:t>
            </a:r>
            <a:endParaRPr lang="en-US" sz="2400" b="1">
              <a:solidFill>
                <a:srgbClr val="FF0000"/>
              </a:solidFill>
            </a:endParaRPr>
          </a:p>
        </p:txBody>
      </p:sp>
    </p:spTree>
    <p:extLst>
      <p:ext uri="{BB962C8B-B14F-4D97-AF65-F5344CB8AC3E}">
        <p14:creationId xmlns:p14="http://schemas.microsoft.com/office/powerpoint/2010/main" val="63386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1519" y="365760"/>
            <a:ext cx="7122696" cy="523220"/>
          </a:xfrm>
          <a:prstGeom prst="rect">
            <a:avLst/>
          </a:prstGeom>
          <a:noFill/>
        </p:spPr>
        <p:txBody>
          <a:bodyPr wrap="square" rtlCol="0">
            <a:spAutoFit/>
          </a:bodyPr>
          <a:lstStyle/>
          <a:p>
            <a:r>
              <a:rPr lang="en-US" sz="2800" b="1" smtClean="0">
                <a:solidFill>
                  <a:srgbClr val="FF0000"/>
                </a:solidFill>
              </a:rPr>
              <a:t>I. Cấu trúc electron bền vững của khí hiếm</a:t>
            </a:r>
            <a:endParaRPr lang="en-US" sz="2800" b="1">
              <a:solidFill>
                <a:srgbClr val="FF0000"/>
              </a:solidFill>
            </a:endParaRPr>
          </a:p>
        </p:txBody>
      </p:sp>
      <p:pic>
        <p:nvPicPr>
          <p:cNvPr id="5" name="Picture 2" descr="Giải bài 6 Giới thiệu về liên kết hóa học | Giải khoa học tự nhiên 7 kết  nối tri thức - Tech12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1272" y="1029516"/>
            <a:ext cx="6448926" cy="22739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9507" y="1029516"/>
            <a:ext cx="5091765" cy="830997"/>
          </a:xfrm>
          <a:prstGeom prst="rect">
            <a:avLst/>
          </a:prstGeom>
          <a:noFill/>
        </p:spPr>
        <p:txBody>
          <a:bodyPr wrap="square" rtlCol="0">
            <a:spAutoFit/>
          </a:bodyPr>
          <a:lstStyle/>
          <a:p>
            <a:r>
              <a:rPr lang="en-US" sz="2400" b="1" smtClean="0">
                <a:solidFill>
                  <a:schemeClr val="bg2">
                    <a:lumMod val="10000"/>
                  </a:schemeClr>
                </a:solidFill>
              </a:rPr>
              <a:t>Quan sát hình 1.6, so sánh số electron ở lớp ngoài cùng của He, Ne, Ar</a:t>
            </a:r>
            <a:endParaRPr lang="en-US" sz="2400" b="1">
              <a:solidFill>
                <a:schemeClr val="bg2">
                  <a:lumMod val="10000"/>
                </a:schemeClr>
              </a:solidFill>
            </a:endParaRPr>
          </a:p>
        </p:txBody>
      </p:sp>
      <p:sp>
        <p:nvSpPr>
          <p:cNvPr id="7" name="TextBox 6"/>
          <p:cNvSpPr txBox="1"/>
          <p:nvPr/>
        </p:nvSpPr>
        <p:spPr>
          <a:xfrm>
            <a:off x="385011" y="3744227"/>
            <a:ext cx="7199696" cy="1200329"/>
          </a:xfrm>
          <a:prstGeom prst="rect">
            <a:avLst/>
          </a:prstGeom>
          <a:noFill/>
        </p:spPr>
        <p:txBody>
          <a:bodyPr wrap="square" rtlCol="0">
            <a:spAutoFit/>
          </a:bodyPr>
          <a:lstStyle/>
          <a:p>
            <a:r>
              <a:rPr lang="en-US" sz="2400" b="1" smtClean="0">
                <a:solidFill>
                  <a:schemeClr val="accent4">
                    <a:lumMod val="50000"/>
                  </a:schemeClr>
                </a:solidFill>
              </a:rPr>
              <a:t>Ở điều kiện thường, các khí hiếm tồn tại dưới dạng đơn nguyên tử bền vững, khó bị biến đổi hóa học. </a:t>
            </a:r>
            <a:r>
              <a:rPr lang="en-US" sz="2400" b="1" smtClean="0">
                <a:solidFill>
                  <a:schemeClr val="accent4">
                    <a:lumMod val="50000"/>
                  </a:schemeClr>
                </a:solidFill>
              </a:rPr>
              <a:t>Số</a:t>
            </a:r>
            <a:r>
              <a:rPr lang="en-US" sz="2400" b="1" smtClean="0">
                <a:solidFill>
                  <a:schemeClr val="accent4">
                    <a:lumMod val="50000"/>
                  </a:schemeClr>
                </a:solidFill>
              </a:rPr>
              <a:t> </a:t>
            </a:r>
            <a:r>
              <a:rPr lang="en-US" sz="2400" b="1" smtClean="0">
                <a:solidFill>
                  <a:schemeClr val="accent4">
                    <a:lumMod val="50000"/>
                  </a:schemeClr>
                </a:solidFill>
              </a:rPr>
              <a:t>e ở lớp ngoài cùng đã đầy (8e, trừ He)</a:t>
            </a:r>
            <a:endParaRPr lang="en-US" sz="2400" b="1">
              <a:solidFill>
                <a:schemeClr val="accent4">
                  <a:lumMod val="50000"/>
                </a:schemeClr>
              </a:solidFill>
            </a:endParaRPr>
          </a:p>
        </p:txBody>
      </p:sp>
      <p:sp>
        <p:nvSpPr>
          <p:cNvPr id="8" name="TextBox 7"/>
          <p:cNvSpPr txBox="1"/>
          <p:nvPr/>
        </p:nvSpPr>
        <p:spPr>
          <a:xfrm>
            <a:off x="385011" y="2277361"/>
            <a:ext cx="5091765" cy="830997"/>
          </a:xfrm>
          <a:prstGeom prst="rect">
            <a:avLst/>
          </a:prstGeom>
          <a:noFill/>
        </p:spPr>
        <p:txBody>
          <a:bodyPr wrap="square" rtlCol="0">
            <a:spAutoFit/>
          </a:bodyPr>
          <a:lstStyle/>
          <a:p>
            <a:r>
              <a:rPr lang="en-US" sz="2400" b="1" smtClean="0">
                <a:solidFill>
                  <a:srgbClr val="C00000"/>
                </a:solidFill>
              </a:rPr>
              <a:t>Quan sát hình 1.6, số electron ở lớp ngoài cùng của He: 2, Ne : 8, Ar: 8</a:t>
            </a:r>
            <a:endParaRPr lang="en-US" sz="2400" b="1">
              <a:solidFill>
                <a:srgbClr val="C00000"/>
              </a:solidFill>
            </a:endParaRPr>
          </a:p>
        </p:txBody>
      </p:sp>
    </p:spTree>
    <p:extLst>
      <p:ext uri="{BB962C8B-B14F-4D97-AF65-F5344CB8AC3E}">
        <p14:creationId xmlns:p14="http://schemas.microsoft.com/office/powerpoint/2010/main" val="188669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93533" y="106052"/>
            <a:ext cx="5216893" cy="523220"/>
          </a:xfrm>
          <a:prstGeom prst="rect">
            <a:avLst/>
          </a:prstGeom>
          <a:noFill/>
        </p:spPr>
        <p:txBody>
          <a:bodyPr wrap="square" rtlCol="0">
            <a:spAutoFit/>
          </a:bodyPr>
          <a:lstStyle/>
          <a:p>
            <a:r>
              <a:rPr lang="en-US" sz="2800" b="1" smtClean="0">
                <a:solidFill>
                  <a:schemeClr val="tx1">
                    <a:lumMod val="95000"/>
                    <a:lumOff val="5000"/>
                  </a:schemeClr>
                </a:solidFill>
              </a:rPr>
              <a:t>2. Kết quả</a:t>
            </a:r>
            <a:endParaRPr lang="en-US" sz="2800" b="1">
              <a:solidFill>
                <a:schemeClr val="tx1">
                  <a:lumMod val="95000"/>
                  <a:lumOff val="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637988998"/>
              </p:ext>
            </p:extLst>
          </p:nvPr>
        </p:nvGraphicFramePr>
        <p:xfrm>
          <a:off x="317635" y="552095"/>
          <a:ext cx="11040176" cy="2743200"/>
        </p:xfrm>
        <a:graphic>
          <a:graphicData uri="http://schemas.openxmlformats.org/drawingml/2006/table">
            <a:tbl>
              <a:tblPr firstRow="1" bandRow="1">
                <a:tableStyleId>{5C22544A-7EE6-4342-B048-85BDC9FD1C3A}</a:tableStyleId>
              </a:tblPr>
              <a:tblGrid>
                <a:gridCol w="7430702">
                  <a:extLst>
                    <a:ext uri="{9D8B030D-6E8A-4147-A177-3AD203B41FA5}">
                      <a16:colId xmlns:a16="http://schemas.microsoft.com/office/drawing/2014/main" val="3345662038"/>
                    </a:ext>
                  </a:extLst>
                </a:gridCol>
                <a:gridCol w="702644">
                  <a:extLst>
                    <a:ext uri="{9D8B030D-6E8A-4147-A177-3AD203B41FA5}">
                      <a16:colId xmlns:a16="http://schemas.microsoft.com/office/drawing/2014/main" val="38350782"/>
                    </a:ext>
                  </a:extLst>
                </a:gridCol>
                <a:gridCol w="693019">
                  <a:extLst>
                    <a:ext uri="{9D8B030D-6E8A-4147-A177-3AD203B41FA5}">
                      <a16:colId xmlns:a16="http://schemas.microsoft.com/office/drawing/2014/main" val="2395612410"/>
                    </a:ext>
                  </a:extLst>
                </a:gridCol>
                <a:gridCol w="654518">
                  <a:extLst>
                    <a:ext uri="{9D8B030D-6E8A-4147-A177-3AD203B41FA5}">
                      <a16:colId xmlns:a16="http://schemas.microsoft.com/office/drawing/2014/main" val="1467945785"/>
                    </a:ext>
                  </a:extLst>
                </a:gridCol>
                <a:gridCol w="750770">
                  <a:extLst>
                    <a:ext uri="{9D8B030D-6E8A-4147-A177-3AD203B41FA5}">
                      <a16:colId xmlns:a16="http://schemas.microsoft.com/office/drawing/2014/main" val="1298695172"/>
                    </a:ext>
                  </a:extLst>
                </a:gridCol>
                <a:gridCol w="808523">
                  <a:extLst>
                    <a:ext uri="{9D8B030D-6E8A-4147-A177-3AD203B41FA5}">
                      <a16:colId xmlns:a16="http://schemas.microsoft.com/office/drawing/2014/main" val="3483037262"/>
                    </a:ext>
                  </a:extLst>
                </a:gridCol>
              </a:tblGrid>
              <a:tr h="370840">
                <a:tc>
                  <a:txBody>
                    <a:bodyPr/>
                    <a:lstStyle/>
                    <a:p>
                      <a:r>
                        <a:rPr lang="en-US" sz="2400" b="1" smtClean="0">
                          <a:solidFill>
                            <a:schemeClr val="accent6">
                              <a:lumMod val="50000"/>
                            </a:schemeClr>
                          </a:solidFill>
                        </a:rPr>
                        <a:t>Nguyên</a:t>
                      </a:r>
                      <a:r>
                        <a:rPr lang="en-US" sz="2400" b="1" baseline="0" smtClean="0">
                          <a:solidFill>
                            <a:schemeClr val="accent6">
                              <a:lumMod val="50000"/>
                            </a:schemeClr>
                          </a:solidFill>
                        </a:rPr>
                        <a:t> tố</a:t>
                      </a:r>
                      <a:endParaRPr lang="en-US" sz="2400" b="1">
                        <a:solidFill>
                          <a:schemeClr val="accent6">
                            <a:lumMod val="50000"/>
                          </a:schemeClr>
                        </a:solidFill>
                      </a:endParaRPr>
                    </a:p>
                  </a:txBody>
                  <a:tcPr/>
                </a:tc>
                <a:tc>
                  <a:txBody>
                    <a:bodyPr/>
                    <a:lstStyle/>
                    <a:p>
                      <a:r>
                        <a:rPr lang="en-US" sz="2400" b="1" smtClean="0">
                          <a:solidFill>
                            <a:schemeClr val="accent6">
                              <a:lumMod val="50000"/>
                            </a:schemeClr>
                          </a:solidFill>
                        </a:rPr>
                        <a:t>H</a:t>
                      </a:r>
                      <a:endParaRPr lang="en-US" sz="2400" b="1">
                        <a:solidFill>
                          <a:schemeClr val="accent6">
                            <a:lumMod val="50000"/>
                          </a:schemeClr>
                        </a:solidFill>
                      </a:endParaRPr>
                    </a:p>
                  </a:txBody>
                  <a:tcPr/>
                </a:tc>
                <a:tc>
                  <a:txBody>
                    <a:bodyPr/>
                    <a:lstStyle/>
                    <a:p>
                      <a:r>
                        <a:rPr lang="en-US" sz="2400" b="1" smtClean="0">
                          <a:solidFill>
                            <a:schemeClr val="accent6">
                              <a:lumMod val="50000"/>
                            </a:schemeClr>
                          </a:solidFill>
                        </a:rPr>
                        <a:t>He</a:t>
                      </a:r>
                      <a:endParaRPr lang="en-US" sz="2400" b="1">
                        <a:solidFill>
                          <a:schemeClr val="accent6">
                            <a:lumMod val="50000"/>
                          </a:schemeClr>
                        </a:solidFill>
                      </a:endParaRPr>
                    </a:p>
                  </a:txBody>
                  <a:tcPr/>
                </a:tc>
                <a:tc>
                  <a:txBody>
                    <a:bodyPr/>
                    <a:lstStyle/>
                    <a:p>
                      <a:r>
                        <a:rPr lang="en-US" sz="2400" b="1" smtClean="0">
                          <a:solidFill>
                            <a:schemeClr val="accent6">
                              <a:lumMod val="50000"/>
                            </a:schemeClr>
                          </a:solidFill>
                        </a:rPr>
                        <a:t>Ne</a:t>
                      </a:r>
                      <a:endParaRPr lang="en-US" sz="2400" b="1">
                        <a:solidFill>
                          <a:schemeClr val="accent6">
                            <a:lumMod val="50000"/>
                          </a:schemeClr>
                        </a:solidFill>
                      </a:endParaRPr>
                    </a:p>
                  </a:txBody>
                  <a:tcPr/>
                </a:tc>
                <a:tc>
                  <a:txBody>
                    <a:bodyPr/>
                    <a:lstStyle/>
                    <a:p>
                      <a:r>
                        <a:rPr lang="en-US" sz="2400" b="1" smtClean="0">
                          <a:solidFill>
                            <a:schemeClr val="accent6">
                              <a:lumMod val="50000"/>
                            </a:schemeClr>
                          </a:solidFill>
                        </a:rPr>
                        <a:t>Na</a:t>
                      </a:r>
                      <a:endParaRPr lang="en-US" sz="2400" b="1">
                        <a:solidFill>
                          <a:schemeClr val="accent6">
                            <a:lumMod val="50000"/>
                          </a:schemeClr>
                        </a:solidFill>
                      </a:endParaRPr>
                    </a:p>
                  </a:txBody>
                  <a:tcPr/>
                </a:tc>
                <a:tc>
                  <a:txBody>
                    <a:bodyPr/>
                    <a:lstStyle/>
                    <a:p>
                      <a:r>
                        <a:rPr lang="en-US" sz="2400" b="1" smtClean="0">
                          <a:solidFill>
                            <a:schemeClr val="accent6">
                              <a:lumMod val="50000"/>
                            </a:schemeClr>
                          </a:solidFill>
                        </a:rPr>
                        <a:t>Al</a:t>
                      </a:r>
                      <a:endParaRPr lang="en-US" sz="2400" b="1">
                        <a:solidFill>
                          <a:schemeClr val="accent6">
                            <a:lumMod val="50000"/>
                          </a:schemeClr>
                        </a:solidFill>
                      </a:endParaRPr>
                    </a:p>
                  </a:txBody>
                  <a:tcPr/>
                </a:tc>
                <a:extLst>
                  <a:ext uri="{0D108BD9-81ED-4DB2-BD59-A6C34878D82A}">
                    <a16:rowId xmlns:a16="http://schemas.microsoft.com/office/drawing/2014/main" val="272206561"/>
                  </a:ext>
                </a:extLst>
              </a:tr>
              <a:tr h="370840">
                <a:tc>
                  <a:txBody>
                    <a:bodyPr/>
                    <a:lstStyle/>
                    <a:p>
                      <a:r>
                        <a:rPr lang="en-US" sz="2400" b="1" smtClean="0">
                          <a:solidFill>
                            <a:schemeClr val="accent6">
                              <a:lumMod val="50000"/>
                            </a:schemeClr>
                          </a:solidFill>
                        </a:rPr>
                        <a:t>Số</a:t>
                      </a:r>
                      <a:r>
                        <a:rPr lang="en-US" sz="2400" b="1" baseline="0" smtClean="0">
                          <a:solidFill>
                            <a:schemeClr val="accent6">
                              <a:lumMod val="50000"/>
                            </a:schemeClr>
                          </a:solidFill>
                        </a:rPr>
                        <a:t> thứ tự trong bảng tuần hoàn</a:t>
                      </a:r>
                      <a:endParaRPr lang="en-US" sz="2400" b="1">
                        <a:solidFill>
                          <a:schemeClr val="accent6">
                            <a:lumMod val="50000"/>
                          </a:schemeClr>
                        </a:solidFill>
                      </a:endParaRPr>
                    </a:p>
                  </a:txBody>
                  <a:tcPr/>
                </a:tc>
                <a:tc>
                  <a:txBody>
                    <a:bodyPr/>
                    <a:lstStyle/>
                    <a:p>
                      <a:r>
                        <a:rPr lang="en-US" sz="2400" b="1" smtClean="0">
                          <a:solidFill>
                            <a:schemeClr val="accent6">
                              <a:lumMod val="50000"/>
                            </a:schemeClr>
                          </a:solidFill>
                        </a:rPr>
                        <a:t>1</a:t>
                      </a:r>
                      <a:endParaRPr lang="en-US" sz="2400" b="1">
                        <a:solidFill>
                          <a:schemeClr val="accent6">
                            <a:lumMod val="50000"/>
                          </a:schemeClr>
                        </a:solidFill>
                      </a:endParaRPr>
                    </a:p>
                  </a:txBody>
                  <a:tcPr/>
                </a:tc>
                <a:tc>
                  <a:txBody>
                    <a:bodyPr/>
                    <a:lstStyle/>
                    <a:p>
                      <a:r>
                        <a:rPr lang="en-US" sz="2400" b="1" smtClean="0">
                          <a:solidFill>
                            <a:schemeClr val="accent6">
                              <a:lumMod val="50000"/>
                            </a:schemeClr>
                          </a:solidFill>
                        </a:rPr>
                        <a:t>2</a:t>
                      </a:r>
                      <a:endParaRPr lang="en-US" sz="2400" b="1">
                        <a:solidFill>
                          <a:schemeClr val="accent6">
                            <a:lumMod val="50000"/>
                          </a:schemeClr>
                        </a:solidFill>
                      </a:endParaRPr>
                    </a:p>
                  </a:txBody>
                  <a:tcPr/>
                </a:tc>
                <a:tc>
                  <a:txBody>
                    <a:bodyPr/>
                    <a:lstStyle/>
                    <a:p>
                      <a:r>
                        <a:rPr lang="en-US" sz="2400" b="1" smtClean="0">
                          <a:solidFill>
                            <a:schemeClr val="accent6">
                              <a:lumMod val="50000"/>
                            </a:schemeClr>
                          </a:solidFill>
                        </a:rPr>
                        <a:t>10</a:t>
                      </a:r>
                      <a:endParaRPr lang="en-US" sz="2400" b="1">
                        <a:solidFill>
                          <a:schemeClr val="accent6">
                            <a:lumMod val="50000"/>
                          </a:schemeClr>
                        </a:solidFill>
                      </a:endParaRPr>
                    </a:p>
                  </a:txBody>
                  <a:tcPr/>
                </a:tc>
                <a:tc>
                  <a:txBody>
                    <a:bodyPr/>
                    <a:lstStyle/>
                    <a:p>
                      <a:r>
                        <a:rPr lang="en-US" sz="2400" b="1" smtClean="0">
                          <a:solidFill>
                            <a:schemeClr val="accent6">
                              <a:lumMod val="50000"/>
                            </a:schemeClr>
                          </a:solidFill>
                        </a:rPr>
                        <a:t>11</a:t>
                      </a:r>
                      <a:endParaRPr lang="en-US" sz="2400" b="1">
                        <a:solidFill>
                          <a:schemeClr val="accent6">
                            <a:lumMod val="50000"/>
                          </a:schemeClr>
                        </a:solidFill>
                      </a:endParaRPr>
                    </a:p>
                  </a:txBody>
                  <a:tcPr/>
                </a:tc>
                <a:tc>
                  <a:txBody>
                    <a:bodyPr/>
                    <a:lstStyle/>
                    <a:p>
                      <a:r>
                        <a:rPr lang="en-US" sz="2400" b="1" smtClean="0">
                          <a:solidFill>
                            <a:schemeClr val="accent6">
                              <a:lumMod val="50000"/>
                            </a:schemeClr>
                          </a:solidFill>
                        </a:rPr>
                        <a:t>13</a:t>
                      </a:r>
                      <a:endParaRPr lang="en-US" sz="2400" b="1">
                        <a:solidFill>
                          <a:schemeClr val="accent6">
                            <a:lumMod val="50000"/>
                          </a:schemeClr>
                        </a:solidFill>
                      </a:endParaRPr>
                    </a:p>
                  </a:txBody>
                  <a:tcPr/>
                </a:tc>
                <a:extLst>
                  <a:ext uri="{0D108BD9-81ED-4DB2-BD59-A6C34878D82A}">
                    <a16:rowId xmlns:a16="http://schemas.microsoft.com/office/drawing/2014/main" val="3328313580"/>
                  </a:ext>
                </a:extLst>
              </a:tr>
              <a:tr h="370840">
                <a:tc>
                  <a:txBody>
                    <a:bodyPr/>
                    <a:lstStyle/>
                    <a:p>
                      <a:r>
                        <a:rPr lang="en-US" sz="2400" b="1" smtClean="0">
                          <a:solidFill>
                            <a:schemeClr val="accent6">
                              <a:lumMod val="50000"/>
                            </a:schemeClr>
                          </a:solidFill>
                        </a:rPr>
                        <a:t>Số</a:t>
                      </a:r>
                      <a:r>
                        <a:rPr lang="en-US" sz="2400" b="1" baseline="0" smtClean="0">
                          <a:solidFill>
                            <a:schemeClr val="accent6">
                              <a:lumMod val="50000"/>
                            </a:schemeClr>
                          </a:solidFill>
                        </a:rPr>
                        <a:t> thứ tự của nhóm trong bảng tuần hoàn</a:t>
                      </a:r>
                      <a:endParaRPr lang="en-US" sz="2400" b="1">
                        <a:solidFill>
                          <a:schemeClr val="accent6">
                            <a:lumMod val="50000"/>
                          </a:schemeClr>
                        </a:solidFill>
                      </a:endParaRPr>
                    </a:p>
                  </a:txBody>
                  <a:tcPr/>
                </a:tc>
                <a:tc>
                  <a:txBody>
                    <a:bodyPr/>
                    <a:lstStyle/>
                    <a:p>
                      <a:r>
                        <a:rPr lang="en-US" sz="2400" b="1" smtClean="0">
                          <a:solidFill>
                            <a:schemeClr val="accent6">
                              <a:lumMod val="50000"/>
                            </a:schemeClr>
                          </a:solidFill>
                        </a:rPr>
                        <a:t>1</a:t>
                      </a:r>
                      <a:endParaRPr lang="en-US" sz="2400" b="1">
                        <a:solidFill>
                          <a:schemeClr val="accent6">
                            <a:lumMod val="50000"/>
                          </a:schemeClr>
                        </a:solidFill>
                      </a:endParaRPr>
                    </a:p>
                  </a:txBody>
                  <a:tcPr/>
                </a:tc>
                <a:tc>
                  <a:txBody>
                    <a:bodyPr/>
                    <a:lstStyle/>
                    <a:p>
                      <a:r>
                        <a:rPr lang="en-US" sz="2400" b="1" smtClean="0">
                          <a:solidFill>
                            <a:schemeClr val="accent6">
                              <a:lumMod val="50000"/>
                            </a:schemeClr>
                          </a:solidFill>
                        </a:rPr>
                        <a:t>8</a:t>
                      </a:r>
                      <a:endParaRPr lang="en-US" sz="2400" b="1">
                        <a:solidFill>
                          <a:schemeClr val="accent6">
                            <a:lumMod val="50000"/>
                          </a:schemeClr>
                        </a:solidFill>
                      </a:endParaRPr>
                    </a:p>
                  </a:txBody>
                  <a:tcPr/>
                </a:tc>
                <a:tc>
                  <a:txBody>
                    <a:bodyPr/>
                    <a:lstStyle/>
                    <a:p>
                      <a:r>
                        <a:rPr lang="en-US" sz="2400" b="1" smtClean="0">
                          <a:solidFill>
                            <a:schemeClr val="accent6">
                              <a:lumMod val="50000"/>
                            </a:schemeClr>
                          </a:solidFill>
                        </a:rPr>
                        <a:t>8</a:t>
                      </a:r>
                      <a:endParaRPr lang="en-US" sz="2400" b="1">
                        <a:solidFill>
                          <a:schemeClr val="accent6">
                            <a:lumMod val="50000"/>
                          </a:schemeClr>
                        </a:solidFill>
                      </a:endParaRPr>
                    </a:p>
                  </a:txBody>
                  <a:tcPr/>
                </a:tc>
                <a:tc>
                  <a:txBody>
                    <a:bodyPr/>
                    <a:lstStyle/>
                    <a:p>
                      <a:r>
                        <a:rPr lang="en-US" sz="2400" b="1" smtClean="0">
                          <a:solidFill>
                            <a:schemeClr val="accent6">
                              <a:lumMod val="50000"/>
                            </a:schemeClr>
                          </a:solidFill>
                        </a:rPr>
                        <a:t>1</a:t>
                      </a:r>
                      <a:endParaRPr lang="en-US" sz="2400" b="1">
                        <a:solidFill>
                          <a:schemeClr val="accent6">
                            <a:lumMod val="50000"/>
                          </a:schemeClr>
                        </a:solidFill>
                      </a:endParaRPr>
                    </a:p>
                  </a:txBody>
                  <a:tcPr/>
                </a:tc>
                <a:tc>
                  <a:txBody>
                    <a:bodyPr/>
                    <a:lstStyle/>
                    <a:p>
                      <a:r>
                        <a:rPr lang="en-US" sz="2400" b="1" smtClean="0">
                          <a:solidFill>
                            <a:schemeClr val="accent6">
                              <a:lumMod val="50000"/>
                            </a:schemeClr>
                          </a:solidFill>
                        </a:rPr>
                        <a:t>3</a:t>
                      </a:r>
                      <a:endParaRPr lang="en-US" sz="2400" b="1">
                        <a:solidFill>
                          <a:schemeClr val="accent6">
                            <a:lumMod val="50000"/>
                          </a:schemeClr>
                        </a:solidFill>
                      </a:endParaRPr>
                    </a:p>
                  </a:txBody>
                  <a:tcPr/>
                </a:tc>
                <a:extLst>
                  <a:ext uri="{0D108BD9-81ED-4DB2-BD59-A6C34878D82A}">
                    <a16:rowId xmlns:a16="http://schemas.microsoft.com/office/drawing/2014/main" val="1035881193"/>
                  </a:ext>
                </a:extLst>
              </a:tr>
              <a:tr h="370840">
                <a:tc>
                  <a:txBody>
                    <a:bodyPr/>
                    <a:lstStyle/>
                    <a:p>
                      <a:r>
                        <a:rPr lang="en-US" sz="2400" b="1" smtClean="0">
                          <a:solidFill>
                            <a:schemeClr val="accent6">
                              <a:lumMod val="50000"/>
                            </a:schemeClr>
                          </a:solidFill>
                        </a:rPr>
                        <a:t>Số</a:t>
                      </a:r>
                      <a:r>
                        <a:rPr lang="en-US" sz="2400" b="1" baseline="0" smtClean="0">
                          <a:solidFill>
                            <a:schemeClr val="accent6">
                              <a:lumMod val="50000"/>
                            </a:schemeClr>
                          </a:solidFill>
                        </a:rPr>
                        <a:t> e</a:t>
                      </a:r>
                      <a:endParaRPr lang="en-US" sz="2400" b="1">
                        <a:solidFill>
                          <a:schemeClr val="accent6">
                            <a:lumMod val="50000"/>
                          </a:schemeClr>
                        </a:solidFill>
                      </a:endParaRPr>
                    </a:p>
                  </a:txBody>
                  <a:tcPr/>
                </a:tc>
                <a:tc>
                  <a:txBody>
                    <a:bodyPr/>
                    <a:lstStyle/>
                    <a:p>
                      <a:r>
                        <a:rPr lang="en-US" sz="2400" b="1" smtClean="0">
                          <a:solidFill>
                            <a:schemeClr val="accent6">
                              <a:lumMod val="50000"/>
                            </a:schemeClr>
                          </a:solidFill>
                        </a:rPr>
                        <a:t>1</a:t>
                      </a:r>
                      <a:endParaRPr lang="en-US" sz="2400" b="1">
                        <a:solidFill>
                          <a:schemeClr val="accent6">
                            <a:lumMod val="50000"/>
                          </a:schemeClr>
                        </a:solidFill>
                      </a:endParaRPr>
                    </a:p>
                  </a:txBody>
                  <a:tcPr/>
                </a:tc>
                <a:tc>
                  <a:txBody>
                    <a:bodyPr/>
                    <a:lstStyle/>
                    <a:p>
                      <a:r>
                        <a:rPr lang="en-US" sz="2400" b="1" smtClean="0">
                          <a:solidFill>
                            <a:schemeClr val="accent6">
                              <a:lumMod val="50000"/>
                            </a:schemeClr>
                          </a:solidFill>
                        </a:rPr>
                        <a:t>2</a:t>
                      </a:r>
                      <a:endParaRPr lang="en-US" sz="2400" b="1">
                        <a:solidFill>
                          <a:schemeClr val="accent6">
                            <a:lumMod val="50000"/>
                          </a:schemeClr>
                        </a:solidFill>
                      </a:endParaRPr>
                    </a:p>
                  </a:txBody>
                  <a:tcPr/>
                </a:tc>
                <a:tc>
                  <a:txBody>
                    <a:bodyPr/>
                    <a:lstStyle/>
                    <a:p>
                      <a:r>
                        <a:rPr lang="en-US" sz="2400" b="1" smtClean="0">
                          <a:solidFill>
                            <a:schemeClr val="accent6">
                              <a:lumMod val="50000"/>
                            </a:schemeClr>
                          </a:solidFill>
                        </a:rPr>
                        <a:t>10</a:t>
                      </a:r>
                      <a:endParaRPr lang="en-US" sz="2400" b="1">
                        <a:solidFill>
                          <a:schemeClr val="accent6">
                            <a:lumMod val="50000"/>
                          </a:schemeClr>
                        </a:solidFill>
                      </a:endParaRPr>
                    </a:p>
                  </a:txBody>
                  <a:tcPr/>
                </a:tc>
                <a:tc>
                  <a:txBody>
                    <a:bodyPr/>
                    <a:lstStyle/>
                    <a:p>
                      <a:r>
                        <a:rPr lang="en-US" sz="2400" b="1" smtClean="0">
                          <a:solidFill>
                            <a:schemeClr val="accent6">
                              <a:lumMod val="50000"/>
                            </a:schemeClr>
                          </a:solidFill>
                        </a:rPr>
                        <a:t>11</a:t>
                      </a:r>
                      <a:endParaRPr lang="en-US" sz="2400" b="1">
                        <a:solidFill>
                          <a:schemeClr val="accent6">
                            <a:lumMod val="50000"/>
                          </a:schemeClr>
                        </a:solidFill>
                      </a:endParaRPr>
                    </a:p>
                  </a:txBody>
                  <a:tcPr/>
                </a:tc>
                <a:tc>
                  <a:txBody>
                    <a:bodyPr/>
                    <a:lstStyle/>
                    <a:p>
                      <a:r>
                        <a:rPr lang="en-US" sz="2400" b="1" smtClean="0">
                          <a:solidFill>
                            <a:schemeClr val="accent6">
                              <a:lumMod val="50000"/>
                            </a:schemeClr>
                          </a:solidFill>
                        </a:rPr>
                        <a:t>13</a:t>
                      </a:r>
                      <a:endParaRPr lang="en-US" sz="2400" b="1">
                        <a:solidFill>
                          <a:schemeClr val="accent6">
                            <a:lumMod val="50000"/>
                          </a:schemeClr>
                        </a:solidFill>
                      </a:endParaRPr>
                    </a:p>
                  </a:txBody>
                  <a:tcPr/>
                </a:tc>
                <a:extLst>
                  <a:ext uri="{0D108BD9-81ED-4DB2-BD59-A6C34878D82A}">
                    <a16:rowId xmlns:a16="http://schemas.microsoft.com/office/drawing/2014/main" val="2260032759"/>
                  </a:ext>
                </a:extLst>
              </a:tr>
              <a:tr h="370840">
                <a:tc>
                  <a:txBody>
                    <a:bodyPr/>
                    <a:lstStyle/>
                    <a:p>
                      <a:r>
                        <a:rPr lang="en-US" sz="2400" b="1" smtClean="0">
                          <a:solidFill>
                            <a:schemeClr val="accent6">
                              <a:lumMod val="50000"/>
                            </a:schemeClr>
                          </a:solidFill>
                        </a:rPr>
                        <a:t>Số</a:t>
                      </a:r>
                      <a:r>
                        <a:rPr lang="en-US" sz="2400" b="1" baseline="0" smtClean="0">
                          <a:solidFill>
                            <a:schemeClr val="accent6">
                              <a:lumMod val="50000"/>
                            </a:schemeClr>
                          </a:solidFill>
                        </a:rPr>
                        <a:t> lớp e</a:t>
                      </a:r>
                      <a:endParaRPr lang="en-US" sz="2400" b="1">
                        <a:solidFill>
                          <a:schemeClr val="accent6">
                            <a:lumMod val="50000"/>
                          </a:schemeClr>
                        </a:solidFill>
                      </a:endParaRPr>
                    </a:p>
                  </a:txBody>
                  <a:tcPr/>
                </a:tc>
                <a:tc>
                  <a:txBody>
                    <a:bodyPr/>
                    <a:lstStyle/>
                    <a:p>
                      <a:r>
                        <a:rPr lang="en-US" sz="2400" b="1" smtClean="0">
                          <a:solidFill>
                            <a:schemeClr val="accent6">
                              <a:lumMod val="50000"/>
                            </a:schemeClr>
                          </a:solidFill>
                        </a:rPr>
                        <a:t>1</a:t>
                      </a:r>
                      <a:endParaRPr lang="en-US" sz="2400" b="1">
                        <a:solidFill>
                          <a:schemeClr val="accent6">
                            <a:lumMod val="50000"/>
                          </a:schemeClr>
                        </a:solidFill>
                      </a:endParaRPr>
                    </a:p>
                  </a:txBody>
                  <a:tcPr/>
                </a:tc>
                <a:tc>
                  <a:txBody>
                    <a:bodyPr/>
                    <a:lstStyle/>
                    <a:p>
                      <a:r>
                        <a:rPr lang="en-US" sz="2400" b="1" smtClean="0">
                          <a:solidFill>
                            <a:schemeClr val="accent6">
                              <a:lumMod val="50000"/>
                            </a:schemeClr>
                          </a:solidFill>
                        </a:rPr>
                        <a:t>1</a:t>
                      </a:r>
                      <a:endParaRPr lang="en-US" sz="2400" b="1">
                        <a:solidFill>
                          <a:schemeClr val="accent6">
                            <a:lumMod val="50000"/>
                          </a:schemeClr>
                        </a:solidFill>
                      </a:endParaRPr>
                    </a:p>
                  </a:txBody>
                  <a:tcPr/>
                </a:tc>
                <a:tc>
                  <a:txBody>
                    <a:bodyPr/>
                    <a:lstStyle/>
                    <a:p>
                      <a:r>
                        <a:rPr lang="en-US" sz="2400" b="1" smtClean="0">
                          <a:solidFill>
                            <a:schemeClr val="accent6">
                              <a:lumMod val="50000"/>
                            </a:schemeClr>
                          </a:solidFill>
                        </a:rPr>
                        <a:t>2</a:t>
                      </a:r>
                      <a:endParaRPr lang="en-US" sz="2400" b="1">
                        <a:solidFill>
                          <a:schemeClr val="accent6">
                            <a:lumMod val="50000"/>
                          </a:schemeClr>
                        </a:solidFill>
                      </a:endParaRPr>
                    </a:p>
                  </a:txBody>
                  <a:tcPr/>
                </a:tc>
                <a:tc>
                  <a:txBody>
                    <a:bodyPr/>
                    <a:lstStyle/>
                    <a:p>
                      <a:r>
                        <a:rPr lang="en-US" sz="2400" b="1" smtClean="0">
                          <a:solidFill>
                            <a:schemeClr val="accent6">
                              <a:lumMod val="50000"/>
                            </a:schemeClr>
                          </a:solidFill>
                        </a:rPr>
                        <a:t>3</a:t>
                      </a:r>
                      <a:endParaRPr lang="en-US" sz="2400" b="1">
                        <a:solidFill>
                          <a:schemeClr val="accent6">
                            <a:lumMod val="50000"/>
                          </a:schemeClr>
                        </a:solidFill>
                      </a:endParaRPr>
                    </a:p>
                  </a:txBody>
                  <a:tcPr/>
                </a:tc>
                <a:tc>
                  <a:txBody>
                    <a:bodyPr/>
                    <a:lstStyle/>
                    <a:p>
                      <a:r>
                        <a:rPr lang="en-US" sz="2400" b="1" smtClean="0">
                          <a:solidFill>
                            <a:schemeClr val="accent6">
                              <a:lumMod val="50000"/>
                            </a:schemeClr>
                          </a:solidFill>
                        </a:rPr>
                        <a:t>3</a:t>
                      </a:r>
                      <a:endParaRPr lang="en-US" sz="2400" b="1">
                        <a:solidFill>
                          <a:schemeClr val="accent6">
                            <a:lumMod val="50000"/>
                          </a:schemeClr>
                        </a:solidFill>
                      </a:endParaRPr>
                    </a:p>
                  </a:txBody>
                  <a:tcPr/>
                </a:tc>
                <a:extLst>
                  <a:ext uri="{0D108BD9-81ED-4DB2-BD59-A6C34878D82A}">
                    <a16:rowId xmlns:a16="http://schemas.microsoft.com/office/drawing/2014/main" val="3190232581"/>
                  </a:ext>
                </a:extLst>
              </a:tr>
              <a:tr h="370840">
                <a:tc>
                  <a:txBody>
                    <a:bodyPr/>
                    <a:lstStyle/>
                    <a:p>
                      <a:r>
                        <a:rPr lang="en-US" sz="2400" b="1" smtClean="0">
                          <a:solidFill>
                            <a:schemeClr val="accent6">
                              <a:lumMod val="50000"/>
                            </a:schemeClr>
                          </a:solidFill>
                        </a:rPr>
                        <a:t>Số</a:t>
                      </a:r>
                      <a:r>
                        <a:rPr lang="en-US" sz="2400" b="1" baseline="0" smtClean="0">
                          <a:solidFill>
                            <a:schemeClr val="accent6">
                              <a:lumMod val="50000"/>
                            </a:schemeClr>
                          </a:solidFill>
                        </a:rPr>
                        <a:t> e ở lớp ngoài cùng</a:t>
                      </a:r>
                      <a:endParaRPr lang="en-US" sz="2400" b="1">
                        <a:solidFill>
                          <a:schemeClr val="accent6">
                            <a:lumMod val="50000"/>
                          </a:schemeClr>
                        </a:solidFill>
                      </a:endParaRPr>
                    </a:p>
                  </a:txBody>
                  <a:tcPr/>
                </a:tc>
                <a:tc>
                  <a:txBody>
                    <a:bodyPr/>
                    <a:lstStyle/>
                    <a:p>
                      <a:r>
                        <a:rPr lang="en-US" sz="2400" b="1" smtClean="0">
                          <a:solidFill>
                            <a:schemeClr val="accent4">
                              <a:lumMod val="50000"/>
                            </a:schemeClr>
                          </a:solidFill>
                        </a:rPr>
                        <a:t>1</a:t>
                      </a:r>
                      <a:endParaRPr lang="en-US" sz="2400" b="1">
                        <a:solidFill>
                          <a:schemeClr val="accent4">
                            <a:lumMod val="50000"/>
                          </a:schemeClr>
                        </a:solidFill>
                      </a:endParaRPr>
                    </a:p>
                  </a:txBody>
                  <a:tcPr/>
                </a:tc>
                <a:tc>
                  <a:txBody>
                    <a:bodyPr/>
                    <a:lstStyle/>
                    <a:p>
                      <a:r>
                        <a:rPr lang="en-US" sz="2400" b="1" smtClean="0">
                          <a:solidFill>
                            <a:srgbClr val="FF0000"/>
                          </a:solidFill>
                        </a:rPr>
                        <a:t>2</a:t>
                      </a:r>
                      <a:endParaRPr lang="en-US" sz="2400" b="1">
                        <a:solidFill>
                          <a:srgbClr val="FF0000"/>
                        </a:solidFill>
                      </a:endParaRPr>
                    </a:p>
                  </a:txBody>
                  <a:tcPr/>
                </a:tc>
                <a:tc>
                  <a:txBody>
                    <a:bodyPr/>
                    <a:lstStyle/>
                    <a:p>
                      <a:r>
                        <a:rPr lang="en-US" sz="2400" b="1" smtClean="0">
                          <a:solidFill>
                            <a:srgbClr val="FF0000"/>
                          </a:solidFill>
                        </a:rPr>
                        <a:t>8</a:t>
                      </a:r>
                      <a:endParaRPr lang="en-US" sz="2400" b="1">
                        <a:solidFill>
                          <a:srgbClr val="FF0000"/>
                        </a:solidFill>
                      </a:endParaRPr>
                    </a:p>
                  </a:txBody>
                  <a:tcPr/>
                </a:tc>
                <a:tc>
                  <a:txBody>
                    <a:bodyPr/>
                    <a:lstStyle/>
                    <a:p>
                      <a:r>
                        <a:rPr lang="en-US" sz="2400" b="1" smtClean="0">
                          <a:solidFill>
                            <a:schemeClr val="accent4">
                              <a:lumMod val="50000"/>
                            </a:schemeClr>
                          </a:solidFill>
                        </a:rPr>
                        <a:t>1</a:t>
                      </a:r>
                      <a:endParaRPr lang="en-US" sz="2400" b="1">
                        <a:solidFill>
                          <a:schemeClr val="accent4">
                            <a:lumMod val="50000"/>
                          </a:schemeClr>
                        </a:solidFill>
                      </a:endParaRPr>
                    </a:p>
                  </a:txBody>
                  <a:tcPr/>
                </a:tc>
                <a:tc>
                  <a:txBody>
                    <a:bodyPr/>
                    <a:lstStyle/>
                    <a:p>
                      <a:r>
                        <a:rPr lang="en-US" sz="2400" b="1" smtClean="0">
                          <a:solidFill>
                            <a:schemeClr val="accent4">
                              <a:lumMod val="50000"/>
                            </a:schemeClr>
                          </a:solidFill>
                        </a:rPr>
                        <a:t>3</a:t>
                      </a:r>
                      <a:endParaRPr lang="en-US" sz="2400" b="1">
                        <a:solidFill>
                          <a:schemeClr val="accent4">
                            <a:lumMod val="50000"/>
                          </a:schemeClr>
                        </a:solidFill>
                      </a:endParaRPr>
                    </a:p>
                  </a:txBody>
                  <a:tcPr/>
                </a:tc>
                <a:extLst>
                  <a:ext uri="{0D108BD9-81ED-4DB2-BD59-A6C34878D82A}">
                    <a16:rowId xmlns:a16="http://schemas.microsoft.com/office/drawing/2014/main" val="1097309393"/>
                  </a:ext>
                </a:extLst>
              </a:tr>
            </a:tbl>
          </a:graphicData>
        </a:graphic>
      </p:graphicFrame>
      <p:sp>
        <p:nvSpPr>
          <p:cNvPr id="6" name="TextBox 5"/>
          <p:cNvSpPr txBox="1"/>
          <p:nvPr/>
        </p:nvSpPr>
        <p:spPr>
          <a:xfrm>
            <a:off x="202131" y="3341461"/>
            <a:ext cx="11502189" cy="830997"/>
          </a:xfrm>
          <a:prstGeom prst="rect">
            <a:avLst/>
          </a:prstGeom>
          <a:noFill/>
        </p:spPr>
        <p:txBody>
          <a:bodyPr wrap="square" rtlCol="0">
            <a:spAutoFit/>
          </a:bodyPr>
          <a:lstStyle/>
          <a:p>
            <a:r>
              <a:rPr lang="en-US" sz="2400" b="1" smtClean="0"/>
              <a:t>Nếu muốn electron  ở lớp ngoài cùng tối đa thì các nguyên tố H, Na, Al sẽ cho đi hay nhận thêm bao nhiêu để có số e tối đa ở lớp ngoài cùng?</a:t>
            </a:r>
            <a:endParaRPr lang="en-US" sz="2400" b="1"/>
          </a:p>
        </p:txBody>
      </p:sp>
      <p:sp>
        <p:nvSpPr>
          <p:cNvPr id="7" name="TextBox 6"/>
          <p:cNvSpPr txBox="1"/>
          <p:nvPr/>
        </p:nvSpPr>
        <p:spPr>
          <a:xfrm>
            <a:off x="202131" y="4218624"/>
            <a:ext cx="11271183" cy="461665"/>
          </a:xfrm>
          <a:prstGeom prst="rect">
            <a:avLst/>
          </a:prstGeom>
          <a:noFill/>
        </p:spPr>
        <p:txBody>
          <a:bodyPr wrap="square" rtlCol="0">
            <a:spAutoFit/>
          </a:bodyPr>
          <a:lstStyle/>
          <a:p>
            <a:r>
              <a:rPr lang="en-US" sz="2400" b="1" smtClean="0">
                <a:solidFill>
                  <a:schemeClr val="accent6">
                    <a:lumMod val="50000"/>
                  </a:schemeClr>
                </a:solidFill>
              </a:rPr>
              <a:t>Hydrogen sẽ nhận thêm 1e; Sodium cho đi 1e; aluminium sẽ cho đi 3e.</a:t>
            </a:r>
            <a:endParaRPr lang="en-US" sz="2400" b="1">
              <a:solidFill>
                <a:schemeClr val="accent6">
                  <a:lumMod val="50000"/>
                </a:schemeClr>
              </a:solidFill>
            </a:endParaRPr>
          </a:p>
        </p:txBody>
      </p:sp>
      <p:sp>
        <p:nvSpPr>
          <p:cNvPr id="8" name="TextBox 7"/>
          <p:cNvSpPr txBox="1"/>
          <p:nvPr/>
        </p:nvSpPr>
        <p:spPr>
          <a:xfrm>
            <a:off x="317635" y="4680289"/>
            <a:ext cx="10934298" cy="2308324"/>
          </a:xfrm>
          <a:prstGeom prst="rect">
            <a:avLst/>
          </a:prstGeom>
          <a:noFill/>
        </p:spPr>
        <p:txBody>
          <a:bodyPr wrap="square" rtlCol="0">
            <a:spAutoFit/>
          </a:bodyPr>
          <a:lstStyle/>
          <a:p>
            <a:r>
              <a:rPr lang="en-US" sz="2400" b="1" smtClean="0">
                <a:solidFill>
                  <a:schemeClr val="accent4">
                    <a:lumMod val="75000"/>
                  </a:schemeClr>
                </a:solidFill>
              </a:rPr>
              <a:t>Vậy khi nhận thêm e hay mất bớt e thì nguyên tử lúc đó sẽ mạng điện tích và trở thành các ion dương và âm.</a:t>
            </a:r>
          </a:p>
          <a:p>
            <a:r>
              <a:rPr lang="en-US" sz="2400" b="1" smtClean="0">
                <a:solidFill>
                  <a:schemeClr val="accent4">
                    <a:lumMod val="75000"/>
                  </a:schemeClr>
                </a:solidFill>
              </a:rPr>
              <a:t>Ví dụ: H nhận thêm 1e sẽ trở thành ion âm. Lúc đó lớp ngoài cùng trở thành bền vững giống như nguyên tố He.</a:t>
            </a:r>
          </a:p>
          <a:p>
            <a:r>
              <a:rPr lang="en-US" sz="2400" b="1" smtClean="0">
                <a:solidFill>
                  <a:schemeClr val="accent4">
                    <a:lumMod val="75000"/>
                  </a:schemeClr>
                </a:solidFill>
              </a:rPr>
              <a:t>Na cho đi 1e, sẽ trở thành ion dương. Lúc đó lớp vở ngoài cùng là 8e bền vững.</a:t>
            </a:r>
          </a:p>
          <a:p>
            <a:r>
              <a:rPr lang="en-US" sz="2400" b="1" smtClean="0">
                <a:solidFill>
                  <a:schemeClr val="accent4">
                    <a:lumMod val="75000"/>
                  </a:schemeClr>
                </a:solidFill>
              </a:rPr>
              <a:t>Al cho đi 3e sẽ trở thành ion dương. lớp vỏ ngoài cùng cũng là 8e bền vững.</a:t>
            </a:r>
            <a:endParaRPr lang="en-US" sz="2400" b="1">
              <a:solidFill>
                <a:schemeClr val="accent4">
                  <a:lumMod val="75000"/>
                </a:schemeClr>
              </a:solidFill>
            </a:endParaRPr>
          </a:p>
        </p:txBody>
      </p:sp>
    </p:spTree>
    <p:extLst>
      <p:ext uri="{BB962C8B-B14F-4D97-AF65-F5344CB8AC3E}">
        <p14:creationId xmlns:p14="http://schemas.microsoft.com/office/powerpoint/2010/main" val="7990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3768" y="211756"/>
            <a:ext cx="2541070" cy="523220"/>
          </a:xfrm>
          <a:prstGeom prst="rect">
            <a:avLst/>
          </a:prstGeom>
          <a:noFill/>
        </p:spPr>
        <p:txBody>
          <a:bodyPr wrap="square" rtlCol="0">
            <a:spAutoFit/>
          </a:bodyPr>
          <a:lstStyle/>
          <a:p>
            <a:r>
              <a:rPr lang="en-US" sz="2800" b="1" smtClean="0">
                <a:solidFill>
                  <a:srgbClr val="FF0000"/>
                </a:solidFill>
              </a:rPr>
              <a:t>II. Liên kết ion</a:t>
            </a:r>
            <a:endParaRPr lang="en-US" sz="2800" b="1">
              <a:solidFill>
                <a:srgbClr val="FF0000"/>
              </a:solidFill>
            </a:endParaRPr>
          </a:p>
        </p:txBody>
      </p:sp>
      <p:sp>
        <p:nvSpPr>
          <p:cNvPr id="5" name="TextBox 4"/>
          <p:cNvSpPr txBox="1"/>
          <p:nvPr/>
        </p:nvSpPr>
        <p:spPr>
          <a:xfrm>
            <a:off x="760394" y="620458"/>
            <a:ext cx="11203808" cy="461665"/>
          </a:xfrm>
          <a:prstGeom prst="rect">
            <a:avLst/>
          </a:prstGeom>
          <a:noFill/>
        </p:spPr>
        <p:txBody>
          <a:bodyPr wrap="square" rtlCol="0">
            <a:spAutoFit/>
          </a:bodyPr>
          <a:lstStyle/>
          <a:p>
            <a:r>
              <a:rPr lang="en-US" sz="2400" b="1" smtClean="0"/>
              <a:t>Hoạt động nhóm: Tìm hiểu sự hình thành liên kết ion trong nguyên tử muối ăn (5 phút)</a:t>
            </a:r>
            <a:endParaRPr lang="en-US" sz="2400" b="1"/>
          </a:p>
        </p:txBody>
      </p:sp>
      <p:sp>
        <p:nvSpPr>
          <p:cNvPr id="7" name="TextBox 6"/>
          <p:cNvSpPr txBox="1"/>
          <p:nvPr/>
        </p:nvSpPr>
        <p:spPr>
          <a:xfrm>
            <a:off x="3455470" y="1020568"/>
            <a:ext cx="3234088" cy="523220"/>
          </a:xfrm>
          <a:prstGeom prst="rect">
            <a:avLst/>
          </a:prstGeom>
          <a:noFill/>
        </p:spPr>
        <p:txBody>
          <a:bodyPr wrap="square" rtlCol="0">
            <a:spAutoFit/>
          </a:bodyPr>
          <a:lstStyle/>
          <a:p>
            <a:r>
              <a:rPr lang="en-US" sz="2800" b="1" smtClean="0"/>
              <a:t>Phiếu học tập số 1</a:t>
            </a:r>
            <a:endParaRPr lang="en-US" sz="2800" b="1"/>
          </a:p>
        </p:txBody>
      </p:sp>
      <p:sp>
        <p:nvSpPr>
          <p:cNvPr id="8" name="TextBox 7"/>
          <p:cNvSpPr txBox="1"/>
          <p:nvPr/>
        </p:nvSpPr>
        <p:spPr>
          <a:xfrm>
            <a:off x="885524" y="1543788"/>
            <a:ext cx="10684042" cy="5262979"/>
          </a:xfrm>
          <a:prstGeom prst="rect">
            <a:avLst/>
          </a:prstGeom>
          <a:noFill/>
        </p:spPr>
        <p:txBody>
          <a:bodyPr wrap="square" rtlCol="0">
            <a:spAutoFit/>
          </a:bodyPr>
          <a:lstStyle/>
          <a:p>
            <a:r>
              <a:rPr lang="en-US" sz="2400" b="1" smtClean="0"/>
              <a:t>Tên nhóm:....................... Tên thành viên trong nhóm:..................................................................................</a:t>
            </a:r>
            <a:endParaRPr lang="en-US" sz="2400" b="1"/>
          </a:p>
          <a:p>
            <a:r>
              <a:rPr lang="en-US" sz="2400" b="1" smtClean="0"/>
              <a:t>................................. Câu 1: Vẽ sơ đồ mô hình nguyên tử Sodium và chlorine</a:t>
            </a:r>
          </a:p>
          <a:p>
            <a:endParaRPr lang="en-US" sz="2400" b="1"/>
          </a:p>
          <a:p>
            <a:endParaRPr lang="en-US" sz="2400" b="1" smtClean="0"/>
          </a:p>
          <a:p>
            <a:r>
              <a:rPr lang="en-US" sz="2400" b="1" smtClean="0"/>
              <a:t>Câu 2: Hãy điền phần trả lời vào chỗ chấm</a:t>
            </a:r>
          </a:p>
          <a:p>
            <a:r>
              <a:rPr lang="en-US" sz="2400" b="1" smtClean="0"/>
              <a:t>a.   - Số e ở lớp ngoài cùng của sodium là :....................</a:t>
            </a:r>
          </a:p>
          <a:p>
            <a:r>
              <a:rPr lang="en-US" sz="2400" b="1" smtClean="0"/>
              <a:t>       - Số e ở lớp ngoài cùng của chlorine là: .....................</a:t>
            </a:r>
          </a:p>
          <a:p>
            <a:r>
              <a:rPr lang="en-US" sz="2400" b="1" smtClean="0"/>
              <a:t>b. Để có lớp e ngoài cùng bền vững như các nguyên tố khí trơ </a:t>
            </a:r>
          </a:p>
          <a:p>
            <a:r>
              <a:rPr lang="en-US" sz="2400" b="1" smtClean="0"/>
              <a:t>- Nguyên tố sodium sẽ cho hay nhận bao nhiêu e: ...............</a:t>
            </a:r>
          </a:p>
          <a:p>
            <a:r>
              <a:rPr lang="en-US" sz="2400" b="1" smtClean="0"/>
              <a:t>- Nguyên tố chlorine sẽ cho hay nhận bao nhiêu e:...............</a:t>
            </a:r>
          </a:p>
          <a:p>
            <a:r>
              <a:rPr lang="en-US" sz="2400" b="1" smtClean="0"/>
              <a:t>c. Khí đó nguyên tố sodium trở thành ion................ và nguyên tố chlorine trở thành ion .................</a:t>
            </a:r>
          </a:p>
          <a:p>
            <a:endParaRPr lang="en-US" sz="2400" b="1"/>
          </a:p>
        </p:txBody>
      </p:sp>
    </p:spTree>
    <p:extLst>
      <p:ext uri="{BB962C8B-B14F-4D97-AF65-F5344CB8AC3E}">
        <p14:creationId xmlns:p14="http://schemas.microsoft.com/office/powerpoint/2010/main" val="32325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6836" y="1396235"/>
            <a:ext cx="7411453" cy="3785652"/>
          </a:xfrm>
          <a:prstGeom prst="rect">
            <a:avLst/>
          </a:prstGeom>
          <a:noFill/>
        </p:spPr>
        <p:txBody>
          <a:bodyPr wrap="square" rtlCol="0">
            <a:spAutoFit/>
          </a:bodyPr>
          <a:lstStyle/>
          <a:p>
            <a:r>
              <a:rPr lang="en-US" sz="2400" b="1" smtClean="0">
                <a:solidFill>
                  <a:schemeClr val="accent4">
                    <a:lumMod val="75000"/>
                  </a:schemeClr>
                </a:solidFill>
              </a:rPr>
              <a:t>Câu 2: </a:t>
            </a:r>
          </a:p>
          <a:p>
            <a:r>
              <a:rPr lang="en-US" sz="2400" b="1" smtClean="0">
                <a:solidFill>
                  <a:schemeClr val="accent4">
                    <a:lumMod val="75000"/>
                  </a:schemeClr>
                </a:solidFill>
              </a:rPr>
              <a:t>a.   - Số e ở lớp ngoài cùng của sodium là : </a:t>
            </a:r>
            <a:r>
              <a:rPr lang="en-US" sz="2400" b="1" smtClean="0">
                <a:solidFill>
                  <a:schemeClr val="accent6">
                    <a:lumMod val="50000"/>
                  </a:schemeClr>
                </a:solidFill>
              </a:rPr>
              <a:t>1</a:t>
            </a:r>
          </a:p>
          <a:p>
            <a:r>
              <a:rPr lang="en-US" sz="2400" b="1" smtClean="0">
                <a:solidFill>
                  <a:schemeClr val="accent4">
                    <a:lumMod val="75000"/>
                  </a:schemeClr>
                </a:solidFill>
              </a:rPr>
              <a:t>       - Số e ở lớp ngoài cùng của chlorine là: </a:t>
            </a:r>
            <a:r>
              <a:rPr lang="en-US" sz="2400" b="1" smtClean="0">
                <a:solidFill>
                  <a:schemeClr val="accent6">
                    <a:lumMod val="50000"/>
                  </a:schemeClr>
                </a:solidFill>
              </a:rPr>
              <a:t>7</a:t>
            </a:r>
          </a:p>
          <a:p>
            <a:r>
              <a:rPr lang="en-US" sz="2400" b="1" smtClean="0">
                <a:solidFill>
                  <a:schemeClr val="accent4">
                    <a:lumMod val="75000"/>
                  </a:schemeClr>
                </a:solidFill>
              </a:rPr>
              <a:t>b. Để có lớp e ngoài cùng bền vững như các nguyên tố khí trơ </a:t>
            </a:r>
          </a:p>
          <a:p>
            <a:r>
              <a:rPr lang="en-US" sz="2400" b="1" smtClean="0">
                <a:solidFill>
                  <a:schemeClr val="accent4">
                    <a:lumMod val="75000"/>
                  </a:schemeClr>
                </a:solidFill>
              </a:rPr>
              <a:t>- Nguyên tố sodium sẽ cho đi </a:t>
            </a:r>
            <a:r>
              <a:rPr lang="en-US" sz="2400" b="1" smtClean="0">
                <a:solidFill>
                  <a:schemeClr val="accent6">
                    <a:lumMod val="50000"/>
                  </a:schemeClr>
                </a:solidFill>
              </a:rPr>
              <a:t>1e</a:t>
            </a:r>
          </a:p>
          <a:p>
            <a:r>
              <a:rPr lang="en-US" sz="2400" b="1" smtClean="0">
                <a:solidFill>
                  <a:schemeClr val="accent4">
                    <a:lumMod val="75000"/>
                  </a:schemeClr>
                </a:solidFill>
              </a:rPr>
              <a:t>- Nguyên tố chlorine sẽ nhận thêm </a:t>
            </a:r>
            <a:r>
              <a:rPr lang="en-US" sz="2400" b="1" smtClean="0">
                <a:solidFill>
                  <a:schemeClr val="accent6">
                    <a:lumMod val="50000"/>
                  </a:schemeClr>
                </a:solidFill>
              </a:rPr>
              <a:t>1e</a:t>
            </a:r>
          </a:p>
          <a:p>
            <a:r>
              <a:rPr lang="en-US" sz="2400" b="1" smtClean="0">
                <a:solidFill>
                  <a:schemeClr val="accent4">
                    <a:lumMod val="75000"/>
                  </a:schemeClr>
                </a:solidFill>
              </a:rPr>
              <a:t>c. Khí đó nguyên tố sodium trở thành </a:t>
            </a:r>
            <a:r>
              <a:rPr lang="en-US" sz="2400" b="1" smtClean="0">
                <a:solidFill>
                  <a:schemeClr val="accent5">
                    <a:lumMod val="50000"/>
                  </a:schemeClr>
                </a:solidFill>
              </a:rPr>
              <a:t>ion dương </a:t>
            </a:r>
            <a:r>
              <a:rPr lang="en-US" sz="2400" b="1" smtClean="0">
                <a:solidFill>
                  <a:schemeClr val="accent4">
                    <a:lumMod val="75000"/>
                  </a:schemeClr>
                </a:solidFill>
              </a:rPr>
              <a:t>và nguyên tố chlorine trở thành </a:t>
            </a:r>
            <a:r>
              <a:rPr lang="en-US" sz="2400" b="1" smtClean="0">
                <a:solidFill>
                  <a:schemeClr val="accent5">
                    <a:lumMod val="50000"/>
                  </a:schemeClr>
                </a:solidFill>
              </a:rPr>
              <a:t>ion âm</a:t>
            </a:r>
          </a:p>
          <a:p>
            <a:endParaRPr lang="en-US" sz="2400" b="1"/>
          </a:p>
        </p:txBody>
      </p:sp>
      <p:sp>
        <p:nvSpPr>
          <p:cNvPr id="2" name="Rectangle 1"/>
          <p:cNvSpPr/>
          <p:nvPr/>
        </p:nvSpPr>
        <p:spPr>
          <a:xfrm>
            <a:off x="176836" y="63000"/>
            <a:ext cx="1417376" cy="523220"/>
          </a:xfrm>
          <a:prstGeom prst="rect">
            <a:avLst/>
          </a:prstGeom>
        </p:spPr>
        <p:txBody>
          <a:bodyPr wrap="none">
            <a:spAutoFit/>
          </a:bodyPr>
          <a:lstStyle/>
          <a:p>
            <a:r>
              <a:rPr lang="en-US" sz="2800" b="1">
                <a:solidFill>
                  <a:srgbClr val="C00000"/>
                </a:solidFill>
              </a:rPr>
              <a:t>Đáp án: </a:t>
            </a:r>
          </a:p>
        </p:txBody>
      </p:sp>
      <p:pic>
        <p:nvPicPr>
          <p:cNvPr id="5" name="Picture 4" descr="Electron hóa trị và vỏ hóa trị - Trả phí Bản quyền Một lần Biểu tượng - Ký hiệu chữ viết vectơ sẵn có"/>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7898" y="586220"/>
            <a:ext cx="3778814" cy="25684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iểu tượng và sơ đồ electron cho - Trả phí Bản quyền Một lần Biểu đồ - Phương tiện nhìn vectơ sẵn có"/>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665223" y="3396303"/>
            <a:ext cx="2557833" cy="25907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6836" y="760395"/>
            <a:ext cx="6806735" cy="461665"/>
          </a:xfrm>
          <a:prstGeom prst="rect">
            <a:avLst/>
          </a:prstGeom>
        </p:spPr>
        <p:txBody>
          <a:bodyPr wrap="none">
            <a:spAutoFit/>
          </a:bodyPr>
          <a:lstStyle/>
          <a:p>
            <a:r>
              <a:rPr lang="en-US" sz="2400" b="1">
                <a:solidFill>
                  <a:schemeClr val="accent6">
                    <a:lumMod val="50000"/>
                  </a:schemeClr>
                </a:solidFill>
              </a:rPr>
              <a:t>Câu 1: </a:t>
            </a:r>
            <a:r>
              <a:rPr lang="en-US" sz="2400" b="1" smtClean="0">
                <a:solidFill>
                  <a:schemeClr val="accent6">
                    <a:lumMod val="50000"/>
                  </a:schemeClr>
                </a:solidFill>
              </a:rPr>
              <a:t>Sơ </a:t>
            </a:r>
            <a:r>
              <a:rPr lang="en-US" sz="2400" b="1">
                <a:solidFill>
                  <a:schemeClr val="accent6">
                    <a:lumMod val="50000"/>
                  </a:schemeClr>
                </a:solidFill>
              </a:rPr>
              <a:t>đồ mô hình nguyên tử Sodium và chlorine</a:t>
            </a:r>
          </a:p>
        </p:txBody>
      </p:sp>
    </p:spTree>
    <p:extLst>
      <p:ext uri="{BB962C8B-B14F-4D97-AF65-F5344CB8AC3E}">
        <p14:creationId xmlns:p14="http://schemas.microsoft.com/office/powerpoint/2010/main" val="54527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TotalTime>
  <Words>2083</Words>
  <Application>Microsoft Office PowerPoint</Application>
  <PresentationFormat>Widescreen</PresentationFormat>
  <Paragraphs>265</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vt:lpstr>
      <vt:lpstr>Calibri</vt:lpstr>
      <vt:lpstr>Calibri Light</vt:lpstr>
      <vt:lpstr>inherit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43</cp:revision>
  <dcterms:created xsi:type="dcterms:W3CDTF">2022-09-27T04:40:47Z</dcterms:created>
  <dcterms:modified xsi:type="dcterms:W3CDTF">2022-10-18T15:01:20Z</dcterms:modified>
</cp:coreProperties>
</file>