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03" r:id="rId2"/>
    <p:sldId id="312" r:id="rId3"/>
    <p:sldId id="306" r:id="rId4"/>
    <p:sldId id="307" r:id="rId5"/>
    <p:sldId id="309" r:id="rId6"/>
    <p:sldId id="305" r:id="rId7"/>
    <p:sldId id="308" r:id="rId8"/>
    <p:sldId id="310" r:id="rId9"/>
    <p:sldId id="311" r:id="rId10"/>
    <p:sldId id="30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85E58-B292-4469-AE0C-B94FB4C7D5A3}"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B3A89-4D44-43C5-8261-917DB6EDDFF7}" type="slidenum">
              <a:rPr lang="en-US" smtClean="0"/>
              <a:t>‹#›</a:t>
            </a:fld>
            <a:endParaRPr lang="en-US"/>
          </a:p>
        </p:txBody>
      </p:sp>
    </p:spTree>
    <p:extLst>
      <p:ext uri="{BB962C8B-B14F-4D97-AF65-F5344CB8AC3E}">
        <p14:creationId xmlns:p14="http://schemas.microsoft.com/office/powerpoint/2010/main" val="374939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A9B9-77F8-4F15-B9F2-6DA7A2AED4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BFE29-1178-4B50-AA82-01A393355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199CA7-47EB-4BF8-BEA6-B04E13B5AC7F}"/>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DDA7873B-BC30-4650-AC4D-2984C8E47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287DE-069F-49B7-9827-61C4D0121E44}"/>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399479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B60E-6361-4B8C-9607-C7CB453F5C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005404-F6E9-44ED-8446-ACDD2B5A40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0E95-493F-4D19-ADBB-D002D3F1C0CF}"/>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488E0C5A-A073-4AA5-A5C8-E2555D23E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27440-5247-43C3-9B77-F4EB07969937}"/>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282279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4044F-6823-4CAC-B4C4-3D9B3289F9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990CC-B4F2-4DA0-9C7D-0F71F3C726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EFCFF-3F0D-46D2-9757-147FE1E089A3}"/>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6CC679E6-079D-4B08-83B0-722E7DF56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DBAEF-E343-42A0-8C76-D3CEF51F8643}"/>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11557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0D1B-558C-43E1-8CEE-022C72667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BCF7E-4C5B-4736-AF90-54082D4CF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15780-B85D-4827-A47D-178B28D569C4}"/>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5875FC7C-8CBC-4465-9718-14FF0ACCC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22643-20D6-4096-808C-BCA55D5CC992}"/>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88981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D796-5D7B-48BF-A1AB-7A82447B52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E7BA50-34CE-4E0F-88B6-8B5FE4F3E7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734792-4D8A-4F25-A98B-AE51EF198AF5}"/>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58347A7C-F60D-45A1-84F8-1DEFDCF98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AE1DD-E4D5-4BD0-8E90-03B1CFC06162}"/>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299382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94B6-455D-47A3-A76A-B2AE77B25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2F325-D1AF-4B48-A4F9-AE2FC8FDEE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C4FAA-2281-48E2-85F4-7B6A74244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B4AE5-338B-4472-8351-DBDE27DD6195}"/>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6" name="Footer Placeholder 5">
            <a:extLst>
              <a:ext uri="{FF2B5EF4-FFF2-40B4-BE49-F238E27FC236}">
                <a16:creationId xmlns:a16="http://schemas.microsoft.com/office/drawing/2014/main" id="{038F3D66-37E5-482B-A814-52FDFE861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AFA76-5D04-4E0C-BA84-27C59F613811}"/>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104549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516B-4693-450D-B68D-3A74E55F1A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47CFE-0B01-4C4C-B1D2-B092BCB59F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6E0FB-C924-4139-8483-EC21B595A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4457F-70D3-4B7C-AEA4-142DFC00C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C6DF8-2824-4787-ACD3-A0343CC604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9243E-0CDA-481F-9A0F-326890C7949B}"/>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8" name="Footer Placeholder 7">
            <a:extLst>
              <a:ext uri="{FF2B5EF4-FFF2-40B4-BE49-F238E27FC236}">
                <a16:creationId xmlns:a16="http://schemas.microsoft.com/office/drawing/2014/main" id="{9B1F1378-EAF8-4E3A-898A-DE835C6026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C63038-9C76-4BA4-835F-5FB5D35E7B7F}"/>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380993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D635-221B-498A-84E4-C199BA625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052332-F89E-46C9-8BEC-9A309CA25400}"/>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4" name="Footer Placeholder 3">
            <a:extLst>
              <a:ext uri="{FF2B5EF4-FFF2-40B4-BE49-F238E27FC236}">
                <a16:creationId xmlns:a16="http://schemas.microsoft.com/office/drawing/2014/main" id="{5AD3FCEF-3A1A-4750-987B-4F697C480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BFD22-0E21-4055-8CCD-24AF37511A3E}"/>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427186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ACC04-9AE2-4307-B5A5-E32C95CD9FF7}"/>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3" name="Footer Placeholder 2">
            <a:extLst>
              <a:ext uri="{FF2B5EF4-FFF2-40B4-BE49-F238E27FC236}">
                <a16:creationId xmlns:a16="http://schemas.microsoft.com/office/drawing/2014/main" id="{8675CDBB-48E1-4F48-8BB6-97BD90F000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D09DD-16AB-46A8-8968-8E85F1E59DBE}"/>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65753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5123-B664-4B21-9397-56045AC7A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7396F-B722-4DCC-81FC-5CE3862CC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93F95-F01E-4F34-82B0-98B694142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D191C-4973-4442-AEDA-6DB964172B8C}"/>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6" name="Footer Placeholder 5">
            <a:extLst>
              <a:ext uri="{FF2B5EF4-FFF2-40B4-BE49-F238E27FC236}">
                <a16:creationId xmlns:a16="http://schemas.microsoft.com/office/drawing/2014/main" id="{0C50DE95-D2F6-4510-AC2F-AAF675A3A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F88CF-C6A5-434F-851C-B1346357FE3A}"/>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396830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CD01-FCE7-4A5A-B6D5-D099E58AC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731C4A-BB28-4185-81AF-EE7F0C94C6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4D297-5CDE-4BDB-BCBD-E98D3A0E4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770F3-66D7-4D95-9D50-A70E320E6820}"/>
              </a:ext>
            </a:extLst>
          </p:cNvPr>
          <p:cNvSpPr>
            <a:spLocks noGrp="1"/>
          </p:cNvSpPr>
          <p:nvPr>
            <p:ph type="dt" sz="half" idx="10"/>
          </p:nvPr>
        </p:nvSpPr>
        <p:spPr/>
        <p:txBody>
          <a:bodyPr/>
          <a:lstStyle/>
          <a:p>
            <a:fld id="{63888FB0-D0A5-4AC0-8CC4-3D50D5DCB1F3}" type="datetimeFigureOut">
              <a:rPr lang="en-US" smtClean="0"/>
              <a:t>10/16/2023</a:t>
            </a:fld>
            <a:endParaRPr lang="en-US"/>
          </a:p>
        </p:txBody>
      </p:sp>
      <p:sp>
        <p:nvSpPr>
          <p:cNvPr id="6" name="Footer Placeholder 5">
            <a:extLst>
              <a:ext uri="{FF2B5EF4-FFF2-40B4-BE49-F238E27FC236}">
                <a16:creationId xmlns:a16="http://schemas.microsoft.com/office/drawing/2014/main" id="{E79FEE91-8FEB-40DC-A51A-68C6454DE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0F54D-01FB-4358-AFA6-CC05F47220D5}"/>
              </a:ext>
            </a:extLst>
          </p:cNvPr>
          <p:cNvSpPr>
            <a:spLocks noGrp="1"/>
          </p:cNvSpPr>
          <p:nvPr>
            <p:ph type="sldNum" sz="quarter" idx="12"/>
          </p:nvPr>
        </p:nvSpPr>
        <p:spPr/>
        <p:txBody>
          <a:bodyPr/>
          <a:lstStyle/>
          <a:p>
            <a:fld id="{A8BC5BC3-A5E6-4543-942E-038E9DD8CDAD}" type="slidenum">
              <a:rPr lang="en-US" smtClean="0"/>
              <a:t>‹#›</a:t>
            </a:fld>
            <a:endParaRPr lang="en-US"/>
          </a:p>
        </p:txBody>
      </p:sp>
    </p:spTree>
    <p:extLst>
      <p:ext uri="{BB962C8B-B14F-4D97-AF65-F5344CB8AC3E}">
        <p14:creationId xmlns:p14="http://schemas.microsoft.com/office/powerpoint/2010/main" val="306507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CDF18-0D99-4F0A-B614-7245DCF20F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ABA5D-5E1E-4735-920F-B127DF1E2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3E4C4-E61D-4021-88D3-F5DF3319F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88FB0-D0A5-4AC0-8CC4-3D50D5DCB1F3}" type="datetimeFigureOut">
              <a:rPr lang="en-US" smtClean="0"/>
              <a:t>10/16/2023</a:t>
            </a:fld>
            <a:endParaRPr lang="en-US"/>
          </a:p>
        </p:txBody>
      </p:sp>
      <p:sp>
        <p:nvSpPr>
          <p:cNvPr id="5" name="Footer Placeholder 4">
            <a:extLst>
              <a:ext uri="{FF2B5EF4-FFF2-40B4-BE49-F238E27FC236}">
                <a16:creationId xmlns:a16="http://schemas.microsoft.com/office/drawing/2014/main" id="{AF924671-508B-4710-8731-BF1490359B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AF564-BB08-4F9D-9C52-9D38985D3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C5BC3-A5E6-4543-942E-038E9DD8CDAD}" type="slidenum">
              <a:rPr lang="en-US" smtClean="0"/>
              <a:t>‹#›</a:t>
            </a:fld>
            <a:endParaRPr lang="en-US"/>
          </a:p>
        </p:txBody>
      </p:sp>
    </p:spTree>
    <p:extLst>
      <p:ext uri="{BB962C8B-B14F-4D97-AF65-F5344CB8AC3E}">
        <p14:creationId xmlns:p14="http://schemas.microsoft.com/office/powerpoint/2010/main" val="201412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vdoc.vn/data/image/2015/10/12/y-nghia-lich-su-ngay-20-10.jpg"/>
          <p:cNvPicPr/>
          <p:nvPr/>
        </p:nvPicPr>
        <p:blipFill>
          <a:blip r:embed="rId2">
            <a:extLst>
              <a:ext uri="{28A0092B-C50C-407E-A947-70E740481C1C}">
                <a14:useLocalDpi xmlns:a14="http://schemas.microsoft.com/office/drawing/2010/main" val="0"/>
              </a:ext>
            </a:extLst>
          </a:blip>
          <a:srcRect/>
          <a:stretch>
            <a:fillRect/>
          </a:stretch>
        </p:blipFill>
        <p:spPr bwMode="auto">
          <a:xfrm>
            <a:off x="431074" y="287383"/>
            <a:ext cx="11586755" cy="6008914"/>
          </a:xfrm>
          <a:prstGeom prst="rect">
            <a:avLst/>
          </a:prstGeom>
          <a:noFill/>
          <a:ln>
            <a:noFill/>
          </a:ln>
        </p:spPr>
      </p:pic>
    </p:spTree>
    <p:extLst>
      <p:ext uri="{BB962C8B-B14F-4D97-AF65-F5344CB8AC3E}">
        <p14:creationId xmlns:p14="http://schemas.microsoft.com/office/powerpoint/2010/main" val="999652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98" y="1154812"/>
            <a:ext cx="10155383" cy="923330"/>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CẢM ƠN </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CÁC EM!!!</a:t>
            </a:r>
          </a:p>
        </p:txBody>
      </p:sp>
      <p:sp>
        <p:nvSpPr>
          <p:cNvPr id="5" name="Rectangle 4"/>
          <p:cNvSpPr/>
          <p:nvPr/>
        </p:nvSpPr>
        <p:spPr>
          <a:xfrm>
            <a:off x="3712228" y="2308930"/>
            <a:ext cx="8813518" cy="1107996"/>
          </a:xfrm>
          <a:prstGeom prst="rect">
            <a:avLst/>
          </a:prstGeom>
          <a:noFill/>
        </p:spPr>
        <p:txBody>
          <a:bodyPr wrap="square" lIns="91440" tIns="45720" rIns="91440" bIns="45720">
            <a:spAutoFit/>
          </a:bodyPr>
          <a:lstStyle/>
          <a:p>
            <a:pPr algn="ctr"/>
            <a:r>
              <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pic>
        <p:nvPicPr>
          <p:cNvPr id="8"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 y="2651761"/>
            <a:ext cx="6137146" cy="4070796"/>
          </a:xfrm>
          <a:prstGeom prst="rect">
            <a:avLst/>
          </a:prstGeom>
        </p:spPr>
      </p:pic>
      <p:pic>
        <p:nvPicPr>
          <p:cNvPr id="9" name="Picture 8">
            <a:extLst>
              <a:ext uri="{FF2B5EF4-FFF2-40B4-BE49-F238E27FC236}">
                <a16:creationId xmlns:a16="http://schemas.microsoft.com/office/drawing/2014/main" id="{EFEA765C-B741-40F0-8CFA-AB698F109A54}"/>
              </a:ext>
            </a:extLst>
          </p:cNvPr>
          <p:cNvPicPr>
            <a:picLocks noChangeAspect="1"/>
          </p:cNvPicPr>
          <p:nvPr/>
        </p:nvPicPr>
        <p:blipFill>
          <a:blip r:embed="rId3"/>
          <a:stretch>
            <a:fillRect/>
          </a:stretch>
        </p:blipFill>
        <p:spPr>
          <a:xfrm>
            <a:off x="7533124" y="2882738"/>
            <a:ext cx="3060457" cy="3151905"/>
          </a:xfrm>
          <a:prstGeom prst="rect">
            <a:avLst/>
          </a:prstGeom>
        </p:spPr>
      </p:pic>
    </p:spTree>
    <p:extLst>
      <p:ext uri="{BB962C8B-B14F-4D97-AF65-F5344CB8AC3E}">
        <p14:creationId xmlns:p14="http://schemas.microsoft.com/office/powerpoint/2010/main" val="2153668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vdoc.vn/data/image/2015/10/12/y-nghia-lich-su-ngay-20-10.jpg"/>
          <p:cNvPicPr/>
          <p:nvPr/>
        </p:nvPicPr>
        <p:blipFill>
          <a:blip r:embed="rId2">
            <a:extLst>
              <a:ext uri="{28A0092B-C50C-407E-A947-70E740481C1C}">
                <a14:useLocalDpi xmlns:a14="http://schemas.microsoft.com/office/drawing/2010/main" val="0"/>
              </a:ext>
            </a:extLst>
          </a:blip>
          <a:srcRect/>
          <a:stretch>
            <a:fillRect/>
          </a:stretch>
        </p:blipFill>
        <p:spPr bwMode="auto">
          <a:xfrm>
            <a:off x="2625634" y="1763485"/>
            <a:ext cx="7289073" cy="4275909"/>
          </a:xfrm>
          <a:prstGeom prst="rect">
            <a:avLst/>
          </a:prstGeom>
          <a:noFill/>
          <a:ln>
            <a:noFill/>
          </a:ln>
        </p:spPr>
      </p:pic>
      <p:sp>
        <p:nvSpPr>
          <p:cNvPr id="6" name="Rectangle 5"/>
          <p:cNvSpPr/>
          <p:nvPr/>
        </p:nvSpPr>
        <p:spPr>
          <a:xfrm>
            <a:off x="-83356" y="393952"/>
            <a:ext cx="12155956"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Truyền</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thống</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của</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người</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phụ</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nữ</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Việt</a:t>
            </a:r>
            <a:r>
              <a:rPr lang="en-US" sz="5400" b="1" dirty="0">
                <a:ln w="6600">
                  <a:solidFill>
                    <a:schemeClr val="accent2"/>
                  </a:solidFill>
                  <a:prstDash val="solid"/>
                </a:ln>
                <a:solidFill>
                  <a:srgbClr val="FFFFFF"/>
                </a:solidFill>
                <a:effectLst>
                  <a:outerShdw dist="38100" dir="2700000" algn="tl" rotWithShape="0">
                    <a:schemeClr val="accent2"/>
                  </a:outerShdw>
                </a:effectLst>
              </a:rPr>
              <a:t> Nam</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28476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trungvuongzt6">
            <a:extLst>
              <a:ext uri="{FF2B5EF4-FFF2-40B4-BE49-F238E27FC236}">
                <a16:creationId xmlns:a16="http://schemas.microsoft.com/office/drawing/2014/main" id="{AC1F2E22-9ABF-40A5-AA64-0B0F867E8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623" y="1252581"/>
            <a:ext cx="5055326" cy="547800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4503" y="0"/>
            <a:ext cx="11887199" cy="1600438"/>
          </a:xfrm>
          <a:prstGeom prst="rect">
            <a:avLst/>
          </a:prstGeom>
        </p:spPr>
        <p:txBody>
          <a:bodyPr wrap="square">
            <a:spAutoFit/>
          </a:bodyPr>
          <a:lstStyle/>
          <a:p>
            <a:pPr algn="just"/>
            <a:r>
              <a:rPr lang="vi-VN" sz="2000" b="1" dirty="0">
                <a:solidFill>
                  <a:schemeClr val="accent6">
                    <a:lumMod val="75000"/>
                  </a:schemeClr>
                </a:solidFill>
              </a:rPr>
              <a:t>Chủ tịch Hồ Chí Minh có câu: “Non sông gấm vóc Việt Nam do phụ nữ ta, trẻ cũng như già, ra sức dệt thêu mà nên tốt đẹp rực rỡ”. Người phụ nữ Việt Nam yêu nước ngày càng có tri thức, có sức khoẻ, càng năng động, sáng tạo, có lối sống văn hoá, có lòng nhân hậu, quan tâm tới lợi ích xã hội và cộng đồng. </a:t>
            </a:r>
            <a:endParaRPr lang="en-US" sz="2000" b="1" dirty="0">
              <a:solidFill>
                <a:schemeClr val="accent6">
                  <a:lumMod val="75000"/>
                </a:schemeClr>
              </a:solidFill>
            </a:endParaRPr>
          </a:p>
          <a:p>
            <a:pPr marL="342900" indent="-342900" algn="just">
              <a:buFontTx/>
              <a:buChar char="-"/>
            </a:pPr>
            <a:endParaRPr lang="en-US" b="1" dirty="0">
              <a:solidFill>
                <a:schemeClr val="accent2"/>
              </a:solidFill>
            </a:endParaRPr>
          </a:p>
        </p:txBody>
      </p:sp>
      <p:sp>
        <p:nvSpPr>
          <p:cNvPr id="6" name="Rectangle 5"/>
          <p:cNvSpPr/>
          <p:nvPr/>
        </p:nvSpPr>
        <p:spPr>
          <a:xfrm>
            <a:off x="182880" y="1357924"/>
            <a:ext cx="6439990" cy="2308324"/>
          </a:xfrm>
          <a:prstGeom prst="rect">
            <a:avLst/>
          </a:prstGeom>
        </p:spPr>
        <p:txBody>
          <a:bodyPr wrap="square">
            <a:spAutoFit/>
          </a:bodyPr>
          <a:lstStyle/>
          <a:p>
            <a:pPr algn="just"/>
            <a:r>
              <a:rPr lang="en-US" sz="2400" b="1" dirty="0">
                <a:solidFill>
                  <a:schemeClr val="accent2"/>
                </a:solidFill>
              </a:rPr>
              <a:t>- </a:t>
            </a:r>
            <a:r>
              <a:rPr lang="vi-VN" sz="2400" b="1" dirty="0">
                <a:solidFill>
                  <a:schemeClr val="accent2"/>
                </a:solidFill>
              </a:rPr>
              <a:t>Trải qua nhiều thăng trầm của xã hội, </a:t>
            </a:r>
            <a:r>
              <a:rPr lang="en-US" sz="2400" b="1" dirty="0" err="1">
                <a:solidFill>
                  <a:schemeClr val="accent2"/>
                </a:solidFill>
              </a:rPr>
              <a:t>những</a:t>
            </a:r>
            <a:r>
              <a:rPr lang="en-US" sz="2400" b="1" dirty="0">
                <a:solidFill>
                  <a:schemeClr val="accent2"/>
                </a:solidFill>
              </a:rPr>
              <a:t> </a:t>
            </a:r>
            <a:r>
              <a:rPr lang="en-US" sz="2400" b="1" dirty="0" err="1">
                <a:solidFill>
                  <a:schemeClr val="accent2"/>
                </a:solidFill>
              </a:rPr>
              <a:t>người</a:t>
            </a:r>
            <a:r>
              <a:rPr lang="en-US" sz="2400" b="1" dirty="0">
                <a:solidFill>
                  <a:schemeClr val="accent2"/>
                </a:solidFill>
              </a:rPr>
              <a:t> </a:t>
            </a:r>
            <a:r>
              <a:rPr lang="en-US" sz="2400" b="1" dirty="0" err="1">
                <a:solidFill>
                  <a:schemeClr val="accent2"/>
                </a:solidFill>
              </a:rPr>
              <a:t>bà</a:t>
            </a:r>
            <a:r>
              <a:rPr lang="en-US" sz="2400" b="1" dirty="0">
                <a:solidFill>
                  <a:schemeClr val="accent2"/>
                </a:solidFill>
              </a:rPr>
              <a:t>, </a:t>
            </a:r>
            <a:r>
              <a:rPr lang="en-US" sz="2400" b="1" dirty="0" err="1">
                <a:solidFill>
                  <a:schemeClr val="accent2"/>
                </a:solidFill>
              </a:rPr>
              <a:t>người</a:t>
            </a:r>
            <a:r>
              <a:rPr lang="en-US" sz="2400" b="1" dirty="0">
                <a:solidFill>
                  <a:schemeClr val="accent2"/>
                </a:solidFill>
              </a:rPr>
              <a:t> </a:t>
            </a:r>
            <a:r>
              <a:rPr lang="en-US" sz="2400" b="1" dirty="0" err="1">
                <a:solidFill>
                  <a:schemeClr val="accent2"/>
                </a:solidFill>
              </a:rPr>
              <a:t>mẹ</a:t>
            </a:r>
            <a:r>
              <a:rPr lang="vi-VN" sz="2400" b="1" dirty="0">
                <a:solidFill>
                  <a:schemeClr val="accent2"/>
                </a:solidFill>
              </a:rPr>
              <a:t> luôn luôn thể hiện vai trò tích cực, đảm đang, với tấm lòng nhân hậu đã đóng góp nhiều công sức cho sự nghiệp giải phóng dân tộc, giành độc lập cho đất nước.</a:t>
            </a:r>
            <a:endParaRPr lang="en-US" sz="2400" b="1" dirty="0">
              <a:solidFill>
                <a:schemeClr val="accent2"/>
              </a:solidFill>
            </a:endParaRPr>
          </a:p>
        </p:txBody>
      </p:sp>
      <p:sp>
        <p:nvSpPr>
          <p:cNvPr id="7" name="Rectangle 6"/>
          <p:cNvSpPr/>
          <p:nvPr/>
        </p:nvSpPr>
        <p:spPr>
          <a:xfrm>
            <a:off x="182880" y="3549726"/>
            <a:ext cx="6439990" cy="3046988"/>
          </a:xfrm>
          <a:prstGeom prst="rect">
            <a:avLst/>
          </a:prstGeom>
        </p:spPr>
        <p:txBody>
          <a:bodyPr wrap="square">
            <a:spAutoFit/>
          </a:bodyPr>
          <a:lstStyle/>
          <a:p>
            <a:pPr algn="just"/>
            <a:r>
              <a:rPr lang="en-US" sz="2400" b="1" dirty="0">
                <a:solidFill>
                  <a:schemeClr val="accent2">
                    <a:lumMod val="50000"/>
                  </a:schemeClr>
                </a:solidFill>
              </a:rPr>
              <a:t>- </a:t>
            </a:r>
            <a:r>
              <a:rPr lang="vi-VN" sz="2400" b="1" dirty="0">
                <a:solidFill>
                  <a:schemeClr val="accent2">
                    <a:lumMod val="50000"/>
                  </a:schemeClr>
                </a:solidFill>
              </a:rPr>
              <a:t>Ngày 20 tháng 10 năm 1930 Hội Phụ nữ phản đế Việt Nam nay là Hội Liên hiệp phụ nữ Việt Nam được thành lập. Đánh dấu sự kiện này, Đảng cộng sản quyết định chọn ngày 20/10 hàng năm làm ngày truyền thống của tổ chức và đây cũng được xem là ngày kỷ niệm và tôn vinh phụ nữ Việt Nam, lấy tiên là ngày Phụ nữ Việt Nam.</a:t>
            </a:r>
            <a:endParaRPr lang="en-US" sz="2400" b="1" dirty="0">
              <a:solidFill>
                <a:schemeClr val="accent2">
                  <a:lumMod val="50000"/>
                </a:schemeClr>
              </a:solidFill>
            </a:endParaRPr>
          </a:p>
        </p:txBody>
      </p:sp>
    </p:spTree>
    <p:extLst>
      <p:ext uri="{BB962C8B-B14F-4D97-AF65-F5344CB8AC3E}">
        <p14:creationId xmlns:p14="http://schemas.microsoft.com/office/powerpoint/2010/main" val="271579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ần thoại sử Việt] - Giai thoại Lịch sử Hai Bà Trư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886" y="220436"/>
            <a:ext cx="11430000" cy="6637564"/>
          </a:xfrm>
          <a:prstGeom prst="rect">
            <a:avLst/>
          </a:prstGeom>
        </p:spPr>
      </p:pic>
    </p:spTree>
    <p:extLst>
      <p:ext uri="{BB962C8B-B14F-4D97-AF65-F5344CB8AC3E}">
        <p14:creationId xmlns:p14="http://schemas.microsoft.com/office/powerpoint/2010/main" val="11692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207 hoang n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99" y="915110"/>
            <a:ext cx="6135188" cy="46340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05750"/>
            <a:ext cx="6096000" cy="646331"/>
          </a:xfrm>
          <a:prstGeom prst="rect">
            <a:avLst/>
          </a:prstGeom>
        </p:spPr>
        <p:txBody>
          <a:bodyPr>
            <a:spAutoFit/>
          </a:bodyPr>
          <a:lstStyle/>
          <a:p>
            <a:r>
              <a:rPr lang="vi-VN" i="1" dirty="0">
                <a:solidFill>
                  <a:schemeClr val="accent1"/>
                </a:solidFill>
                <a:latin typeface="Barlow Condensed"/>
              </a:rPr>
              <a:t>Đội nữ du kích Hoàng Ngân, Hưng Yên, năm 1954. (Ảnh tư liệu)</a:t>
            </a:r>
            <a:endParaRPr lang="en-US" dirty="0">
              <a:solidFill>
                <a:schemeClr val="accent1"/>
              </a:solidFill>
            </a:endParaRPr>
          </a:p>
        </p:txBody>
      </p:sp>
      <p:pic>
        <p:nvPicPr>
          <p:cNvPr id="5124" name="Picture 4" descr="https://tuyengiao.vn/Uploads/2020/4/20/10/000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097" y="842571"/>
            <a:ext cx="5512526" cy="46373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96892" y="5767250"/>
            <a:ext cx="5320937" cy="923330"/>
          </a:xfrm>
          <a:prstGeom prst="rect">
            <a:avLst/>
          </a:prstGeom>
        </p:spPr>
        <p:txBody>
          <a:bodyPr wrap="square">
            <a:spAutoFit/>
          </a:bodyPr>
          <a:lstStyle/>
          <a:p>
            <a:pPr algn="just"/>
            <a:r>
              <a:rPr lang="vi-VN" i="1" dirty="0">
                <a:solidFill>
                  <a:srgbClr val="0072BC"/>
                </a:solidFill>
              </a:rPr>
              <a:t>Nữ pháo binh Ngư Thủy.' Nữ dân quân pháo binh Ngư Thủy (Quảng Bình) bắn cháy tàu chiến Mỹ trong trận đánh chiều 7/2/1967</a:t>
            </a:r>
            <a:endParaRPr lang="en-US" dirty="0"/>
          </a:p>
        </p:txBody>
      </p:sp>
      <p:sp>
        <p:nvSpPr>
          <p:cNvPr id="7" name="Rectangle 6"/>
          <p:cNvSpPr/>
          <p:nvPr/>
        </p:nvSpPr>
        <p:spPr>
          <a:xfrm>
            <a:off x="200298" y="31988"/>
            <a:ext cx="11913325" cy="523220"/>
          </a:xfrm>
          <a:prstGeom prst="rect">
            <a:avLst/>
          </a:prstGeom>
          <a:solidFill>
            <a:schemeClr val="accent4">
              <a:lumMod val="60000"/>
              <a:lumOff val="40000"/>
            </a:schemeClr>
          </a:solidFill>
        </p:spPr>
        <p:txBody>
          <a:bodyPr wrap="square">
            <a:spAutoFit/>
          </a:bodyPr>
          <a:lstStyle/>
          <a:p>
            <a:pPr algn="ctr"/>
            <a:r>
              <a:rPr lang="vi-VN" sz="2800" b="1" dirty="0">
                <a:solidFill>
                  <a:srgbClr val="FF0000"/>
                </a:solidFill>
              </a:rPr>
              <a:t>Những “bông hoa thép”</a:t>
            </a:r>
            <a:r>
              <a:rPr lang="en-US" sz="2800" b="1" dirty="0">
                <a:solidFill>
                  <a:srgbClr val="FF0000"/>
                </a:solidFill>
              </a:rPr>
              <a:t>-</a:t>
            </a:r>
            <a:r>
              <a:rPr lang="vi-VN" sz="2800" b="1" dirty="0">
                <a:solidFill>
                  <a:srgbClr val="FF0000"/>
                </a:solidFill>
              </a:rPr>
              <a:t> anh hùng kháng chiến</a:t>
            </a:r>
            <a:endParaRPr lang="en-US" sz="2800" b="1" dirty="0">
              <a:solidFill>
                <a:srgbClr val="FF0000"/>
              </a:solidFill>
            </a:endParaRPr>
          </a:p>
        </p:txBody>
      </p:sp>
    </p:spTree>
    <p:extLst>
      <p:ext uri="{BB962C8B-B14F-4D97-AF65-F5344CB8AC3E}">
        <p14:creationId xmlns:p14="http://schemas.microsoft.com/office/powerpoint/2010/main" val="958124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baotanghochiminh.vn/pic/Customer/images/image006.jpg"/>
          <p:cNvPicPr/>
          <p:nvPr/>
        </p:nvPicPr>
        <p:blipFill>
          <a:blip r:embed="rId2">
            <a:extLst>
              <a:ext uri="{28A0092B-C50C-407E-A947-70E740481C1C}">
                <a14:useLocalDpi xmlns:a14="http://schemas.microsoft.com/office/drawing/2010/main" val="0"/>
              </a:ext>
            </a:extLst>
          </a:blip>
          <a:srcRect/>
          <a:stretch>
            <a:fillRect/>
          </a:stretch>
        </p:blipFill>
        <p:spPr bwMode="auto">
          <a:xfrm>
            <a:off x="6322423" y="193084"/>
            <a:ext cx="5669280" cy="3571875"/>
          </a:xfrm>
          <a:prstGeom prst="rect">
            <a:avLst/>
          </a:prstGeom>
          <a:noFill/>
          <a:ln>
            <a:noFill/>
          </a:ln>
        </p:spPr>
      </p:pic>
      <p:pic>
        <p:nvPicPr>
          <p:cNvPr id="1028" name="Picture 4" descr="https://baotanghochiminh.vn/pic/Customer/images/image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9" y="167819"/>
            <a:ext cx="5316581" cy="3571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7566" y="4472078"/>
            <a:ext cx="11874137" cy="1938992"/>
          </a:xfrm>
          <a:prstGeom prst="rect">
            <a:avLst/>
          </a:prstGeom>
          <a:solidFill>
            <a:schemeClr val="accent2">
              <a:lumMod val="75000"/>
            </a:schemeClr>
          </a:solidFill>
        </p:spPr>
        <p:txBody>
          <a:bodyPr wrap="square">
            <a:spAutoFit/>
          </a:bodyPr>
          <a:lstStyle/>
          <a:p>
            <a:r>
              <a:rPr lang="vi-VN" sz="2800" b="1" dirty="0">
                <a:solidFill>
                  <a:schemeClr val="accent6"/>
                </a:solidFill>
                <a:latin typeface="Roboto"/>
              </a:rPr>
              <a:t>Ngày 8/3/1965, </a:t>
            </a:r>
            <a:r>
              <a:rPr lang="vi-VN" sz="2800" b="1" dirty="0">
                <a:solidFill>
                  <a:schemeClr val="accent6"/>
                </a:solidFill>
              </a:rPr>
              <a:t>nhân kỷ niệm 55 năm ngày quốc tế phụ nữ (1910-1965)</a:t>
            </a:r>
            <a:r>
              <a:rPr lang="en-US" sz="2800" b="1" dirty="0">
                <a:solidFill>
                  <a:schemeClr val="accent6"/>
                </a:solidFill>
              </a:rPr>
              <a:t>, </a:t>
            </a:r>
            <a:r>
              <a:rPr lang="vi-VN" sz="2800" b="1" dirty="0">
                <a:solidFill>
                  <a:schemeClr val="accent6"/>
                </a:solidFill>
                <a:latin typeface="Roboto"/>
              </a:rPr>
              <a:t>Bác Hồ đã tặng họ bức trướng thêu 8 chữ vàng </a:t>
            </a:r>
            <a:r>
              <a:rPr lang="vi-VN" sz="2800" b="1" dirty="0">
                <a:solidFill>
                  <a:schemeClr val="accent6"/>
                </a:solidFill>
              </a:rPr>
              <a:t> </a:t>
            </a:r>
            <a:r>
              <a:rPr lang="vi-VN" sz="2800" b="1" dirty="0">
                <a:solidFill>
                  <a:schemeClr val="accent6"/>
                </a:solidFill>
                <a:latin typeface="Roboto"/>
              </a:rPr>
              <a:t>nhằm đánh giá cao cống hiến của phụ nữ </a:t>
            </a:r>
            <a:r>
              <a:rPr lang="en-US" sz="2800" b="1" dirty="0">
                <a:solidFill>
                  <a:schemeClr val="accent6"/>
                </a:solidFill>
                <a:latin typeface="Roboto"/>
              </a:rPr>
              <a:t>: </a:t>
            </a:r>
          </a:p>
          <a:p>
            <a:r>
              <a:rPr lang="en-US" sz="3600" b="1" dirty="0">
                <a:solidFill>
                  <a:srgbClr val="FFFF00"/>
                </a:solidFill>
                <a:latin typeface="Roboto"/>
              </a:rPr>
              <a:t>	</a:t>
            </a:r>
            <a:r>
              <a:rPr lang="vi-VN" sz="3600" b="1" dirty="0">
                <a:solidFill>
                  <a:srgbClr val="FFFF00"/>
                </a:solidFill>
                <a:latin typeface="Roboto"/>
              </a:rPr>
              <a:t>"Anh hùng – Bất khuất – Trung hậu – Đảm đang"</a:t>
            </a:r>
            <a:endParaRPr lang="en-US" sz="3600" b="1" dirty="0">
              <a:solidFill>
                <a:srgbClr val="FFFF00"/>
              </a:solidFill>
            </a:endParaRPr>
          </a:p>
        </p:txBody>
      </p:sp>
    </p:spTree>
    <p:extLst>
      <p:ext uri="{BB962C8B-B14F-4D97-AF65-F5344CB8AC3E}">
        <p14:creationId xmlns:p14="http://schemas.microsoft.com/office/powerpoint/2010/main" val="406264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 Nguyễn Thị Kim Ngân sinh năm 1954, quê Bến Tre, từng giữ các chức vụ Giám đốc Sở Tài chính tỉnh Bến Tre, Thứ trưởng Bộ Tài chính, Bí thư Tỉnh ủy Hải Dương, Thứ trưởng Thường trực Bộ Thương mại, Bộ trưởng Bộ Lao động - Thương binh và Xã hội, Phó Chủ tịch Quốc h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1" y="692332"/>
            <a:ext cx="3853542" cy="40102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 y="5301287"/>
            <a:ext cx="3944983" cy="1015663"/>
          </a:xfrm>
          <a:prstGeom prst="rect">
            <a:avLst/>
          </a:prstGeom>
        </p:spPr>
        <p:txBody>
          <a:bodyPr wrap="square">
            <a:spAutoFit/>
          </a:bodyPr>
          <a:lstStyle/>
          <a:p>
            <a:pPr algn="just"/>
            <a:r>
              <a:rPr lang="vi-VN" sz="2000" b="1" dirty="0">
                <a:solidFill>
                  <a:srgbClr val="333333"/>
                </a:solidFill>
                <a:latin typeface="+mj-lt"/>
              </a:rPr>
              <a:t>Bà Nguyễn Thị Kim Ngân sinh năm 1954, quê Bến Tre, từng giữ chức vụ: Phó Chủ tịch Quốc hội.</a:t>
            </a:r>
            <a:endParaRPr lang="en-US" sz="2000" b="1" dirty="0">
              <a:latin typeface="+mj-lt"/>
            </a:endParaRPr>
          </a:p>
        </p:txBody>
      </p:sp>
      <p:pic>
        <p:nvPicPr>
          <p:cNvPr id="2052" name="Picture 4" descr="Bà Tòng Thị Phóng sinh năm 1954, quê Sơn La, hiện giữ chức vụ Phó Chủ tịch Quốc hội khóa X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946" y="783772"/>
            <a:ext cx="3383280" cy="39188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49486" y="5208955"/>
            <a:ext cx="2917371" cy="1200329"/>
          </a:xfrm>
          <a:prstGeom prst="rect">
            <a:avLst/>
          </a:prstGeom>
        </p:spPr>
        <p:txBody>
          <a:bodyPr wrap="square">
            <a:spAutoFit/>
          </a:bodyPr>
          <a:lstStyle/>
          <a:p>
            <a:pPr algn="just"/>
            <a:r>
              <a:rPr lang="vi-VN" b="1" dirty="0">
                <a:solidFill>
                  <a:srgbClr val="333333"/>
                </a:solidFill>
                <a:latin typeface="Tahoma" panose="020B0604030504040204" pitchFamily="34" charset="0"/>
              </a:rPr>
              <a:t>Bà Tòng Thị Phóng sinh năm 1954, quê Sơn La, </a:t>
            </a:r>
            <a:r>
              <a:rPr lang="en-US" b="1" dirty="0" err="1">
                <a:solidFill>
                  <a:srgbClr val="333333"/>
                </a:solidFill>
                <a:latin typeface="Tahoma" panose="020B0604030504040204" pitchFamily="34" charset="0"/>
              </a:rPr>
              <a:t>nguyên</a:t>
            </a:r>
            <a:r>
              <a:rPr lang="en-US" b="1" dirty="0">
                <a:solidFill>
                  <a:srgbClr val="333333"/>
                </a:solidFill>
                <a:latin typeface="Tahoma" panose="020B0604030504040204" pitchFamily="34" charset="0"/>
              </a:rPr>
              <a:t> </a:t>
            </a:r>
            <a:r>
              <a:rPr lang="vi-VN" b="1" dirty="0">
                <a:solidFill>
                  <a:srgbClr val="333333"/>
                </a:solidFill>
                <a:latin typeface="Tahoma" panose="020B0604030504040204" pitchFamily="34" charset="0"/>
              </a:rPr>
              <a:t>Phó Chủ tịch Quốc hội khóa XIII.</a:t>
            </a:r>
            <a:endParaRPr lang="en-US" b="1" dirty="0"/>
          </a:p>
        </p:txBody>
      </p:sp>
      <p:pic>
        <p:nvPicPr>
          <p:cNvPr id="2054" name="Picture 6" descr="gày 8/4, bà Đặng Thị Ngọc Thịnh, Phó Chánh văn phòng Trung ương Đảng đã được Quốc hội bầu giữ chức vụ Phó Chủ tịch nước thay bà Nguyễn Thị D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909" y="783772"/>
            <a:ext cx="3526970" cy="39188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37714" y="5025960"/>
            <a:ext cx="4245428" cy="1200329"/>
          </a:xfrm>
          <a:prstGeom prst="rect">
            <a:avLst/>
          </a:prstGeom>
        </p:spPr>
        <p:txBody>
          <a:bodyPr wrap="square">
            <a:spAutoFit/>
          </a:bodyPr>
          <a:lstStyle/>
          <a:p>
            <a:pPr algn="just"/>
            <a:r>
              <a:rPr lang="en-US" b="1" dirty="0">
                <a:solidFill>
                  <a:srgbClr val="333333"/>
                </a:solidFill>
                <a:latin typeface="Tahoma" panose="020B0604030504040204" pitchFamily="34" charset="0"/>
              </a:rPr>
              <a:t>B</a:t>
            </a:r>
            <a:r>
              <a:rPr lang="vi-VN" b="1" dirty="0">
                <a:solidFill>
                  <a:srgbClr val="333333"/>
                </a:solidFill>
                <a:latin typeface="Tahoma" panose="020B0604030504040204" pitchFamily="34" charset="0"/>
              </a:rPr>
              <a:t>à Đặng Thị Ngọc Thịnh, Phó Chánh văn phòng Trung ương Đảng đã được Quốc hội bầu giữ chức vụ Phó Chủ tịch</a:t>
            </a:r>
            <a:endParaRPr lang="en-US" b="1" dirty="0"/>
          </a:p>
        </p:txBody>
      </p:sp>
      <p:sp>
        <p:nvSpPr>
          <p:cNvPr id="8" name="TextBox 7"/>
          <p:cNvSpPr txBox="1"/>
          <p:nvPr/>
        </p:nvSpPr>
        <p:spPr>
          <a:xfrm>
            <a:off x="2638697" y="23671"/>
            <a:ext cx="770708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937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81039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147" y="509451"/>
            <a:ext cx="9595276" cy="6008916"/>
          </a:xfrm>
          <a:prstGeom prst="rect">
            <a:avLst/>
          </a:prstGeom>
        </p:spPr>
      </p:pic>
    </p:spTree>
    <p:extLst>
      <p:ext uri="{BB962C8B-B14F-4D97-AF65-F5344CB8AC3E}">
        <p14:creationId xmlns:p14="http://schemas.microsoft.com/office/powerpoint/2010/main" val="3544283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412</Words>
  <Application>Microsoft Office PowerPoint</Application>
  <PresentationFormat>Widescreen</PresentationFormat>
  <Paragraphs>15</Paragraphs>
  <Slides>10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Barlow Condensed</vt:lpstr>
      <vt:lpstr>Calibri</vt:lpstr>
      <vt:lpstr>Calibri Light</vt:lpstr>
      <vt:lpstr>Roboto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Trần</dc:creator>
  <cp:lastModifiedBy>Đỗ Việt</cp:lastModifiedBy>
  <cp:revision>69</cp:revision>
  <dcterms:created xsi:type="dcterms:W3CDTF">2021-10-12T18:15:58Z</dcterms:created>
  <dcterms:modified xsi:type="dcterms:W3CDTF">2023-10-16T03:50:18Z</dcterms:modified>
</cp:coreProperties>
</file>