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8288000" cy="10287000"/>
  <p:notesSz cx="6858000" cy="9144000"/>
  <p:embeddedFontLst>
    <p:embeddedFont>
      <p:font typeface="Open Sauce Bold" panose="020B0604020202020204" charset="0"/>
      <p:regular r:id="rId13"/>
    </p:embeddedFont>
    <p:embeddedFont>
      <p:font typeface="Maven Pro" panose="020B0604020202020204" charset="0"/>
      <p:regular r:id="rId14"/>
    </p:embeddedFont>
    <p:embeddedFont>
      <p:font typeface="Faustina Bold" panose="020B0604020202020204" charset="0"/>
      <p:regular r:id="rId15"/>
    </p:embeddedFont>
    <p:embeddedFont>
      <p:font typeface="Open Sauce" panose="020B0604020202020204" charset="0"/>
      <p:regular r:id="rId16"/>
    </p:embeddedFont>
    <p:embeddedFont>
      <p:font typeface="Bungee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rancois One" panose="020B0604020202020204" charset="0"/>
      <p:regular r:id="rId22"/>
    </p:embeddedFont>
    <p:embeddedFont>
      <p:font typeface="Codec Pro Extra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9.svg"/><Relationship Id="rId4" Type="http://schemas.openxmlformats.org/officeDocument/2006/relationships/image" Target="../media/image7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jpeg"/><Relationship Id="rId10" Type="http://schemas.openxmlformats.org/officeDocument/2006/relationships/image" Target="../media/image14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0.svg"/><Relationship Id="rId2" Type="http://schemas.openxmlformats.org/officeDocument/2006/relationships/image" Target="../media/image12.jpeg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4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7.sv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svg"/><Relationship Id="rId5" Type="http://schemas.openxmlformats.org/officeDocument/2006/relationships/image" Target="../media/image3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40.svg"/><Relationship Id="rId1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.png"/><Relationship Id="rId5" Type="http://schemas.openxmlformats.org/officeDocument/2006/relationships/image" Target="../media/image32.jpe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555" t="3763" r="746" b="3763"/>
          <a:stretch>
            <a:fillRect/>
          </a:stretch>
        </p:blipFill>
        <p:spPr>
          <a:xfrm>
            <a:off x="0" y="-128588"/>
            <a:ext cx="18761846" cy="10415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85946" y="3866450"/>
            <a:ext cx="7191509" cy="345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28"/>
              </a:lnSpc>
            </a:pPr>
            <a:r>
              <a:rPr lang="en-US" sz="9170" spc="990" dirty="0">
                <a:solidFill>
                  <a:srgbClr val="231F20"/>
                </a:solidFill>
                <a:latin typeface="Codec Pro ExtraBold"/>
              </a:rPr>
              <a:t>THANKS FOR LISTENING</a:t>
            </a:r>
          </a:p>
        </p:txBody>
      </p:sp>
      <p:grpSp>
        <p:nvGrpSpPr>
          <p:cNvPr id="4" name="Group 4"/>
          <p:cNvGrpSpPr/>
          <p:nvPr/>
        </p:nvGrpSpPr>
        <p:grpSpPr>
          <a:xfrm rot="826432">
            <a:off x="-19110154" y="-3561809"/>
            <a:ext cx="21026341" cy="13564672"/>
            <a:chOff x="-174224" y="-19050"/>
            <a:chExt cx="5537802" cy="3572589"/>
          </a:xfrm>
        </p:grpSpPr>
        <p:sp>
          <p:nvSpPr>
            <p:cNvPr id="5" name="Freeform 5"/>
            <p:cNvSpPr/>
            <p:nvPr/>
          </p:nvSpPr>
          <p:spPr>
            <a:xfrm>
              <a:off x="-174224" y="173938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773821">
            <a:off x="9700904" y="4108264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555774" y="1374772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3" y="0"/>
                </a:lnTo>
                <a:lnTo>
                  <a:pt x="1251853" y="1303540"/>
                </a:lnTo>
                <a:lnTo>
                  <a:pt x="0" y="1303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50489" y="4348806"/>
            <a:ext cx="8499103" cy="5938194"/>
          </a:xfrm>
          <a:custGeom>
            <a:avLst/>
            <a:gdLst/>
            <a:ahLst/>
            <a:cxnLst/>
            <a:rect l="l" t="t" r="r" b="b"/>
            <a:pathLst>
              <a:path w="8499103" h="5938194">
                <a:moveTo>
                  <a:pt x="0" y="0"/>
                </a:moveTo>
                <a:lnTo>
                  <a:pt x="8499103" y="0"/>
                </a:lnTo>
                <a:lnTo>
                  <a:pt x="8499103" y="5938194"/>
                </a:lnTo>
                <a:lnTo>
                  <a:pt x="0" y="5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79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84369" y="0"/>
            <a:ext cx="4431343" cy="4180233"/>
          </a:xfrm>
          <a:custGeom>
            <a:avLst/>
            <a:gdLst/>
            <a:ahLst/>
            <a:cxnLst/>
            <a:rect l="l" t="t" r="r" b="b"/>
            <a:pathLst>
              <a:path w="4431343" h="4180233">
                <a:moveTo>
                  <a:pt x="0" y="0"/>
                </a:moveTo>
                <a:lnTo>
                  <a:pt x="4431343" y="0"/>
                </a:lnTo>
                <a:lnTo>
                  <a:pt x="4431343" y="4180233"/>
                </a:lnTo>
                <a:lnTo>
                  <a:pt x="0" y="4180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96555" y="7517928"/>
            <a:ext cx="4718439" cy="3062696"/>
          </a:xfrm>
          <a:custGeom>
            <a:avLst/>
            <a:gdLst/>
            <a:ahLst/>
            <a:cxnLst/>
            <a:rect l="l" t="t" r="r" b="b"/>
            <a:pathLst>
              <a:path w="4718439" h="3062696">
                <a:moveTo>
                  <a:pt x="0" y="0"/>
                </a:moveTo>
                <a:lnTo>
                  <a:pt x="4718438" y="0"/>
                </a:lnTo>
                <a:lnTo>
                  <a:pt x="4718438" y="3062696"/>
                </a:lnTo>
                <a:lnTo>
                  <a:pt x="0" y="3062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21149" y="206658"/>
            <a:ext cx="4029000" cy="3369709"/>
          </a:xfrm>
          <a:custGeom>
            <a:avLst/>
            <a:gdLst/>
            <a:ahLst/>
            <a:cxnLst/>
            <a:rect l="l" t="t" r="r" b="b"/>
            <a:pathLst>
              <a:path w="4029000" h="3369709">
                <a:moveTo>
                  <a:pt x="0" y="0"/>
                </a:moveTo>
                <a:lnTo>
                  <a:pt x="4029000" y="0"/>
                </a:lnTo>
                <a:lnTo>
                  <a:pt x="4029000" y="3369709"/>
                </a:lnTo>
                <a:lnTo>
                  <a:pt x="0" y="3369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97173" y="2630687"/>
            <a:ext cx="2969056" cy="46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>
                <a:solidFill>
                  <a:srgbClr val="1C5739"/>
                </a:solidFill>
                <a:latin typeface="Open Sauce"/>
              </a:rPr>
              <a:t>Team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28227" y="-76830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495300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97922" y="2724528"/>
            <a:ext cx="3602213" cy="569486"/>
            <a:chOff x="0" y="0"/>
            <a:chExt cx="825638" cy="1359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aven Pro"/>
                </a:rPr>
                <a:t>Thuyết trình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1295400" y="-76830"/>
            <a:ext cx="2718788" cy="2801358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12008" y="1028700"/>
            <a:ext cx="960948" cy="1000625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013972" y="6516814"/>
            <a:ext cx="2741486" cy="2741486"/>
          </a:xfrm>
          <a:custGeom>
            <a:avLst/>
            <a:gdLst/>
            <a:ahLst/>
            <a:cxnLst/>
            <a:rect l="l" t="t" r="r" b="b"/>
            <a:pathLst>
              <a:path w="2741486" h="2741486">
                <a:moveTo>
                  <a:pt x="0" y="0"/>
                </a:moveTo>
                <a:lnTo>
                  <a:pt x="2741485" y="0"/>
                </a:lnTo>
                <a:lnTo>
                  <a:pt x="2741485" y="2741486"/>
                </a:lnTo>
                <a:lnTo>
                  <a:pt x="0" y="27414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340077" y="1028700"/>
            <a:ext cx="7795145" cy="6689652"/>
          </a:xfrm>
          <a:custGeom>
            <a:avLst/>
            <a:gdLst/>
            <a:ahLst/>
            <a:cxnLst/>
            <a:rect l="l" t="t" r="r" b="b"/>
            <a:pathLst>
              <a:path w="7795145" h="6689652">
                <a:moveTo>
                  <a:pt x="0" y="0"/>
                </a:moveTo>
                <a:lnTo>
                  <a:pt x="7795145" y="0"/>
                </a:lnTo>
                <a:lnTo>
                  <a:pt x="7795145" y="6689652"/>
                </a:lnTo>
                <a:lnTo>
                  <a:pt x="0" y="66896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52928" y="3744522"/>
            <a:ext cx="10756200" cy="397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19"/>
              </a:lnSpc>
            </a:pPr>
            <a:r>
              <a:rPr lang="en-US" sz="10800" dirty="0">
                <a:solidFill>
                  <a:srgbClr val="1C5739"/>
                </a:solidFill>
                <a:latin typeface="Bungee"/>
              </a:rPr>
              <a:t>BẢO VỆ</a:t>
            </a:r>
          </a:p>
          <a:p>
            <a:pPr>
              <a:lnSpc>
                <a:spcPts val="15119"/>
              </a:lnSpc>
            </a:pPr>
            <a:r>
              <a:rPr lang="en-US" sz="10800" dirty="0">
                <a:solidFill>
                  <a:srgbClr val="1C5739"/>
                </a:solidFill>
                <a:latin typeface="Bungee"/>
              </a:rPr>
              <a:t>HOÀ BÌNH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2928" y="1991225"/>
            <a:ext cx="2279109" cy="35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</a:pPr>
            <a:r>
              <a:rPr lang="en-US" sz="2109" spc="105" dirty="0" err="1">
                <a:solidFill>
                  <a:srgbClr val="1C5739"/>
                </a:solidFill>
                <a:latin typeface="Open Sauce"/>
              </a:rPr>
              <a:t>Nhóm</a:t>
            </a:r>
            <a:r>
              <a:rPr lang="en-US" sz="2109" spc="105" dirty="0">
                <a:solidFill>
                  <a:srgbClr val="1C5739"/>
                </a:solidFill>
                <a:latin typeface="Open Sauce"/>
              </a:rPr>
              <a:t>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5934860" y="7947012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8" y="0"/>
                </a:lnTo>
                <a:lnTo>
                  <a:pt x="2467148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4367421" y="4359781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8"/>
                </a:lnTo>
                <a:lnTo>
                  <a:pt x="0" y="15674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1273151" y="4508313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8097665" y="4508313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063208" y="7947012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4630647" y="4508313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8" y="0"/>
                </a:lnTo>
                <a:lnTo>
                  <a:pt x="2467148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-294355" y="7947012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362564" y="4508313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9665104" y="7947012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2840590" y="7947012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9" y="0"/>
                </a:lnTo>
                <a:lnTo>
                  <a:pt x="2467149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6530227" y="7947820"/>
            <a:ext cx="2467149" cy="1567439"/>
          </a:xfrm>
          <a:custGeom>
            <a:avLst/>
            <a:gdLst/>
            <a:ahLst/>
            <a:cxnLst/>
            <a:rect l="l" t="t" r="r" b="b"/>
            <a:pathLst>
              <a:path w="2467149" h="1567439">
                <a:moveTo>
                  <a:pt x="0" y="0"/>
                </a:moveTo>
                <a:lnTo>
                  <a:pt x="2467148" y="0"/>
                </a:lnTo>
                <a:lnTo>
                  <a:pt x="2467148" y="1567439"/>
                </a:lnTo>
                <a:lnTo>
                  <a:pt x="0" y="156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080502" y="1698223"/>
            <a:ext cx="7845600" cy="87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FFFFFF"/>
                </a:solidFill>
                <a:latin typeface="Codec Pro ExtraBold"/>
              </a:rPr>
              <a:t>Nhóm Ba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12419" y="4511918"/>
            <a:ext cx="1567439" cy="15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1"/>
              </a:lnSpc>
              <a:spcBef>
                <a:spcPct val="0"/>
              </a:spcBef>
            </a:pPr>
            <a:r>
              <a:rPr lang="en-US" sz="3147">
                <a:solidFill>
                  <a:srgbClr val="FDFBFB"/>
                </a:solidFill>
                <a:latin typeface="Open Sauce Bold"/>
              </a:rPr>
              <a:t>Nguyễn Trung </a:t>
            </a:r>
          </a:p>
          <a:p>
            <a:pPr algn="ctr">
              <a:lnSpc>
                <a:spcPts val="4091"/>
              </a:lnSpc>
              <a:spcBef>
                <a:spcPct val="0"/>
              </a:spcBef>
            </a:pPr>
            <a:r>
              <a:rPr lang="en-US" sz="3147">
                <a:solidFill>
                  <a:srgbClr val="FDFBFB"/>
                </a:solidFill>
                <a:latin typeface="Open Sauce Bold"/>
              </a:rPr>
              <a:t>Hiếu 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90788" y="4291935"/>
            <a:ext cx="1746866" cy="1970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Đoàn </a:t>
            </a:r>
          </a:p>
          <a:p>
            <a:pPr algn="ctr">
              <a:lnSpc>
                <a:spcPts val="3728"/>
              </a:lnSpc>
              <a:spcBef>
                <a:spcPct val="0"/>
              </a:spcBef>
            </a:pPr>
            <a:r>
              <a:rPr lang="en-US" sz="2867">
                <a:solidFill>
                  <a:srgbClr val="FDFBFB"/>
                </a:solidFill>
                <a:latin typeface="Open Sauce Bold"/>
              </a:rPr>
              <a:t>Nguyễn</a:t>
            </a:r>
          </a:p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 Ngọc</a:t>
            </a:r>
          </a:p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Khuê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47520" y="4511918"/>
            <a:ext cx="1471285" cy="1476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0"/>
              </a:lnSpc>
              <a:spcBef>
                <a:spcPct val="0"/>
              </a:spcBef>
            </a:pPr>
            <a:r>
              <a:rPr lang="en-US" sz="3038">
                <a:solidFill>
                  <a:srgbClr val="FDFBFB"/>
                </a:solidFill>
                <a:latin typeface="Open Sauce Bold"/>
              </a:rPr>
              <a:t>Đinh</a:t>
            </a:r>
          </a:p>
          <a:p>
            <a:pPr algn="ctr">
              <a:lnSpc>
                <a:spcPts val="3950"/>
              </a:lnSpc>
              <a:spcBef>
                <a:spcPct val="0"/>
              </a:spcBef>
            </a:pPr>
            <a:r>
              <a:rPr lang="en-US" sz="3038">
                <a:solidFill>
                  <a:srgbClr val="FDFBFB"/>
                </a:solidFill>
                <a:latin typeface="Open Sauce Bold"/>
              </a:rPr>
              <a:t>Phương</a:t>
            </a:r>
          </a:p>
          <a:p>
            <a:pPr algn="ctr">
              <a:lnSpc>
                <a:spcPts val="3950"/>
              </a:lnSpc>
              <a:spcBef>
                <a:spcPct val="0"/>
              </a:spcBef>
            </a:pPr>
            <a:r>
              <a:rPr lang="en-US" sz="3038">
                <a:solidFill>
                  <a:srgbClr val="FDFBFB"/>
                </a:solidFill>
                <a:latin typeface="Open Sauce Bold"/>
              </a:rPr>
              <a:t> Uyên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3006" y="4343927"/>
            <a:ext cx="1515051" cy="156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3177">
                <a:solidFill>
                  <a:srgbClr val="FDFBFB"/>
                </a:solidFill>
                <a:latin typeface="Open Sauce Bold"/>
              </a:rPr>
              <a:t>Dương </a:t>
            </a:r>
          </a:p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3177">
                <a:solidFill>
                  <a:srgbClr val="FDFBFB"/>
                </a:solidFill>
                <a:latin typeface="Open Sauce Bold"/>
              </a:rPr>
              <a:t>Phương</a:t>
            </a:r>
          </a:p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3177">
                <a:solidFill>
                  <a:srgbClr val="FDFBFB"/>
                </a:solidFill>
                <a:latin typeface="Open Sauce Bold"/>
              </a:rPr>
              <a:t> Hoa</a:t>
            </a:r>
            <a:r>
              <a:rPr lang="en-US" sz="3177">
                <a:solidFill>
                  <a:srgbClr val="000000"/>
                </a:solidFill>
                <a:latin typeface="Open Sauce"/>
              </a:rPr>
              <a:t>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14445" y="4400022"/>
            <a:ext cx="1567439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FDFBFB"/>
                </a:solidFill>
                <a:latin typeface="Open Sauce Bold"/>
              </a:rPr>
              <a:t>Đoàn</a:t>
            </a:r>
          </a:p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>
                <a:solidFill>
                  <a:srgbClr val="FDFBFB"/>
                </a:solidFill>
                <a:latin typeface="Open Sauce Bold"/>
              </a:rPr>
              <a:t> Vĩnh Khang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0377" y="7965208"/>
            <a:ext cx="1356736" cy="150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Lê Hương Thảo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77670" y="7818454"/>
            <a:ext cx="1038225" cy="184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</a:pPr>
            <a:r>
              <a:rPr lang="en-US" sz="3760">
                <a:solidFill>
                  <a:srgbClr val="FDFBFB"/>
                </a:solidFill>
                <a:latin typeface="Open Sauce Bold"/>
              </a:rPr>
              <a:t>Vũ </a:t>
            </a:r>
          </a:p>
          <a:p>
            <a:pPr algn="ctr">
              <a:lnSpc>
                <a:spcPts val="4889"/>
              </a:lnSpc>
            </a:pPr>
            <a:r>
              <a:rPr lang="en-US" sz="3760">
                <a:solidFill>
                  <a:srgbClr val="FDFBFB"/>
                </a:solidFill>
                <a:latin typeface="Open Sauce Bold"/>
              </a:rPr>
              <a:t>Hải</a:t>
            </a:r>
          </a:p>
          <a:p>
            <a:pPr algn="ctr">
              <a:lnSpc>
                <a:spcPts val="4889"/>
              </a:lnSpc>
              <a:spcBef>
                <a:spcPct val="0"/>
              </a:spcBef>
            </a:pPr>
            <a:r>
              <a:rPr lang="en-US" sz="3760">
                <a:solidFill>
                  <a:srgbClr val="FDFBFB"/>
                </a:solidFill>
                <a:latin typeface="Open Sauce Bold"/>
              </a:rPr>
              <a:t> Anh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68114" y="7754212"/>
            <a:ext cx="1537120" cy="150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Nguyễn Bá Đức Thăng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14959" y="7964400"/>
            <a:ext cx="1562319" cy="150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Nguyễn Tiến Dũng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34462" y="7712795"/>
            <a:ext cx="1579983" cy="200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Nguyễn Đoàn Lâm Huy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381884" y="7754212"/>
            <a:ext cx="1570270" cy="200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  <a:spcBef>
                <a:spcPct val="0"/>
              </a:spcBef>
            </a:pPr>
            <a:r>
              <a:rPr lang="en-US" sz="3067">
                <a:solidFill>
                  <a:srgbClr val="FDFBFB"/>
                </a:solidFill>
                <a:latin typeface="Open Sauce Bold"/>
              </a:rPr>
              <a:t>Đặng Hoàng Mạnh Quý</a:t>
            </a:r>
          </a:p>
        </p:txBody>
      </p:sp>
      <p:sp>
        <p:nvSpPr>
          <p:cNvPr id="31" name="Freeform 31"/>
          <p:cNvSpPr/>
          <p:nvPr/>
        </p:nvSpPr>
        <p:spPr>
          <a:xfrm>
            <a:off x="-11382" y="3067396"/>
            <a:ext cx="18299382" cy="7383058"/>
          </a:xfrm>
          <a:custGeom>
            <a:avLst/>
            <a:gdLst/>
            <a:ahLst/>
            <a:cxnLst/>
            <a:rect l="l" t="t" r="r" b="b"/>
            <a:pathLst>
              <a:path w="18227389" h="7383058">
                <a:moveTo>
                  <a:pt x="0" y="0"/>
                </a:moveTo>
                <a:lnTo>
                  <a:pt x="18227389" y="0"/>
                </a:lnTo>
                <a:lnTo>
                  <a:pt x="18227389" y="7383058"/>
                </a:lnTo>
                <a:lnTo>
                  <a:pt x="0" y="73830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3" name="Freeform 16"/>
          <p:cNvSpPr/>
          <p:nvPr/>
        </p:nvSpPr>
        <p:spPr>
          <a:xfrm>
            <a:off x="898813" y="575258"/>
            <a:ext cx="1288473" cy="1407079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40955" y="1415447"/>
            <a:ext cx="4038757" cy="4038757"/>
          </a:xfrm>
          <a:custGeom>
            <a:avLst/>
            <a:gdLst/>
            <a:ahLst/>
            <a:cxnLst/>
            <a:rect l="l" t="t" r="r" b="b"/>
            <a:pathLst>
              <a:path w="4038757" h="4038757">
                <a:moveTo>
                  <a:pt x="0" y="0"/>
                </a:moveTo>
                <a:lnTo>
                  <a:pt x="4038757" y="0"/>
                </a:lnTo>
                <a:lnTo>
                  <a:pt x="4038757" y="4038757"/>
                </a:lnTo>
                <a:lnTo>
                  <a:pt x="0" y="4038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18467" y="5560686"/>
            <a:ext cx="5483733" cy="37563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61007" y="1282097"/>
            <a:ext cx="5661991" cy="132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 dirty="0" err="1">
                <a:solidFill>
                  <a:srgbClr val="1C5739"/>
                </a:solidFill>
                <a:latin typeface="Faustina Bold"/>
              </a:rPr>
              <a:t>Nội</a:t>
            </a:r>
            <a:r>
              <a:rPr lang="en-US" sz="7868" spc="771" dirty="0">
                <a:solidFill>
                  <a:srgbClr val="1C5739"/>
                </a:solidFill>
                <a:latin typeface="Faustina Bold"/>
              </a:rPr>
              <a:t> dung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5117" y="4323162"/>
            <a:ext cx="9511283" cy="197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80"/>
              </a:lnSpc>
            </a:pP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1.Nguyên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tắc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hợp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tác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Đảng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và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Nhà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700" spc="324" dirty="0" err="1">
                <a:solidFill>
                  <a:srgbClr val="000000"/>
                </a:solidFill>
                <a:latin typeface="Francois One"/>
              </a:rPr>
              <a:t>nước</a:t>
            </a:r>
            <a:r>
              <a:rPr lang="en-US" sz="5700" spc="324" dirty="0">
                <a:solidFill>
                  <a:srgbClr val="000000"/>
                </a:solidFill>
                <a:latin typeface="Francois One"/>
              </a:rPr>
              <a:t> ta.</a:t>
            </a:r>
          </a:p>
        </p:txBody>
      </p:sp>
      <p:sp>
        <p:nvSpPr>
          <p:cNvPr id="20" name="Freeform 16"/>
          <p:cNvSpPr/>
          <p:nvPr/>
        </p:nvSpPr>
        <p:spPr>
          <a:xfrm>
            <a:off x="1865107" y="495300"/>
            <a:ext cx="1185227" cy="1187944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90650" y="-4058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22948" y="1851197"/>
            <a:ext cx="5513705" cy="7114820"/>
          </a:xfrm>
          <a:custGeom>
            <a:avLst/>
            <a:gdLst/>
            <a:ahLst/>
            <a:cxnLst/>
            <a:rect l="l" t="t" r="r" b="b"/>
            <a:pathLst>
              <a:path w="5513705" h="7114820">
                <a:moveTo>
                  <a:pt x="0" y="0"/>
                </a:moveTo>
                <a:lnTo>
                  <a:pt x="5513705" y="0"/>
                </a:lnTo>
                <a:lnTo>
                  <a:pt x="5513705" y="7114820"/>
                </a:lnTo>
                <a:lnTo>
                  <a:pt x="0" y="7114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30" r="-7922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87400" y="2321227"/>
            <a:ext cx="9272047" cy="277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2.Những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thành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tựu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nước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ta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đã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đạt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được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trong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công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cuộc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hội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300" spc="270" dirty="0" err="1">
                <a:solidFill>
                  <a:srgbClr val="000000"/>
                </a:solidFill>
                <a:latin typeface="Francois One"/>
              </a:rPr>
              <a:t>nhập</a:t>
            </a:r>
            <a:r>
              <a:rPr lang="en-US" sz="5300" spc="270" dirty="0">
                <a:solidFill>
                  <a:srgbClr val="000000"/>
                </a:solidFill>
                <a:latin typeface="Francois One"/>
              </a:rPr>
              <a:t>.</a:t>
            </a:r>
          </a:p>
        </p:txBody>
      </p:sp>
      <p:sp>
        <p:nvSpPr>
          <p:cNvPr id="10" name="Freeform 16"/>
          <p:cNvSpPr/>
          <p:nvPr/>
        </p:nvSpPr>
        <p:spPr>
          <a:xfrm>
            <a:off x="2057400" y="224767"/>
            <a:ext cx="1219200" cy="1447800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56677"/>
            <a:ext cx="8513461" cy="5411204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83416" b="-8341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 rot="19602682">
            <a:off x="6826844" y="1337571"/>
            <a:ext cx="2669972" cy="1342877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9499219" y="1402074"/>
            <a:ext cx="1741824" cy="1740604"/>
            <a:chOff x="0" y="0"/>
            <a:chExt cx="2056320" cy="20548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707881" y="1486293"/>
            <a:ext cx="5069569" cy="1804225"/>
            <a:chOff x="0" y="0"/>
            <a:chExt cx="6759426" cy="240563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759426" cy="2405634"/>
              <a:chOff x="0" y="0"/>
              <a:chExt cx="4073040" cy="144956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73017" cy="1449532"/>
              </a:xfrm>
              <a:custGeom>
                <a:avLst/>
                <a:gdLst/>
                <a:ahLst/>
                <a:cxnLst/>
                <a:rect l="l" t="t" r="r" b="b"/>
                <a:pathLst>
                  <a:path w="4073017" h="1449532">
                    <a:moveTo>
                      <a:pt x="33492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49532"/>
                      <a:pt x="0" y="1449532"/>
                      <a:pt x="0" y="1449532"/>
                    </a:cubicBezTo>
                    <a:cubicBezTo>
                      <a:pt x="3349244" y="1449532"/>
                      <a:pt x="3349244" y="1449532"/>
                      <a:pt x="3349244" y="1449532"/>
                    </a:cubicBezTo>
                    <a:cubicBezTo>
                      <a:pt x="3747897" y="1449532"/>
                      <a:pt x="4073017" y="1124008"/>
                      <a:pt x="4073017" y="724703"/>
                    </a:cubicBezTo>
                    <a:cubicBezTo>
                      <a:pt x="4073017" y="325397"/>
                      <a:pt x="3747897" y="0"/>
                      <a:pt x="3349244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246340" y="175071"/>
              <a:ext cx="5499689" cy="1909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844"/>
                </a:lnSpc>
                <a:spcBef>
                  <a:spcPct val="0"/>
                </a:spcBef>
              </a:pP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vẹn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73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2785" spc="273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0800000">
            <a:off x="9778723" y="5465063"/>
            <a:ext cx="8528637" cy="4797359"/>
            <a:chOff x="0" y="0"/>
            <a:chExt cx="6089457" cy="34253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83416" b="-83416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8654919" y="3650950"/>
            <a:ext cx="1741824" cy="1740604"/>
            <a:chOff x="0" y="0"/>
            <a:chExt cx="2056320" cy="20548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0830902" y="3618968"/>
            <a:ext cx="5069569" cy="1772586"/>
            <a:chOff x="0" y="0"/>
            <a:chExt cx="6759426" cy="236344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759426" cy="2363448"/>
              <a:chOff x="0" y="0"/>
              <a:chExt cx="4073040" cy="142414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073017" cy="1424113"/>
              </a:xfrm>
              <a:custGeom>
                <a:avLst/>
                <a:gdLst/>
                <a:ahLst/>
                <a:cxnLst/>
                <a:rect l="l" t="t" r="r" b="b"/>
                <a:pathLst>
                  <a:path w="4073017" h="1424113">
                    <a:moveTo>
                      <a:pt x="33492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24113"/>
                      <a:pt x="0" y="1424113"/>
                      <a:pt x="0" y="1424113"/>
                    </a:cubicBezTo>
                    <a:cubicBezTo>
                      <a:pt x="3349244" y="1424113"/>
                      <a:pt x="3349244" y="1424113"/>
                      <a:pt x="3349244" y="1424113"/>
                    </a:cubicBezTo>
                    <a:cubicBezTo>
                      <a:pt x="3747897" y="1424113"/>
                      <a:pt x="4073017" y="1104297"/>
                      <a:pt x="4073017" y="711994"/>
                    </a:cubicBezTo>
                    <a:cubicBezTo>
                      <a:pt x="4073017" y="319691"/>
                      <a:pt x="3747897" y="0"/>
                      <a:pt x="3349244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439998" y="238477"/>
              <a:ext cx="5499688" cy="1848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677"/>
                </a:lnSpc>
              </a:pP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208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785" spc="208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84007" y="5753561"/>
            <a:ext cx="1741824" cy="1740604"/>
            <a:chOff x="0" y="0"/>
            <a:chExt cx="2056320" cy="20548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013749" y="5721751"/>
            <a:ext cx="5069569" cy="1808509"/>
            <a:chOff x="0" y="0"/>
            <a:chExt cx="6759426" cy="2411345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759426" cy="2411345"/>
              <a:chOff x="0" y="0"/>
              <a:chExt cx="4073040" cy="145300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073017" cy="1452974"/>
              </a:xfrm>
              <a:custGeom>
                <a:avLst/>
                <a:gdLst/>
                <a:ahLst/>
                <a:cxnLst/>
                <a:rect l="l" t="t" r="r" b="b"/>
                <a:pathLst>
                  <a:path w="4073017" h="1452974">
                    <a:moveTo>
                      <a:pt x="33492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52974"/>
                      <a:pt x="0" y="1452974"/>
                      <a:pt x="0" y="1452974"/>
                    </a:cubicBezTo>
                    <a:cubicBezTo>
                      <a:pt x="3349244" y="1452974"/>
                      <a:pt x="3349244" y="1452974"/>
                      <a:pt x="3349244" y="1452974"/>
                    </a:cubicBezTo>
                    <a:cubicBezTo>
                      <a:pt x="3747897" y="1452974"/>
                      <a:pt x="4073017" y="1126676"/>
                      <a:pt x="4073017" y="726423"/>
                    </a:cubicBezTo>
                    <a:cubicBezTo>
                      <a:pt x="4073017" y="326170"/>
                      <a:pt x="3747897" y="0"/>
                      <a:pt x="3349244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439997" y="219427"/>
              <a:ext cx="5499689" cy="1949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just">
                <a:lnSpc>
                  <a:spcPts val="3844"/>
                </a:lnSpc>
                <a:spcBef>
                  <a:spcPct val="0"/>
                </a:spcBef>
              </a:pPr>
              <a:r>
                <a:rPr lang="en-US" sz="2785" spc="317" dirty="0" err="1" smtClean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 smtClean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785" spc="317" dirty="0" smtClean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doạ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spc="317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2785" spc="317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913095" y="7863743"/>
            <a:ext cx="1741824" cy="1740604"/>
            <a:chOff x="0" y="0"/>
            <a:chExt cx="2056320" cy="205488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173096" y="7887926"/>
            <a:ext cx="5069569" cy="1808509"/>
            <a:chOff x="0" y="0"/>
            <a:chExt cx="6759426" cy="2411345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759426" cy="2411345"/>
              <a:chOff x="0" y="0"/>
              <a:chExt cx="4073040" cy="145300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4073017" cy="1452974"/>
              </a:xfrm>
              <a:custGeom>
                <a:avLst/>
                <a:gdLst/>
                <a:ahLst/>
                <a:cxnLst/>
                <a:rect l="l" t="t" r="r" b="b"/>
                <a:pathLst>
                  <a:path w="4073017" h="1452974">
                    <a:moveTo>
                      <a:pt x="33492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52974"/>
                      <a:pt x="0" y="1452974"/>
                      <a:pt x="0" y="1452974"/>
                    </a:cubicBezTo>
                    <a:cubicBezTo>
                      <a:pt x="3349244" y="1452974"/>
                      <a:pt x="3349244" y="1452974"/>
                      <a:pt x="3349244" y="1452974"/>
                    </a:cubicBezTo>
                    <a:cubicBezTo>
                      <a:pt x="3747897" y="1452974"/>
                      <a:pt x="4073017" y="1126676"/>
                      <a:pt x="4073017" y="726423"/>
                    </a:cubicBezTo>
                    <a:cubicBezTo>
                      <a:pt x="4073017" y="326170"/>
                      <a:pt x="3747897" y="0"/>
                      <a:pt x="3349244" y="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439998" y="219427"/>
              <a:ext cx="5499688" cy="191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844"/>
                </a:lnSpc>
                <a:spcBef>
                  <a:spcPct val="0"/>
                </a:spcBef>
              </a:pP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chấp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85" dirty="0" err="1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785" dirty="0">
                  <a:solidFill>
                    <a:srgbClr val="231F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507508" y="8181848"/>
            <a:ext cx="3910905" cy="1514587"/>
          </a:xfrm>
          <a:custGeom>
            <a:avLst/>
            <a:gdLst/>
            <a:ahLst/>
            <a:cxnLst/>
            <a:rect l="l" t="t" r="r" b="b"/>
            <a:pathLst>
              <a:path w="3910905" h="1514587">
                <a:moveTo>
                  <a:pt x="0" y="0"/>
                </a:moveTo>
                <a:lnTo>
                  <a:pt x="3910905" y="0"/>
                </a:lnTo>
                <a:lnTo>
                  <a:pt x="3910905" y="1514587"/>
                </a:lnTo>
                <a:lnTo>
                  <a:pt x="0" y="151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1541836">
            <a:off x="1587598" y="5526425"/>
            <a:ext cx="2876033" cy="3039401"/>
          </a:xfrm>
          <a:custGeom>
            <a:avLst/>
            <a:gdLst/>
            <a:ahLst/>
            <a:cxnLst/>
            <a:rect l="l" t="t" r="r" b="b"/>
            <a:pathLst>
              <a:path w="2876033" h="3039401">
                <a:moveTo>
                  <a:pt x="0" y="0"/>
                </a:moveTo>
                <a:lnTo>
                  <a:pt x="2876033" y="0"/>
                </a:lnTo>
                <a:lnTo>
                  <a:pt x="2876033" y="3039401"/>
                </a:lnTo>
                <a:lnTo>
                  <a:pt x="0" y="3039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071544" y="1851673"/>
            <a:ext cx="650399" cy="1004477"/>
          </a:xfrm>
          <a:custGeom>
            <a:avLst/>
            <a:gdLst/>
            <a:ahLst/>
            <a:cxnLst/>
            <a:rect l="l" t="t" r="r" b="b"/>
            <a:pathLst>
              <a:path w="650399" h="1004477">
                <a:moveTo>
                  <a:pt x="0" y="0"/>
                </a:moveTo>
                <a:lnTo>
                  <a:pt x="650399" y="0"/>
                </a:lnTo>
                <a:lnTo>
                  <a:pt x="650399" y="1004477"/>
                </a:lnTo>
                <a:lnTo>
                  <a:pt x="0" y="1004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817519" y="4102805"/>
            <a:ext cx="1416625" cy="870580"/>
          </a:xfrm>
          <a:custGeom>
            <a:avLst/>
            <a:gdLst/>
            <a:ahLst/>
            <a:cxnLst/>
            <a:rect l="l" t="t" r="r" b="b"/>
            <a:pathLst>
              <a:path w="1416625" h="870580">
                <a:moveTo>
                  <a:pt x="0" y="0"/>
                </a:moveTo>
                <a:lnTo>
                  <a:pt x="1416625" y="0"/>
                </a:lnTo>
                <a:lnTo>
                  <a:pt x="1416625" y="870580"/>
                </a:lnTo>
                <a:lnTo>
                  <a:pt x="0" y="870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063681" y="6271338"/>
            <a:ext cx="1182476" cy="705051"/>
          </a:xfrm>
          <a:custGeom>
            <a:avLst/>
            <a:gdLst/>
            <a:ahLst/>
            <a:cxnLst/>
            <a:rect l="l" t="t" r="r" b="b"/>
            <a:pathLst>
              <a:path w="1182476" h="705051">
                <a:moveTo>
                  <a:pt x="0" y="0"/>
                </a:moveTo>
                <a:lnTo>
                  <a:pt x="1182476" y="0"/>
                </a:lnTo>
                <a:lnTo>
                  <a:pt x="1182476" y="705051"/>
                </a:lnTo>
                <a:lnTo>
                  <a:pt x="0" y="705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7414513" y="8258615"/>
            <a:ext cx="738988" cy="1067131"/>
          </a:xfrm>
          <a:custGeom>
            <a:avLst/>
            <a:gdLst/>
            <a:ahLst/>
            <a:cxnLst/>
            <a:rect l="l" t="t" r="r" b="b"/>
            <a:pathLst>
              <a:path w="738988" h="1067131">
                <a:moveTo>
                  <a:pt x="0" y="0"/>
                </a:moveTo>
                <a:lnTo>
                  <a:pt x="738988" y="0"/>
                </a:lnTo>
                <a:lnTo>
                  <a:pt x="738988" y="1067131"/>
                </a:lnTo>
                <a:lnTo>
                  <a:pt x="0" y="1067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522882" y="3398174"/>
            <a:ext cx="7050737" cy="2366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</a:pP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Nguyên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tắc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endParaRPr lang="en-US" sz="6232" spc="218" dirty="0" smtClean="0">
              <a:solidFill>
                <a:srgbClr val="FFC000"/>
              </a:solidFill>
              <a:latin typeface="Faustina Bold"/>
            </a:endParaRPr>
          </a:p>
          <a:p>
            <a:pPr algn="ctr">
              <a:lnSpc>
                <a:spcPts val="6169"/>
              </a:lnSpc>
            </a:pPr>
            <a:r>
              <a:rPr lang="en-US" sz="6232" spc="218" dirty="0" err="1" smtClean="0">
                <a:solidFill>
                  <a:srgbClr val="FFC000"/>
                </a:solidFill>
                <a:latin typeface="Faustina Bold"/>
              </a:rPr>
              <a:t>hợp</a:t>
            </a:r>
            <a:r>
              <a:rPr lang="en-US" sz="6232" spc="218" dirty="0" smtClean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tác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của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Đảng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và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Nhà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</a:t>
            </a:r>
            <a:r>
              <a:rPr lang="en-US" sz="6232" spc="218" dirty="0" err="1">
                <a:solidFill>
                  <a:srgbClr val="FFC000"/>
                </a:solidFill>
                <a:latin typeface="Faustina Bold"/>
              </a:rPr>
              <a:t>nước</a:t>
            </a:r>
            <a:r>
              <a:rPr lang="en-US" sz="6232" spc="218" dirty="0">
                <a:solidFill>
                  <a:srgbClr val="FFC000"/>
                </a:solidFill>
                <a:latin typeface="Faustina Bold"/>
              </a:rPr>
              <a:t> ta</a:t>
            </a:r>
          </a:p>
        </p:txBody>
      </p:sp>
      <p:sp>
        <p:nvSpPr>
          <p:cNvPr id="45" name="Freeform 16"/>
          <p:cNvSpPr/>
          <p:nvPr/>
        </p:nvSpPr>
        <p:spPr>
          <a:xfrm>
            <a:off x="507508" y="221051"/>
            <a:ext cx="1219200" cy="1447800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23900"/>
            <a:ext cx="4419600" cy="288501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3467100"/>
            <a:ext cx="5867400" cy="74612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4843357"/>
            <a:ext cx="4419600" cy="301752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7860877"/>
            <a:ext cx="5867400" cy="7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Cam-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iệt Nam coi trọng quan hệ hữu nghị với Trung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38" y="759229"/>
            <a:ext cx="4131079" cy="2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275415" y="3467100"/>
            <a:ext cx="5867400" cy="7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33" y="4627774"/>
            <a:ext cx="4126923" cy="3217863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275415" y="7860877"/>
            <a:ext cx="5867400" cy="7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uyên bố chung Việt Nam - Ấn Đ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399" y="691342"/>
            <a:ext cx="4313439" cy="2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2091208" y="3435509"/>
            <a:ext cx="5867400" cy="7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Cam-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3712" y="4627774"/>
            <a:ext cx="4313439" cy="3233103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11956731" y="7829286"/>
            <a:ext cx="5867400" cy="7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3200400" y="8664224"/>
            <a:ext cx="11963400" cy="105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  <a:endParaRPr lang="en-US" sz="4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6503187" y="8664224"/>
            <a:ext cx="1087928" cy="1298171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3" name="Freeform 3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313599" y="2299985"/>
            <a:ext cx="5122310" cy="5124469"/>
            <a:chOff x="0" y="0"/>
            <a:chExt cx="6832800" cy="6835680"/>
          </a:xfrm>
        </p:grpSpPr>
        <p:sp>
          <p:nvSpPr>
            <p:cNvPr id="8" name="Freeform 8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412160" y="2443889"/>
            <a:ext cx="1806032" cy="1801714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12160" y="6418672"/>
            <a:ext cx="1806032" cy="1801714"/>
            <a:chOff x="0" y="0"/>
            <a:chExt cx="2409120" cy="24033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874021" y="6366315"/>
            <a:ext cx="411836" cy="418853"/>
            <a:chOff x="0" y="0"/>
            <a:chExt cx="549360" cy="558720"/>
          </a:xfrm>
        </p:grpSpPr>
        <p:sp>
          <p:nvSpPr>
            <p:cNvPr id="14" name="Freeform 14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988449" y="6487761"/>
            <a:ext cx="178120" cy="175961"/>
            <a:chOff x="0" y="0"/>
            <a:chExt cx="237600" cy="2347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530777" y="6418672"/>
            <a:ext cx="1806572" cy="1801714"/>
            <a:chOff x="0" y="0"/>
            <a:chExt cx="2409840" cy="24033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463653" y="5992924"/>
            <a:ext cx="411836" cy="418853"/>
            <a:chOff x="0" y="0"/>
            <a:chExt cx="549360" cy="558720"/>
          </a:xfrm>
        </p:grpSpPr>
        <p:sp>
          <p:nvSpPr>
            <p:cNvPr id="21" name="Freeform 21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82399" y="6114369"/>
            <a:ext cx="178660" cy="175961"/>
            <a:chOff x="0" y="0"/>
            <a:chExt cx="238320" cy="2347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530777" y="2443889"/>
            <a:ext cx="1806572" cy="1801714"/>
            <a:chOff x="0" y="0"/>
            <a:chExt cx="2409840" cy="240336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463653" y="3505716"/>
            <a:ext cx="411836" cy="418853"/>
            <a:chOff x="0" y="0"/>
            <a:chExt cx="549360" cy="558720"/>
          </a:xfrm>
        </p:grpSpPr>
        <p:sp>
          <p:nvSpPr>
            <p:cNvPr id="28" name="Freeform 2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1582939" y="3627161"/>
            <a:ext cx="178120" cy="175961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6706511" y="2875003"/>
            <a:ext cx="1217330" cy="979429"/>
          </a:xfrm>
          <a:custGeom>
            <a:avLst/>
            <a:gdLst/>
            <a:ahLst/>
            <a:cxnLst/>
            <a:rect l="l" t="t" r="r" b="b"/>
            <a:pathLst>
              <a:path w="1217330" h="979429">
                <a:moveTo>
                  <a:pt x="0" y="0"/>
                </a:moveTo>
                <a:lnTo>
                  <a:pt x="1217330" y="0"/>
                </a:lnTo>
                <a:lnTo>
                  <a:pt x="1217330" y="979429"/>
                </a:lnTo>
                <a:lnTo>
                  <a:pt x="0" y="979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827098" y="6863793"/>
            <a:ext cx="1193145" cy="1030579"/>
          </a:xfrm>
          <a:custGeom>
            <a:avLst/>
            <a:gdLst/>
            <a:ahLst/>
            <a:cxnLst/>
            <a:rect l="l" t="t" r="r" b="b"/>
            <a:pathLst>
              <a:path w="1193145" h="1030579">
                <a:moveTo>
                  <a:pt x="0" y="0"/>
                </a:moveTo>
                <a:lnTo>
                  <a:pt x="1193145" y="0"/>
                </a:lnTo>
                <a:lnTo>
                  <a:pt x="1193145" y="1030579"/>
                </a:lnTo>
                <a:lnTo>
                  <a:pt x="0" y="1030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2042461" y="3153769"/>
            <a:ext cx="3664587" cy="366458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1258" tIns="41258" rIns="41258" bIns="41258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3356271" y="4245604"/>
            <a:ext cx="1016715" cy="1058694"/>
          </a:xfrm>
          <a:custGeom>
            <a:avLst/>
            <a:gdLst/>
            <a:ahLst/>
            <a:cxnLst/>
            <a:rect l="l" t="t" r="r" b="b"/>
            <a:pathLst>
              <a:path w="1016715" h="1058694">
                <a:moveTo>
                  <a:pt x="0" y="0"/>
                </a:moveTo>
                <a:lnTo>
                  <a:pt x="1016714" y="0"/>
                </a:lnTo>
                <a:lnTo>
                  <a:pt x="1016714" y="1058693"/>
                </a:lnTo>
                <a:lnTo>
                  <a:pt x="0" y="1058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3919855" y="7567953"/>
            <a:ext cx="4298389" cy="2711834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 flipV="1">
            <a:off x="16285" y="-28963"/>
            <a:ext cx="3642911" cy="2632965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6758661" y="6601589"/>
            <a:ext cx="1037975" cy="1153305"/>
          </a:xfrm>
          <a:custGeom>
            <a:avLst/>
            <a:gdLst/>
            <a:ahLst/>
            <a:cxnLst/>
            <a:rect l="l" t="t" r="r" b="b"/>
            <a:pathLst>
              <a:path w="1037975" h="1153305">
                <a:moveTo>
                  <a:pt x="0" y="0"/>
                </a:moveTo>
                <a:lnTo>
                  <a:pt x="1037975" y="0"/>
                </a:lnTo>
                <a:lnTo>
                  <a:pt x="1037975" y="1153305"/>
                </a:lnTo>
                <a:lnTo>
                  <a:pt x="0" y="1153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9854091" y="2785655"/>
            <a:ext cx="1257385" cy="1068777"/>
          </a:xfrm>
          <a:custGeom>
            <a:avLst/>
            <a:gdLst/>
            <a:ahLst/>
            <a:cxnLst/>
            <a:rect l="l" t="t" r="r" b="b"/>
            <a:pathLst>
              <a:path w="1257385" h="1068777">
                <a:moveTo>
                  <a:pt x="0" y="0"/>
                </a:moveTo>
                <a:lnTo>
                  <a:pt x="1257385" y="0"/>
                </a:lnTo>
                <a:lnTo>
                  <a:pt x="1257385" y="1068777"/>
                </a:lnTo>
                <a:lnTo>
                  <a:pt x="0" y="1068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5617949" y="275468"/>
            <a:ext cx="8374841" cy="190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95"/>
              </a:lnSpc>
              <a:spcBef>
                <a:spcPct val="0"/>
              </a:spcBef>
            </a:pP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Những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thành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tựu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nước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ta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đã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đạt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được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trong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công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cuộc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hội</a:t>
            </a:r>
            <a:r>
              <a:rPr lang="en-US" sz="3547" spc="347" dirty="0">
                <a:solidFill>
                  <a:srgbClr val="231F20"/>
                </a:solidFill>
                <a:latin typeface="Bungee"/>
              </a:rPr>
              <a:t> </a:t>
            </a:r>
            <a:r>
              <a:rPr lang="en-US" sz="3547" spc="347" dirty="0" err="1">
                <a:solidFill>
                  <a:srgbClr val="231F20"/>
                </a:solidFill>
                <a:latin typeface="Bungee"/>
              </a:rPr>
              <a:t>nhập</a:t>
            </a:r>
            <a:endParaRPr lang="en-US" sz="3547" spc="347" dirty="0">
              <a:solidFill>
                <a:srgbClr val="231F20"/>
              </a:solidFill>
              <a:latin typeface="Bungee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2658942" y="5327141"/>
            <a:ext cx="2411372" cy="374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2" spc="111">
                <a:solidFill>
                  <a:srgbClr val="1C5739"/>
                </a:solidFill>
                <a:latin typeface="Open Sauce"/>
              </a:rPr>
              <a:t>Thành tựu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3750" y="3300727"/>
            <a:ext cx="69601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74"/>
              </a:lnSpc>
            </a:pP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  <a:p>
            <a:pPr marL="0" lvl="0" indent="0" algn="just">
              <a:lnSpc>
                <a:spcPts val="3174"/>
              </a:lnSpc>
              <a:spcBef>
                <a:spcPct val="0"/>
              </a:spcBef>
            </a:pP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90600" y="2632020"/>
            <a:ext cx="632612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863"/>
              </a:lnSpc>
              <a:spcBef>
                <a:spcPct val="0"/>
              </a:spcBef>
            </a:pP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90600" y="5297470"/>
            <a:ext cx="742338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035"/>
              </a:lnSpc>
              <a:spcBef>
                <a:spcPct val="0"/>
              </a:spcBef>
            </a:pP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(FDI),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1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spc="21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0600" y="4664583"/>
            <a:ext cx="6960187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863"/>
              </a:lnSpc>
              <a:spcBef>
                <a:spcPct val="0"/>
              </a:spcBef>
            </a:pP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90600" y="7850599"/>
            <a:ext cx="8001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760"/>
              </a:lnSpc>
              <a:spcBef>
                <a:spcPct val="0"/>
              </a:spcBef>
            </a:pP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Trans-Pacific (CPTPP)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(RCEP) -&gt;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19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spc="19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90601" y="7275977"/>
            <a:ext cx="525604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863"/>
              </a:lnSpc>
              <a:spcBef>
                <a:spcPct val="0"/>
              </a:spcBef>
            </a:pP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spc="274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274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spc="274" dirty="0">
              <a:solidFill>
                <a:srgbClr val="397D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16"/>
          <p:cNvSpPr/>
          <p:nvPr/>
        </p:nvSpPr>
        <p:spPr>
          <a:xfrm>
            <a:off x="16668048" y="180731"/>
            <a:ext cx="1219200" cy="1447800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855" y="-1981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50008" y="4945341"/>
            <a:ext cx="380297" cy="362766"/>
            <a:chOff x="0" y="0"/>
            <a:chExt cx="587326" cy="56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480080" y="2801043"/>
            <a:ext cx="1720101" cy="2064402"/>
            <a:chOff x="0" y="0"/>
            <a:chExt cx="2656504" cy="3188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233787" y="6396307"/>
            <a:ext cx="1720101" cy="2064402"/>
            <a:chOff x="0" y="0"/>
            <a:chExt cx="2656504" cy="31882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903977" y="1691382"/>
            <a:ext cx="4290470" cy="77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 err="1">
                <a:solidFill>
                  <a:srgbClr val="040506"/>
                </a:solidFill>
                <a:latin typeface="Francois One"/>
              </a:rPr>
              <a:t>Thành</a:t>
            </a:r>
            <a:r>
              <a:rPr lang="en-US" sz="5921" spc="207" dirty="0">
                <a:solidFill>
                  <a:srgbClr val="040506"/>
                </a:solidFill>
                <a:latin typeface="Francois One"/>
              </a:rPr>
              <a:t> </a:t>
            </a:r>
            <a:r>
              <a:rPr lang="en-US" sz="5921" spc="207" dirty="0" err="1">
                <a:solidFill>
                  <a:srgbClr val="040506"/>
                </a:solidFill>
                <a:latin typeface="Francois One"/>
              </a:rPr>
              <a:t>tựu</a:t>
            </a:r>
            <a:endParaRPr lang="en-US" sz="5921" spc="207" dirty="0">
              <a:solidFill>
                <a:srgbClr val="040506"/>
              </a:solidFill>
              <a:latin typeface="Francois One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-195677" y="-29852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60370" y="882370"/>
            <a:ext cx="5984555" cy="3986894"/>
          </a:xfrm>
          <a:custGeom>
            <a:avLst/>
            <a:gdLst/>
            <a:ahLst/>
            <a:cxnLst/>
            <a:rect l="l" t="t" r="r" b="b"/>
            <a:pathLst>
              <a:path w="5984555" h="3986894">
                <a:moveTo>
                  <a:pt x="0" y="0"/>
                </a:moveTo>
                <a:lnTo>
                  <a:pt x="5984555" y="0"/>
                </a:lnTo>
                <a:lnTo>
                  <a:pt x="5984555" y="3986893"/>
                </a:lnTo>
                <a:lnTo>
                  <a:pt x="0" y="3986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144000" y="8540902"/>
            <a:ext cx="380297" cy="362766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0860370" y="5609398"/>
            <a:ext cx="5984555" cy="3933847"/>
          </a:xfrm>
          <a:custGeom>
            <a:avLst/>
            <a:gdLst/>
            <a:ahLst/>
            <a:cxnLst/>
            <a:rect l="l" t="t" r="r" b="b"/>
            <a:pathLst>
              <a:path w="5984555" h="3933847">
                <a:moveTo>
                  <a:pt x="0" y="0"/>
                </a:moveTo>
                <a:lnTo>
                  <a:pt x="5984555" y="0"/>
                </a:lnTo>
                <a:lnTo>
                  <a:pt x="5984555" y="3933848"/>
                </a:lnTo>
                <a:lnTo>
                  <a:pt x="0" y="393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32508" y="3160236"/>
            <a:ext cx="1415298" cy="1047321"/>
          </a:xfrm>
          <a:custGeom>
            <a:avLst/>
            <a:gdLst/>
            <a:ahLst/>
            <a:cxnLst/>
            <a:rect l="l" t="t" r="r" b="b"/>
            <a:pathLst>
              <a:path w="1415298" h="1047321">
                <a:moveTo>
                  <a:pt x="0" y="0"/>
                </a:moveTo>
                <a:lnTo>
                  <a:pt x="1415299" y="0"/>
                </a:lnTo>
                <a:lnTo>
                  <a:pt x="1415299" y="1047321"/>
                </a:lnTo>
                <a:lnTo>
                  <a:pt x="0" y="1047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420854" y="6766510"/>
            <a:ext cx="1253904" cy="1145549"/>
          </a:xfrm>
          <a:custGeom>
            <a:avLst/>
            <a:gdLst/>
            <a:ahLst/>
            <a:cxnLst/>
            <a:rect l="l" t="t" r="r" b="b"/>
            <a:pathLst>
              <a:path w="1415298" h="1367532">
                <a:moveTo>
                  <a:pt x="0" y="0"/>
                </a:moveTo>
                <a:lnTo>
                  <a:pt x="1415299" y="0"/>
                </a:lnTo>
                <a:lnTo>
                  <a:pt x="1415299" y="1367532"/>
                </a:lnTo>
                <a:lnTo>
                  <a:pt x="0" y="1367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07252" y="2955052"/>
            <a:ext cx="668509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2001" y="3666632"/>
            <a:ext cx="5682694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174"/>
              </a:lnSpc>
              <a:spcBef>
                <a:spcPct val="0"/>
              </a:spcBef>
            </a:pP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2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22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7252" y="5627035"/>
            <a:ext cx="858413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spc="227" dirty="0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27" dirty="0" err="1">
                <a:solidFill>
                  <a:srgbClr val="397D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spc="227" dirty="0">
              <a:solidFill>
                <a:srgbClr val="397D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2001" y="6396307"/>
            <a:ext cx="6565305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311"/>
              </a:lnSpc>
              <a:spcBef>
                <a:spcPct val="0"/>
              </a:spcBef>
            </a:pP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CNTT,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pc="235" dirty="0" smtClean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3311"/>
              </a:lnSpc>
              <a:spcBef>
                <a:spcPct val="0"/>
              </a:spcBef>
            </a:pPr>
            <a:r>
              <a:rPr lang="en-US" sz="2800" spc="235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35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23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Freeform 16"/>
          <p:cNvSpPr/>
          <p:nvPr/>
        </p:nvSpPr>
        <p:spPr>
          <a:xfrm>
            <a:off x="16970717" y="-29853"/>
            <a:ext cx="1219200" cy="1447800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452</Words>
  <Application>Microsoft Office PowerPoint</Application>
  <PresentationFormat>Custom</PresentationFormat>
  <Paragraphs>69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Open Sauce Bold</vt:lpstr>
      <vt:lpstr>Maven Pro</vt:lpstr>
      <vt:lpstr>Faustina Bold</vt:lpstr>
      <vt:lpstr>Open Sauce</vt:lpstr>
      <vt:lpstr>Bungee</vt:lpstr>
      <vt:lpstr>Calibri</vt:lpstr>
      <vt:lpstr>Times New Roman</vt:lpstr>
      <vt:lpstr>Francois One</vt:lpstr>
      <vt:lpstr>Codec Pro ExtraBold Italics</vt:lpstr>
      <vt:lpstr>Codec Pro ExtraBold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Việt Nam - Pháp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Scrapbook Art and History Museum Presentation</dc:title>
  <dc:creator>Admin</dc:creator>
  <cp:lastModifiedBy>Admin</cp:lastModifiedBy>
  <cp:revision>9</cp:revision>
  <dcterms:created xsi:type="dcterms:W3CDTF">2006-08-16T00:00:00Z</dcterms:created>
  <dcterms:modified xsi:type="dcterms:W3CDTF">2023-10-05T22:34:02Z</dcterms:modified>
  <dc:identifier>DAFwTlTyTPk</dc:identifier>
</cp:coreProperties>
</file>