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ourier Prime Bold" panose="020B0604020202020204" charset="0"/>
      <p:regular r:id="rId13"/>
    </p:embeddedFont>
    <p:embeddedFont>
      <p:font typeface="Computer Says No" panose="020B0604020202020204" charset="0"/>
      <p:regular r:id="rId14"/>
    </p:embeddedFont>
    <p:embeddedFont>
      <p:font typeface="Courier Prime" panose="020B0604020202020204" charset="0"/>
      <p:regular r:id="rId15"/>
    </p:embeddedFont>
    <p:embeddedFont>
      <p:font typeface="Cabin" panose="020B0604020202020204" charset="0"/>
      <p:regular r:id="rId16"/>
    </p:embeddedFont>
    <p:embeddedFont>
      <p:font typeface="Asap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edgwick Ave" panose="020B0604020202020204" charset="0"/>
      <p:regular r:id="rId22"/>
    </p:embeddedFont>
    <p:embeddedFont>
      <p:font typeface="Dancing Script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0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89753" flipV="1">
            <a:off x="13159151" y="2393028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2626491"/>
                </a:moveTo>
                <a:lnTo>
                  <a:pt x="2191926" y="2626491"/>
                </a:lnTo>
                <a:lnTo>
                  <a:pt x="2191926" y="0"/>
                </a:lnTo>
                <a:lnTo>
                  <a:pt x="0" y="0"/>
                </a:lnTo>
                <a:lnTo>
                  <a:pt x="0" y="262649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822804">
            <a:off x="3983960" y="1709930"/>
            <a:ext cx="2874373" cy="3444238"/>
          </a:xfrm>
          <a:custGeom>
            <a:avLst/>
            <a:gdLst/>
            <a:ahLst/>
            <a:cxnLst/>
            <a:rect l="l" t="t" r="r" b="b"/>
            <a:pathLst>
              <a:path w="2874373" h="3444238">
                <a:moveTo>
                  <a:pt x="0" y="0"/>
                </a:moveTo>
                <a:lnTo>
                  <a:pt x="2874373" y="0"/>
                </a:lnTo>
                <a:lnTo>
                  <a:pt x="2874373" y="3444238"/>
                </a:lnTo>
                <a:lnTo>
                  <a:pt x="0" y="3444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850815" flipV="1">
            <a:off x="6783971" y="1184930"/>
            <a:ext cx="7194384" cy="4181197"/>
          </a:xfrm>
          <a:custGeom>
            <a:avLst/>
            <a:gdLst/>
            <a:ahLst/>
            <a:cxnLst/>
            <a:rect l="l" t="t" r="r" b="b"/>
            <a:pathLst>
              <a:path w="7194384" h="4181197">
                <a:moveTo>
                  <a:pt x="0" y="4181197"/>
                </a:moveTo>
                <a:lnTo>
                  <a:pt x="7194384" y="4181197"/>
                </a:lnTo>
                <a:lnTo>
                  <a:pt x="7194384" y="0"/>
                </a:lnTo>
                <a:lnTo>
                  <a:pt x="0" y="0"/>
                </a:lnTo>
                <a:lnTo>
                  <a:pt x="0" y="4181197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sp>
        <p:nvSpPr>
          <p:cNvPr id="5" name="Freeform 5"/>
          <p:cNvSpPr/>
          <p:nvPr/>
        </p:nvSpPr>
        <p:spPr>
          <a:xfrm rot="998576">
            <a:off x="2205465" y="4524703"/>
            <a:ext cx="10418913" cy="3993631"/>
          </a:xfrm>
          <a:custGeom>
            <a:avLst/>
            <a:gdLst/>
            <a:ahLst/>
            <a:cxnLst/>
            <a:rect l="l" t="t" r="r" b="b"/>
            <a:pathLst>
              <a:path w="10418913" h="3993631">
                <a:moveTo>
                  <a:pt x="0" y="0"/>
                </a:moveTo>
                <a:lnTo>
                  <a:pt x="10418913" y="0"/>
                </a:lnTo>
                <a:lnTo>
                  <a:pt x="10418913" y="3993630"/>
                </a:lnTo>
                <a:lnTo>
                  <a:pt x="0" y="3993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3000"/>
            </a:blip>
            <a:stretch>
              <a:fillRect t="-125994"/>
            </a:stretch>
          </a:blipFill>
        </p:spPr>
      </p:sp>
      <p:sp>
        <p:nvSpPr>
          <p:cNvPr id="6" name="Freeform 6"/>
          <p:cNvSpPr/>
          <p:nvPr/>
        </p:nvSpPr>
        <p:spPr>
          <a:xfrm rot="-9925467">
            <a:off x="4177079" y="6188027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0"/>
                </a:moveTo>
                <a:lnTo>
                  <a:pt x="2191926" y="0"/>
                </a:lnTo>
                <a:lnTo>
                  <a:pt x="2191926" y="2626491"/>
                </a:lnTo>
                <a:lnTo>
                  <a:pt x="0" y="2626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1282" y="1583493"/>
            <a:ext cx="9145436" cy="6321783"/>
          </a:xfrm>
          <a:custGeom>
            <a:avLst/>
            <a:gdLst/>
            <a:ahLst/>
            <a:cxnLst/>
            <a:rect l="l" t="t" r="r" b="b"/>
            <a:pathLst>
              <a:path w="9145436" h="6321783">
                <a:moveTo>
                  <a:pt x="0" y="0"/>
                </a:moveTo>
                <a:lnTo>
                  <a:pt x="9145436" y="0"/>
                </a:lnTo>
                <a:lnTo>
                  <a:pt x="9145436" y="6321783"/>
                </a:lnTo>
                <a:lnTo>
                  <a:pt x="0" y="6321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32098">
            <a:off x="3615562" y="4743331"/>
            <a:ext cx="3129610" cy="3816598"/>
          </a:xfrm>
          <a:custGeom>
            <a:avLst/>
            <a:gdLst/>
            <a:ahLst/>
            <a:cxnLst/>
            <a:rect l="l" t="t" r="r" b="b"/>
            <a:pathLst>
              <a:path w="3129610" h="3816598">
                <a:moveTo>
                  <a:pt x="0" y="0"/>
                </a:moveTo>
                <a:lnTo>
                  <a:pt x="3129611" y="0"/>
                </a:lnTo>
                <a:lnTo>
                  <a:pt x="3129611" y="3816598"/>
                </a:lnTo>
                <a:lnTo>
                  <a:pt x="0" y="381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81864" y="3315726"/>
            <a:ext cx="10656458" cy="158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40"/>
              </a:lnSpc>
            </a:pPr>
            <a:r>
              <a:rPr lang="en-US" sz="9243" spc="-508" dirty="0" err="1">
                <a:solidFill>
                  <a:srgbClr val="000000"/>
                </a:solidFill>
                <a:latin typeface="Sedgwick Ave"/>
              </a:rPr>
              <a:t>Bài</a:t>
            </a:r>
            <a:r>
              <a:rPr lang="en-US" sz="9243" spc="-508" dirty="0">
                <a:solidFill>
                  <a:srgbClr val="000000"/>
                </a:solidFill>
                <a:latin typeface="Sedgwick Ave"/>
              </a:rPr>
              <a:t> </a:t>
            </a:r>
            <a:r>
              <a:rPr lang="en-US" sz="9243" spc="-508" dirty="0" err="1">
                <a:solidFill>
                  <a:srgbClr val="000000"/>
                </a:solidFill>
                <a:latin typeface="Sedgwick Ave"/>
              </a:rPr>
              <a:t>thuyết</a:t>
            </a:r>
            <a:r>
              <a:rPr lang="en-US" sz="9243" spc="-508" dirty="0">
                <a:solidFill>
                  <a:srgbClr val="000000"/>
                </a:solidFill>
                <a:latin typeface="Sedgwick Ave"/>
              </a:rPr>
              <a:t> </a:t>
            </a:r>
            <a:r>
              <a:rPr lang="en-US" sz="9243" spc="-508" dirty="0" err="1">
                <a:solidFill>
                  <a:srgbClr val="000000"/>
                </a:solidFill>
                <a:latin typeface="Sedgwick Ave"/>
              </a:rPr>
              <a:t>trình</a:t>
            </a:r>
            <a:endParaRPr lang="en-US" sz="9243" spc="-508" dirty="0">
              <a:solidFill>
                <a:srgbClr val="000000"/>
              </a:solidFill>
              <a:latin typeface="Sedgwick Av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57163" y="5000625"/>
            <a:ext cx="8859555" cy="123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</a:pPr>
            <a:r>
              <a:rPr lang="en-US" sz="7232" spc="-397" dirty="0" err="1">
                <a:solidFill>
                  <a:srgbClr val="000000"/>
                </a:solidFill>
                <a:latin typeface="Sedgwick Ave"/>
              </a:rPr>
              <a:t>giáo</a:t>
            </a:r>
            <a:r>
              <a:rPr lang="en-US" sz="7232" spc="-397" dirty="0">
                <a:solidFill>
                  <a:srgbClr val="000000"/>
                </a:solidFill>
                <a:latin typeface="Sedgwick Ave"/>
              </a:rPr>
              <a:t> </a:t>
            </a:r>
            <a:r>
              <a:rPr lang="en-US" sz="7232" spc="-397" dirty="0" err="1">
                <a:solidFill>
                  <a:srgbClr val="000000"/>
                </a:solidFill>
                <a:latin typeface="Sedgwick Ave"/>
              </a:rPr>
              <a:t>dục</a:t>
            </a:r>
            <a:r>
              <a:rPr lang="en-US" sz="7232" spc="-397" dirty="0">
                <a:solidFill>
                  <a:srgbClr val="000000"/>
                </a:solidFill>
                <a:latin typeface="Sedgwick Ave"/>
              </a:rPr>
              <a:t> </a:t>
            </a:r>
            <a:r>
              <a:rPr lang="en-US" sz="7232" spc="-397" dirty="0" err="1">
                <a:solidFill>
                  <a:srgbClr val="000000"/>
                </a:solidFill>
                <a:latin typeface="Sedgwick Ave"/>
              </a:rPr>
              <a:t>công</a:t>
            </a:r>
            <a:r>
              <a:rPr lang="en-US" sz="7232" spc="-397" dirty="0">
                <a:solidFill>
                  <a:srgbClr val="000000"/>
                </a:solidFill>
                <a:latin typeface="Sedgwick Ave"/>
              </a:rPr>
              <a:t> </a:t>
            </a:r>
            <a:r>
              <a:rPr lang="en-US" sz="7232" spc="-397" dirty="0" err="1">
                <a:solidFill>
                  <a:srgbClr val="000000"/>
                </a:solidFill>
                <a:latin typeface="Sedgwick Ave"/>
              </a:rPr>
              <a:t>dân</a:t>
            </a:r>
            <a:endParaRPr lang="en-US" sz="7232" spc="-397" dirty="0">
              <a:solidFill>
                <a:srgbClr val="000000"/>
              </a:solidFill>
              <a:latin typeface="Sedgwick Av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14922" y="6307455"/>
            <a:ext cx="8573673" cy="11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-384" dirty="0">
                <a:solidFill>
                  <a:srgbClr val="000000"/>
                </a:solidFill>
                <a:latin typeface="Sedgwick Ave"/>
              </a:rPr>
              <a:t>-</a:t>
            </a:r>
            <a:r>
              <a:rPr lang="en-US" sz="6999" spc="-384" dirty="0" err="1">
                <a:solidFill>
                  <a:srgbClr val="000000"/>
                </a:solidFill>
                <a:latin typeface="Sedgwick Ave"/>
              </a:rPr>
              <a:t>Nhóm</a:t>
            </a:r>
            <a:r>
              <a:rPr lang="en-US" sz="6999" spc="-384" dirty="0">
                <a:solidFill>
                  <a:srgbClr val="000000"/>
                </a:solidFill>
                <a:latin typeface="Sedgwick Ave"/>
              </a:rPr>
              <a:t> 4-</a:t>
            </a:r>
          </a:p>
        </p:txBody>
      </p:sp>
      <p:sp>
        <p:nvSpPr>
          <p:cNvPr id="12" name="Freeform 12"/>
          <p:cNvSpPr/>
          <p:nvPr/>
        </p:nvSpPr>
        <p:spPr>
          <a:xfrm rot="-9085681" flipH="1">
            <a:off x="14604100" y="-1380327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3921136" y="5954486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85973" flipV="1">
            <a:off x="265567" y="428898"/>
            <a:ext cx="3190616" cy="3823178"/>
          </a:xfrm>
          <a:custGeom>
            <a:avLst/>
            <a:gdLst/>
            <a:ahLst/>
            <a:cxnLst/>
            <a:rect l="l" t="t" r="r" b="b"/>
            <a:pathLst>
              <a:path w="3190616" h="3823178">
                <a:moveTo>
                  <a:pt x="0" y="3823178"/>
                </a:moveTo>
                <a:lnTo>
                  <a:pt x="3190616" y="3823178"/>
                </a:lnTo>
                <a:lnTo>
                  <a:pt x="3190616" y="0"/>
                </a:lnTo>
                <a:lnTo>
                  <a:pt x="0" y="0"/>
                </a:lnTo>
                <a:lnTo>
                  <a:pt x="0" y="3823178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2009" flipH="1">
            <a:off x="14244803" y="7879606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sp>
        <p:nvSpPr>
          <p:cNvPr id="4" name="Freeform 4"/>
          <p:cNvSpPr/>
          <p:nvPr/>
        </p:nvSpPr>
        <p:spPr>
          <a:xfrm rot="-76633" flipH="1">
            <a:off x="9510217" y="294786"/>
            <a:ext cx="2525620" cy="1467828"/>
          </a:xfrm>
          <a:custGeom>
            <a:avLst/>
            <a:gdLst/>
            <a:ahLst/>
            <a:cxnLst/>
            <a:rect l="l" t="t" r="r" b="b"/>
            <a:pathLst>
              <a:path w="2525620" h="1467828">
                <a:moveTo>
                  <a:pt x="2525621" y="0"/>
                </a:moveTo>
                <a:lnTo>
                  <a:pt x="0" y="0"/>
                </a:lnTo>
                <a:lnTo>
                  <a:pt x="0" y="1467828"/>
                </a:lnTo>
                <a:lnTo>
                  <a:pt x="2525621" y="1467828"/>
                </a:lnTo>
                <a:lnTo>
                  <a:pt x="2525621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04687" y="742825"/>
            <a:ext cx="5815765" cy="1977360"/>
          </a:xfrm>
          <a:custGeom>
            <a:avLst/>
            <a:gdLst/>
            <a:ahLst/>
            <a:cxnLst/>
            <a:rect l="l" t="t" r="r" b="b"/>
            <a:pathLst>
              <a:path w="5815765" h="1977360">
                <a:moveTo>
                  <a:pt x="0" y="0"/>
                </a:moveTo>
                <a:lnTo>
                  <a:pt x="5815765" y="0"/>
                </a:lnTo>
                <a:lnTo>
                  <a:pt x="5815765" y="1977361"/>
                </a:lnTo>
                <a:lnTo>
                  <a:pt x="0" y="1977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64047" y="1508004"/>
            <a:ext cx="5815765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spc="-360" dirty="0">
                <a:solidFill>
                  <a:srgbClr val="000000"/>
                </a:solidFill>
                <a:latin typeface="Dancing Script Bold"/>
              </a:rPr>
              <a:t>NGHĨA VỤ</a:t>
            </a:r>
          </a:p>
        </p:txBody>
      </p:sp>
      <p:sp>
        <p:nvSpPr>
          <p:cNvPr id="7" name="Freeform 7"/>
          <p:cNvSpPr/>
          <p:nvPr/>
        </p:nvSpPr>
        <p:spPr>
          <a:xfrm rot="-1409989">
            <a:off x="5462410" y="524663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4" y="0"/>
                </a:lnTo>
                <a:lnTo>
                  <a:pt x="2240164" y="1008074"/>
                </a:lnTo>
                <a:lnTo>
                  <a:pt x="0" y="100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87471">
            <a:off x="10376970" y="2067294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4" y="0"/>
                </a:lnTo>
                <a:lnTo>
                  <a:pt x="2240164" y="1008073"/>
                </a:lnTo>
                <a:lnTo>
                  <a:pt x="0" y="1008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84101" y="3370306"/>
            <a:ext cx="11975656" cy="6321783"/>
          </a:xfrm>
          <a:custGeom>
            <a:avLst/>
            <a:gdLst/>
            <a:ahLst/>
            <a:cxnLst/>
            <a:rect l="l" t="t" r="r" b="b"/>
            <a:pathLst>
              <a:path w="11975656" h="6321783">
                <a:moveTo>
                  <a:pt x="0" y="0"/>
                </a:moveTo>
                <a:lnTo>
                  <a:pt x="11975656" y="0"/>
                </a:lnTo>
                <a:lnTo>
                  <a:pt x="11975656" y="6321783"/>
                </a:lnTo>
                <a:lnTo>
                  <a:pt x="0" y="6321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512" b="-1551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53172" y="4005772"/>
            <a:ext cx="11037515" cy="50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6"/>
              </a:lnSpc>
            </a:pP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Là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công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dân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của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CHXHCN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Việt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Nam,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là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học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sinh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còn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ngồi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trên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ghế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nhà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trường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chúng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ta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cần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có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trách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nhiệm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nghĩa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vụ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để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tăng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cường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tình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hữu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nghị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với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mọi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người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xung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quanh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với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bạn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bè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và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góp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phần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nhỏ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bé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vào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công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cuộc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phát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triển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đất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dân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giàu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Courier Prime"/>
              </a:rPr>
              <a:t>mạnh</a:t>
            </a:r>
            <a:r>
              <a:rPr lang="en-US" sz="4209" dirty="0">
                <a:solidFill>
                  <a:srgbClr val="000000"/>
                </a:solidFill>
                <a:latin typeface="Courier Prime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 rot="-9668872" flipV="1">
            <a:off x="16059178" y="6447333"/>
            <a:ext cx="3190616" cy="3823178"/>
          </a:xfrm>
          <a:custGeom>
            <a:avLst/>
            <a:gdLst/>
            <a:ahLst/>
            <a:cxnLst/>
            <a:rect l="l" t="t" r="r" b="b"/>
            <a:pathLst>
              <a:path w="3190616" h="3823178">
                <a:moveTo>
                  <a:pt x="0" y="3823178"/>
                </a:moveTo>
                <a:lnTo>
                  <a:pt x="3190616" y="3823178"/>
                </a:lnTo>
                <a:lnTo>
                  <a:pt x="3190616" y="0"/>
                </a:lnTo>
                <a:lnTo>
                  <a:pt x="0" y="0"/>
                </a:lnTo>
                <a:lnTo>
                  <a:pt x="0" y="3823178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5389477" y="633275"/>
            <a:ext cx="8280852" cy="4812625"/>
          </a:xfrm>
          <a:custGeom>
            <a:avLst/>
            <a:gdLst/>
            <a:ahLst/>
            <a:cxnLst/>
            <a:rect l="l" t="t" r="r" b="b"/>
            <a:pathLst>
              <a:path w="8280852" h="4812625">
                <a:moveTo>
                  <a:pt x="0" y="0"/>
                </a:moveTo>
                <a:lnTo>
                  <a:pt x="8280852" y="0"/>
                </a:lnTo>
                <a:lnTo>
                  <a:pt x="8280852" y="4812625"/>
                </a:lnTo>
                <a:lnTo>
                  <a:pt x="0" y="4812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3" name="Freeform 3"/>
          <p:cNvSpPr/>
          <p:nvPr/>
        </p:nvSpPr>
        <p:spPr>
          <a:xfrm rot="-7121094">
            <a:off x="3210794" y="4176958"/>
            <a:ext cx="7218726" cy="4195344"/>
          </a:xfrm>
          <a:custGeom>
            <a:avLst/>
            <a:gdLst/>
            <a:ahLst/>
            <a:cxnLst/>
            <a:rect l="l" t="t" r="r" b="b"/>
            <a:pathLst>
              <a:path w="7218726" h="4195344">
                <a:moveTo>
                  <a:pt x="0" y="0"/>
                </a:moveTo>
                <a:lnTo>
                  <a:pt x="7218726" y="0"/>
                </a:lnTo>
                <a:lnTo>
                  <a:pt x="7218726" y="4195344"/>
                </a:lnTo>
                <a:lnTo>
                  <a:pt x="0" y="4195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4" name="Freeform 4"/>
          <p:cNvSpPr/>
          <p:nvPr/>
        </p:nvSpPr>
        <p:spPr>
          <a:xfrm rot="-6995498">
            <a:off x="3391956" y="1895437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0"/>
                </a:moveTo>
                <a:lnTo>
                  <a:pt x="2191926" y="0"/>
                </a:lnTo>
                <a:lnTo>
                  <a:pt x="2191926" y="2626491"/>
                </a:lnTo>
                <a:lnTo>
                  <a:pt x="0" y="2626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68330" flipV="1">
            <a:off x="12787021" y="4961385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2626491"/>
                </a:moveTo>
                <a:lnTo>
                  <a:pt x="2191926" y="2626491"/>
                </a:lnTo>
                <a:lnTo>
                  <a:pt x="2191926" y="0"/>
                </a:lnTo>
                <a:lnTo>
                  <a:pt x="0" y="0"/>
                </a:lnTo>
                <a:lnTo>
                  <a:pt x="0" y="26264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4703436">
            <a:off x="5451477" y="786799"/>
            <a:ext cx="7687960" cy="8953687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518483">
            <a:off x="10527273" y="185074"/>
            <a:ext cx="1124551" cy="2911460"/>
          </a:xfrm>
          <a:custGeom>
            <a:avLst/>
            <a:gdLst/>
            <a:ahLst/>
            <a:cxnLst/>
            <a:rect l="l" t="t" r="r" b="b"/>
            <a:pathLst>
              <a:path w="1124551" h="2911460">
                <a:moveTo>
                  <a:pt x="0" y="0"/>
                </a:moveTo>
                <a:lnTo>
                  <a:pt x="1124552" y="0"/>
                </a:lnTo>
                <a:lnTo>
                  <a:pt x="1124552" y="2911460"/>
                </a:lnTo>
                <a:lnTo>
                  <a:pt x="0" y="2911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225081">
            <a:off x="5694091" y="3259886"/>
            <a:ext cx="7193259" cy="322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52"/>
              </a:lnSpc>
            </a:pPr>
            <a:r>
              <a:rPr lang="en-US" sz="9251" spc="-508" dirty="0">
                <a:solidFill>
                  <a:srgbClr val="000000"/>
                </a:solidFill>
                <a:latin typeface="Courier Prime"/>
              </a:rPr>
              <a:t>Thank you for caring!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7277451" y="7240294"/>
            <a:ext cx="1124551" cy="2911460"/>
          </a:xfrm>
          <a:custGeom>
            <a:avLst/>
            <a:gdLst/>
            <a:ahLst/>
            <a:cxnLst/>
            <a:rect l="l" t="t" r="r" b="b"/>
            <a:pathLst>
              <a:path w="1124551" h="2911460">
                <a:moveTo>
                  <a:pt x="0" y="0"/>
                </a:moveTo>
                <a:lnTo>
                  <a:pt x="1124551" y="0"/>
                </a:lnTo>
                <a:lnTo>
                  <a:pt x="1124551" y="2911460"/>
                </a:lnTo>
                <a:lnTo>
                  <a:pt x="0" y="2911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25552">
            <a:off x="7379569" y="575664"/>
            <a:ext cx="3528863" cy="2050887"/>
          </a:xfrm>
          <a:custGeom>
            <a:avLst/>
            <a:gdLst/>
            <a:ahLst/>
            <a:cxnLst/>
            <a:rect l="l" t="t" r="r" b="b"/>
            <a:pathLst>
              <a:path w="3528863" h="2050887">
                <a:moveTo>
                  <a:pt x="0" y="0"/>
                </a:moveTo>
                <a:lnTo>
                  <a:pt x="3528862" y="0"/>
                </a:lnTo>
                <a:lnTo>
                  <a:pt x="3528862" y="2050887"/>
                </a:lnTo>
                <a:lnTo>
                  <a:pt x="0" y="2050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3" name="Freeform 3"/>
          <p:cNvSpPr/>
          <p:nvPr/>
        </p:nvSpPr>
        <p:spPr>
          <a:xfrm rot="2700000" flipV="1">
            <a:off x="3027173" y="-284545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2626490"/>
                </a:moveTo>
                <a:lnTo>
                  <a:pt x="2191926" y="2626490"/>
                </a:lnTo>
                <a:lnTo>
                  <a:pt x="2191926" y="0"/>
                </a:lnTo>
                <a:lnTo>
                  <a:pt x="0" y="0"/>
                </a:lnTo>
                <a:lnTo>
                  <a:pt x="0" y="262649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7719">
            <a:off x="6557173" y="722664"/>
            <a:ext cx="5173654" cy="1756887"/>
          </a:xfrm>
          <a:custGeom>
            <a:avLst/>
            <a:gdLst/>
            <a:ahLst/>
            <a:cxnLst/>
            <a:rect l="l" t="t" r="r" b="b"/>
            <a:pathLst>
              <a:path w="5173654" h="1756887">
                <a:moveTo>
                  <a:pt x="0" y="0"/>
                </a:moveTo>
                <a:lnTo>
                  <a:pt x="5173654" y="0"/>
                </a:lnTo>
                <a:lnTo>
                  <a:pt x="5173654" y="1756887"/>
                </a:lnTo>
                <a:lnTo>
                  <a:pt x="0" y="17568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49378">
            <a:off x="5804727" y="1365408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4" y="0"/>
                </a:lnTo>
                <a:lnTo>
                  <a:pt x="2240164" y="1008073"/>
                </a:lnTo>
                <a:lnTo>
                  <a:pt x="0" y="1008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80734" y="3056254"/>
            <a:ext cx="15279992" cy="883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9"/>
              </a:lnSpc>
            </a:pPr>
            <a:r>
              <a:rPr lang="en-US" sz="3999" dirty="0">
                <a:solidFill>
                  <a:srgbClr val="000000"/>
                </a:solidFill>
                <a:latin typeface="Courier Prime"/>
              </a:rPr>
              <a:t>*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Tổ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trưởng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: </a:t>
            </a: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Phạm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Hải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Yến</a:t>
            </a: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>
              <a:lnSpc>
                <a:spcPts val="4719"/>
              </a:lnSpc>
            </a:pPr>
            <a:r>
              <a:rPr lang="en-US" sz="3999" dirty="0">
                <a:solidFill>
                  <a:srgbClr val="000000"/>
                </a:solidFill>
                <a:latin typeface="Courier Prime"/>
              </a:rPr>
              <a:t>*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Thành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viên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:</a:t>
            </a: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Trung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Hiếu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B</a:t>
            </a: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Hải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An</a:t>
            </a: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Thùy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Dương</a:t>
            </a: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Thùy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Dương</a:t>
            </a: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Quang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Huy</a:t>
            </a: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Diệu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My</a:t>
            </a: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Thúy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Anh</a:t>
            </a: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Nguyễn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Yến</a:t>
            </a: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4719"/>
              </a:lnSpc>
            </a:pP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Hoàng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Phương</a:t>
            </a:r>
            <a:r>
              <a:rPr lang="en-US" sz="3999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ourier Prime"/>
              </a:rPr>
              <a:t>Anh</a:t>
            </a: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6880"/>
              </a:lnSpc>
            </a:pPr>
            <a:endParaRPr lang="en-US" sz="3999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6880"/>
              </a:lnSpc>
            </a:pPr>
            <a:r>
              <a:rPr lang="en-US" sz="5830" dirty="0">
                <a:solidFill>
                  <a:srgbClr val="000000"/>
                </a:solidFill>
                <a:latin typeface="Courier Prime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24809" y="1123950"/>
            <a:ext cx="4191842" cy="123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4838" spc="-348" dirty="0">
                <a:solidFill>
                  <a:srgbClr val="000000"/>
                </a:solidFill>
                <a:latin typeface="Courier Prime Bold"/>
              </a:rPr>
              <a:t>THÀNH VIÊN NHÓM</a:t>
            </a:r>
          </a:p>
        </p:txBody>
      </p:sp>
      <p:sp>
        <p:nvSpPr>
          <p:cNvPr id="8" name="Freeform 8"/>
          <p:cNvSpPr/>
          <p:nvPr/>
        </p:nvSpPr>
        <p:spPr>
          <a:xfrm rot="-7749378">
            <a:off x="10331808" y="524663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4" y="0"/>
                </a:lnTo>
                <a:lnTo>
                  <a:pt x="2240164" y="1008074"/>
                </a:lnTo>
                <a:lnTo>
                  <a:pt x="0" y="100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011727" flipV="1">
            <a:off x="16513453" y="-294472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2626491"/>
                </a:moveTo>
                <a:lnTo>
                  <a:pt x="2191926" y="2626491"/>
                </a:lnTo>
                <a:lnTo>
                  <a:pt x="2191926" y="0"/>
                </a:lnTo>
                <a:lnTo>
                  <a:pt x="0" y="0"/>
                </a:lnTo>
                <a:lnTo>
                  <a:pt x="0" y="26264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7063" flipV="1">
            <a:off x="-828928" y="8176770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2626491"/>
                </a:moveTo>
                <a:lnTo>
                  <a:pt x="2191926" y="2626491"/>
                </a:lnTo>
                <a:lnTo>
                  <a:pt x="2191926" y="0"/>
                </a:lnTo>
                <a:lnTo>
                  <a:pt x="0" y="0"/>
                </a:lnTo>
                <a:lnTo>
                  <a:pt x="0" y="26264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711754" flipH="1">
            <a:off x="13707916" y="5063295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12" name="Freeform 12"/>
          <p:cNvSpPr/>
          <p:nvPr/>
        </p:nvSpPr>
        <p:spPr>
          <a:xfrm rot="-9591240" flipV="1">
            <a:off x="16163337" y="7695068"/>
            <a:ext cx="2191926" cy="2626491"/>
          </a:xfrm>
          <a:custGeom>
            <a:avLst/>
            <a:gdLst/>
            <a:ahLst/>
            <a:cxnLst/>
            <a:rect l="l" t="t" r="r" b="b"/>
            <a:pathLst>
              <a:path w="2191926" h="2626491">
                <a:moveTo>
                  <a:pt x="0" y="2626491"/>
                </a:moveTo>
                <a:lnTo>
                  <a:pt x="2191926" y="2626491"/>
                </a:lnTo>
                <a:lnTo>
                  <a:pt x="2191926" y="0"/>
                </a:lnTo>
                <a:lnTo>
                  <a:pt x="0" y="0"/>
                </a:lnTo>
                <a:lnTo>
                  <a:pt x="0" y="26264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832206" flipH="1">
            <a:off x="-3901500" y="-1584819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25443" y="3645232"/>
            <a:ext cx="9343072" cy="462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22"/>
              </a:lnSpc>
              <a:spcBef>
                <a:spcPct val="0"/>
              </a:spcBef>
            </a:pP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Giới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thiệu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về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các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hoạt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động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giao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lưu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văn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hóa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thể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hiện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tính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hữu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nghị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của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Việt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Nam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với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một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số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quốc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gia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trong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khu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 </a:t>
            </a:r>
            <a:r>
              <a:rPr lang="en-US" sz="6587" dirty="0" err="1">
                <a:solidFill>
                  <a:srgbClr val="000000"/>
                </a:solidFill>
                <a:latin typeface="Computer Says No"/>
              </a:rPr>
              <a:t>vực</a:t>
            </a:r>
            <a:r>
              <a:rPr lang="en-US" sz="6587" dirty="0">
                <a:solidFill>
                  <a:srgbClr val="000000"/>
                </a:solidFill>
                <a:latin typeface="Computer Says No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 rot="-9908095" flipH="1">
            <a:off x="6982183" y="436234"/>
            <a:ext cx="3863112" cy="2245144"/>
          </a:xfrm>
          <a:custGeom>
            <a:avLst/>
            <a:gdLst/>
            <a:ahLst/>
            <a:cxnLst/>
            <a:rect l="l" t="t" r="r" b="b"/>
            <a:pathLst>
              <a:path w="3863112" h="2245144">
                <a:moveTo>
                  <a:pt x="3863112" y="0"/>
                </a:moveTo>
                <a:lnTo>
                  <a:pt x="0" y="0"/>
                </a:lnTo>
                <a:lnTo>
                  <a:pt x="0" y="2245145"/>
                </a:lnTo>
                <a:lnTo>
                  <a:pt x="3863112" y="2245145"/>
                </a:lnTo>
                <a:lnTo>
                  <a:pt x="3863112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0343" y="680363"/>
            <a:ext cx="5167314" cy="1756887"/>
          </a:xfrm>
          <a:custGeom>
            <a:avLst/>
            <a:gdLst/>
            <a:ahLst/>
            <a:cxnLst/>
            <a:rect l="l" t="t" r="r" b="b"/>
            <a:pathLst>
              <a:path w="5167314" h="1756887">
                <a:moveTo>
                  <a:pt x="0" y="0"/>
                </a:moveTo>
                <a:lnTo>
                  <a:pt x="5167314" y="0"/>
                </a:lnTo>
                <a:lnTo>
                  <a:pt x="5167314" y="1756887"/>
                </a:lnTo>
                <a:lnTo>
                  <a:pt x="0" y="1756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503597">
            <a:off x="5638757" y="1417207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3" y="0"/>
                </a:lnTo>
                <a:lnTo>
                  <a:pt x="2240163" y="1008074"/>
                </a:lnTo>
                <a:lnTo>
                  <a:pt x="0" y="100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30067" y="1208978"/>
            <a:ext cx="4767344" cy="83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</a:pPr>
            <a:r>
              <a:rPr lang="en-US" sz="6343" spc="-456" dirty="0">
                <a:solidFill>
                  <a:srgbClr val="000000"/>
                </a:solidFill>
                <a:latin typeface="Sedgwick Ave"/>
              </a:rPr>
              <a:t>NHIỆM VỤ</a:t>
            </a:r>
          </a:p>
        </p:txBody>
      </p:sp>
      <p:sp>
        <p:nvSpPr>
          <p:cNvPr id="7" name="Freeform 7"/>
          <p:cNvSpPr/>
          <p:nvPr/>
        </p:nvSpPr>
        <p:spPr>
          <a:xfrm rot="3503597">
            <a:off x="10414905" y="524663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3" y="0"/>
                </a:lnTo>
                <a:lnTo>
                  <a:pt x="2240163" y="1008074"/>
                </a:lnTo>
                <a:lnTo>
                  <a:pt x="0" y="100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5842" flipV="1">
            <a:off x="1962992" y="-755875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1"/>
                </a:moveTo>
                <a:lnTo>
                  <a:pt x="2435246" y="2918051"/>
                </a:lnTo>
                <a:lnTo>
                  <a:pt x="2435246" y="0"/>
                </a:lnTo>
                <a:lnTo>
                  <a:pt x="0" y="0"/>
                </a:lnTo>
                <a:lnTo>
                  <a:pt x="0" y="2918051"/>
                </a:lnTo>
                <a:close/>
              </a:path>
            </a:pathLst>
          </a:custGeom>
          <a:blipFill>
            <a:blip r:embed="rId5">
              <a:alphaModFix amt="62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555385" flipV="1">
            <a:off x="15800696" y="6985929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0"/>
                </a:moveTo>
                <a:lnTo>
                  <a:pt x="2435246" y="2918050"/>
                </a:lnTo>
                <a:lnTo>
                  <a:pt x="2435246" y="0"/>
                </a:lnTo>
                <a:lnTo>
                  <a:pt x="0" y="0"/>
                </a:lnTo>
                <a:lnTo>
                  <a:pt x="0" y="2918050"/>
                </a:lnTo>
                <a:close/>
              </a:path>
            </a:pathLst>
          </a:custGeom>
          <a:blipFill>
            <a:blip r:embed="rId5">
              <a:alphaModFix amt="62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956442" flipV="1">
            <a:off x="-188923" y="8373431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1"/>
                </a:moveTo>
                <a:lnTo>
                  <a:pt x="2435246" y="2918051"/>
                </a:lnTo>
                <a:lnTo>
                  <a:pt x="2435246" y="0"/>
                </a:lnTo>
                <a:lnTo>
                  <a:pt x="0" y="0"/>
                </a:lnTo>
                <a:lnTo>
                  <a:pt x="0" y="2918051"/>
                </a:lnTo>
                <a:close/>
              </a:path>
            </a:pathLst>
          </a:custGeom>
          <a:blipFill>
            <a:blip r:embed="rId5">
              <a:alphaModFix amt="62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085681" flipH="1">
            <a:off x="14071859" y="-1564304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365712" y="5853890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13" name="Freeform 13"/>
          <p:cNvSpPr/>
          <p:nvPr/>
        </p:nvSpPr>
        <p:spPr>
          <a:xfrm rot="-7555385" flipV="1">
            <a:off x="-619509" y="8013181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1"/>
                </a:moveTo>
                <a:lnTo>
                  <a:pt x="2435246" y="2918051"/>
                </a:lnTo>
                <a:lnTo>
                  <a:pt x="2435246" y="0"/>
                </a:lnTo>
                <a:lnTo>
                  <a:pt x="0" y="0"/>
                </a:lnTo>
                <a:lnTo>
                  <a:pt x="0" y="2918051"/>
                </a:lnTo>
                <a:close/>
              </a:path>
            </a:pathLst>
          </a:custGeom>
          <a:blipFill>
            <a:blip r:embed="rId5">
              <a:alphaModFix amt="62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31731" y="3023937"/>
            <a:ext cx="9390225" cy="6294265"/>
          </a:xfrm>
          <a:custGeom>
            <a:avLst/>
            <a:gdLst/>
            <a:ahLst/>
            <a:cxnLst/>
            <a:rect l="l" t="t" r="r" b="b"/>
            <a:pathLst>
              <a:path w="9390225" h="6294265">
                <a:moveTo>
                  <a:pt x="0" y="0"/>
                </a:moveTo>
                <a:lnTo>
                  <a:pt x="9390224" y="0"/>
                </a:lnTo>
                <a:lnTo>
                  <a:pt x="9390224" y="6294265"/>
                </a:lnTo>
                <a:lnTo>
                  <a:pt x="0" y="6294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97671" y="5942732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3" name="Freeform 3"/>
          <p:cNvSpPr/>
          <p:nvPr/>
        </p:nvSpPr>
        <p:spPr>
          <a:xfrm rot="-2485484" flipV="1">
            <a:off x="163054" y="7687568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1"/>
                </a:moveTo>
                <a:lnTo>
                  <a:pt x="2435246" y="2918051"/>
                </a:lnTo>
                <a:lnTo>
                  <a:pt x="2435246" y="0"/>
                </a:lnTo>
                <a:lnTo>
                  <a:pt x="0" y="0"/>
                </a:lnTo>
                <a:lnTo>
                  <a:pt x="0" y="2918051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5300892">
            <a:off x="2339289" y="2650317"/>
            <a:ext cx="6205907" cy="7227632"/>
            <a:chOff x="0" y="0"/>
            <a:chExt cx="13561060" cy="15793720"/>
          </a:xfrm>
        </p:grpSpPr>
        <p:sp>
          <p:nvSpPr>
            <p:cNvPr id="5" name="Freeform 5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293338">
            <a:off x="5117286" y="2520862"/>
            <a:ext cx="835832" cy="2284906"/>
          </a:xfrm>
          <a:custGeom>
            <a:avLst/>
            <a:gdLst/>
            <a:ahLst/>
            <a:cxnLst/>
            <a:rect l="l" t="t" r="r" b="b"/>
            <a:pathLst>
              <a:path w="835832" h="2284906">
                <a:moveTo>
                  <a:pt x="0" y="0"/>
                </a:moveTo>
                <a:lnTo>
                  <a:pt x="835833" y="0"/>
                </a:lnTo>
                <a:lnTo>
                  <a:pt x="835833" y="2284906"/>
                </a:lnTo>
                <a:lnTo>
                  <a:pt x="0" y="2284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588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4591352">
            <a:off x="10773092" y="2960547"/>
            <a:ext cx="6181842" cy="7199605"/>
            <a:chOff x="0" y="0"/>
            <a:chExt cx="13561060" cy="15793720"/>
          </a:xfrm>
        </p:grpSpPr>
        <p:sp>
          <p:nvSpPr>
            <p:cNvPr id="9" name="Freeform 9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10" name="Freeform 10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5868199">
            <a:off x="13122457" y="2886686"/>
            <a:ext cx="854024" cy="2211065"/>
          </a:xfrm>
          <a:custGeom>
            <a:avLst/>
            <a:gdLst/>
            <a:ahLst/>
            <a:cxnLst/>
            <a:rect l="l" t="t" r="r" b="b"/>
            <a:pathLst>
              <a:path w="854024" h="2211065">
                <a:moveTo>
                  <a:pt x="0" y="0"/>
                </a:moveTo>
                <a:lnTo>
                  <a:pt x="854024" y="0"/>
                </a:lnTo>
                <a:lnTo>
                  <a:pt x="854024" y="2211065"/>
                </a:lnTo>
                <a:lnTo>
                  <a:pt x="0" y="2211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302144">
            <a:off x="10550948" y="4554491"/>
            <a:ext cx="6543132" cy="179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3000" dirty="0">
                <a:solidFill>
                  <a:srgbClr val="000000"/>
                </a:solidFill>
                <a:latin typeface="Courier Prime"/>
              </a:rPr>
              <a:t>-“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Quan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sơn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muôn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dặm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1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nhà</a:t>
            </a:r>
            <a:endParaRPr lang="en-US" sz="3000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3540"/>
              </a:lnSpc>
            </a:pP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Bốn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phương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vô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sản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đều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anh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”</a:t>
            </a:r>
          </a:p>
          <a:p>
            <a:pPr algn="ctr">
              <a:lnSpc>
                <a:spcPts val="3540"/>
              </a:lnSpc>
            </a:pPr>
            <a:endParaRPr lang="en-US" sz="3000" dirty="0">
              <a:solidFill>
                <a:srgbClr val="000000"/>
              </a:solidFill>
              <a:latin typeface="Courier Prime"/>
            </a:endParaRPr>
          </a:p>
        </p:txBody>
      </p:sp>
      <p:sp>
        <p:nvSpPr>
          <p:cNvPr id="13" name="Freeform 13"/>
          <p:cNvSpPr/>
          <p:nvPr/>
        </p:nvSpPr>
        <p:spPr>
          <a:xfrm rot="-9085681" flipH="1">
            <a:off x="14473314" y="-2006358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14" name="Freeform 14"/>
          <p:cNvSpPr/>
          <p:nvPr/>
        </p:nvSpPr>
        <p:spPr>
          <a:xfrm rot="1205842" flipV="1">
            <a:off x="14291217" y="-430325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0"/>
                </a:moveTo>
                <a:lnTo>
                  <a:pt x="2435246" y="2918050"/>
                </a:lnTo>
                <a:lnTo>
                  <a:pt x="2435246" y="0"/>
                </a:lnTo>
                <a:lnTo>
                  <a:pt x="0" y="0"/>
                </a:lnTo>
                <a:lnTo>
                  <a:pt x="0" y="291805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200768" flipH="1">
            <a:off x="6780562" y="590023"/>
            <a:ext cx="3996166" cy="2322472"/>
          </a:xfrm>
          <a:custGeom>
            <a:avLst/>
            <a:gdLst/>
            <a:ahLst/>
            <a:cxnLst/>
            <a:rect l="l" t="t" r="r" b="b"/>
            <a:pathLst>
              <a:path w="3996166" h="2322472">
                <a:moveTo>
                  <a:pt x="3996166" y="0"/>
                </a:moveTo>
                <a:lnTo>
                  <a:pt x="0" y="0"/>
                </a:lnTo>
                <a:lnTo>
                  <a:pt x="0" y="2322472"/>
                </a:lnTo>
                <a:lnTo>
                  <a:pt x="3996166" y="2322472"/>
                </a:lnTo>
                <a:lnTo>
                  <a:pt x="3996166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V="1">
            <a:off x="10847918" y="704484"/>
            <a:ext cx="1026922" cy="1230516"/>
          </a:xfrm>
          <a:custGeom>
            <a:avLst/>
            <a:gdLst/>
            <a:ahLst/>
            <a:cxnLst/>
            <a:rect l="l" t="t" r="r" b="b"/>
            <a:pathLst>
              <a:path w="1026922" h="1230516">
                <a:moveTo>
                  <a:pt x="0" y="1230517"/>
                </a:moveTo>
                <a:lnTo>
                  <a:pt x="1026922" y="1230517"/>
                </a:lnTo>
                <a:lnTo>
                  <a:pt x="1026922" y="0"/>
                </a:lnTo>
                <a:lnTo>
                  <a:pt x="0" y="0"/>
                </a:lnTo>
                <a:lnTo>
                  <a:pt x="0" y="1230517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982894" y="806281"/>
            <a:ext cx="5378485" cy="1756887"/>
          </a:xfrm>
          <a:custGeom>
            <a:avLst/>
            <a:gdLst/>
            <a:ahLst/>
            <a:cxnLst/>
            <a:rect l="l" t="t" r="r" b="b"/>
            <a:pathLst>
              <a:path w="5378485" h="1756887">
                <a:moveTo>
                  <a:pt x="0" y="0"/>
                </a:moveTo>
                <a:lnTo>
                  <a:pt x="5378485" y="0"/>
                </a:lnTo>
                <a:lnTo>
                  <a:pt x="5378485" y="1756887"/>
                </a:lnTo>
                <a:lnTo>
                  <a:pt x="0" y="17568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043" b="-2043"/>
            </a:stretch>
          </a:blipFill>
        </p:spPr>
      </p:sp>
      <p:sp>
        <p:nvSpPr>
          <p:cNvPr id="18" name="Freeform 18"/>
          <p:cNvSpPr/>
          <p:nvPr/>
        </p:nvSpPr>
        <p:spPr>
          <a:xfrm rot="-2169879">
            <a:off x="5293613" y="563854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4" y="0"/>
                </a:lnTo>
                <a:lnTo>
                  <a:pt x="2240164" y="1008073"/>
                </a:lnTo>
                <a:lnTo>
                  <a:pt x="0" y="1008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198294" y="1447221"/>
            <a:ext cx="4947684" cy="56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3"/>
              </a:lnSpc>
            </a:pPr>
            <a:r>
              <a:rPr lang="en-US" sz="4271" spc="-307" dirty="0">
                <a:solidFill>
                  <a:srgbClr val="000000"/>
                </a:solidFill>
                <a:latin typeface="Asap Bold"/>
              </a:rPr>
              <a:t>TÌNH HỮU NGHỊ LÀ GÌ?</a:t>
            </a:r>
          </a:p>
        </p:txBody>
      </p:sp>
      <p:sp>
        <p:nvSpPr>
          <p:cNvPr id="20" name="TextBox 20"/>
          <p:cNvSpPr txBox="1"/>
          <p:nvPr/>
        </p:nvSpPr>
        <p:spPr>
          <a:xfrm rot="293933">
            <a:off x="2317382" y="4450769"/>
            <a:ext cx="6183454" cy="427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8"/>
              </a:lnSpc>
            </a:pP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Tình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hữu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nghị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tọc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giới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bè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thiện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urier Prime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Courier Prime"/>
              </a:rPr>
              <a:t>.</a:t>
            </a:r>
          </a:p>
          <a:p>
            <a:pPr algn="ctr">
              <a:lnSpc>
                <a:spcPts val="4248"/>
              </a:lnSpc>
            </a:pPr>
            <a:endParaRPr lang="en-US" sz="3600" dirty="0">
              <a:solidFill>
                <a:srgbClr val="000000"/>
              </a:solidFill>
              <a:latin typeface="Courier Prime"/>
            </a:endParaRPr>
          </a:p>
        </p:txBody>
      </p:sp>
      <p:sp>
        <p:nvSpPr>
          <p:cNvPr id="21" name="TextBox 21"/>
          <p:cNvSpPr txBox="1"/>
          <p:nvPr/>
        </p:nvSpPr>
        <p:spPr>
          <a:xfrm rot="-302144">
            <a:off x="10629317" y="5452446"/>
            <a:ext cx="6658170" cy="358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endParaRPr dirty="0"/>
          </a:p>
          <a:p>
            <a:pPr algn="ctr">
              <a:lnSpc>
                <a:spcPts val="3540"/>
              </a:lnSpc>
            </a:pP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Đảng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nhà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luôn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chính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sách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đối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ngoại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bình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hữu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nghị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giữa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dân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tộc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quốc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gia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khu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vực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ourier Prime"/>
              </a:rPr>
              <a:t>Giới</a:t>
            </a:r>
            <a:r>
              <a:rPr lang="en-US" sz="3000" dirty="0">
                <a:solidFill>
                  <a:srgbClr val="000000"/>
                </a:solidFill>
                <a:latin typeface="Courier Prime"/>
              </a:rPr>
              <a:t>.</a:t>
            </a:r>
          </a:p>
          <a:p>
            <a:pPr algn="ctr">
              <a:lnSpc>
                <a:spcPts val="3540"/>
              </a:lnSpc>
            </a:pPr>
            <a:endParaRPr lang="en-US" sz="3000" dirty="0">
              <a:solidFill>
                <a:srgbClr val="000000"/>
              </a:solidFill>
              <a:latin typeface="Courier Prime"/>
            </a:endParaRPr>
          </a:p>
        </p:txBody>
      </p:sp>
      <p:sp>
        <p:nvSpPr>
          <p:cNvPr id="22" name="Freeform 22"/>
          <p:cNvSpPr/>
          <p:nvPr/>
        </p:nvSpPr>
        <p:spPr>
          <a:xfrm rot="9991739" flipV="1">
            <a:off x="16214531" y="7799275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0"/>
                </a:moveTo>
                <a:lnTo>
                  <a:pt x="2435246" y="2918050"/>
                </a:lnTo>
                <a:lnTo>
                  <a:pt x="2435246" y="0"/>
                </a:lnTo>
                <a:lnTo>
                  <a:pt x="0" y="0"/>
                </a:lnTo>
                <a:lnTo>
                  <a:pt x="0" y="291805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085681" flipH="1">
            <a:off x="-5153277" y="-4291509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82635" flipV="1">
            <a:off x="14798761" y="4298890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2"/>
                </a:moveTo>
                <a:lnTo>
                  <a:pt x="1310764" y="1570632"/>
                </a:lnTo>
                <a:lnTo>
                  <a:pt x="1310764" y="0"/>
                </a:lnTo>
                <a:lnTo>
                  <a:pt x="0" y="0"/>
                </a:lnTo>
                <a:lnTo>
                  <a:pt x="0" y="15706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18469">
            <a:off x="5309787" y="119039"/>
            <a:ext cx="3130419" cy="1819322"/>
          </a:xfrm>
          <a:custGeom>
            <a:avLst/>
            <a:gdLst/>
            <a:ahLst/>
            <a:cxnLst/>
            <a:rect l="l" t="t" r="r" b="b"/>
            <a:pathLst>
              <a:path w="3130419" h="1819322">
                <a:moveTo>
                  <a:pt x="0" y="0"/>
                </a:moveTo>
                <a:lnTo>
                  <a:pt x="3130419" y="0"/>
                </a:lnTo>
                <a:lnTo>
                  <a:pt x="3130419" y="1819322"/>
                </a:lnTo>
                <a:lnTo>
                  <a:pt x="0" y="1819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sp>
        <p:nvSpPr>
          <p:cNvPr id="4" name="Freeform 4"/>
          <p:cNvSpPr/>
          <p:nvPr/>
        </p:nvSpPr>
        <p:spPr>
          <a:xfrm rot="10487525" flipV="1">
            <a:off x="8966898" y="2150321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2"/>
                </a:moveTo>
                <a:lnTo>
                  <a:pt x="1310763" y="1570632"/>
                </a:lnTo>
                <a:lnTo>
                  <a:pt x="1310763" y="0"/>
                </a:lnTo>
                <a:lnTo>
                  <a:pt x="0" y="0"/>
                </a:lnTo>
                <a:lnTo>
                  <a:pt x="0" y="15706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41074">
            <a:off x="11213483" y="1597274"/>
            <a:ext cx="5552130" cy="3226760"/>
          </a:xfrm>
          <a:custGeom>
            <a:avLst/>
            <a:gdLst/>
            <a:ahLst/>
            <a:cxnLst/>
            <a:rect l="l" t="t" r="r" b="b"/>
            <a:pathLst>
              <a:path w="5552130" h="3226760">
                <a:moveTo>
                  <a:pt x="0" y="0"/>
                </a:moveTo>
                <a:lnTo>
                  <a:pt x="5552130" y="0"/>
                </a:lnTo>
                <a:lnTo>
                  <a:pt x="5552130" y="3226760"/>
                </a:lnTo>
                <a:lnTo>
                  <a:pt x="0" y="3226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87495">
            <a:off x="9802558" y="-255651"/>
            <a:ext cx="5481651" cy="6384136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5"/>
              <a:stretch>
                <a:fillRect l="-51433" r="-5143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6"/>
              <a:stretch>
                <a:fillRect t="-144" b="-14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7789262">
            <a:off x="10260250" y="-868138"/>
            <a:ext cx="793052" cy="2032591"/>
          </a:xfrm>
          <a:custGeom>
            <a:avLst/>
            <a:gdLst/>
            <a:ahLst/>
            <a:cxnLst/>
            <a:rect l="l" t="t" r="r" b="b"/>
            <a:pathLst>
              <a:path w="793052" h="2032591">
                <a:moveTo>
                  <a:pt x="0" y="0"/>
                </a:moveTo>
                <a:lnTo>
                  <a:pt x="793052" y="0"/>
                </a:lnTo>
                <a:lnTo>
                  <a:pt x="793052" y="2032591"/>
                </a:lnTo>
                <a:lnTo>
                  <a:pt x="0" y="2032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952" t="-7049" b="-7049"/>
            </a:stretch>
          </a:blipFill>
        </p:spPr>
      </p:sp>
      <p:sp>
        <p:nvSpPr>
          <p:cNvPr id="10" name="Freeform 10"/>
          <p:cNvSpPr/>
          <p:nvPr/>
        </p:nvSpPr>
        <p:spPr>
          <a:xfrm rot="10487525" flipV="1">
            <a:off x="814198" y="1236394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1"/>
                </a:moveTo>
                <a:lnTo>
                  <a:pt x="1310763" y="1570631"/>
                </a:lnTo>
                <a:lnTo>
                  <a:pt x="1310763" y="0"/>
                </a:lnTo>
                <a:lnTo>
                  <a:pt x="0" y="0"/>
                </a:lnTo>
                <a:lnTo>
                  <a:pt x="0" y="15706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5294" y="793430"/>
            <a:ext cx="6867816" cy="2142988"/>
          </a:xfrm>
          <a:custGeom>
            <a:avLst/>
            <a:gdLst/>
            <a:ahLst/>
            <a:cxnLst/>
            <a:rect l="l" t="t" r="r" b="b"/>
            <a:pathLst>
              <a:path w="6867816" h="2142988">
                <a:moveTo>
                  <a:pt x="0" y="0"/>
                </a:moveTo>
                <a:lnTo>
                  <a:pt x="6867816" y="0"/>
                </a:lnTo>
                <a:lnTo>
                  <a:pt x="6867816" y="2142987"/>
                </a:lnTo>
                <a:lnTo>
                  <a:pt x="0" y="21429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481" b="-4481"/>
            </a:stretch>
          </a:blipFill>
        </p:spPr>
      </p:sp>
      <p:sp>
        <p:nvSpPr>
          <p:cNvPr id="12" name="Freeform 12"/>
          <p:cNvSpPr/>
          <p:nvPr/>
        </p:nvSpPr>
        <p:spPr>
          <a:xfrm rot="-2055094">
            <a:off x="870979" y="543000"/>
            <a:ext cx="2240164" cy="1008074"/>
          </a:xfrm>
          <a:custGeom>
            <a:avLst/>
            <a:gdLst/>
            <a:ahLst/>
            <a:cxnLst/>
            <a:rect l="l" t="t" r="r" b="b"/>
            <a:pathLst>
              <a:path w="2240164" h="1008074">
                <a:moveTo>
                  <a:pt x="0" y="0"/>
                </a:moveTo>
                <a:lnTo>
                  <a:pt x="2240164" y="0"/>
                </a:lnTo>
                <a:lnTo>
                  <a:pt x="2240164" y="1008074"/>
                </a:lnTo>
                <a:lnTo>
                  <a:pt x="0" y="10080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837977" flipV="1">
            <a:off x="9350841" y="8323273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2"/>
                </a:moveTo>
                <a:lnTo>
                  <a:pt x="1310763" y="1570632"/>
                </a:lnTo>
                <a:lnTo>
                  <a:pt x="1310763" y="0"/>
                </a:lnTo>
                <a:lnTo>
                  <a:pt x="0" y="0"/>
                </a:lnTo>
                <a:lnTo>
                  <a:pt x="0" y="15706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39671">
            <a:off x="124829" y="3320104"/>
            <a:ext cx="9892635" cy="6842406"/>
          </a:xfrm>
          <a:custGeom>
            <a:avLst/>
            <a:gdLst/>
            <a:ahLst/>
            <a:cxnLst/>
            <a:rect l="l" t="t" r="r" b="b"/>
            <a:pathLst>
              <a:path w="9892635" h="6842406">
                <a:moveTo>
                  <a:pt x="0" y="0"/>
                </a:moveTo>
                <a:lnTo>
                  <a:pt x="9892635" y="0"/>
                </a:lnTo>
                <a:lnTo>
                  <a:pt x="9892635" y="6842406"/>
                </a:lnTo>
                <a:lnTo>
                  <a:pt x="0" y="6842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69579" y="1234267"/>
            <a:ext cx="6751069" cy="114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3031" spc="-218" dirty="0">
                <a:solidFill>
                  <a:srgbClr val="000000"/>
                </a:solidFill>
                <a:latin typeface="Courier Prime Bold"/>
              </a:rPr>
              <a:t>VIỆT NAM TA ĐÃ CÓ MỘT SỐ HOẠT ĐỘNG GIAO LƯU VĂN HÓA VỚI CÁC </a:t>
            </a:r>
            <a:r>
              <a:rPr lang="en-US" sz="3031" spc="-218" dirty="0" err="1">
                <a:solidFill>
                  <a:srgbClr val="000000"/>
                </a:solidFill>
                <a:latin typeface="Courier Prime Bold"/>
              </a:rPr>
              <a:t>CÁC</a:t>
            </a:r>
            <a:r>
              <a:rPr lang="en-US" sz="3031" spc="-218" dirty="0">
                <a:solidFill>
                  <a:srgbClr val="000000"/>
                </a:solidFill>
                <a:latin typeface="Courier Prime Bold"/>
              </a:rPr>
              <a:t> QUỐC GIA CÓ THỂ KỂ ĐẾN NHƯ: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0539" y="4202872"/>
            <a:ext cx="9541214" cy="661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571" lvl="1" indent="-392786">
              <a:lnSpc>
                <a:spcPts val="4293"/>
              </a:lnSpc>
              <a:buFont typeface="Arial"/>
              <a:buChar char="•"/>
            </a:pPr>
            <a:r>
              <a:rPr lang="en-US" sz="3638" dirty="0" err="1" smtClean="0">
                <a:solidFill>
                  <a:srgbClr val="000000"/>
                </a:solidFill>
                <a:latin typeface="Courier Prime"/>
              </a:rPr>
              <a:t>Triển</a:t>
            </a:r>
            <a:r>
              <a:rPr lang="en-US" sz="3638" dirty="0" smtClean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khai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chương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trình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giao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lưu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văn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hóa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giữa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Thủ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đô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Hà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Nội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với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Thủ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đô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của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các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nhất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là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các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đã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gắn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bó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về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mặt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ngoại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giao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. </a:t>
            </a:r>
          </a:p>
          <a:p>
            <a:pPr algn="ctr">
              <a:lnSpc>
                <a:spcPts val="4293"/>
              </a:lnSpc>
            </a:pPr>
            <a:endParaRPr lang="en-US" sz="3638" dirty="0">
              <a:solidFill>
                <a:srgbClr val="000000"/>
              </a:solidFill>
              <a:latin typeface="Courier Prime"/>
            </a:endParaRPr>
          </a:p>
          <a:p>
            <a:pPr marL="785571" lvl="1" indent="-392786">
              <a:lnSpc>
                <a:spcPts val="4293"/>
              </a:lnSpc>
              <a:buFont typeface="Arial"/>
              <a:buChar char="•"/>
            </a:pP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C</a:t>
            </a:r>
            <a:r>
              <a:rPr lang="en-US" sz="3638" dirty="0" err="1" smtClean="0">
                <a:solidFill>
                  <a:srgbClr val="000000"/>
                </a:solidFill>
                <a:latin typeface="Courier Prime"/>
              </a:rPr>
              <a:t>ử</a:t>
            </a:r>
            <a:r>
              <a:rPr lang="en-US" sz="3638" dirty="0" smtClean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đoàn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giới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thiệu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văn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hóa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truyền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thống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ở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bạn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,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chẳng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hạn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như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: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tổ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chức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những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ngày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Hà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Nội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3638" dirty="0" err="1">
                <a:solidFill>
                  <a:srgbClr val="000000"/>
                </a:solidFill>
                <a:latin typeface="Courier Prime"/>
              </a:rPr>
              <a:t>tại</a:t>
            </a:r>
            <a:r>
              <a:rPr lang="en-US" sz="3638" dirty="0">
                <a:solidFill>
                  <a:srgbClr val="000000"/>
                </a:solidFill>
                <a:latin typeface="Courier Prime"/>
              </a:rPr>
              <a:t> Moscow, Seoul… </a:t>
            </a:r>
          </a:p>
          <a:p>
            <a:pPr algn="ctr">
              <a:lnSpc>
                <a:spcPts val="4293"/>
              </a:lnSpc>
            </a:pPr>
            <a:endParaRPr lang="en-US" sz="3638" dirty="0">
              <a:solidFill>
                <a:srgbClr val="000000"/>
              </a:solidFill>
              <a:latin typeface="Courier Prime"/>
            </a:endParaRPr>
          </a:p>
          <a:p>
            <a:pPr algn="ctr">
              <a:lnSpc>
                <a:spcPts val="4293"/>
              </a:lnSpc>
            </a:pPr>
            <a:endParaRPr lang="en-US" sz="3638" dirty="0">
              <a:solidFill>
                <a:srgbClr val="000000"/>
              </a:solidFill>
              <a:latin typeface="Courier Prime"/>
            </a:endParaRP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832492">
            <a:off x="12794153" y="3983886"/>
            <a:ext cx="5319980" cy="6195848"/>
            <a:chOff x="0" y="0"/>
            <a:chExt cx="13561060" cy="15793720"/>
          </a:xfrm>
        </p:grpSpPr>
        <p:sp>
          <p:nvSpPr>
            <p:cNvPr id="18" name="Freeform 18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11"/>
              <a:stretch>
                <a:fillRect l="-51433" r="-5143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6"/>
              <a:stretch>
                <a:fillRect t="-144" b="-144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3296160">
            <a:off x="16313988" y="8997448"/>
            <a:ext cx="785088" cy="2032591"/>
          </a:xfrm>
          <a:custGeom>
            <a:avLst/>
            <a:gdLst/>
            <a:ahLst/>
            <a:cxnLst/>
            <a:rect l="l" t="t" r="r" b="b"/>
            <a:pathLst>
              <a:path w="785088" h="2032591">
                <a:moveTo>
                  <a:pt x="0" y="0"/>
                </a:moveTo>
                <a:lnTo>
                  <a:pt x="785088" y="0"/>
                </a:lnTo>
                <a:lnTo>
                  <a:pt x="785088" y="2032591"/>
                </a:lnTo>
                <a:lnTo>
                  <a:pt x="0" y="2032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813071" flipV="1">
            <a:off x="8456775" y="4047760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1"/>
                </a:moveTo>
                <a:lnTo>
                  <a:pt x="1310763" y="1570631"/>
                </a:lnTo>
                <a:lnTo>
                  <a:pt x="1310763" y="0"/>
                </a:lnTo>
                <a:lnTo>
                  <a:pt x="0" y="0"/>
                </a:lnTo>
                <a:lnTo>
                  <a:pt x="0" y="15706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487525" flipV="1">
            <a:off x="1372209" y="3025193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2"/>
                </a:moveTo>
                <a:lnTo>
                  <a:pt x="1310763" y="1570632"/>
                </a:lnTo>
                <a:lnTo>
                  <a:pt x="1310763" y="0"/>
                </a:lnTo>
                <a:lnTo>
                  <a:pt x="0" y="0"/>
                </a:lnTo>
                <a:lnTo>
                  <a:pt x="0" y="15706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88996">
            <a:off x="364723" y="5369883"/>
            <a:ext cx="3325736" cy="2310823"/>
          </a:xfrm>
          <a:custGeom>
            <a:avLst/>
            <a:gdLst/>
            <a:ahLst/>
            <a:cxnLst/>
            <a:rect l="l" t="t" r="r" b="b"/>
            <a:pathLst>
              <a:path w="3325736" h="2310823">
                <a:moveTo>
                  <a:pt x="0" y="0"/>
                </a:moveTo>
                <a:lnTo>
                  <a:pt x="3325736" y="0"/>
                </a:lnTo>
                <a:lnTo>
                  <a:pt x="3325736" y="2310823"/>
                </a:lnTo>
                <a:lnTo>
                  <a:pt x="0" y="231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31" r="-33401" b="-3889"/>
            </a:stretch>
          </a:blipFill>
        </p:spPr>
      </p:sp>
      <p:sp>
        <p:nvSpPr>
          <p:cNvPr id="5" name="Freeform 5"/>
          <p:cNvSpPr/>
          <p:nvPr/>
        </p:nvSpPr>
        <p:spPr>
          <a:xfrm rot="8020559">
            <a:off x="14872473" y="5497244"/>
            <a:ext cx="3325736" cy="2310823"/>
          </a:xfrm>
          <a:custGeom>
            <a:avLst/>
            <a:gdLst/>
            <a:ahLst/>
            <a:cxnLst/>
            <a:rect l="l" t="t" r="r" b="b"/>
            <a:pathLst>
              <a:path w="3325736" h="2310823">
                <a:moveTo>
                  <a:pt x="0" y="0"/>
                </a:moveTo>
                <a:lnTo>
                  <a:pt x="3325736" y="0"/>
                </a:lnTo>
                <a:lnTo>
                  <a:pt x="3325736" y="2310823"/>
                </a:lnTo>
                <a:lnTo>
                  <a:pt x="0" y="231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31" r="-33401" b="-3889"/>
            </a:stretch>
          </a:blipFill>
        </p:spPr>
      </p:sp>
      <p:sp>
        <p:nvSpPr>
          <p:cNvPr id="6" name="Freeform 6"/>
          <p:cNvSpPr/>
          <p:nvPr/>
        </p:nvSpPr>
        <p:spPr>
          <a:xfrm rot="-5400000" flipV="1">
            <a:off x="16091074" y="5013566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1"/>
                </a:moveTo>
                <a:lnTo>
                  <a:pt x="1310763" y="1570631"/>
                </a:lnTo>
                <a:lnTo>
                  <a:pt x="1310763" y="0"/>
                </a:lnTo>
                <a:lnTo>
                  <a:pt x="0" y="0"/>
                </a:lnTo>
                <a:lnTo>
                  <a:pt x="0" y="15706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813071" flipV="1">
            <a:off x="14687757" y="895186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2"/>
                </a:moveTo>
                <a:lnTo>
                  <a:pt x="1310763" y="1570632"/>
                </a:lnTo>
                <a:lnTo>
                  <a:pt x="1310763" y="0"/>
                </a:lnTo>
                <a:lnTo>
                  <a:pt x="0" y="0"/>
                </a:lnTo>
                <a:lnTo>
                  <a:pt x="0" y="15706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80756">
            <a:off x="10144751" y="332787"/>
            <a:ext cx="7014148" cy="8168940"/>
            <a:chOff x="0" y="0"/>
            <a:chExt cx="13561060" cy="15793720"/>
          </a:xfrm>
        </p:grpSpPr>
        <p:sp>
          <p:nvSpPr>
            <p:cNvPr id="9" name="Freeform 9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5"/>
              <a:stretch>
                <a:fillRect l="-11016" r="-1101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6"/>
              <a:stretch>
                <a:fillRect t="-144" b="-14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207385" y="8834214"/>
            <a:ext cx="16633798" cy="1344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9"/>
              </a:lnSpc>
            </a:pP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Tham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gia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diễn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đàn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giao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lưu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văn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hóa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giữa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2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Việt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Nam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Ấn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ourier Prime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Courier Prime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 rot="-8713088">
            <a:off x="10497047" y="77855"/>
            <a:ext cx="943897" cy="2142156"/>
          </a:xfrm>
          <a:custGeom>
            <a:avLst/>
            <a:gdLst/>
            <a:ahLst/>
            <a:cxnLst/>
            <a:rect l="l" t="t" r="r" b="b"/>
            <a:pathLst>
              <a:path w="943897" h="2142156">
                <a:moveTo>
                  <a:pt x="0" y="0"/>
                </a:moveTo>
                <a:lnTo>
                  <a:pt x="943897" y="0"/>
                </a:lnTo>
                <a:lnTo>
                  <a:pt x="943897" y="2142156"/>
                </a:lnTo>
                <a:lnTo>
                  <a:pt x="0" y="21421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579" b="-499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861186">
            <a:off x="2329748" y="-316021"/>
            <a:ext cx="6967760" cy="9155909"/>
            <a:chOff x="0" y="0"/>
            <a:chExt cx="9290346" cy="12207878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546453"/>
              <a:ext cx="9290346" cy="10819886"/>
              <a:chOff x="0" y="0"/>
              <a:chExt cx="13561060" cy="157937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08000" y="508000"/>
                <a:ext cx="12052300" cy="14707870"/>
              </a:xfrm>
              <a:custGeom>
                <a:avLst/>
                <a:gdLst/>
                <a:ahLst/>
                <a:cxnLst/>
                <a:rect l="l" t="t" r="r" b="b"/>
                <a:pathLst>
                  <a:path w="12052300" h="14707870">
                    <a:moveTo>
                      <a:pt x="10295890" y="14707870"/>
                    </a:moveTo>
                    <a:lnTo>
                      <a:pt x="0" y="13376911"/>
                    </a:lnTo>
                    <a:lnTo>
                      <a:pt x="1756410" y="0"/>
                    </a:lnTo>
                    <a:lnTo>
                      <a:pt x="12052300" y="1330960"/>
                    </a:lnTo>
                    <a:lnTo>
                      <a:pt x="10295890" y="1470787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5625" b="-5625"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-21590"/>
                <a:ext cx="13561061" cy="15815310"/>
              </a:xfrm>
              <a:custGeom>
                <a:avLst/>
                <a:gdLst/>
                <a:ahLst/>
                <a:cxnLst/>
                <a:rect l="l" t="t" r="r" b="b"/>
                <a:pathLst>
                  <a:path w="13561061" h="15815310">
                    <a:moveTo>
                      <a:pt x="13561061" y="15815310"/>
                    </a:moveTo>
                    <a:lnTo>
                      <a:pt x="0" y="15815310"/>
                    </a:lnTo>
                    <a:lnTo>
                      <a:pt x="0" y="0"/>
                    </a:lnTo>
                    <a:lnTo>
                      <a:pt x="13561061" y="0"/>
                    </a:lnTo>
                    <a:lnTo>
                      <a:pt x="13561061" y="1581531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44" b="-144"/>
                </a:stretch>
              </a:blipFill>
            </p:spPr>
          </p:sp>
        </p:grpSp>
        <p:sp>
          <p:nvSpPr>
            <p:cNvPr id="17" name="Freeform 17"/>
            <p:cNvSpPr/>
            <p:nvPr/>
          </p:nvSpPr>
          <p:spPr>
            <a:xfrm rot="-7789262">
              <a:off x="1123198" y="-87273"/>
              <a:ext cx="1070995" cy="2772802"/>
            </a:xfrm>
            <a:custGeom>
              <a:avLst/>
              <a:gdLst/>
              <a:ahLst/>
              <a:cxnLst/>
              <a:rect l="l" t="t" r="r" b="b"/>
              <a:pathLst>
                <a:path w="1070995" h="2772802">
                  <a:moveTo>
                    <a:pt x="0" y="0"/>
                  </a:moveTo>
                  <a:lnTo>
                    <a:pt x="1070995" y="0"/>
                  </a:lnTo>
                  <a:lnTo>
                    <a:pt x="1070995" y="2772802"/>
                  </a:lnTo>
                  <a:lnTo>
                    <a:pt x="0" y="2772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3296160">
              <a:off x="6842041" y="9586692"/>
              <a:ext cx="1070995" cy="2772802"/>
            </a:xfrm>
            <a:custGeom>
              <a:avLst/>
              <a:gdLst/>
              <a:ahLst/>
              <a:cxnLst/>
              <a:rect l="l" t="t" r="r" b="b"/>
              <a:pathLst>
                <a:path w="1070995" h="2772802">
                  <a:moveTo>
                    <a:pt x="0" y="0"/>
                  </a:moveTo>
                  <a:lnTo>
                    <a:pt x="1070995" y="0"/>
                  </a:lnTo>
                  <a:lnTo>
                    <a:pt x="1070995" y="2772802"/>
                  </a:lnTo>
                  <a:lnTo>
                    <a:pt x="0" y="2772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82635" flipV="1">
            <a:off x="9497283" y="1975197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1"/>
                </a:moveTo>
                <a:lnTo>
                  <a:pt x="1310764" y="1570631"/>
                </a:lnTo>
                <a:lnTo>
                  <a:pt x="1310764" y="0"/>
                </a:lnTo>
                <a:lnTo>
                  <a:pt x="0" y="0"/>
                </a:lnTo>
                <a:lnTo>
                  <a:pt x="0" y="15706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546705">
            <a:off x="7894945" y="4036660"/>
            <a:ext cx="3325736" cy="1932835"/>
          </a:xfrm>
          <a:custGeom>
            <a:avLst/>
            <a:gdLst/>
            <a:ahLst/>
            <a:cxnLst/>
            <a:rect l="l" t="t" r="r" b="b"/>
            <a:pathLst>
              <a:path w="3325736" h="1932835">
                <a:moveTo>
                  <a:pt x="0" y="0"/>
                </a:moveTo>
                <a:lnTo>
                  <a:pt x="3325735" y="0"/>
                </a:lnTo>
                <a:lnTo>
                  <a:pt x="3325735" y="1932835"/>
                </a:lnTo>
                <a:lnTo>
                  <a:pt x="0" y="1932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65212" y="-41617"/>
            <a:ext cx="5357626" cy="7040130"/>
            <a:chOff x="0" y="0"/>
            <a:chExt cx="7143501" cy="9386840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420177"/>
              <a:ext cx="7143501" cy="8319590"/>
              <a:chOff x="0" y="0"/>
              <a:chExt cx="13561060" cy="157937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508000" y="508000"/>
                <a:ext cx="12052300" cy="14707870"/>
              </a:xfrm>
              <a:custGeom>
                <a:avLst/>
                <a:gdLst/>
                <a:ahLst/>
                <a:cxnLst/>
                <a:rect l="l" t="t" r="r" b="b"/>
                <a:pathLst>
                  <a:path w="12052300" h="14707870">
                    <a:moveTo>
                      <a:pt x="10295890" y="14707870"/>
                    </a:moveTo>
                    <a:lnTo>
                      <a:pt x="0" y="13376911"/>
                    </a:lnTo>
                    <a:lnTo>
                      <a:pt x="1756410" y="0"/>
                    </a:lnTo>
                    <a:lnTo>
                      <a:pt x="12052300" y="1330960"/>
                    </a:lnTo>
                    <a:lnTo>
                      <a:pt x="10295890" y="1470787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1525" r="-41525"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-21590"/>
                <a:ext cx="13561061" cy="15815310"/>
              </a:xfrm>
              <a:custGeom>
                <a:avLst/>
                <a:gdLst/>
                <a:ahLst/>
                <a:cxnLst/>
                <a:rect l="l" t="t" r="r" b="b"/>
                <a:pathLst>
                  <a:path w="13561061" h="15815310">
                    <a:moveTo>
                      <a:pt x="13561061" y="15815310"/>
                    </a:moveTo>
                    <a:lnTo>
                      <a:pt x="0" y="15815310"/>
                    </a:lnTo>
                    <a:lnTo>
                      <a:pt x="0" y="0"/>
                    </a:lnTo>
                    <a:lnTo>
                      <a:pt x="13561061" y="0"/>
                    </a:lnTo>
                    <a:lnTo>
                      <a:pt x="13561061" y="1581531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44" b="-144"/>
                </a:stretch>
              </a:blipFill>
            </p:spPr>
          </p:sp>
        </p:grpSp>
        <p:sp>
          <p:nvSpPr>
            <p:cNvPr id="8" name="Freeform 8"/>
            <p:cNvSpPr/>
            <p:nvPr/>
          </p:nvSpPr>
          <p:spPr>
            <a:xfrm rot="-7789262">
              <a:off x="863646" y="-67106"/>
              <a:ext cx="823506" cy="2132053"/>
            </a:xfrm>
            <a:custGeom>
              <a:avLst/>
              <a:gdLst/>
              <a:ahLst/>
              <a:cxnLst/>
              <a:rect l="l" t="t" r="r" b="b"/>
              <a:pathLst>
                <a:path w="823506" h="2132053">
                  <a:moveTo>
                    <a:pt x="0" y="0"/>
                  </a:moveTo>
                  <a:lnTo>
                    <a:pt x="823506" y="0"/>
                  </a:lnTo>
                  <a:lnTo>
                    <a:pt x="823506" y="2132054"/>
                  </a:lnTo>
                  <a:lnTo>
                    <a:pt x="0" y="2132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3296160">
              <a:off x="5260959" y="7371366"/>
              <a:ext cx="823506" cy="2132053"/>
            </a:xfrm>
            <a:custGeom>
              <a:avLst/>
              <a:gdLst/>
              <a:ahLst/>
              <a:cxnLst/>
              <a:rect l="l" t="t" r="r" b="b"/>
              <a:pathLst>
                <a:path w="823506" h="2132053">
                  <a:moveTo>
                    <a:pt x="0" y="0"/>
                  </a:moveTo>
                  <a:lnTo>
                    <a:pt x="823505" y="0"/>
                  </a:lnTo>
                  <a:lnTo>
                    <a:pt x="823505" y="2132054"/>
                  </a:lnTo>
                  <a:lnTo>
                    <a:pt x="0" y="2132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0487525" flipV="1">
            <a:off x="1661284" y="3534695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2"/>
                </a:moveTo>
                <a:lnTo>
                  <a:pt x="1310763" y="1570632"/>
                </a:lnTo>
                <a:lnTo>
                  <a:pt x="1310763" y="0"/>
                </a:lnTo>
                <a:lnTo>
                  <a:pt x="0" y="0"/>
                </a:lnTo>
                <a:lnTo>
                  <a:pt x="0" y="15706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88996">
            <a:off x="-70162" y="7116888"/>
            <a:ext cx="3325736" cy="1932835"/>
          </a:xfrm>
          <a:custGeom>
            <a:avLst/>
            <a:gdLst/>
            <a:ahLst/>
            <a:cxnLst/>
            <a:rect l="l" t="t" r="r" b="b"/>
            <a:pathLst>
              <a:path w="3325736" h="1932835">
                <a:moveTo>
                  <a:pt x="0" y="0"/>
                </a:moveTo>
                <a:lnTo>
                  <a:pt x="3325736" y="0"/>
                </a:lnTo>
                <a:lnTo>
                  <a:pt x="3325736" y="1932835"/>
                </a:lnTo>
                <a:lnTo>
                  <a:pt x="0" y="1932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" r="-19759" b="-3889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20829" y="3187598"/>
            <a:ext cx="7103171" cy="7621830"/>
            <a:chOff x="0" y="0"/>
            <a:chExt cx="9470895" cy="10162440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 rot="-1209044">
              <a:off x="1201524" y="965480"/>
              <a:ext cx="7067847" cy="8231481"/>
              <a:chOff x="0" y="0"/>
              <a:chExt cx="13561060" cy="1579372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508000" y="508000"/>
                <a:ext cx="12052300" cy="14707870"/>
              </a:xfrm>
              <a:custGeom>
                <a:avLst/>
                <a:gdLst/>
                <a:ahLst/>
                <a:cxnLst/>
                <a:rect l="l" t="t" r="r" b="b"/>
                <a:pathLst>
                  <a:path w="12052300" h="14707870">
                    <a:moveTo>
                      <a:pt x="10295890" y="14707870"/>
                    </a:moveTo>
                    <a:lnTo>
                      <a:pt x="0" y="13376911"/>
                    </a:lnTo>
                    <a:lnTo>
                      <a:pt x="1756410" y="0"/>
                    </a:lnTo>
                    <a:lnTo>
                      <a:pt x="12052300" y="1330960"/>
                    </a:lnTo>
                    <a:lnTo>
                      <a:pt x="10295890" y="1470787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8465" r="-8465"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-21590"/>
                <a:ext cx="13561061" cy="15815310"/>
              </a:xfrm>
              <a:custGeom>
                <a:avLst/>
                <a:gdLst/>
                <a:ahLst/>
                <a:cxnLst/>
                <a:rect l="l" t="t" r="r" b="b"/>
                <a:pathLst>
                  <a:path w="13561061" h="15815310">
                    <a:moveTo>
                      <a:pt x="13561061" y="15815310"/>
                    </a:moveTo>
                    <a:lnTo>
                      <a:pt x="0" y="15815310"/>
                    </a:lnTo>
                    <a:lnTo>
                      <a:pt x="0" y="0"/>
                    </a:lnTo>
                    <a:lnTo>
                      <a:pt x="13561061" y="0"/>
                    </a:lnTo>
                    <a:lnTo>
                      <a:pt x="13561061" y="1581531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44" b="-144"/>
                </a:stretch>
              </a:blipFill>
            </p:spPr>
          </p:sp>
        </p:grpSp>
        <p:sp>
          <p:nvSpPr>
            <p:cNvPr id="16" name="Freeform 16"/>
            <p:cNvSpPr/>
            <p:nvPr/>
          </p:nvSpPr>
          <p:spPr>
            <a:xfrm rot="5400000">
              <a:off x="804381" y="2127023"/>
              <a:ext cx="814784" cy="2109474"/>
            </a:xfrm>
            <a:custGeom>
              <a:avLst/>
              <a:gdLst/>
              <a:ahLst/>
              <a:cxnLst/>
              <a:rect l="l" t="t" r="r" b="b"/>
              <a:pathLst>
                <a:path w="814784" h="2109474">
                  <a:moveTo>
                    <a:pt x="0" y="0"/>
                  </a:moveTo>
                  <a:lnTo>
                    <a:pt x="814785" y="0"/>
                  </a:lnTo>
                  <a:lnTo>
                    <a:pt x="814785" y="2109474"/>
                  </a:lnTo>
                  <a:lnTo>
                    <a:pt x="0" y="2109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4542139">
              <a:off x="7827371" y="6526830"/>
              <a:ext cx="814784" cy="2109474"/>
            </a:xfrm>
            <a:custGeom>
              <a:avLst/>
              <a:gdLst/>
              <a:ahLst/>
              <a:cxnLst/>
              <a:rect l="l" t="t" r="r" b="b"/>
              <a:pathLst>
                <a:path w="814784" h="2109474">
                  <a:moveTo>
                    <a:pt x="0" y="0"/>
                  </a:moveTo>
                  <a:lnTo>
                    <a:pt x="814784" y="0"/>
                  </a:lnTo>
                  <a:lnTo>
                    <a:pt x="814784" y="2109474"/>
                  </a:lnTo>
                  <a:lnTo>
                    <a:pt x="0" y="2109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0385808" y="3079476"/>
            <a:ext cx="7606273" cy="174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</a:pPr>
            <a:r>
              <a:rPr lang="en-US" sz="2900" dirty="0">
                <a:solidFill>
                  <a:srgbClr val="000000"/>
                </a:solidFill>
                <a:latin typeface="Courier Prime"/>
              </a:rPr>
              <a:t>+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Vào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ngày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29/9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trong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Chương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trình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giao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lưu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văn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hóa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Việt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–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Nhật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tỉnh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Trà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Vinh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lần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ourier Prime"/>
              </a:rPr>
              <a:t>thứ</a:t>
            </a:r>
            <a:r>
              <a:rPr lang="en-US" sz="2900" dirty="0">
                <a:solidFill>
                  <a:srgbClr val="000000"/>
                </a:solidFill>
                <a:latin typeface="Courier Prime"/>
              </a:rPr>
              <a:t> 3. </a:t>
            </a:r>
          </a:p>
          <a:p>
            <a:pPr algn="ctr">
              <a:lnSpc>
                <a:spcPts val="3422"/>
              </a:lnSpc>
            </a:pPr>
            <a:endParaRPr lang="en-US" sz="2900" dirty="0">
              <a:solidFill>
                <a:srgbClr val="000000"/>
              </a:solidFill>
              <a:latin typeface="Courier Prim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24000" y="7419800"/>
            <a:ext cx="10125164" cy="132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7"/>
              </a:lnSpc>
            </a:pPr>
            <a:r>
              <a:rPr lang="en-US" sz="2938" dirty="0">
                <a:solidFill>
                  <a:srgbClr val="000000"/>
                </a:solidFill>
                <a:latin typeface="Courier Prime"/>
              </a:rPr>
              <a:t>+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Chủ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tịch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UBND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tỉnh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Trà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Vinh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Lê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Văn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Hẳn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và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Tổng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lãnh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sự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Nhật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Bản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Ono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Masuo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thưởng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thức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ẩm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thực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tại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chương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2938" dirty="0" err="1">
                <a:solidFill>
                  <a:srgbClr val="000000"/>
                </a:solidFill>
                <a:latin typeface="Courier Prime"/>
              </a:rPr>
              <a:t>trình</a:t>
            </a:r>
            <a:r>
              <a:rPr lang="en-US" sz="2938" dirty="0">
                <a:solidFill>
                  <a:srgbClr val="000000"/>
                </a:solidFill>
                <a:latin typeface="Courier Prime"/>
              </a:rPr>
              <a:t>.</a:t>
            </a:r>
          </a:p>
        </p:txBody>
      </p:sp>
      <p:sp>
        <p:nvSpPr>
          <p:cNvPr id="20" name="Freeform 20"/>
          <p:cNvSpPr/>
          <p:nvPr/>
        </p:nvSpPr>
        <p:spPr>
          <a:xfrm rot="-5488996">
            <a:off x="15427065" y="-126711"/>
            <a:ext cx="3325736" cy="2310823"/>
          </a:xfrm>
          <a:custGeom>
            <a:avLst/>
            <a:gdLst/>
            <a:ahLst/>
            <a:cxnLst/>
            <a:rect l="l" t="t" r="r" b="b"/>
            <a:pathLst>
              <a:path w="3325736" h="2310823">
                <a:moveTo>
                  <a:pt x="0" y="0"/>
                </a:moveTo>
                <a:lnTo>
                  <a:pt x="3325735" y="0"/>
                </a:lnTo>
                <a:lnTo>
                  <a:pt x="3325735" y="2310822"/>
                </a:lnTo>
                <a:lnTo>
                  <a:pt x="0" y="231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31" r="-33401" b="-3889"/>
            </a:stretch>
          </a:blipFill>
        </p:spPr>
      </p:sp>
      <p:sp>
        <p:nvSpPr>
          <p:cNvPr id="21" name="Freeform 21"/>
          <p:cNvSpPr/>
          <p:nvPr/>
        </p:nvSpPr>
        <p:spPr>
          <a:xfrm rot="-10587165" flipV="1">
            <a:off x="16893782" y="8985317"/>
            <a:ext cx="1310763" cy="1570631"/>
          </a:xfrm>
          <a:custGeom>
            <a:avLst/>
            <a:gdLst/>
            <a:ahLst/>
            <a:cxnLst/>
            <a:rect l="l" t="t" r="r" b="b"/>
            <a:pathLst>
              <a:path w="1310763" h="1570631">
                <a:moveTo>
                  <a:pt x="0" y="1570631"/>
                </a:moveTo>
                <a:lnTo>
                  <a:pt x="1310763" y="1570631"/>
                </a:lnTo>
                <a:lnTo>
                  <a:pt x="1310763" y="0"/>
                </a:lnTo>
                <a:lnTo>
                  <a:pt x="0" y="0"/>
                </a:lnTo>
                <a:lnTo>
                  <a:pt x="0" y="15706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914351" y="-3391554"/>
            <a:ext cx="7803000" cy="5963642"/>
          </a:xfrm>
          <a:custGeom>
            <a:avLst/>
            <a:gdLst/>
            <a:ahLst/>
            <a:cxnLst/>
            <a:rect l="l" t="t" r="r" b="b"/>
            <a:pathLst>
              <a:path w="7803000" h="5963642">
                <a:moveTo>
                  <a:pt x="0" y="0"/>
                </a:moveTo>
                <a:lnTo>
                  <a:pt x="7803000" y="0"/>
                </a:lnTo>
                <a:lnTo>
                  <a:pt x="7803000" y="5963642"/>
                </a:lnTo>
                <a:lnTo>
                  <a:pt x="0" y="596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61" r="-41737" b="-388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4888551">
            <a:off x="1157773" y="1487350"/>
            <a:ext cx="7565619" cy="8811204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3"/>
              <a:stretch>
                <a:fillRect t="-144" b="-14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518483">
            <a:off x="4312147" y="1612665"/>
            <a:ext cx="881467" cy="1789324"/>
          </a:xfrm>
          <a:custGeom>
            <a:avLst/>
            <a:gdLst/>
            <a:ahLst/>
            <a:cxnLst/>
            <a:rect l="l" t="t" r="r" b="b"/>
            <a:pathLst>
              <a:path w="881467" h="1789324">
                <a:moveTo>
                  <a:pt x="0" y="0"/>
                </a:moveTo>
                <a:lnTo>
                  <a:pt x="881468" y="0"/>
                </a:lnTo>
                <a:lnTo>
                  <a:pt x="881468" y="1789324"/>
                </a:lnTo>
                <a:lnTo>
                  <a:pt x="0" y="178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70" b="-13770"/>
            </a:stretch>
          </a:blipFill>
        </p:spPr>
      </p:sp>
      <p:sp>
        <p:nvSpPr>
          <p:cNvPr id="7" name="Freeform 7"/>
          <p:cNvSpPr/>
          <p:nvPr/>
        </p:nvSpPr>
        <p:spPr>
          <a:xfrm rot="-2132009" flipH="1">
            <a:off x="14244803" y="7879606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2"/>
            <a:stretch>
              <a:fillRect l="-1299" r="-19759" b="-3889"/>
            </a:stretch>
          </a:blipFill>
        </p:spPr>
      </p:sp>
      <p:sp>
        <p:nvSpPr>
          <p:cNvPr id="8" name="Freeform 8"/>
          <p:cNvSpPr/>
          <p:nvPr/>
        </p:nvSpPr>
        <p:spPr>
          <a:xfrm rot="1205842" flipV="1">
            <a:off x="15241616" y="-223688"/>
            <a:ext cx="2435246" cy="2918051"/>
          </a:xfrm>
          <a:custGeom>
            <a:avLst/>
            <a:gdLst/>
            <a:ahLst/>
            <a:cxnLst/>
            <a:rect l="l" t="t" r="r" b="b"/>
            <a:pathLst>
              <a:path w="2435246" h="2918051">
                <a:moveTo>
                  <a:pt x="0" y="2918051"/>
                </a:moveTo>
                <a:lnTo>
                  <a:pt x="2435246" y="2918051"/>
                </a:lnTo>
                <a:lnTo>
                  <a:pt x="2435246" y="0"/>
                </a:lnTo>
                <a:lnTo>
                  <a:pt x="0" y="0"/>
                </a:lnTo>
                <a:lnTo>
                  <a:pt x="0" y="2918051"/>
                </a:lnTo>
                <a:close/>
              </a:path>
            </a:pathLst>
          </a:custGeom>
          <a:blipFill>
            <a:blip r:embed="rId5">
              <a:alphaModFix amt="62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86141">
            <a:off x="1337455" y="3252019"/>
            <a:ext cx="7744624" cy="503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Tuần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Giao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lưu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Văn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hóa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Việt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Nam-Ai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Cập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do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Đại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sứ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quán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Việt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Nam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tại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Ai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Cập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tỉnh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Đỏ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nước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này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phối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hợp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tổ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chức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đã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khai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mạc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tối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21/7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tại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thành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phố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du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lịch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El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Gouna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thuộc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tỉnh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trên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4929807">
            <a:off x="9994592" y="1393284"/>
            <a:ext cx="7565619" cy="8811204"/>
            <a:chOff x="0" y="0"/>
            <a:chExt cx="13561060" cy="15793720"/>
          </a:xfrm>
        </p:grpSpPr>
        <p:sp>
          <p:nvSpPr>
            <p:cNvPr id="11" name="Freeform 11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3"/>
              <a:stretch>
                <a:fillRect t="-144" b="-14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2485484" flipV="1">
            <a:off x="-309571" y="7294291"/>
            <a:ext cx="1967209" cy="2357222"/>
          </a:xfrm>
          <a:custGeom>
            <a:avLst/>
            <a:gdLst/>
            <a:ahLst/>
            <a:cxnLst/>
            <a:rect l="l" t="t" r="r" b="b"/>
            <a:pathLst>
              <a:path w="1967209" h="2357222">
                <a:moveTo>
                  <a:pt x="0" y="2357221"/>
                </a:moveTo>
                <a:lnTo>
                  <a:pt x="1967209" y="2357221"/>
                </a:lnTo>
                <a:lnTo>
                  <a:pt x="1967209" y="0"/>
                </a:lnTo>
                <a:lnTo>
                  <a:pt x="0" y="0"/>
                </a:lnTo>
                <a:lnTo>
                  <a:pt x="0" y="2357221"/>
                </a:lnTo>
                <a:close/>
              </a:path>
            </a:pathLst>
          </a:custGeom>
          <a:blipFill>
            <a:blip r:embed="rId5">
              <a:alphaModFix amt="62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518483">
            <a:off x="13212826" y="1677426"/>
            <a:ext cx="881467" cy="1789324"/>
          </a:xfrm>
          <a:custGeom>
            <a:avLst/>
            <a:gdLst/>
            <a:ahLst/>
            <a:cxnLst/>
            <a:rect l="l" t="t" r="r" b="b"/>
            <a:pathLst>
              <a:path w="881467" h="1789324">
                <a:moveTo>
                  <a:pt x="0" y="0"/>
                </a:moveTo>
                <a:lnTo>
                  <a:pt x="881467" y="0"/>
                </a:lnTo>
                <a:lnTo>
                  <a:pt x="881467" y="1789324"/>
                </a:lnTo>
                <a:lnTo>
                  <a:pt x="0" y="178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70" b="-13770"/>
            </a:stretch>
          </a:blipFill>
        </p:spPr>
      </p:sp>
      <p:sp>
        <p:nvSpPr>
          <p:cNvPr id="15" name="TextBox 15"/>
          <p:cNvSpPr txBox="1"/>
          <p:nvPr/>
        </p:nvSpPr>
        <p:spPr>
          <a:xfrm rot="-86141">
            <a:off x="10102101" y="3252216"/>
            <a:ext cx="7744624" cy="378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Ngày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22/2,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Thủ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tướng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Chính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phủ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đã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quyết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định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thành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lập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Trung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tâm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Văn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hóa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Việt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Nam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tại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Cộng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hòa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urier Prime"/>
              </a:rPr>
              <a:t>Pháp</a:t>
            </a:r>
            <a:r>
              <a:rPr lang="en-US" sz="4200" dirty="0">
                <a:solidFill>
                  <a:srgbClr val="000000"/>
                </a:solidFill>
                <a:latin typeface="Courier Prime"/>
              </a:rPr>
              <a:t>.</a:t>
            </a:r>
          </a:p>
          <a:p>
            <a:pPr>
              <a:lnSpc>
                <a:spcPts val="4955"/>
              </a:lnSpc>
            </a:pPr>
            <a:endParaRPr lang="en-US" sz="4200" dirty="0">
              <a:solidFill>
                <a:srgbClr val="000000"/>
              </a:solidFill>
              <a:latin typeface="Courier Prime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85973" flipV="1">
            <a:off x="265567" y="428898"/>
            <a:ext cx="3190616" cy="3823178"/>
          </a:xfrm>
          <a:custGeom>
            <a:avLst/>
            <a:gdLst/>
            <a:ahLst/>
            <a:cxnLst/>
            <a:rect l="l" t="t" r="r" b="b"/>
            <a:pathLst>
              <a:path w="3190616" h="3823178">
                <a:moveTo>
                  <a:pt x="0" y="3823178"/>
                </a:moveTo>
                <a:lnTo>
                  <a:pt x="3190616" y="3823178"/>
                </a:lnTo>
                <a:lnTo>
                  <a:pt x="3190616" y="0"/>
                </a:lnTo>
                <a:lnTo>
                  <a:pt x="0" y="0"/>
                </a:lnTo>
                <a:lnTo>
                  <a:pt x="0" y="3823178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1071">
            <a:off x="6262125" y="1977961"/>
            <a:ext cx="9910127" cy="6829874"/>
          </a:xfrm>
          <a:custGeom>
            <a:avLst/>
            <a:gdLst/>
            <a:ahLst/>
            <a:cxnLst/>
            <a:rect l="l" t="t" r="r" b="b"/>
            <a:pathLst>
              <a:path w="9910127" h="6829874">
                <a:moveTo>
                  <a:pt x="0" y="0"/>
                </a:moveTo>
                <a:lnTo>
                  <a:pt x="9910127" y="0"/>
                </a:lnTo>
                <a:lnTo>
                  <a:pt x="9910127" y="6829874"/>
                </a:lnTo>
                <a:lnTo>
                  <a:pt x="0" y="6829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2846" b="-12846"/>
            </a:stretch>
          </a:blipFill>
        </p:spPr>
      </p:sp>
      <p:sp>
        <p:nvSpPr>
          <p:cNvPr id="4" name="Freeform 4"/>
          <p:cNvSpPr/>
          <p:nvPr/>
        </p:nvSpPr>
        <p:spPr>
          <a:xfrm rot="4656761">
            <a:off x="9647638" y="1157706"/>
            <a:ext cx="1065912" cy="1888494"/>
          </a:xfrm>
          <a:custGeom>
            <a:avLst/>
            <a:gdLst/>
            <a:ahLst/>
            <a:cxnLst/>
            <a:rect l="l" t="t" r="r" b="b"/>
            <a:pathLst>
              <a:path w="1065912" h="1888494">
                <a:moveTo>
                  <a:pt x="0" y="0"/>
                </a:moveTo>
                <a:lnTo>
                  <a:pt x="1065912" y="0"/>
                </a:lnTo>
                <a:lnTo>
                  <a:pt x="1065912" y="1888494"/>
                </a:lnTo>
                <a:lnTo>
                  <a:pt x="0" y="1888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064" b="-23064"/>
            </a:stretch>
          </a:blipFill>
        </p:spPr>
      </p:sp>
      <p:sp>
        <p:nvSpPr>
          <p:cNvPr id="5" name="Freeform 5"/>
          <p:cNvSpPr/>
          <p:nvPr/>
        </p:nvSpPr>
        <p:spPr>
          <a:xfrm rot="5098072">
            <a:off x="15202061" y="6810770"/>
            <a:ext cx="687729" cy="1780529"/>
          </a:xfrm>
          <a:custGeom>
            <a:avLst/>
            <a:gdLst/>
            <a:ahLst/>
            <a:cxnLst/>
            <a:rect l="l" t="t" r="r" b="b"/>
            <a:pathLst>
              <a:path w="687729" h="1780529">
                <a:moveTo>
                  <a:pt x="0" y="0"/>
                </a:moveTo>
                <a:lnTo>
                  <a:pt x="687729" y="0"/>
                </a:lnTo>
                <a:lnTo>
                  <a:pt x="687729" y="1780529"/>
                </a:lnTo>
                <a:lnTo>
                  <a:pt x="0" y="1780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32702" y="2735628"/>
            <a:ext cx="525188" cy="525188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04274" y="3479242"/>
            <a:ext cx="6957232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Làm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cho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Thế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Giới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hiểu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thêm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về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đất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nước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, con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người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,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và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đặc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biệt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là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nền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văn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hóa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đa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sắc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màu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của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dân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500" dirty="0" err="1">
                <a:solidFill>
                  <a:srgbClr val="545454"/>
                </a:solidFill>
                <a:latin typeface="Cabin"/>
              </a:rPr>
              <a:t>tộc</a:t>
            </a:r>
            <a:r>
              <a:rPr lang="en-US" sz="3500" dirty="0">
                <a:solidFill>
                  <a:srgbClr val="545454"/>
                </a:solidFill>
                <a:latin typeface="Cabin"/>
              </a:rPr>
              <a:t> ta.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517251" y="5642744"/>
            <a:ext cx="525188" cy="525188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593884" y="2716134"/>
            <a:ext cx="550116" cy="572293"/>
          </a:xfrm>
          <a:custGeom>
            <a:avLst/>
            <a:gdLst/>
            <a:ahLst/>
            <a:cxnLst/>
            <a:rect l="l" t="t" r="r" b="b"/>
            <a:pathLst>
              <a:path w="550116" h="572293">
                <a:moveTo>
                  <a:pt x="0" y="0"/>
                </a:moveTo>
                <a:lnTo>
                  <a:pt x="550116" y="0"/>
                </a:lnTo>
                <a:lnTo>
                  <a:pt x="550116" y="572293"/>
                </a:lnTo>
                <a:lnTo>
                  <a:pt x="0" y="572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32702" y="5619191"/>
            <a:ext cx="550116" cy="572293"/>
          </a:xfrm>
          <a:custGeom>
            <a:avLst/>
            <a:gdLst/>
            <a:ahLst/>
            <a:cxnLst/>
            <a:rect l="l" t="t" r="r" b="b"/>
            <a:pathLst>
              <a:path w="550116" h="572293">
                <a:moveTo>
                  <a:pt x="0" y="0"/>
                </a:moveTo>
                <a:lnTo>
                  <a:pt x="550117" y="0"/>
                </a:lnTo>
                <a:lnTo>
                  <a:pt x="550117" y="572293"/>
                </a:lnTo>
                <a:lnTo>
                  <a:pt x="0" y="572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5452804">
            <a:off x="3873633" y="849281"/>
            <a:ext cx="4195646" cy="4886407"/>
            <a:chOff x="0" y="0"/>
            <a:chExt cx="13561060" cy="15793720"/>
          </a:xfrm>
        </p:grpSpPr>
        <p:sp>
          <p:nvSpPr>
            <p:cNvPr id="14" name="Freeform 1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15" name="Freeform 1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8"/>
              <a:stretch>
                <a:fillRect t="-144" b="-14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2132009" flipH="1">
            <a:off x="14244803" y="7879606"/>
            <a:ext cx="7803000" cy="4534909"/>
          </a:xfrm>
          <a:custGeom>
            <a:avLst/>
            <a:gdLst/>
            <a:ahLst/>
            <a:cxnLst/>
            <a:rect l="l" t="t" r="r" b="b"/>
            <a:pathLst>
              <a:path w="7803000" h="4534909">
                <a:moveTo>
                  <a:pt x="7803000" y="0"/>
                </a:moveTo>
                <a:lnTo>
                  <a:pt x="0" y="0"/>
                </a:lnTo>
                <a:lnTo>
                  <a:pt x="0" y="4534909"/>
                </a:lnTo>
                <a:lnTo>
                  <a:pt x="7803000" y="4534909"/>
                </a:lnTo>
                <a:lnTo>
                  <a:pt x="7803000" y="0"/>
                </a:lnTo>
                <a:close/>
              </a:path>
            </a:pathLst>
          </a:custGeom>
          <a:blipFill>
            <a:blip r:embed="rId9"/>
            <a:stretch>
              <a:fillRect l="-1299" r="-19759" b="-388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17698" y="479308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04274" y="6298197"/>
            <a:ext cx="6355585" cy="189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1"/>
              </a:lnSpc>
            </a:pP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Tạo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cơ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hội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và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điều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kiện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để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hợp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tác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với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các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nước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,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các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dân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tọc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khác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trên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Thế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</a:t>
            </a:r>
            <a:r>
              <a:rPr lang="en-US" sz="3608" dirty="0" err="1">
                <a:solidFill>
                  <a:srgbClr val="545454"/>
                </a:solidFill>
                <a:latin typeface="Cabin"/>
              </a:rPr>
              <a:t>Giới</a:t>
            </a:r>
            <a:r>
              <a:rPr lang="en-US" sz="3608" dirty="0">
                <a:solidFill>
                  <a:srgbClr val="545454"/>
                </a:solidFill>
                <a:latin typeface="Cabin"/>
              </a:rPr>
              <a:t> .</a:t>
            </a:r>
          </a:p>
        </p:txBody>
      </p:sp>
      <p:sp>
        <p:nvSpPr>
          <p:cNvPr id="19" name="TextBox 19"/>
          <p:cNvSpPr txBox="1"/>
          <p:nvPr/>
        </p:nvSpPr>
        <p:spPr>
          <a:xfrm rot="438548">
            <a:off x="3911815" y="1611542"/>
            <a:ext cx="4127408" cy="324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1"/>
              </a:lnSpc>
            </a:pPr>
            <a:r>
              <a:rPr lang="en-US" sz="3086" u="sng" spc="-169">
                <a:solidFill>
                  <a:srgbClr val="000000"/>
                </a:solidFill>
                <a:latin typeface="Courier Prime Bold"/>
              </a:rPr>
              <a:t>Những hoạt động trên đã đem lại những giá trị to lớn trong quá trình phát triển đất nước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514</Words>
  <Application>Microsoft Office PowerPoint</Application>
  <PresentationFormat>Custom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Courier Prime Bold</vt:lpstr>
      <vt:lpstr>Computer Says No</vt:lpstr>
      <vt:lpstr>Arial</vt:lpstr>
      <vt:lpstr>Courier Prime</vt:lpstr>
      <vt:lpstr>Cabin</vt:lpstr>
      <vt:lpstr>Asap Bold</vt:lpstr>
      <vt:lpstr>Calibri</vt:lpstr>
      <vt:lpstr>Sedgwick Ave</vt:lpstr>
      <vt:lpstr>Dancing Script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Hyndz</cp:lastModifiedBy>
  <cp:revision>3</cp:revision>
  <dcterms:created xsi:type="dcterms:W3CDTF">2006-08-16T00:00:00Z</dcterms:created>
  <dcterms:modified xsi:type="dcterms:W3CDTF">2023-10-05T17:28:52Z</dcterms:modified>
  <dc:identifier>DAFwaQLoQ_o</dc:identifier>
</cp:coreProperties>
</file>