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4" r:id="rId2"/>
  </p:sldMasterIdLst>
  <p:notesMasterIdLst>
    <p:notesMasterId r:id="rId13"/>
  </p:notesMasterIdLst>
  <p:sldIdLst>
    <p:sldId id="277" r:id="rId3"/>
    <p:sldId id="256" r:id="rId4"/>
    <p:sldId id="272" r:id="rId5"/>
    <p:sldId id="257" r:id="rId6"/>
    <p:sldId id="260" r:id="rId7"/>
    <p:sldId id="270" r:id="rId8"/>
    <p:sldId id="273" r:id="rId9"/>
    <p:sldId id="275" r:id="rId10"/>
    <p:sldId id="274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12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image" Target="../media/image1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AB7300-6E89-452E-A9A4-07F133E4783F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7092EB-AC68-4215-BCC0-4F458E058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98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2"/>
                </a:solidFill>
                <a:latin typeface=".VnTime" pitchFamily="34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.VnTime" pitchFamily="34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.VnTime" pitchFamily="34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.VnTime" pitchFamily="34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.VnTime" pitchFamily="34" charset="0"/>
              </a:defRPr>
            </a:lvl9pPr>
          </a:lstStyle>
          <a:p>
            <a:fld id="{F2B10C90-F927-4855-A08F-2DEBDCF7B80C}" type="slidenum">
              <a:rPr lang="en-US" sz="1200" smtClean="0">
                <a:solidFill>
                  <a:schemeClr val="tx1"/>
                </a:solidFill>
                <a:latin typeface="Arial" charset="0"/>
              </a:rPr>
              <a:pPr/>
              <a:t>1</a:t>
            </a:fld>
            <a:endParaRPr lang="en-US" sz="120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B0C3-1029-4425-A1AB-BB8215B10AAA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3785-A462-4C2B-82B7-2DB9F5E05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949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B0C3-1029-4425-A1AB-BB8215B10AAA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3785-A462-4C2B-82B7-2DB9F5E05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470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B0C3-1029-4425-A1AB-BB8215B10AAA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3785-A462-4C2B-82B7-2DB9F5E05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4742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C0D19-920F-4879-BC0E-C60E60543EB1}" type="datetimeFigureOut">
              <a:rPr lang="en-US"/>
              <a:pPr>
                <a:defRPr/>
              </a:pPr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179C2C-0ACF-4F17-A2D6-BDA6DFDC2B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171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E5D3B-4F28-44D2-A5F5-C5093DD0925A}" type="datetimeFigureOut">
              <a:rPr lang="en-US"/>
              <a:pPr>
                <a:defRPr/>
              </a:pPr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CE67A-CFBC-41DE-82D9-EF1C60E68C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62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D87FA-B855-4DC6-B4EA-B8A669906116}" type="datetimeFigureOut">
              <a:rPr lang="en-US"/>
              <a:pPr>
                <a:defRPr/>
              </a:pPr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E376B6-0BA6-4A0C-A963-3ED6893378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847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01C0B-A0FD-4A94-8D92-46045A5117CC}" type="datetimeFigureOut">
              <a:rPr lang="en-US"/>
              <a:pPr>
                <a:defRPr/>
              </a:pPr>
              <a:t>6/30/2023</a:t>
            </a:fld>
            <a:endParaRPr 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7DB044-C224-4434-9832-4C098E959C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7974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9E3C9-AD25-47D1-BC6B-419820E6289E}" type="datetimeFigureOut">
              <a:rPr lang="en-US"/>
              <a:pPr>
                <a:defRPr/>
              </a:pPr>
              <a:t>6/30/2023</a:t>
            </a:fld>
            <a:endParaRPr lang="en-US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393E47-D3FF-4E56-8390-7AE5329E79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207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F197CF-C019-4659-8CC4-76938B7EF85D}" type="datetimeFigureOut">
              <a:rPr lang="en-US"/>
              <a:pPr>
                <a:defRPr/>
              </a:pPr>
              <a:t>6/30/2023</a:t>
            </a:fld>
            <a:endParaRPr lang="en-US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5BBEA-F7D5-4334-A855-93E199E4A7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0670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4ED7C-03EB-47D0-9405-F8C09CE1A9B0}" type="datetimeFigureOut">
              <a:rPr lang="en-US"/>
              <a:pPr>
                <a:defRPr/>
              </a:pPr>
              <a:t>6/30/2023</a:t>
            </a:fld>
            <a:endParaRPr lang="en-US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13C8B-A3D3-4870-901B-25D88BA2D9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4801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99DD3-E6DA-4273-A921-13011356DD0D}" type="datetimeFigureOut">
              <a:rPr lang="en-US"/>
              <a:pPr>
                <a:defRPr/>
              </a:pPr>
              <a:t>6/30/2023</a:t>
            </a:fld>
            <a:endParaRPr 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903D5-05A0-4662-B203-CCBFD2FF22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462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B0C3-1029-4425-A1AB-BB8215B10AAA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3785-A462-4C2B-82B7-2DB9F5E05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5827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994E9-8A74-48CD-B59B-08962AC32DE7}" type="datetimeFigureOut">
              <a:rPr lang="en-US"/>
              <a:pPr>
                <a:defRPr/>
              </a:pPr>
              <a:t>6/30/2023</a:t>
            </a:fld>
            <a:endParaRPr 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78D347-D891-46AD-93AB-17C5AB97A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118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C053F-D7CA-464D-9F67-3AD5234362F8}" type="datetimeFigureOut">
              <a:rPr lang="en-US"/>
              <a:pPr>
                <a:defRPr/>
              </a:pPr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3B1E90-917F-4733-8E16-AB5519F723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0282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3064D-21FD-48E9-8104-8C15CB0BE022}" type="datetimeFigureOut">
              <a:rPr lang="en-US"/>
              <a:pPr>
                <a:defRPr/>
              </a:pPr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2C620-F672-4571-B13F-0A149F9742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606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B0C3-1029-4425-A1AB-BB8215B10AAA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3785-A462-4C2B-82B7-2DB9F5E05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942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B0C3-1029-4425-A1AB-BB8215B10AAA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3785-A462-4C2B-82B7-2DB9F5E05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365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B0C3-1029-4425-A1AB-BB8215B10AAA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3785-A462-4C2B-82B7-2DB9F5E05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039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B0C3-1029-4425-A1AB-BB8215B10AAA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3785-A462-4C2B-82B7-2DB9F5E05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753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B0C3-1029-4425-A1AB-BB8215B10AAA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3785-A462-4C2B-82B7-2DB9F5E05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236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B0C3-1029-4425-A1AB-BB8215B10AAA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3785-A462-4C2B-82B7-2DB9F5E05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391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B0C3-1029-4425-A1AB-BB8215B10AAA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3785-A462-4C2B-82B7-2DB9F5E05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021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FB0C3-1029-4425-A1AB-BB8215B10AAA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43785-A462-4C2B-82B7-2DB9F5E05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556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/>
            </a:pPr>
            <a:fld id="{ED0EB1ED-9297-4993-9B23-85EF9E30FDB9}" type="datetimeFigureOut">
              <a:rPr lang="en-US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None/>
                <a:defRPr/>
              </a:pPr>
              <a:t>6/30/2023</a:t>
            </a:fld>
            <a:endParaRPr lang="en-US">
              <a:cs typeface="Arial" pitchFamily="34" charset="0"/>
            </a:endParaRPr>
          </a:p>
        </p:txBody>
      </p:sp>
      <p:sp>
        <p:nvSpPr>
          <p:cNvPr id="1029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/>
            </a:pPr>
            <a:endParaRPr lang="en-US">
              <a:cs typeface="Arial" pitchFamily="34" charset="0"/>
            </a:endParaRPr>
          </a:p>
        </p:txBody>
      </p:sp>
      <p:sp>
        <p:nvSpPr>
          <p:cNvPr id="1030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/>
            </a:pPr>
            <a:fld id="{F17CE4B9-FD21-460A-8DA5-AE8C0D0583A5}" type="slidenum">
              <a:rPr lang="en-US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None/>
                <a:defRPr/>
              </a:pPr>
              <a:t>‹#›</a:t>
            </a:fld>
            <a:endParaRPr lang="en-US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216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9.pn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image" Target="../media/image17.png"/><Relationship Id="rId7" Type="http://schemas.openxmlformats.org/officeDocument/2006/relationships/image" Target="../media/image1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4.e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16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image" Target="../media/image21.png"/><Relationship Id="rId7" Type="http://schemas.openxmlformats.org/officeDocument/2006/relationships/image" Target="../media/image1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8.emf"/><Relationship Id="rId4" Type="http://schemas.openxmlformats.org/officeDocument/2006/relationships/oleObject" Target="../embeddings/oleObject10.bin"/><Relationship Id="rId9" Type="http://schemas.openxmlformats.org/officeDocument/2006/relationships/image" Target="../media/image20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3.png"/><Relationship Id="rId4" Type="http://schemas.openxmlformats.org/officeDocument/2006/relationships/image" Target="../media/image2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68" name="AutoShape 16"/>
          <p:cNvSpPr>
            <a:spLocks noChangeArrowheads="1"/>
          </p:cNvSpPr>
          <p:nvPr/>
        </p:nvSpPr>
        <p:spPr bwMode="auto">
          <a:xfrm>
            <a:off x="22225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69" name="AutoShape 17"/>
          <p:cNvSpPr>
            <a:spLocks noChangeArrowheads="1"/>
          </p:cNvSpPr>
          <p:nvPr/>
        </p:nvSpPr>
        <p:spPr bwMode="auto">
          <a:xfrm>
            <a:off x="1447800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70" name="AutoShape 18"/>
          <p:cNvSpPr>
            <a:spLocks noChangeArrowheads="1"/>
          </p:cNvSpPr>
          <p:nvPr/>
        </p:nvSpPr>
        <p:spPr bwMode="auto">
          <a:xfrm>
            <a:off x="2209800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71" name="AutoShape 19"/>
          <p:cNvSpPr>
            <a:spLocks noChangeArrowheads="1"/>
          </p:cNvSpPr>
          <p:nvPr/>
        </p:nvSpPr>
        <p:spPr bwMode="auto">
          <a:xfrm>
            <a:off x="2819400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72" name="AutoShape 20"/>
          <p:cNvSpPr>
            <a:spLocks noChangeArrowheads="1"/>
          </p:cNvSpPr>
          <p:nvPr/>
        </p:nvSpPr>
        <p:spPr bwMode="auto">
          <a:xfrm>
            <a:off x="609600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73" name="AutoShape 21"/>
          <p:cNvSpPr>
            <a:spLocks noChangeArrowheads="1"/>
          </p:cNvSpPr>
          <p:nvPr/>
        </p:nvSpPr>
        <p:spPr bwMode="auto">
          <a:xfrm>
            <a:off x="3429000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74" name="AutoShape 22"/>
          <p:cNvSpPr>
            <a:spLocks noChangeArrowheads="1"/>
          </p:cNvSpPr>
          <p:nvPr/>
        </p:nvSpPr>
        <p:spPr bwMode="auto">
          <a:xfrm>
            <a:off x="4953000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75" name="AutoShape 23"/>
          <p:cNvSpPr>
            <a:spLocks noChangeArrowheads="1"/>
          </p:cNvSpPr>
          <p:nvPr/>
        </p:nvSpPr>
        <p:spPr bwMode="auto">
          <a:xfrm>
            <a:off x="4191000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76" name="AutoShape 24"/>
          <p:cNvSpPr>
            <a:spLocks noChangeArrowheads="1"/>
          </p:cNvSpPr>
          <p:nvPr/>
        </p:nvSpPr>
        <p:spPr bwMode="auto">
          <a:xfrm>
            <a:off x="5638800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77" name="AutoShape 25"/>
          <p:cNvSpPr>
            <a:spLocks noChangeArrowheads="1"/>
          </p:cNvSpPr>
          <p:nvPr/>
        </p:nvSpPr>
        <p:spPr bwMode="auto">
          <a:xfrm>
            <a:off x="7162800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78" name="AutoShape 26"/>
          <p:cNvSpPr>
            <a:spLocks noChangeArrowheads="1"/>
          </p:cNvSpPr>
          <p:nvPr/>
        </p:nvSpPr>
        <p:spPr bwMode="auto">
          <a:xfrm>
            <a:off x="7924800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79" name="AutoShape 27"/>
          <p:cNvSpPr>
            <a:spLocks noChangeArrowheads="1"/>
          </p:cNvSpPr>
          <p:nvPr/>
        </p:nvSpPr>
        <p:spPr bwMode="auto">
          <a:xfrm>
            <a:off x="8534400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80" name="AutoShape 28"/>
          <p:cNvSpPr>
            <a:spLocks noChangeArrowheads="1"/>
          </p:cNvSpPr>
          <p:nvPr/>
        </p:nvSpPr>
        <p:spPr bwMode="auto">
          <a:xfrm>
            <a:off x="6324600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81" name="AutoShape 29"/>
          <p:cNvSpPr>
            <a:spLocks noChangeArrowheads="1"/>
          </p:cNvSpPr>
          <p:nvPr/>
        </p:nvSpPr>
        <p:spPr bwMode="auto">
          <a:xfrm>
            <a:off x="7010400" y="60960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82" name="AutoShape 30"/>
          <p:cNvSpPr>
            <a:spLocks noChangeArrowheads="1"/>
          </p:cNvSpPr>
          <p:nvPr/>
        </p:nvSpPr>
        <p:spPr bwMode="auto">
          <a:xfrm>
            <a:off x="7543800" y="60960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83" name="AutoShape 31"/>
          <p:cNvSpPr>
            <a:spLocks noChangeArrowheads="1"/>
          </p:cNvSpPr>
          <p:nvPr/>
        </p:nvSpPr>
        <p:spPr bwMode="auto">
          <a:xfrm>
            <a:off x="8077200" y="60960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84" name="AutoShape 32"/>
          <p:cNvSpPr>
            <a:spLocks noChangeArrowheads="1"/>
          </p:cNvSpPr>
          <p:nvPr/>
        </p:nvSpPr>
        <p:spPr bwMode="auto">
          <a:xfrm>
            <a:off x="838200" y="60198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85" name="AutoShape 33"/>
          <p:cNvSpPr>
            <a:spLocks noChangeArrowheads="1"/>
          </p:cNvSpPr>
          <p:nvPr/>
        </p:nvSpPr>
        <p:spPr bwMode="auto">
          <a:xfrm>
            <a:off x="1371600" y="60198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86" name="AutoShape 34"/>
          <p:cNvSpPr>
            <a:spLocks noChangeArrowheads="1"/>
          </p:cNvSpPr>
          <p:nvPr/>
        </p:nvSpPr>
        <p:spPr bwMode="auto">
          <a:xfrm>
            <a:off x="1752600" y="60198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pic>
        <p:nvPicPr>
          <p:cNvPr id="3093" name="Picture 2" descr="lang hoa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81600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4" name="Picture 3" descr="lang hoa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181600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5" name="Picture 4" descr="5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21613" y="242888"/>
            <a:ext cx="1447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6" name="Picture 5" descr="5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4138" y="168275"/>
            <a:ext cx="1447801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7" name="Picture 25" descr="hoa tuy lip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7088" y="4953000"/>
            <a:ext cx="136048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8" name="Picture 24" descr="hoa tuy lip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5925" y="4953000"/>
            <a:ext cx="1360488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Picture 32" descr="nature%20(67)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2988" y="5708650"/>
            <a:ext cx="57785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0" name="Picture 23" descr="Natureza_016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2850" y="5435600"/>
            <a:ext cx="890588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WordArt 37"/>
          <p:cNvSpPr>
            <a:spLocks noChangeArrowheads="1" noChangeShapeType="1" noTextEdit="1"/>
          </p:cNvSpPr>
          <p:nvPr/>
        </p:nvSpPr>
        <p:spPr bwMode="auto">
          <a:xfrm>
            <a:off x="3429000" y="1143000"/>
            <a:ext cx="1828800" cy="485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kern="10" dirty="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Times New Roman"/>
                <a:cs typeface="Times New Roman"/>
              </a:rPr>
              <a:t>Bài 17</a:t>
            </a:r>
            <a:endParaRPr lang="vi-VN" sz="3200" kern="10" dirty="0">
              <a:ln w="12700">
                <a:solidFill>
                  <a:srgbClr val="FF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latin typeface="Times New Roman"/>
              <a:cs typeface="Times New Roman"/>
            </a:endParaRPr>
          </a:p>
        </p:txBody>
      </p:sp>
      <p:sp>
        <p:nvSpPr>
          <p:cNvPr id="32" name="WordArt 37"/>
          <p:cNvSpPr>
            <a:spLocks noChangeArrowheads="1" noChangeShapeType="1" noTextEdit="1"/>
          </p:cNvSpPr>
          <p:nvPr/>
        </p:nvSpPr>
        <p:spPr bwMode="auto">
          <a:xfrm>
            <a:off x="1485900" y="2409825"/>
            <a:ext cx="5905500" cy="942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4000" kern="10" dirty="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Times New Roman"/>
                <a:cs typeface="Times New Roman"/>
              </a:rPr>
              <a:t>Tính chất đường phân giác của tam giác</a:t>
            </a:r>
            <a:endParaRPr lang="vi-VN" sz="4000" kern="10" dirty="0">
              <a:ln w="12700">
                <a:solidFill>
                  <a:srgbClr val="FF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latin typeface="Times New Roman"/>
              <a:cs typeface="Times New Roman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055109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747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747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7476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747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747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747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7476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747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500" fill="hold"/>
                                        <p:tgtEl>
                                          <p:spTgt spid="747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747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7477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747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747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747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7477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47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500" fill="hold"/>
                                        <p:tgtEl>
                                          <p:spTgt spid="747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747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7477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747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1" dur="500" fill="hold"/>
                                        <p:tgtEl>
                                          <p:spTgt spid="747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747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7477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747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" dur="500" fill="hold"/>
                                        <p:tgtEl>
                                          <p:spTgt spid="747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747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7477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747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1" dur="500" fill="hold"/>
                                        <p:tgtEl>
                                          <p:spTgt spid="747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747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7478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747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6" dur="500" fill="hold"/>
                                        <p:tgtEl>
                                          <p:spTgt spid="747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7" dur="500" fill="hold"/>
                                        <p:tgtEl>
                                          <p:spTgt spid="747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8" dur="500" fill="hold"/>
                                        <p:tgtEl>
                                          <p:spTgt spid="7478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747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1" dur="500" fill="hold"/>
                                        <p:tgtEl>
                                          <p:spTgt spid="747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2" dur="500" fill="hold"/>
                                        <p:tgtEl>
                                          <p:spTgt spid="747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3" dur="500" fill="hold"/>
                                        <p:tgtEl>
                                          <p:spTgt spid="7478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747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6" dur="500" fill="hold"/>
                                        <p:tgtEl>
                                          <p:spTgt spid="747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7" dur="500" fill="hold"/>
                                        <p:tgtEl>
                                          <p:spTgt spid="747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8" dur="500" fill="hold"/>
                                        <p:tgtEl>
                                          <p:spTgt spid="7477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747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1" dur="500" fill="hold"/>
                                        <p:tgtEl>
                                          <p:spTgt spid="747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2" dur="500" fill="hold"/>
                                        <p:tgtEl>
                                          <p:spTgt spid="747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3" dur="500" fill="hold"/>
                                        <p:tgtEl>
                                          <p:spTgt spid="7477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747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6" dur="500" fill="hold"/>
                                        <p:tgtEl>
                                          <p:spTgt spid="747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7" dur="500" fill="hold"/>
                                        <p:tgtEl>
                                          <p:spTgt spid="747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8" dur="500" fill="hold"/>
                                        <p:tgtEl>
                                          <p:spTgt spid="7477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747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1" dur="500" fill="hold"/>
                                        <p:tgtEl>
                                          <p:spTgt spid="747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2" dur="500" fill="hold"/>
                                        <p:tgtEl>
                                          <p:spTgt spid="747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3" dur="500" fill="hold"/>
                                        <p:tgtEl>
                                          <p:spTgt spid="7477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747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6" dur="500" fill="hold"/>
                                        <p:tgtEl>
                                          <p:spTgt spid="747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7" dur="500" fill="hold"/>
                                        <p:tgtEl>
                                          <p:spTgt spid="747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8" dur="500" fill="hold"/>
                                        <p:tgtEl>
                                          <p:spTgt spid="7477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747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1" dur="500" fill="hold"/>
                                        <p:tgtEl>
                                          <p:spTgt spid="747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2" dur="500" fill="hold"/>
                                        <p:tgtEl>
                                          <p:spTgt spid="747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3" dur="500" fill="hold"/>
                                        <p:tgtEl>
                                          <p:spTgt spid="7478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747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6" dur="500" fill="hold"/>
                                        <p:tgtEl>
                                          <p:spTgt spid="747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7" dur="500" fill="hold"/>
                                        <p:tgtEl>
                                          <p:spTgt spid="747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8" dur="500" fill="hold"/>
                                        <p:tgtEl>
                                          <p:spTgt spid="7478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747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1" dur="500" fill="hold"/>
                                        <p:tgtEl>
                                          <p:spTgt spid="747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2" dur="500" fill="hold"/>
                                        <p:tgtEl>
                                          <p:spTgt spid="747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3" dur="500" fill="hold"/>
                                        <p:tgtEl>
                                          <p:spTgt spid="7478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747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6" dur="500" fill="hold"/>
                                        <p:tgtEl>
                                          <p:spTgt spid="747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7" dur="500" fill="hold"/>
                                        <p:tgtEl>
                                          <p:spTgt spid="747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8" dur="500" fill="hold"/>
                                        <p:tgtEl>
                                          <p:spTgt spid="7478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747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3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05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6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7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08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23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10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1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2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13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68" grpId="0" animBg="1"/>
      <p:bldP spid="74769" grpId="0" animBg="1"/>
      <p:bldP spid="74770" grpId="0" animBg="1"/>
      <p:bldP spid="74771" grpId="0" animBg="1"/>
      <p:bldP spid="74772" grpId="0" animBg="1"/>
      <p:bldP spid="74773" grpId="0" animBg="1"/>
      <p:bldP spid="74774" grpId="0" animBg="1"/>
      <p:bldP spid="74775" grpId="0" animBg="1"/>
      <p:bldP spid="74776" grpId="0" animBg="1"/>
      <p:bldP spid="74777" grpId="0" animBg="1"/>
      <p:bldP spid="74778" grpId="0" animBg="1"/>
      <p:bldP spid="74779" grpId="0" animBg="1"/>
      <p:bldP spid="74780" grpId="0" animBg="1"/>
      <p:bldP spid="74781" grpId="0" animBg="1"/>
      <p:bldP spid="74782" grpId="0" animBg="1"/>
      <p:bldP spid="74783" grpId="0" animBg="1"/>
      <p:bldP spid="74784" grpId="0" animBg="1"/>
      <p:bldP spid="74785" grpId="0" animBg="1"/>
      <p:bldP spid="74786" grpId="0" animBg="1"/>
      <p:bldP spid="30" grpId="0" animBg="1"/>
      <p:bldP spid="3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8" descr="hin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3" name="WordArt 3"/>
          <p:cNvSpPr>
            <a:spLocks noChangeArrowheads="1" noChangeShapeType="1" noTextEdit="1"/>
          </p:cNvSpPr>
          <p:nvPr/>
        </p:nvSpPr>
        <p:spPr bwMode="auto">
          <a:xfrm>
            <a:off x="3635375" y="333375"/>
            <a:ext cx="3960813" cy="865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vi-VN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78998"/>
                    </a:srgbClr>
                  </a:outerShdw>
                </a:effectLst>
                <a:latin typeface="Times New Roman"/>
                <a:cs typeface="Times New Roman"/>
              </a:rPr>
              <a:t>HƯỚNG DẪN TỰ HỌC</a:t>
            </a:r>
            <a:endParaRPr lang="en-US" sz="3600" kern="1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35921" dir="2700000" sy="50000" kx="2115830" algn="bl" rotWithShape="0">
                  <a:srgbClr val="C0C0C0">
                    <a:alpha val="78998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5844" name="Text Box 6"/>
          <p:cNvSpPr txBox="1">
            <a:spLocks noChangeArrowheads="1"/>
          </p:cNvSpPr>
          <p:nvPr/>
        </p:nvSpPr>
        <p:spPr bwMode="auto">
          <a:xfrm>
            <a:off x="2263775" y="2057400"/>
            <a:ext cx="5584825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@"/>
            </a:pPr>
            <a:r>
              <a:rPr lang="en-US" alt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Nắm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vững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nội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dung </a:t>
            </a:r>
            <a:r>
              <a:rPr lang="vi-VN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ịnh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lí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về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tính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chất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vi-VN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đư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ờng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phân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giác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của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tam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giác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</a:p>
          <a:p>
            <a:pPr eaLnBrk="1" fontAlgn="base" hangingPunct="1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@"/>
            </a:pP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Bài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tập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về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nhà:4.10; 4.11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sgk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fontAlgn="base" hangingPunct="1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@"/>
            </a:pPr>
            <a:r>
              <a:rPr lang="en-US" alt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Đọc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phần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Em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có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biết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fontAlgn="base" hangingPunct="1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endParaRPr lang="en-US" alt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pic>
        <p:nvPicPr>
          <p:cNvPr id="35846" name="Picture 9" descr="B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588" y="1238250"/>
            <a:ext cx="3887787" cy="13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759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1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563" t="5491"/>
          <a:stretch/>
        </p:blipFill>
        <p:spPr bwMode="auto">
          <a:xfrm>
            <a:off x="838200" y="1219201"/>
            <a:ext cx="3352800" cy="25907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228600" y="4470737"/>
            <a:ext cx="5562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H.4.19, AD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ABC.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4191000" y="457200"/>
            <a:ext cx="4800600" cy="3606225"/>
            <a:chOff x="4191000" y="457200"/>
            <a:chExt cx="4800600" cy="3606225"/>
          </a:xfrm>
        </p:grpSpPr>
        <p:sp>
          <p:nvSpPr>
            <p:cNvPr id="37" name="Oval Callout 36"/>
            <p:cNvSpPr/>
            <p:nvPr/>
          </p:nvSpPr>
          <p:spPr>
            <a:xfrm>
              <a:off x="4191000" y="457200"/>
              <a:ext cx="4800600" cy="3606225"/>
            </a:xfrm>
            <a:prstGeom prst="wedgeEllipseCallout">
              <a:avLst>
                <a:gd name="adj1" fmla="val -55063"/>
                <a:gd name="adj2" fmla="val 45228"/>
              </a:avLst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767470" y="1295400"/>
              <a:ext cx="4114800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sz="320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tỉ</a:t>
              </a:r>
              <a:r>
                <a:rPr lang="en-US" sz="320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320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         </a:t>
              </a:r>
              <a:r>
                <a:rPr lang="nl-NL" sz="320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 và </a:t>
              </a:r>
              <a:r>
                <a:rPr lang="en-US" sz="320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         </a:t>
              </a:r>
              <a:endParaRPr lang="en-US" sz="32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sz="3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3200" dirty="0" err="1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32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bằng</a:t>
              </a:r>
              <a:r>
                <a:rPr lang="en-US" sz="320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nhau</a:t>
              </a:r>
              <a:r>
                <a:rPr lang="en-US" sz="320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không</a:t>
              </a:r>
              <a:r>
                <a:rPr lang="en-US" sz="320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?</a:t>
              </a:r>
              <a:endParaRPr lang="vi-VN" sz="3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vi-VN" sz="3200" dirty="0">
                <a:solidFill>
                  <a:sysClr val="windowText" lastClr="000000"/>
                </a:solidFill>
              </a:endParaRPr>
            </a:p>
          </p:txBody>
        </p:sp>
        <p:graphicFrame>
          <p:nvGraphicFramePr>
            <p:cNvPr id="41" name="Object 4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22776196"/>
                </p:ext>
              </p:extLst>
            </p:nvPr>
          </p:nvGraphicFramePr>
          <p:xfrm>
            <a:off x="6400800" y="1300162"/>
            <a:ext cx="754063" cy="9064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87" name="Equation" r:id="rId4" imgW="294924" imgH="390397" progId="Equation.DSMT4">
                    <p:embed/>
                  </p:oleObj>
                </mc:Choice>
                <mc:Fallback>
                  <p:oleObj name="Equation" r:id="rId4" imgW="294924" imgH="390397" progId="Equation.DSMT4">
                    <p:embed/>
                    <p:pic>
                      <p:nvPicPr>
                        <p:cNvPr id="0" name="Object 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00800" y="1300162"/>
                          <a:ext cx="754063" cy="9064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" name="Object 4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53565004"/>
                </p:ext>
              </p:extLst>
            </p:nvPr>
          </p:nvGraphicFramePr>
          <p:xfrm>
            <a:off x="7781925" y="1295400"/>
            <a:ext cx="676275" cy="911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88" name="Equation" r:id="rId6" imgW="291960" imgH="393480" progId="Equation.DSMT4">
                    <p:embed/>
                  </p:oleObj>
                </mc:Choice>
                <mc:Fallback>
                  <p:oleObj name="Equation" r:id="rId6" imgW="291960" imgH="393480" progId="Equation.DSMT4">
                    <p:embed/>
                    <p:pic>
                      <p:nvPicPr>
                        <p:cNvPr id="0" name="Object 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81925" y="1295400"/>
                          <a:ext cx="676275" cy="9112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153984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8839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Times New Roman" pitchFamily="18" charset="0"/>
                <a:cs typeface="Times New Roman" pitchFamily="18" charset="0"/>
              </a:rPr>
              <a:t>Cho tia phân giác At của góc xAy (H.4.20). Nếu </a:t>
            </a:r>
            <a:r>
              <a:rPr lang="nl-NL" sz="2800" dirty="0" smtClean="0">
                <a:latin typeface="Times New Roman" pitchFamily="18" charset="0"/>
                <a:cs typeface="Times New Roman" pitchFamily="18" charset="0"/>
              </a:rPr>
              <a:t>lấy </a:t>
            </a:r>
            <a:r>
              <a:rPr lang="nl-NL" sz="2800" dirty="0">
                <a:latin typeface="Times New Roman" pitchFamily="18" charset="0"/>
                <a:cs typeface="Times New Roman" pitchFamily="18" charset="0"/>
              </a:rPr>
              <a:t>điểm B trên tia Ax, điểm C trên tia Ay, ta được tam giác ABC. Giả sử tia phân giác At </a:t>
            </a:r>
            <a:r>
              <a:rPr lang="nl-NL" sz="2800" dirty="0" smtClean="0">
                <a:latin typeface="Times New Roman" pitchFamily="18" charset="0"/>
                <a:cs typeface="Times New Roman" pitchFamily="18" charset="0"/>
              </a:rPr>
              <a:t>cắt </a:t>
            </a:r>
            <a:r>
              <a:rPr lang="nl-NL" sz="2800" dirty="0">
                <a:latin typeface="Times New Roman" pitchFamily="18" charset="0"/>
                <a:cs typeface="Times New Roman" pitchFamily="18" charset="0"/>
              </a:rPr>
              <a:t>BC tại điểm </a:t>
            </a:r>
            <a:r>
              <a:rPr lang="nl-NL" sz="2800" dirty="0" smtClean="0">
                <a:latin typeface="Times New Roman" pitchFamily="18" charset="0"/>
                <a:cs typeface="Times New Roman" pitchFamily="18" charset="0"/>
              </a:rPr>
              <a:t>D.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12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315" b="43000"/>
          <a:stretch/>
        </p:blipFill>
        <p:spPr bwMode="auto">
          <a:xfrm>
            <a:off x="2667000" y="1447800"/>
            <a:ext cx="3657599" cy="20574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76201" y="3429000"/>
            <a:ext cx="3809999" cy="2438400"/>
            <a:chOff x="76201" y="3429000"/>
            <a:chExt cx="3809999" cy="2438400"/>
          </a:xfrm>
        </p:grpSpPr>
        <p:sp>
          <p:nvSpPr>
            <p:cNvPr id="4" name="TextBox 3"/>
            <p:cNvSpPr txBox="1"/>
            <p:nvPr/>
          </p:nvSpPr>
          <p:spPr>
            <a:xfrm>
              <a:off x="76201" y="3429000"/>
              <a:ext cx="3809999" cy="2246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r>
                <a:rPr lang="nl-NL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Nhóm</a:t>
              </a:r>
              <a:r>
                <a:rPr lang="en-US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1;3;5: </a:t>
              </a:r>
            </a:p>
            <a:p>
              <a:r>
                <a:rPr lang="nl-NL" sz="2800" dirty="0" smtClean="0">
                  <a:latin typeface="Times New Roman" pitchFamily="18" charset="0"/>
                  <a:cs typeface="Times New Roman" pitchFamily="18" charset="0"/>
                </a:rPr>
                <a:t>HĐ1</a:t>
              </a:r>
              <a:r>
                <a:rPr lang="nl-NL" sz="2800" dirty="0">
                  <a:latin typeface="Times New Roman" pitchFamily="18" charset="0"/>
                  <a:cs typeface="Times New Roman" pitchFamily="18" charset="0"/>
                </a:rPr>
                <a:t>: Khi lấy B và C sao cho AB= </a:t>
              </a:r>
              <a:r>
                <a:rPr lang="nl-NL" sz="2800" dirty="0" smtClean="0">
                  <a:latin typeface="Times New Roman" pitchFamily="18" charset="0"/>
                  <a:cs typeface="Times New Roman" pitchFamily="18" charset="0"/>
                </a:rPr>
                <a:t>AC (h.4.20a)  </a:t>
              </a:r>
              <a:r>
                <a:rPr lang="nl-NL" sz="2800" dirty="0">
                  <a:latin typeface="Times New Roman" pitchFamily="18" charset="0"/>
                  <a:cs typeface="Times New Roman" pitchFamily="18" charset="0"/>
                </a:rPr>
                <a:t>hãy so sánh hai tỉ số  </a:t>
              </a:r>
              <a:r>
                <a:rPr lang="nl-NL" sz="2800" dirty="0" smtClean="0">
                  <a:latin typeface="Times New Roman" pitchFamily="18" charset="0"/>
                  <a:cs typeface="Times New Roman" pitchFamily="18" charset="0"/>
                </a:rPr>
                <a:t>      và </a:t>
              </a:r>
              <a:endParaRPr lang="vi-VN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12724216"/>
                </p:ext>
              </p:extLst>
            </p:nvPr>
          </p:nvGraphicFramePr>
          <p:xfrm>
            <a:off x="3023606" y="4724400"/>
            <a:ext cx="633994" cy="762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29" name="Equation" r:id="rId4" imgW="294924" imgH="390397" progId="Equation.DSMT4">
                    <p:embed/>
                  </p:oleObj>
                </mc:Choice>
                <mc:Fallback>
                  <p:oleObj name="Equation" r:id="rId4" imgW="294924" imgH="390397" progId="Equation.DSMT4">
                    <p:embed/>
                    <p:pic>
                      <p:nvPicPr>
                        <p:cNvPr id="0" name="Object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23606" y="4724400"/>
                          <a:ext cx="633994" cy="762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77118369"/>
                </p:ext>
              </p:extLst>
            </p:nvPr>
          </p:nvGraphicFramePr>
          <p:xfrm>
            <a:off x="609600" y="5100569"/>
            <a:ext cx="568783" cy="7668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30" name="Equation" r:id="rId6" imgW="291960" imgH="393480" progId="Equation.DSMT4">
                    <p:embed/>
                  </p:oleObj>
                </mc:Choice>
                <mc:Fallback>
                  <p:oleObj name="Equation" r:id="rId6" imgW="291960" imgH="393480" progId="Equation.DSMT4">
                    <p:embed/>
                    <p:pic>
                      <p:nvPicPr>
                        <p:cNvPr id="0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9600" y="5100569"/>
                          <a:ext cx="568783" cy="76683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" name="Group 13"/>
          <p:cNvGrpSpPr/>
          <p:nvPr/>
        </p:nvGrpSpPr>
        <p:grpSpPr>
          <a:xfrm>
            <a:off x="4191000" y="3429000"/>
            <a:ext cx="4876800" cy="3352800"/>
            <a:chOff x="4191000" y="3429000"/>
            <a:chExt cx="4876800" cy="3352800"/>
          </a:xfrm>
        </p:grpSpPr>
        <p:sp>
          <p:nvSpPr>
            <p:cNvPr id="6" name="TextBox 5"/>
            <p:cNvSpPr txBox="1"/>
            <p:nvPr/>
          </p:nvSpPr>
          <p:spPr>
            <a:xfrm>
              <a:off x="4191000" y="3429000"/>
              <a:ext cx="4876800" cy="3108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r>
                <a:rPr lang="nl-NL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Nhóm</a:t>
              </a:r>
              <a:r>
                <a:rPr 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2;4;6: </a:t>
              </a:r>
            </a:p>
            <a:p>
              <a:r>
                <a:rPr lang="nl-NL" sz="2800" dirty="0" smtClean="0">
                  <a:latin typeface="Times New Roman" pitchFamily="18" charset="0"/>
                  <a:cs typeface="Times New Roman" pitchFamily="18" charset="0"/>
                </a:rPr>
                <a:t>HĐ2</a:t>
              </a:r>
              <a:r>
                <a:rPr lang="nl-NL" sz="2800" dirty="0">
                  <a:latin typeface="Times New Roman" pitchFamily="18" charset="0"/>
                  <a:cs typeface="Times New Roman" pitchFamily="18" charset="0"/>
                </a:rPr>
                <a:t>: Khi lấy B và C sao cho AB=2cm và AC=4cm (H.4.20b), hãy dùng thước có vạch chia đến milimet để đo độ dài các đoạn thẳng DB, DC rồi so sánh hai tỉ số 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</a:t>
              </a:r>
              <a:r>
                <a:rPr lang="nl-NL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nl-NL" sz="2800" dirty="0">
                  <a:latin typeface="Times New Roman" pitchFamily="18" charset="0"/>
                  <a:cs typeface="Times New Roman" pitchFamily="18" charset="0"/>
                </a:rPr>
                <a:t>và </a:t>
              </a:r>
              <a:endParaRPr lang="vi-VN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42450321"/>
                </p:ext>
              </p:extLst>
            </p:nvPr>
          </p:nvGraphicFramePr>
          <p:xfrm>
            <a:off x="4724400" y="5968636"/>
            <a:ext cx="672301" cy="8080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31" name="Equation" r:id="rId8" imgW="294924" imgH="390397" progId="Equation.DSMT4">
                    <p:embed/>
                  </p:oleObj>
                </mc:Choice>
                <mc:Fallback>
                  <p:oleObj name="Equation" r:id="rId8" imgW="294924" imgH="390397" progId="Equation.DSMT4">
                    <p:embed/>
                    <p:pic>
                      <p:nvPicPr>
                        <p:cNvPr id="0" name="Object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24400" y="5968636"/>
                          <a:ext cx="672301" cy="80804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70711241"/>
                </p:ext>
              </p:extLst>
            </p:nvPr>
          </p:nvGraphicFramePr>
          <p:xfrm>
            <a:off x="5867400" y="5968636"/>
            <a:ext cx="603150" cy="8131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32" name="Equation" r:id="rId9" imgW="291960" imgH="393480" progId="Equation.DSMT4">
                    <p:embed/>
                  </p:oleObj>
                </mc:Choice>
                <mc:Fallback>
                  <p:oleObj name="Equation" r:id="rId9" imgW="291960" imgH="393480" progId="Equation.DSMT4">
                    <p:embed/>
                    <p:pic>
                      <p:nvPicPr>
                        <p:cNvPr id="0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67400" y="5968636"/>
                          <a:ext cx="603150" cy="81316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5" name="Straight Connector 4"/>
          <p:cNvCxnSpPr/>
          <p:nvPr/>
        </p:nvCxnSpPr>
        <p:spPr>
          <a:xfrm>
            <a:off x="3962400" y="3657600"/>
            <a:ext cx="0" cy="3200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8887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304800" y="1524000"/>
            <a:ext cx="8534400" cy="138499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eaLnBrk="1" hangingPunct="1">
              <a:buFont typeface="Wingdings 2" pitchFamily="18" charset="2"/>
              <a:buNone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0074" y="65470"/>
            <a:ext cx="8239126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TÍNH CHẤT ĐƯỜNG PHÂN GIÁC TRONG TAM GIÁC</a:t>
            </a:r>
            <a:endParaRPr lang="en-US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125" y="922446"/>
            <a:ext cx="196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endParaRPr lang="en-US" sz="2800" b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761645" y="3136552"/>
            <a:ext cx="3735489" cy="2747665"/>
            <a:chOff x="402803" y="3271817"/>
            <a:chExt cx="3735489" cy="2747665"/>
          </a:xfrm>
        </p:grpSpPr>
        <p:grpSp>
          <p:nvGrpSpPr>
            <p:cNvPr id="10" name="Group 5"/>
            <p:cNvGrpSpPr>
              <a:grpSpLocks/>
            </p:cNvGrpSpPr>
            <p:nvPr/>
          </p:nvGrpSpPr>
          <p:grpSpPr bwMode="auto">
            <a:xfrm>
              <a:off x="1287463" y="3710285"/>
              <a:ext cx="611187" cy="665163"/>
              <a:chOff x="0" y="0"/>
              <a:chExt cx="385" cy="419"/>
            </a:xfrm>
          </p:grpSpPr>
          <p:sp>
            <p:nvSpPr>
              <p:cNvPr id="11" name="Arc 28"/>
              <p:cNvSpPr>
                <a:spLocks/>
              </p:cNvSpPr>
              <p:nvPr/>
            </p:nvSpPr>
            <p:spPr bwMode="auto">
              <a:xfrm rot="8848366">
                <a:off x="0" y="0"/>
                <a:ext cx="385" cy="419"/>
              </a:xfrm>
              <a:custGeom>
                <a:avLst/>
                <a:gdLst>
                  <a:gd name="T0" fmla="*/ 0 w 18382"/>
                  <a:gd name="T1" fmla="*/ 0 h 19982"/>
                  <a:gd name="T2" fmla="*/ 0 w 18382"/>
                  <a:gd name="T3" fmla="*/ 0 h 19982"/>
                  <a:gd name="T4" fmla="*/ 0 w 18382"/>
                  <a:gd name="T5" fmla="*/ 0 h 19982"/>
                  <a:gd name="T6" fmla="*/ 0 w 18382"/>
                  <a:gd name="T7" fmla="*/ 0 h 19982"/>
                  <a:gd name="T8" fmla="*/ 0 w 18382"/>
                  <a:gd name="T9" fmla="*/ 0 h 19982"/>
                  <a:gd name="T10" fmla="*/ 0 w 18382"/>
                  <a:gd name="T11" fmla="*/ 0 h 1998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8382"/>
                  <a:gd name="T19" fmla="*/ 0 h 19982"/>
                  <a:gd name="T20" fmla="*/ 18382 w 18382"/>
                  <a:gd name="T21" fmla="*/ 19982 h 1998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8382" h="19982" fill="none" extrusionOk="0">
                    <a:moveTo>
                      <a:pt x="8202" y="0"/>
                    </a:moveTo>
                    <a:cubicBezTo>
                      <a:pt x="12423" y="1732"/>
                      <a:pt x="15986" y="4757"/>
                      <a:pt x="18382" y="8639"/>
                    </a:cubicBezTo>
                  </a:path>
                  <a:path w="18382" h="19982" stroke="0" extrusionOk="0">
                    <a:moveTo>
                      <a:pt x="8202" y="0"/>
                    </a:moveTo>
                    <a:cubicBezTo>
                      <a:pt x="12423" y="1732"/>
                      <a:pt x="15986" y="4757"/>
                      <a:pt x="18382" y="8639"/>
                    </a:cubicBezTo>
                    <a:lnTo>
                      <a:pt x="0" y="19982"/>
                    </a:lnTo>
                    <a:lnTo>
                      <a:pt x="8202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solidFill>
                  <a:schemeClr val="tx1"/>
                </a:solidFill>
                <a:bevel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" name="Text Box 31"/>
              <p:cNvSpPr txBox="1">
                <a:spLocks noChangeArrowheads="1"/>
              </p:cNvSpPr>
              <p:nvPr/>
            </p:nvSpPr>
            <p:spPr bwMode="auto">
              <a:xfrm>
                <a:off x="93" y="99"/>
                <a:ext cx="213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buFont typeface="Wingdings 2" pitchFamily="18" charset="2"/>
                  <a:buNone/>
                </a:pPr>
                <a:r>
                  <a:rPr lang="en-US" sz="2400" b="1">
                    <a:solidFill>
                      <a:srgbClr val="D60093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grpSp>
          <p:nvGrpSpPr>
            <p:cNvPr id="2" name="Group 1"/>
            <p:cNvGrpSpPr/>
            <p:nvPr/>
          </p:nvGrpSpPr>
          <p:grpSpPr>
            <a:xfrm>
              <a:off x="402803" y="3271817"/>
              <a:ext cx="3735489" cy="2747665"/>
              <a:chOff x="457200" y="3195935"/>
              <a:chExt cx="3735489" cy="2747665"/>
            </a:xfrm>
          </p:grpSpPr>
          <p:grpSp>
            <p:nvGrpSpPr>
              <p:cNvPr id="7" name="Group 2"/>
              <p:cNvGrpSpPr>
                <a:grpSpLocks/>
              </p:cNvGrpSpPr>
              <p:nvPr/>
            </p:nvGrpSpPr>
            <p:grpSpPr bwMode="auto">
              <a:xfrm>
                <a:off x="1563688" y="3715048"/>
                <a:ext cx="665162" cy="614362"/>
                <a:chOff x="0" y="0"/>
                <a:chExt cx="419" cy="387"/>
              </a:xfrm>
            </p:grpSpPr>
            <p:sp>
              <p:nvSpPr>
                <p:cNvPr id="8" name="Arc 29"/>
                <p:cNvSpPr>
                  <a:spLocks/>
                </p:cNvSpPr>
                <p:nvPr/>
              </p:nvSpPr>
              <p:spPr bwMode="auto">
                <a:xfrm rot="6618963">
                  <a:off x="17" y="-17"/>
                  <a:ext cx="385" cy="419"/>
                </a:xfrm>
                <a:custGeom>
                  <a:avLst/>
                  <a:gdLst>
                    <a:gd name="T0" fmla="*/ 0 w 18382"/>
                    <a:gd name="T1" fmla="*/ 0 h 19982"/>
                    <a:gd name="T2" fmla="*/ 0 w 18382"/>
                    <a:gd name="T3" fmla="*/ 0 h 19982"/>
                    <a:gd name="T4" fmla="*/ 0 w 18382"/>
                    <a:gd name="T5" fmla="*/ 0 h 19982"/>
                    <a:gd name="T6" fmla="*/ 0 w 18382"/>
                    <a:gd name="T7" fmla="*/ 0 h 19982"/>
                    <a:gd name="T8" fmla="*/ 0 w 18382"/>
                    <a:gd name="T9" fmla="*/ 0 h 19982"/>
                    <a:gd name="T10" fmla="*/ 0 w 18382"/>
                    <a:gd name="T11" fmla="*/ 0 h 1998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8382"/>
                    <a:gd name="T19" fmla="*/ 0 h 19982"/>
                    <a:gd name="T20" fmla="*/ 18382 w 18382"/>
                    <a:gd name="T21" fmla="*/ 19982 h 1998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8382" h="19982" fill="none" extrusionOk="0">
                      <a:moveTo>
                        <a:pt x="8202" y="0"/>
                      </a:moveTo>
                      <a:cubicBezTo>
                        <a:pt x="12423" y="1732"/>
                        <a:pt x="15986" y="4757"/>
                        <a:pt x="18382" y="8639"/>
                      </a:cubicBezTo>
                    </a:path>
                    <a:path w="18382" h="19982" stroke="0" extrusionOk="0">
                      <a:moveTo>
                        <a:pt x="8202" y="0"/>
                      </a:moveTo>
                      <a:cubicBezTo>
                        <a:pt x="12423" y="1732"/>
                        <a:pt x="15986" y="4757"/>
                        <a:pt x="18382" y="8639"/>
                      </a:cubicBezTo>
                      <a:lnTo>
                        <a:pt x="0" y="19982"/>
                      </a:lnTo>
                      <a:lnTo>
                        <a:pt x="820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 cmpd="sng">
                  <a:solidFill>
                    <a:schemeClr val="tx1"/>
                  </a:solidFill>
                  <a:bevel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9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141" y="96"/>
                  <a:ext cx="213" cy="2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eaLnBrk="1" hangingPunct="1">
                    <a:buFont typeface="Wingdings 2" pitchFamily="18" charset="2"/>
                    <a:buNone/>
                  </a:pPr>
                  <a:r>
                    <a:rPr lang="en-US" sz="2400" b="1">
                      <a:solidFill>
                        <a:srgbClr val="D60093"/>
                      </a:solidFill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</a:p>
              </p:txBody>
            </p:sp>
          </p:grpSp>
          <p:sp>
            <p:nvSpPr>
              <p:cNvPr id="13" name="Line 10"/>
              <p:cNvSpPr>
                <a:spLocks noChangeShapeType="1"/>
              </p:cNvSpPr>
              <p:nvPr/>
            </p:nvSpPr>
            <p:spPr bwMode="auto">
              <a:xfrm flipH="1">
                <a:off x="762000" y="3576935"/>
                <a:ext cx="904875" cy="1885950"/>
              </a:xfrm>
              <a:prstGeom prst="line">
                <a:avLst/>
              </a:prstGeom>
              <a:ln>
                <a:headEnd/>
                <a:tailEnd/>
              </a:ln>
              <a:extLst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" name="Line 11"/>
              <p:cNvSpPr>
                <a:spLocks noChangeShapeType="1"/>
              </p:cNvSpPr>
              <p:nvPr/>
            </p:nvSpPr>
            <p:spPr bwMode="auto">
              <a:xfrm flipV="1">
                <a:off x="762000" y="5462885"/>
                <a:ext cx="3040839" cy="1"/>
              </a:xfrm>
              <a:prstGeom prst="line">
                <a:avLst/>
              </a:prstGeom>
              <a:ln>
                <a:solidFill>
                  <a:schemeClr val="tx1"/>
                </a:solidFill>
                <a:headEnd/>
                <a:tailEnd/>
              </a:ln>
              <a:extLst/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" name="Line 12"/>
              <p:cNvSpPr>
                <a:spLocks noChangeShapeType="1"/>
              </p:cNvSpPr>
              <p:nvPr/>
            </p:nvSpPr>
            <p:spPr bwMode="auto">
              <a:xfrm>
                <a:off x="1666875" y="3576936"/>
                <a:ext cx="2135964" cy="1885950"/>
              </a:xfrm>
              <a:prstGeom prst="line">
                <a:avLst/>
              </a:prstGeom>
              <a:ln>
                <a:headEnd/>
                <a:tailEnd/>
              </a:ln>
              <a:extLst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" name="Line 15"/>
              <p:cNvSpPr>
                <a:spLocks noChangeShapeType="1"/>
              </p:cNvSpPr>
              <p:nvPr/>
            </p:nvSpPr>
            <p:spPr bwMode="auto">
              <a:xfrm>
                <a:off x="1666875" y="3576935"/>
                <a:ext cx="376956" cy="1885950"/>
              </a:xfrm>
              <a:prstGeom prst="line">
                <a:avLst/>
              </a:prstGeom>
              <a:ln w="38100">
                <a:solidFill>
                  <a:schemeClr val="tx1"/>
                </a:solidFill>
                <a:headEnd/>
                <a:tailEnd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 sz="2400">
                  <a:ln>
                    <a:solidFill>
                      <a:sysClr val="windowText" lastClr="000000"/>
                    </a:solidFill>
                  </a:ln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" name="Text Box 18"/>
              <p:cNvSpPr txBox="1">
                <a:spLocks noChangeArrowheads="1"/>
              </p:cNvSpPr>
              <p:nvPr/>
            </p:nvSpPr>
            <p:spPr bwMode="auto">
              <a:xfrm>
                <a:off x="1528763" y="3195935"/>
                <a:ext cx="40748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buFont typeface="Wingdings 2" pitchFamily="18" charset="2"/>
                  <a:buNone/>
                  <a:defRPr/>
                </a:pPr>
                <a:r>
                  <a:rPr lang="en-US" sz="2400" dirty="0" smtClean="0">
                    <a:ln>
                      <a:solidFill>
                        <a:schemeClr val="tx1"/>
                      </a:solidFill>
                    </a:ln>
                    <a:latin typeface="Times New Roman" pitchFamily="18" charset="0"/>
                    <a:cs typeface="Times New Roman" pitchFamily="18" charset="0"/>
                  </a:rPr>
                  <a:t>A</a:t>
                </a:r>
              </a:p>
            </p:txBody>
          </p:sp>
          <p:sp>
            <p:nvSpPr>
              <p:cNvPr id="18" name="Text Box 20"/>
              <p:cNvSpPr txBox="1">
                <a:spLocks noChangeArrowheads="1"/>
              </p:cNvSpPr>
              <p:nvPr/>
            </p:nvSpPr>
            <p:spPr bwMode="auto">
              <a:xfrm>
                <a:off x="1990725" y="5481935"/>
                <a:ext cx="40748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buFont typeface="Wingdings 2" pitchFamily="18" charset="2"/>
                  <a:buNone/>
                  <a:defRPr/>
                </a:pPr>
                <a:r>
                  <a:rPr lang="en-US" sz="2400" dirty="0">
                    <a:ln>
                      <a:solidFill>
                        <a:schemeClr val="tx1"/>
                      </a:solidFill>
                    </a:ln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en-US" sz="2400" dirty="0" smtClean="0">
                  <a:ln>
                    <a:solidFill>
                      <a:schemeClr val="tx1"/>
                    </a:solidFill>
                  </a:ln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" name="Text Box 23"/>
              <p:cNvSpPr txBox="1">
                <a:spLocks noChangeArrowheads="1"/>
              </p:cNvSpPr>
              <p:nvPr/>
            </p:nvSpPr>
            <p:spPr bwMode="auto">
              <a:xfrm>
                <a:off x="457200" y="5253335"/>
                <a:ext cx="38985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buFont typeface="Wingdings 2" pitchFamily="18" charset="2"/>
                  <a:buNone/>
                  <a:defRPr/>
                </a:pPr>
                <a:r>
                  <a:rPr lang="en-US" sz="2400" dirty="0" smtClean="0">
                    <a:ln>
                      <a:solidFill>
                        <a:schemeClr val="tx1"/>
                      </a:solidFill>
                    </a:ln>
                    <a:latin typeface="Times New Roman" pitchFamily="18" charset="0"/>
                    <a:cs typeface="Times New Roman" pitchFamily="18" charset="0"/>
                  </a:rPr>
                  <a:t>B</a:t>
                </a:r>
              </a:p>
            </p:txBody>
          </p:sp>
          <p:sp>
            <p:nvSpPr>
              <p:cNvPr id="20" name="Text Box 36"/>
              <p:cNvSpPr txBox="1">
                <a:spLocks noChangeArrowheads="1"/>
              </p:cNvSpPr>
              <p:nvPr/>
            </p:nvSpPr>
            <p:spPr bwMode="auto">
              <a:xfrm>
                <a:off x="3802839" y="5289202"/>
                <a:ext cx="38985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buFont typeface="Wingdings 2" pitchFamily="18" charset="2"/>
                  <a:buNone/>
                  <a:defRPr/>
                </a:pPr>
                <a:r>
                  <a:rPr lang="en-US" sz="2400" dirty="0" smtClean="0">
                    <a:ln>
                      <a:solidFill>
                        <a:schemeClr val="tx1"/>
                      </a:solidFill>
                    </a:ln>
                    <a:latin typeface="Times New Roman" pitchFamily="18" charset="0"/>
                    <a:cs typeface="Times New Roman" pitchFamily="18" charset="0"/>
                  </a:rPr>
                  <a:t>C</a:t>
                </a:r>
              </a:p>
            </p:txBody>
          </p:sp>
        </p:grpSp>
      </p:grpSp>
      <p:cxnSp>
        <p:nvCxnSpPr>
          <p:cNvPr id="53" name="Straight Connector 52"/>
          <p:cNvCxnSpPr/>
          <p:nvPr/>
        </p:nvCxnSpPr>
        <p:spPr bwMode="auto">
          <a:xfrm>
            <a:off x="346886" y="4434185"/>
            <a:ext cx="4087776" cy="275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 bwMode="auto">
          <a:xfrm>
            <a:off x="951724" y="3195935"/>
            <a:ext cx="1629" cy="256827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Text Box 65"/>
          <p:cNvSpPr txBox="1">
            <a:spLocks noChangeArrowheads="1"/>
          </p:cNvSpPr>
          <p:nvPr/>
        </p:nvSpPr>
        <p:spPr bwMode="auto">
          <a:xfrm>
            <a:off x="152401" y="3733800"/>
            <a:ext cx="7628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buFont typeface="Wingdings 2" pitchFamily="18" charset="2"/>
              <a:buNone/>
            </a:pPr>
            <a:r>
              <a:rPr lang="en-US" sz="2800" dirty="0">
                <a:latin typeface="Times New Roman" pitchFamily="18" charset="0"/>
              </a:rPr>
              <a:t>GT</a:t>
            </a:r>
          </a:p>
        </p:txBody>
      </p:sp>
      <p:sp>
        <p:nvSpPr>
          <p:cNvPr id="56" name="Text Box 66"/>
          <p:cNvSpPr txBox="1">
            <a:spLocks noChangeArrowheads="1"/>
          </p:cNvSpPr>
          <p:nvPr/>
        </p:nvSpPr>
        <p:spPr bwMode="auto">
          <a:xfrm>
            <a:off x="152401" y="4510385"/>
            <a:ext cx="8390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buFont typeface="Wingdings 2" pitchFamily="18" charset="2"/>
              <a:buNone/>
            </a:pPr>
            <a:r>
              <a:rPr lang="en-US" sz="2800" dirty="0">
                <a:latin typeface="Times New Roman" pitchFamily="18" charset="0"/>
              </a:rPr>
              <a:t>KL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923148" y="3761165"/>
                <a:ext cx="4033422" cy="5372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AD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phân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giác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 smtClean="0"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/>
                          </a:rPr>
                          <m:t>BAC</m:t>
                        </m:r>
                      </m:e>
                    </m:acc>
                  </m:oMath>
                </a14:m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148" y="3761165"/>
                <a:ext cx="4033422" cy="537263"/>
              </a:xfrm>
              <a:prstGeom prst="rect">
                <a:avLst/>
              </a:prstGeom>
              <a:blipFill rotWithShape="1">
                <a:blip r:embed="rId2"/>
                <a:stretch>
                  <a:fillRect l="-3021" t="-7955" b="-3181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/>
              <p:cNvSpPr/>
              <p:nvPr/>
            </p:nvSpPr>
            <p:spPr>
              <a:xfrm>
                <a:off x="942455" y="3161982"/>
                <a:ext cx="1067539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𝐴𝐵𝐶</m:t>
                      </m:r>
                    </m:oMath>
                  </m:oMathPara>
                </a14:m>
                <a:endParaRPr lang="en-US" sz="2800" b="0" dirty="0" smtClean="0"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2455" y="3161982"/>
                <a:ext cx="1067539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1280336" y="4434185"/>
                <a:ext cx="1843864" cy="9017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DB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DC</m:t>
                          </m:r>
                        </m:den>
                      </m:f>
                      <m:r>
                        <a:rPr lang="en-US" sz="28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AB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AC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0336" y="4434185"/>
                <a:ext cx="1843864" cy="90178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2081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5" grpId="0"/>
      <p:bldP spid="56" grpId="0"/>
      <p:bldP spid="57" grpId="0"/>
      <p:bldP spid="58" grpId="0"/>
      <p:bldP spid="5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14325" y="235802"/>
                <a:ext cx="67056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Cho </a:t>
                </a:r>
                <a:r>
                  <a:rPr lang="en-US" sz="2800" dirty="0" smtClean="0">
                    <a:latin typeface="Times New Roman" pitchFamily="18" charset="0"/>
                    <a:ea typeface="Cambria Math" panose="02040503050406030204" pitchFamily="18" charset="0"/>
                    <a:cs typeface="Times New Roman" pitchFamily="18" charset="0"/>
                  </a:rPr>
                  <a:t>∆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  <a:ea typeface="Cambria Math"/>
                      </a:rPr>
                      <m:t>M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  <a:ea typeface="Cambria Math"/>
                      </a:rPr>
                      <m:t>NP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,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  <a:ea typeface="Cambria Math"/>
                      </a:rPr>
                      <m:t>M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D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l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à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tia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ph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â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n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gi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á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c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c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ủ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a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g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ó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c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  <a:ea typeface="Cambria Math"/>
                      </a:rPr>
                      <m:t>M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.</m:t>
                    </m:r>
                  </m:oMath>
                </a14:m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Ta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suy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ra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hệ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thức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nào</a:t>
                </a:r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325" y="235802"/>
                <a:ext cx="6705600" cy="954107"/>
              </a:xfrm>
              <a:prstGeom prst="rect">
                <a:avLst/>
              </a:prstGeom>
              <a:blipFill rotWithShape="1">
                <a:blip r:embed="rId2"/>
                <a:stretch>
                  <a:fillRect l="-1909" t="-6410" b="-1730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1914525" y="1262062"/>
            <a:ext cx="4943475" cy="2624138"/>
            <a:chOff x="246" y="1072"/>
            <a:chExt cx="3306" cy="1653"/>
          </a:xfrm>
        </p:grpSpPr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46" y="1072"/>
              <a:ext cx="3306" cy="1641"/>
              <a:chOff x="414" y="2157"/>
              <a:chExt cx="3306" cy="1641"/>
            </a:xfrm>
          </p:grpSpPr>
          <p:sp>
            <p:nvSpPr>
              <p:cNvPr id="12" name="Freeform 7"/>
              <p:cNvSpPr>
                <a:spLocks/>
              </p:cNvSpPr>
              <p:nvPr/>
            </p:nvSpPr>
            <p:spPr bwMode="auto">
              <a:xfrm>
                <a:off x="576" y="2448"/>
                <a:ext cx="2832" cy="1104"/>
              </a:xfrm>
              <a:custGeom>
                <a:avLst/>
                <a:gdLst>
                  <a:gd name="T0" fmla="*/ 0 w 2832"/>
                  <a:gd name="T1" fmla="*/ 1104 h 1104"/>
                  <a:gd name="T2" fmla="*/ 816 w 2832"/>
                  <a:gd name="T3" fmla="*/ 0 h 1104"/>
                  <a:gd name="T4" fmla="*/ 2832 w 2832"/>
                  <a:gd name="T5" fmla="*/ 1104 h 1104"/>
                  <a:gd name="T6" fmla="*/ 0 w 2832"/>
                  <a:gd name="T7" fmla="*/ 1104 h 110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32" h="1104">
                    <a:moveTo>
                      <a:pt x="0" y="1104"/>
                    </a:moveTo>
                    <a:lnTo>
                      <a:pt x="816" y="0"/>
                    </a:lnTo>
                    <a:lnTo>
                      <a:pt x="2832" y="1104"/>
                    </a:lnTo>
                    <a:lnTo>
                      <a:pt x="0" y="1104"/>
                    </a:lnTo>
                    <a:close/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Text Box 8"/>
              <p:cNvSpPr txBox="1">
                <a:spLocks noChangeArrowheads="1"/>
              </p:cNvSpPr>
              <p:nvPr/>
            </p:nvSpPr>
            <p:spPr bwMode="auto">
              <a:xfrm>
                <a:off x="1272" y="2157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400" dirty="0" smtClean="0">
                    <a:latin typeface="VNI-Times" pitchFamily="2" charset="0"/>
                  </a:rPr>
                  <a:t>M</a:t>
                </a:r>
                <a:endParaRPr lang="en-US" altLang="en-US" sz="2400" dirty="0">
                  <a:latin typeface="VNI-Times" pitchFamily="2" charset="0"/>
                </a:endParaRPr>
              </a:p>
            </p:txBody>
          </p:sp>
          <p:sp>
            <p:nvSpPr>
              <p:cNvPr id="14" name="Text Box 9"/>
              <p:cNvSpPr txBox="1">
                <a:spLocks noChangeArrowheads="1"/>
              </p:cNvSpPr>
              <p:nvPr/>
            </p:nvSpPr>
            <p:spPr bwMode="auto">
              <a:xfrm>
                <a:off x="414" y="3507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400" dirty="0" smtClean="0">
                    <a:latin typeface="VNI-Times" pitchFamily="2" charset="0"/>
                  </a:rPr>
                  <a:t>N</a:t>
                </a:r>
                <a:endParaRPr lang="en-US" altLang="en-US" sz="2400" dirty="0">
                  <a:latin typeface="VNI-Times" pitchFamily="2" charset="0"/>
                </a:endParaRPr>
              </a:p>
            </p:txBody>
          </p:sp>
          <p:sp>
            <p:nvSpPr>
              <p:cNvPr id="15" name="Text Box 10"/>
              <p:cNvSpPr txBox="1">
                <a:spLocks noChangeArrowheads="1"/>
              </p:cNvSpPr>
              <p:nvPr/>
            </p:nvSpPr>
            <p:spPr bwMode="auto">
              <a:xfrm>
                <a:off x="3336" y="3510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400" dirty="0" smtClean="0">
                    <a:latin typeface="VNI-Times" pitchFamily="2" charset="0"/>
                  </a:rPr>
                  <a:t>P</a:t>
                </a:r>
                <a:endParaRPr lang="en-US" altLang="en-US" sz="2400" dirty="0">
                  <a:latin typeface="VNI-Times" pitchFamily="2" charset="0"/>
                </a:endParaRPr>
              </a:p>
            </p:txBody>
          </p:sp>
        </p:grpSp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1223" y="1360"/>
              <a:ext cx="288" cy="11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Text Box 12"/>
            <p:cNvSpPr txBox="1">
              <a:spLocks noChangeArrowheads="1"/>
            </p:cNvSpPr>
            <p:nvPr/>
          </p:nvSpPr>
          <p:spPr bwMode="auto">
            <a:xfrm>
              <a:off x="1280" y="2437"/>
              <a:ext cx="5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>
                  <a:latin typeface="VNI-Times" pitchFamily="2" charset="0"/>
                </a:rPr>
                <a:t>D</a:t>
              </a:r>
            </a:p>
          </p:txBody>
        </p:sp>
        <p:grpSp>
          <p:nvGrpSpPr>
            <p:cNvPr id="9" name="Group 13"/>
            <p:cNvGrpSpPr>
              <a:grpSpLocks/>
            </p:cNvGrpSpPr>
            <p:nvPr/>
          </p:nvGrpSpPr>
          <p:grpSpPr bwMode="auto">
            <a:xfrm>
              <a:off x="1152" y="1408"/>
              <a:ext cx="281" cy="182"/>
              <a:chOff x="1307" y="2487"/>
              <a:chExt cx="281" cy="182"/>
            </a:xfrm>
          </p:grpSpPr>
          <p:sp>
            <p:nvSpPr>
              <p:cNvPr id="10" name="Arc 14"/>
              <p:cNvSpPr>
                <a:spLocks/>
              </p:cNvSpPr>
              <p:nvPr/>
            </p:nvSpPr>
            <p:spPr bwMode="auto">
              <a:xfrm rot="12052822" flipH="1">
                <a:off x="1452" y="2487"/>
                <a:ext cx="136" cy="144"/>
              </a:xfrm>
              <a:custGeom>
                <a:avLst/>
                <a:gdLst>
                  <a:gd name="T0" fmla="*/ 0 w 20361"/>
                  <a:gd name="T1" fmla="*/ 0 h 21600"/>
                  <a:gd name="T2" fmla="*/ 0 w 20361"/>
                  <a:gd name="T3" fmla="*/ 0 h 21600"/>
                  <a:gd name="T4" fmla="*/ 0 w 20361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361" h="21600" fill="none" extrusionOk="0">
                    <a:moveTo>
                      <a:pt x="0" y="0"/>
                    </a:moveTo>
                    <a:cubicBezTo>
                      <a:pt x="9149" y="0"/>
                      <a:pt x="17306" y="5764"/>
                      <a:pt x="20361" y="14389"/>
                    </a:cubicBezTo>
                  </a:path>
                  <a:path w="20361" h="21600" stroke="0" extrusionOk="0">
                    <a:moveTo>
                      <a:pt x="0" y="0"/>
                    </a:moveTo>
                    <a:cubicBezTo>
                      <a:pt x="9149" y="0"/>
                      <a:pt x="17306" y="5764"/>
                      <a:pt x="20361" y="14389"/>
                    </a:cubicBez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Arc 15"/>
              <p:cNvSpPr>
                <a:spLocks/>
              </p:cNvSpPr>
              <p:nvPr/>
            </p:nvSpPr>
            <p:spPr bwMode="auto">
              <a:xfrm rot="14089926" flipH="1">
                <a:off x="1311" y="2529"/>
                <a:ext cx="136" cy="144"/>
              </a:xfrm>
              <a:custGeom>
                <a:avLst/>
                <a:gdLst>
                  <a:gd name="T0" fmla="*/ 0 w 20361"/>
                  <a:gd name="T1" fmla="*/ 0 h 21600"/>
                  <a:gd name="T2" fmla="*/ 0 w 20361"/>
                  <a:gd name="T3" fmla="*/ 0 h 21600"/>
                  <a:gd name="T4" fmla="*/ 0 w 20361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361" h="21600" fill="none" extrusionOk="0">
                    <a:moveTo>
                      <a:pt x="0" y="0"/>
                    </a:moveTo>
                    <a:cubicBezTo>
                      <a:pt x="9149" y="0"/>
                      <a:pt x="17306" y="5764"/>
                      <a:pt x="20361" y="14389"/>
                    </a:cubicBezTo>
                  </a:path>
                  <a:path w="20361" h="21600" stroke="0" extrusionOk="0">
                    <a:moveTo>
                      <a:pt x="0" y="0"/>
                    </a:moveTo>
                    <a:cubicBezTo>
                      <a:pt x="9149" y="0"/>
                      <a:pt x="17306" y="5764"/>
                      <a:pt x="20361" y="14389"/>
                    </a:cubicBez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421208" y="4876800"/>
                <a:ext cx="2760392" cy="88729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36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itchFamily="18" charset="0"/>
                  </a:rPr>
                  <a:t>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/>
                            <a:cs typeface="Times New Roman" pitchFamily="18" charset="0"/>
                          </a:rPr>
                          <m:t>D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N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/>
                            <a:cs typeface="Times New Roman" pitchFamily="18" charset="0"/>
                          </a:rPr>
                          <m:t>D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P</m:t>
                        </m:r>
                      </m:den>
                    </m:f>
                    <m:r>
                      <a:rPr lang="en-US" sz="3600" b="0" i="0" smtClean="0">
                        <a:latin typeface="Cambria Math"/>
                        <a:cs typeface="Times New Roman" pitchFamily="18" charset="0"/>
                      </a:rPr>
                      <m:t>= </m:t>
                    </m:r>
                    <m:f>
                      <m:fPr>
                        <m:ctrlPr>
                          <a:rPr lang="en-US" sz="36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MN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MP</m:t>
                        </m:r>
                      </m:den>
                    </m:f>
                  </m:oMath>
                </a14:m>
                <a:endParaRPr lang="en-US" sz="3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1208" y="4876800"/>
                <a:ext cx="2760392" cy="887294"/>
              </a:xfrm>
              <a:prstGeom prst="rect">
                <a:avLst/>
              </a:prstGeom>
              <a:blipFill rotWithShape="1">
                <a:blip r:embed="rId4"/>
                <a:stretch>
                  <a:fillRect l="-6127" b="-866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079199" y="4114800"/>
                <a:ext cx="585500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>
                    <a:latin typeface="Times New Roman" pitchFamily="18" charset="0"/>
                    <a:ea typeface="Cambria Math" panose="02040503050406030204" pitchFamily="18" charset="0"/>
                    <a:cs typeface="Times New Roman" pitchFamily="18" charset="0"/>
                  </a:rPr>
                  <a:t>∆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  <a:ea typeface="Cambria Math"/>
                      </a:rPr>
                      <m:t>MNP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, </m:t>
                    </m:r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  <a:ea typeface="Cambria Math"/>
                      </a:rPr>
                      <m:t>M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D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l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à 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tia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ph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â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n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gi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á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c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c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ủ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a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g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ó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c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  <a:ea typeface="Cambria Math"/>
                      </a:rPr>
                      <m:t>M</m:t>
                    </m:r>
                  </m:oMath>
                </a14:m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199" y="4114800"/>
                <a:ext cx="5855001" cy="523220"/>
              </a:xfrm>
              <a:prstGeom prst="rect">
                <a:avLst/>
              </a:prstGeom>
              <a:blipFill rotWithShape="1">
                <a:blip r:embed="rId5"/>
                <a:stretch>
                  <a:fillRect l="-2081" t="-11628" b="-3139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8315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1" grpId="0" animBg="1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076324" y="235802"/>
                <a:ext cx="6696076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Cho </a:t>
                </a:r>
                <a:r>
                  <a:rPr lang="en-US" sz="2800" dirty="0" smtClean="0">
                    <a:latin typeface="Times New Roman" pitchFamily="18" charset="0"/>
                    <a:ea typeface="Cambria Math" panose="02040503050406030204" pitchFamily="18" charset="0"/>
                    <a:cs typeface="Times New Roman" pitchFamily="18" charset="0"/>
                  </a:rPr>
                  <a:t>∆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DEF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latin typeface="Cambria Math"/>
                        <a:ea typeface="Cambria Math"/>
                      </a:rPr>
                      <m:t>,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  <a:ea typeface="Cambria Math"/>
                      </a:rPr>
                      <m:t>DK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l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à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tia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ph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â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n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gi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á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c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c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ủ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a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g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ó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c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  <a:ea typeface="Cambria Math"/>
                      </a:rPr>
                      <m:t>D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.</m:t>
                    </m:r>
                  </m:oMath>
                </a14:m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 algn="ctr"/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Ta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suy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ra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hệ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thức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nào</a:t>
                </a:r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324" y="235802"/>
                <a:ext cx="6696076" cy="954107"/>
              </a:xfrm>
              <a:prstGeom prst="rect">
                <a:avLst/>
              </a:prstGeom>
              <a:blipFill rotWithShape="1">
                <a:blip r:embed="rId2"/>
                <a:stretch>
                  <a:fillRect t="-6410" b="-1730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5"/>
          <p:cNvGrpSpPr>
            <a:grpSpLocks/>
          </p:cNvGrpSpPr>
          <p:nvPr/>
        </p:nvGrpSpPr>
        <p:grpSpPr bwMode="auto">
          <a:xfrm rot="10800000">
            <a:off x="1981201" y="1447800"/>
            <a:ext cx="5125902" cy="2624138"/>
            <a:chOff x="100" y="1072"/>
            <a:chExt cx="3428" cy="1653"/>
          </a:xfrm>
        </p:grpSpPr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00" y="1072"/>
              <a:ext cx="3428" cy="1644"/>
              <a:chOff x="268" y="2157"/>
              <a:chExt cx="3428" cy="1644"/>
            </a:xfrm>
          </p:grpSpPr>
          <p:sp>
            <p:nvSpPr>
              <p:cNvPr id="12" name="Freeform 7"/>
              <p:cNvSpPr>
                <a:spLocks/>
              </p:cNvSpPr>
              <p:nvPr/>
            </p:nvSpPr>
            <p:spPr bwMode="auto">
              <a:xfrm>
                <a:off x="576" y="2448"/>
                <a:ext cx="2832" cy="1104"/>
              </a:xfrm>
              <a:custGeom>
                <a:avLst/>
                <a:gdLst>
                  <a:gd name="T0" fmla="*/ 0 w 2832"/>
                  <a:gd name="T1" fmla="*/ 1104 h 1104"/>
                  <a:gd name="T2" fmla="*/ 816 w 2832"/>
                  <a:gd name="T3" fmla="*/ 0 h 1104"/>
                  <a:gd name="T4" fmla="*/ 2832 w 2832"/>
                  <a:gd name="T5" fmla="*/ 1104 h 1104"/>
                  <a:gd name="T6" fmla="*/ 0 w 2832"/>
                  <a:gd name="T7" fmla="*/ 1104 h 110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32" h="1104">
                    <a:moveTo>
                      <a:pt x="0" y="1104"/>
                    </a:moveTo>
                    <a:lnTo>
                      <a:pt x="816" y="0"/>
                    </a:lnTo>
                    <a:lnTo>
                      <a:pt x="2832" y="1104"/>
                    </a:lnTo>
                    <a:lnTo>
                      <a:pt x="0" y="1104"/>
                    </a:lnTo>
                    <a:close/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Text Box 8"/>
              <p:cNvSpPr txBox="1">
                <a:spLocks noChangeArrowheads="1"/>
              </p:cNvSpPr>
              <p:nvPr/>
            </p:nvSpPr>
            <p:spPr bwMode="auto">
              <a:xfrm rot="10800000">
                <a:off x="1272" y="2157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400" dirty="0" smtClean="0">
                    <a:latin typeface="VNI-Times" pitchFamily="2" charset="0"/>
                  </a:rPr>
                  <a:t>D</a:t>
                </a:r>
                <a:endParaRPr lang="en-US" altLang="en-US" sz="2400" dirty="0">
                  <a:latin typeface="VNI-Times" pitchFamily="2" charset="0"/>
                </a:endParaRPr>
              </a:p>
            </p:txBody>
          </p:sp>
          <p:sp>
            <p:nvSpPr>
              <p:cNvPr id="14" name="Text Box 9"/>
              <p:cNvSpPr txBox="1">
                <a:spLocks noChangeArrowheads="1"/>
              </p:cNvSpPr>
              <p:nvPr/>
            </p:nvSpPr>
            <p:spPr bwMode="auto">
              <a:xfrm rot="10607645">
                <a:off x="268" y="3509"/>
                <a:ext cx="530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400" dirty="0" smtClean="0">
                    <a:latin typeface="VNI-Times" pitchFamily="2" charset="0"/>
                  </a:rPr>
                  <a:t>   E</a:t>
                </a:r>
                <a:endParaRPr lang="en-US" altLang="en-US" sz="2400" dirty="0">
                  <a:latin typeface="VNI-Times" pitchFamily="2" charset="0"/>
                </a:endParaRPr>
              </a:p>
            </p:txBody>
          </p:sp>
          <p:sp>
            <p:nvSpPr>
              <p:cNvPr id="15" name="Text Box 10"/>
              <p:cNvSpPr txBox="1">
                <a:spLocks noChangeArrowheads="1"/>
              </p:cNvSpPr>
              <p:nvPr/>
            </p:nvSpPr>
            <p:spPr bwMode="auto">
              <a:xfrm rot="11064554">
                <a:off x="3312" y="3513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400" dirty="0" smtClean="0">
                    <a:latin typeface="VNI-Times" pitchFamily="2" charset="0"/>
                  </a:rPr>
                  <a:t>F</a:t>
                </a:r>
                <a:endParaRPr lang="en-US" altLang="en-US" sz="2400" dirty="0">
                  <a:latin typeface="VNI-Times" pitchFamily="2" charset="0"/>
                </a:endParaRPr>
              </a:p>
            </p:txBody>
          </p:sp>
        </p:grpSp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1223" y="1360"/>
              <a:ext cx="288" cy="11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Text Box 12"/>
            <p:cNvSpPr txBox="1">
              <a:spLocks noChangeArrowheads="1"/>
            </p:cNvSpPr>
            <p:nvPr/>
          </p:nvSpPr>
          <p:spPr bwMode="auto">
            <a:xfrm rot="11094013">
              <a:off x="1280" y="2437"/>
              <a:ext cx="5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 dirty="0" smtClean="0">
                  <a:latin typeface="VNI-Times" pitchFamily="2" charset="0"/>
                </a:rPr>
                <a:t>K</a:t>
              </a:r>
              <a:endParaRPr lang="en-US" altLang="en-US" sz="2400" dirty="0">
                <a:latin typeface="VNI-Times" pitchFamily="2" charset="0"/>
              </a:endParaRPr>
            </a:p>
          </p:txBody>
        </p:sp>
        <p:grpSp>
          <p:nvGrpSpPr>
            <p:cNvPr id="9" name="Group 13"/>
            <p:cNvGrpSpPr>
              <a:grpSpLocks/>
            </p:cNvGrpSpPr>
            <p:nvPr/>
          </p:nvGrpSpPr>
          <p:grpSpPr bwMode="auto">
            <a:xfrm>
              <a:off x="1152" y="1408"/>
              <a:ext cx="281" cy="182"/>
              <a:chOff x="1307" y="2487"/>
              <a:chExt cx="281" cy="182"/>
            </a:xfrm>
          </p:grpSpPr>
          <p:sp>
            <p:nvSpPr>
              <p:cNvPr id="10" name="Arc 14"/>
              <p:cNvSpPr>
                <a:spLocks/>
              </p:cNvSpPr>
              <p:nvPr/>
            </p:nvSpPr>
            <p:spPr bwMode="auto">
              <a:xfrm rot="12052822" flipH="1">
                <a:off x="1452" y="2487"/>
                <a:ext cx="136" cy="144"/>
              </a:xfrm>
              <a:custGeom>
                <a:avLst/>
                <a:gdLst>
                  <a:gd name="T0" fmla="*/ 0 w 20361"/>
                  <a:gd name="T1" fmla="*/ 0 h 21600"/>
                  <a:gd name="T2" fmla="*/ 0 w 20361"/>
                  <a:gd name="T3" fmla="*/ 0 h 21600"/>
                  <a:gd name="T4" fmla="*/ 0 w 20361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361" h="21600" fill="none" extrusionOk="0">
                    <a:moveTo>
                      <a:pt x="0" y="0"/>
                    </a:moveTo>
                    <a:cubicBezTo>
                      <a:pt x="9149" y="0"/>
                      <a:pt x="17306" y="5764"/>
                      <a:pt x="20361" y="14389"/>
                    </a:cubicBezTo>
                  </a:path>
                  <a:path w="20361" h="21600" stroke="0" extrusionOk="0">
                    <a:moveTo>
                      <a:pt x="0" y="0"/>
                    </a:moveTo>
                    <a:cubicBezTo>
                      <a:pt x="9149" y="0"/>
                      <a:pt x="17306" y="5764"/>
                      <a:pt x="20361" y="14389"/>
                    </a:cubicBez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Arc 15"/>
              <p:cNvSpPr>
                <a:spLocks/>
              </p:cNvSpPr>
              <p:nvPr/>
            </p:nvSpPr>
            <p:spPr bwMode="auto">
              <a:xfrm rot="14089926" flipH="1">
                <a:off x="1311" y="2529"/>
                <a:ext cx="136" cy="144"/>
              </a:xfrm>
              <a:custGeom>
                <a:avLst/>
                <a:gdLst>
                  <a:gd name="T0" fmla="*/ 0 w 20361"/>
                  <a:gd name="T1" fmla="*/ 0 h 21600"/>
                  <a:gd name="T2" fmla="*/ 0 w 20361"/>
                  <a:gd name="T3" fmla="*/ 0 h 21600"/>
                  <a:gd name="T4" fmla="*/ 0 w 20361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361" h="21600" fill="none" extrusionOk="0">
                    <a:moveTo>
                      <a:pt x="0" y="0"/>
                    </a:moveTo>
                    <a:cubicBezTo>
                      <a:pt x="9149" y="0"/>
                      <a:pt x="17306" y="5764"/>
                      <a:pt x="20361" y="14389"/>
                    </a:cubicBezTo>
                  </a:path>
                  <a:path w="20361" h="21600" stroke="0" extrusionOk="0">
                    <a:moveTo>
                      <a:pt x="0" y="0"/>
                    </a:moveTo>
                    <a:cubicBezTo>
                      <a:pt x="9149" y="0"/>
                      <a:pt x="17306" y="5764"/>
                      <a:pt x="20361" y="14389"/>
                    </a:cubicBez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802208" y="4953000"/>
                <a:ext cx="2760392" cy="88729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36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itchFamily="18" charset="0"/>
                  </a:rPr>
                  <a:t>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KE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KF</m:t>
                        </m:r>
                      </m:den>
                    </m:f>
                    <m:r>
                      <a:rPr lang="en-US" sz="3600" b="0" i="0" smtClean="0">
                        <a:latin typeface="Cambria Math"/>
                        <a:cs typeface="Times New Roman" pitchFamily="18" charset="0"/>
                      </a:rPr>
                      <m:t>= </m:t>
                    </m:r>
                    <m:f>
                      <m:fPr>
                        <m:ctrlPr>
                          <a:rPr lang="en-US" sz="36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DE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DF</m:t>
                        </m:r>
                      </m:den>
                    </m:f>
                  </m:oMath>
                </a14:m>
                <a:endParaRPr lang="en-US" sz="3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2208" y="4953000"/>
                <a:ext cx="2760392" cy="887294"/>
              </a:xfrm>
              <a:prstGeom prst="rect">
                <a:avLst/>
              </a:prstGeom>
              <a:blipFill rotWithShape="1">
                <a:blip r:embed="rId4"/>
                <a:stretch>
                  <a:fillRect l="-6346" b="-872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720745" y="4191000"/>
                <a:ext cx="567065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>
                    <a:latin typeface="Times New Roman" pitchFamily="18" charset="0"/>
                    <a:ea typeface="Cambria Math" panose="02040503050406030204" pitchFamily="18" charset="0"/>
                    <a:cs typeface="Times New Roman" pitchFamily="18" charset="0"/>
                  </a:rPr>
                  <a:t>∆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DEF</a:t>
                </a:r>
                <a14:m>
                  <m:oMath xmlns:m="http://schemas.openxmlformats.org/officeDocument/2006/math">
                    <m:r>
                      <a:rPr lang="en-US" sz="2800">
                        <a:latin typeface="Cambria Math"/>
                        <a:ea typeface="Cambria Math"/>
                      </a:rPr>
                      <m:t>, </m:t>
                    </m:r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  <a:ea typeface="Cambria Math"/>
                      </a:rPr>
                      <m:t>DK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l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à 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tia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ph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â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n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gi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á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c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c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ủ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a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g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ó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c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  <a:ea typeface="Cambria Math"/>
                      </a:rPr>
                      <m:t>D</m:t>
                    </m:r>
                  </m:oMath>
                </a14:m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0745" y="4191000"/>
                <a:ext cx="5670655" cy="523220"/>
              </a:xfrm>
              <a:prstGeom prst="rect">
                <a:avLst/>
              </a:prstGeom>
              <a:blipFill rotWithShape="1">
                <a:blip r:embed="rId5"/>
                <a:stretch>
                  <a:fillRect l="-2148" t="-11765" b="-3176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5437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1" grpId="0" animBg="1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848380"/>
            <a:ext cx="44021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latin typeface="Times New Roman" pitchFamily="18" charset="0"/>
                <a:cs typeface="Times New Roman" pitchFamily="18" charset="0"/>
              </a:rPr>
              <a:t>Tìm độ dài x trong Hình 4.22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85" t="7650"/>
          <a:stretch/>
        </p:blipFill>
        <p:spPr bwMode="auto">
          <a:xfrm>
            <a:off x="5673407" y="76200"/>
            <a:ext cx="3165793" cy="20897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381000" y="2958405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Times New Roman" pitchFamily="18" charset="0"/>
                <a:cs typeface="Times New Roman" pitchFamily="18" charset="0"/>
              </a:rPr>
              <a:t>Trong MNP có MI là đường phân giác của góc M. 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457200" y="3680847"/>
            <a:ext cx="5715000" cy="1119753"/>
            <a:chOff x="457200" y="3680847"/>
            <a:chExt cx="5715000" cy="1119753"/>
          </a:xfrm>
        </p:grpSpPr>
        <p:sp>
          <p:nvSpPr>
            <p:cNvPr id="18" name="TextBox 17"/>
            <p:cNvSpPr txBox="1"/>
            <p:nvPr/>
          </p:nvSpPr>
          <p:spPr>
            <a:xfrm>
              <a:off x="457200" y="3846493"/>
              <a:ext cx="57150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800" dirty="0">
                  <a:latin typeface="Times New Roman" pitchFamily="18" charset="0"/>
                  <a:cs typeface="Times New Roman" pitchFamily="18" charset="0"/>
                </a:rPr>
                <a:t>Do đó ta có:  </a:t>
              </a:r>
              <a:r>
                <a:rPr lang="nl-NL" sz="2800" dirty="0" smtClean="0">
                  <a:latin typeface="Times New Roman" pitchFamily="18" charset="0"/>
                  <a:cs typeface="Times New Roman" pitchFamily="18" charset="0"/>
                </a:rPr>
                <a:t>                 hay </a:t>
              </a:r>
              <a:endParaRPr lang="vi-VN" sz="2800" dirty="0">
                <a:latin typeface="Times New Roman" pitchFamily="18" charset="0"/>
                <a:cs typeface="Times New Roman" pitchFamily="18" charset="0"/>
              </a:endParaRPr>
            </a:p>
            <a:p>
              <a:endParaRPr lang="vi-VN" sz="2800" dirty="0"/>
            </a:p>
          </p:txBody>
        </p:sp>
        <p:graphicFrame>
          <p:nvGraphicFramePr>
            <p:cNvPr id="19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57752629"/>
                </p:ext>
              </p:extLst>
            </p:nvPr>
          </p:nvGraphicFramePr>
          <p:xfrm>
            <a:off x="2438400" y="3744128"/>
            <a:ext cx="1433632" cy="8278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33" name="Equation" r:id="rId4" imgW="675809" imgH="390397" progId="Equation.DSMT4">
                    <p:embed/>
                  </p:oleObj>
                </mc:Choice>
                <mc:Fallback>
                  <p:oleObj name="Equation" r:id="rId4" imgW="675809" imgH="390397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2438400" y="3744128"/>
                          <a:ext cx="1433632" cy="82787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8361928"/>
                </p:ext>
              </p:extLst>
            </p:nvPr>
          </p:nvGraphicFramePr>
          <p:xfrm>
            <a:off x="4630766" y="3680847"/>
            <a:ext cx="1321263" cy="9673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34" name="Equation" r:id="rId6" imgW="533022" imgH="390397" progId="Equation.DSMT4">
                    <p:embed/>
                  </p:oleObj>
                </mc:Choice>
                <mc:Fallback>
                  <p:oleObj name="Equation" r:id="rId6" imgW="533022" imgH="390397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4630766" y="3680847"/>
                          <a:ext cx="1321263" cy="96735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4" name="Group 23"/>
          <p:cNvGrpSpPr/>
          <p:nvPr/>
        </p:nvGrpSpPr>
        <p:grpSpPr>
          <a:xfrm>
            <a:off x="685800" y="4731425"/>
            <a:ext cx="3566187" cy="983575"/>
            <a:chOff x="685800" y="4731425"/>
            <a:chExt cx="3566187" cy="983575"/>
          </a:xfrm>
        </p:grpSpPr>
        <p:sp>
          <p:nvSpPr>
            <p:cNvPr id="22" name="TextBox 21"/>
            <p:cNvSpPr txBox="1"/>
            <p:nvPr/>
          </p:nvSpPr>
          <p:spPr>
            <a:xfrm>
              <a:off x="685800" y="4886980"/>
              <a:ext cx="1219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800" dirty="0">
                  <a:latin typeface="Times New Roman" pitchFamily="18" charset="0"/>
                  <a:cs typeface="Times New Roman" pitchFamily="18" charset="0"/>
                </a:rPr>
                <a:t>Suy ra</a:t>
              </a:r>
              <a:r>
                <a:rPr lang="nl-NL" sz="2800" dirty="0" smtClean="0">
                  <a:latin typeface="Times New Roman" pitchFamily="18" charset="0"/>
                  <a:cs typeface="Times New Roman" pitchFamily="18" charset="0"/>
                </a:rPr>
                <a:t>:</a:t>
              </a:r>
              <a:endParaRPr lang="vi-VN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3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737193"/>
                </p:ext>
              </p:extLst>
            </p:nvPr>
          </p:nvGraphicFramePr>
          <p:xfrm>
            <a:off x="1905000" y="4731425"/>
            <a:ext cx="2346987" cy="983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35" name="Equation" r:id="rId8" imgW="932609" imgH="390397" progId="Equation.DSMT4">
                    <p:embed/>
                  </p:oleObj>
                </mc:Choice>
                <mc:Fallback>
                  <p:oleObj name="Equation" r:id="rId8" imgW="932609" imgH="390397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1905000" y="4731425"/>
                          <a:ext cx="2346987" cy="9835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814373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848380"/>
            <a:ext cx="44021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latin typeface="Times New Roman" pitchFamily="18" charset="0"/>
                <a:cs typeface="Times New Roman" pitchFamily="18" charset="0"/>
              </a:rPr>
              <a:t>Tìm độ dài x trong Hình </a:t>
            </a:r>
            <a:r>
              <a:rPr lang="nl-NL" sz="2800" dirty="0" smtClean="0">
                <a:latin typeface="Times New Roman" pitchFamily="18" charset="0"/>
                <a:cs typeface="Times New Roman" pitchFamily="18" charset="0"/>
              </a:rPr>
              <a:t>4.23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1000" y="2958405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Times New Roman" pitchFamily="18" charset="0"/>
                <a:cs typeface="Times New Roman" pitchFamily="18" charset="0"/>
              </a:rPr>
              <a:t>Trong EDF</a:t>
            </a:r>
            <a:r>
              <a:rPr lang="nl-NL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2800" dirty="0">
                <a:latin typeface="Times New Roman" pitchFamily="18" charset="0"/>
                <a:cs typeface="Times New Roman" pitchFamily="18" charset="0"/>
              </a:rPr>
              <a:t>có </a:t>
            </a:r>
            <a:r>
              <a:rPr lang="nl-NL" sz="2800" dirty="0" smtClean="0">
                <a:latin typeface="Times New Roman" pitchFamily="18" charset="0"/>
                <a:cs typeface="Times New Roman" pitchFamily="18" charset="0"/>
              </a:rPr>
              <a:t>EM </a:t>
            </a:r>
            <a:r>
              <a:rPr lang="nl-NL" sz="2800" dirty="0">
                <a:latin typeface="Times New Roman" pitchFamily="18" charset="0"/>
                <a:cs typeface="Times New Roman" pitchFamily="18" charset="0"/>
              </a:rPr>
              <a:t>là đường phân giác của góc </a:t>
            </a:r>
            <a:r>
              <a:rPr lang="nl-NL" sz="2800" dirty="0" smtClean="0">
                <a:latin typeface="Times New Roman" pitchFamily="18" charset="0"/>
                <a:cs typeface="Times New Roman" pitchFamily="18" charset="0"/>
              </a:rPr>
              <a:t>E. 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152400"/>
            <a:ext cx="3124200" cy="2590800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457200" y="3733800"/>
            <a:ext cx="5715000" cy="1066800"/>
            <a:chOff x="457200" y="3733800"/>
            <a:chExt cx="5715000" cy="1066800"/>
          </a:xfrm>
        </p:grpSpPr>
        <p:sp>
          <p:nvSpPr>
            <p:cNvPr id="18" name="TextBox 17"/>
            <p:cNvSpPr txBox="1"/>
            <p:nvPr/>
          </p:nvSpPr>
          <p:spPr>
            <a:xfrm>
              <a:off x="457200" y="3846493"/>
              <a:ext cx="57150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800" dirty="0">
                  <a:latin typeface="Times New Roman" pitchFamily="18" charset="0"/>
                  <a:cs typeface="Times New Roman" pitchFamily="18" charset="0"/>
                </a:rPr>
                <a:t>Do đó ta có:  </a:t>
              </a:r>
              <a:r>
                <a:rPr lang="nl-NL" sz="2800" dirty="0" smtClean="0">
                  <a:latin typeface="Times New Roman" pitchFamily="18" charset="0"/>
                  <a:cs typeface="Times New Roman" pitchFamily="18" charset="0"/>
                </a:rPr>
                <a:t>                 hay </a:t>
              </a:r>
              <a:endParaRPr lang="vi-VN" sz="2800" dirty="0">
                <a:latin typeface="Times New Roman" pitchFamily="18" charset="0"/>
                <a:cs typeface="Times New Roman" pitchFamily="18" charset="0"/>
              </a:endParaRPr>
            </a:p>
            <a:p>
              <a:endParaRPr lang="vi-VN" sz="2800" dirty="0"/>
            </a:p>
          </p:txBody>
        </p:sp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13073385"/>
                </p:ext>
              </p:extLst>
            </p:nvPr>
          </p:nvGraphicFramePr>
          <p:xfrm>
            <a:off x="2429683" y="3781455"/>
            <a:ext cx="1404341" cy="7905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48" name="Equation" r:id="rId4" imgW="694511" imgH="390397" progId="Equation.DSMT4">
                    <p:embed/>
                  </p:oleObj>
                </mc:Choice>
                <mc:Fallback>
                  <p:oleObj name="Equation" r:id="rId4" imgW="694511" imgH="390397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2429683" y="3781455"/>
                          <a:ext cx="1404341" cy="79054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53129806"/>
                </p:ext>
              </p:extLst>
            </p:nvPr>
          </p:nvGraphicFramePr>
          <p:xfrm>
            <a:off x="4648200" y="3733800"/>
            <a:ext cx="1474529" cy="9541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49" name="Equation" r:id="rId6" imgW="647036" imgH="418822" progId="Equation.DSMT4">
                    <p:embed/>
                  </p:oleObj>
                </mc:Choice>
                <mc:Fallback>
                  <p:oleObj name="Equation" r:id="rId6" imgW="647036" imgH="418822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4648200" y="3733800"/>
                          <a:ext cx="1474529" cy="95410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" name="Group 8"/>
          <p:cNvGrpSpPr/>
          <p:nvPr/>
        </p:nvGrpSpPr>
        <p:grpSpPr>
          <a:xfrm>
            <a:off x="685800" y="4726117"/>
            <a:ext cx="4275917" cy="1065083"/>
            <a:chOff x="685800" y="4726117"/>
            <a:chExt cx="4275917" cy="1065083"/>
          </a:xfrm>
        </p:grpSpPr>
        <p:sp>
          <p:nvSpPr>
            <p:cNvPr id="22" name="TextBox 21"/>
            <p:cNvSpPr txBox="1"/>
            <p:nvPr/>
          </p:nvSpPr>
          <p:spPr>
            <a:xfrm>
              <a:off x="685800" y="4963180"/>
              <a:ext cx="1219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800" dirty="0">
                  <a:latin typeface="Times New Roman" pitchFamily="18" charset="0"/>
                  <a:cs typeface="Times New Roman" pitchFamily="18" charset="0"/>
                </a:rPr>
                <a:t>Suy ra</a:t>
              </a:r>
              <a:r>
                <a:rPr lang="nl-NL" sz="2800" dirty="0" smtClean="0">
                  <a:latin typeface="Times New Roman" pitchFamily="18" charset="0"/>
                  <a:cs typeface="Times New Roman" pitchFamily="18" charset="0"/>
                </a:rPr>
                <a:t>:</a:t>
              </a:r>
              <a:endParaRPr lang="vi-VN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67780091"/>
                </p:ext>
              </p:extLst>
            </p:nvPr>
          </p:nvGraphicFramePr>
          <p:xfrm>
            <a:off x="2133600" y="4726117"/>
            <a:ext cx="2828117" cy="10650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50" name="Equation" r:id="rId8" imgW="1113520" imgH="418822" progId="Equation.DSMT4">
                    <p:embed/>
                  </p:oleObj>
                </mc:Choice>
                <mc:Fallback>
                  <p:oleObj name="Equation" r:id="rId8" imgW="1113520" imgH="418822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2133600" y="4726117"/>
                          <a:ext cx="2828117" cy="106508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185656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6200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4.12: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Mai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Dung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4.25),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ABCD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AB.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Mai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7h.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Mai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7h30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I?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67000" y="290578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vi-VN" sz="28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3515380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Times New Roman" pitchFamily="18" charset="0"/>
                <a:cs typeface="Times New Roman" pitchFamily="18" charset="0"/>
              </a:rPr>
              <a:t>Ta có AI là phân giác của góc MAD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57200" y="4290358"/>
            <a:ext cx="5184914" cy="815042"/>
            <a:chOff x="682486" y="3985558"/>
            <a:chExt cx="5184914" cy="815042"/>
          </a:xfrm>
        </p:grpSpPr>
        <p:sp>
          <p:nvSpPr>
            <p:cNvPr id="7" name="TextBox 6"/>
            <p:cNvSpPr txBox="1"/>
            <p:nvPr/>
          </p:nvSpPr>
          <p:spPr>
            <a:xfrm>
              <a:off x="682486" y="4077958"/>
              <a:ext cx="51849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800" dirty="0" smtClean="0">
                  <a:latin typeface="Times New Roman" pitchFamily="18" charset="0"/>
                  <a:cs typeface="Times New Roman" pitchFamily="18" charset="0"/>
                </a:rPr>
                <a:t>Suy ra:                        hay ID=2IM</a:t>
              </a:r>
              <a:endParaRPr lang="vi-VN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22309024"/>
                </p:ext>
              </p:extLst>
            </p:nvPr>
          </p:nvGraphicFramePr>
          <p:xfrm>
            <a:off x="1872107" y="3985558"/>
            <a:ext cx="1944837" cy="8150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49" name="Equation" r:id="rId3" imgW="932609" imgH="390397" progId="Equation.DSMT4">
                    <p:embed/>
                  </p:oleObj>
                </mc:Choice>
                <mc:Fallback>
                  <p:oleObj name="Equation" r:id="rId3" imgW="932609" imgH="390397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872107" y="3985558"/>
                          <a:ext cx="1944837" cy="81504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" name="TextBox 9"/>
          <p:cNvSpPr txBox="1"/>
          <p:nvPr/>
        </p:nvSpPr>
        <p:spPr>
          <a:xfrm>
            <a:off x="381000" y="5244405"/>
            <a:ext cx="830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Times New Roman" pitchFamily="18" charset="0"/>
                <a:cs typeface="Times New Roman" pitchFamily="18" charset="0"/>
              </a:rPr>
              <a:t>Hai bạn đi cùng vận tốc nên thời gian đi từ D đến I gấp 2 lần thời gian đi từ M đến I. Bạn Dung xuất phát lúc 6h30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438400"/>
            <a:ext cx="25146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1617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53882" dir="13500000" algn="ctr" rotWithShape="0">
            <a:schemeClr val="tx1">
              <a:gamma/>
              <a:shade val="60000"/>
              <a:invGamma/>
              <a:alpha val="50000"/>
            </a:schemeClr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53882" dir="13500000" algn="ctr" rotWithShape="0">
            <a:schemeClr val="tx1">
              <a:gamma/>
              <a:shade val="60000"/>
              <a:invGamma/>
              <a:alpha val="50000"/>
            </a:schemeClr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737</TotalTime>
  <Words>521</Words>
  <Application>Microsoft Office PowerPoint</Application>
  <PresentationFormat>On-screen Show (4:3)</PresentationFormat>
  <Paragraphs>59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Office Theme</vt:lpstr>
      <vt:lpstr>1_Office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21AK22</cp:lastModifiedBy>
  <cp:revision>57</cp:revision>
  <dcterms:created xsi:type="dcterms:W3CDTF">2020-04-09T01:44:30Z</dcterms:created>
  <dcterms:modified xsi:type="dcterms:W3CDTF">2023-06-30T01:41:22Z</dcterms:modified>
</cp:coreProperties>
</file>