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5" r:id="rId7"/>
    <p:sldId id="266" r:id="rId8"/>
    <p:sldId id="264" r:id="rId9"/>
    <p:sldId id="267" r:id="rId10"/>
    <p:sldId id="280" r:id="rId11"/>
    <p:sldId id="268" r:id="rId12"/>
    <p:sldId id="269" r:id="rId13"/>
    <p:sldId id="274" r:id="rId14"/>
    <p:sldId id="270" r:id="rId15"/>
    <p:sldId id="272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B90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DD5279-BBCF-4EDE-91FA-FCD918867F18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710288-76C2-4AAC-A60E-D8540B548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5279-BBCF-4EDE-91FA-FCD918867F18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0288-76C2-4AAC-A60E-D8540B548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5279-BBCF-4EDE-91FA-FCD918867F18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0288-76C2-4AAC-A60E-D8540B548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DD5279-BBCF-4EDE-91FA-FCD918867F18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710288-76C2-4AAC-A60E-D8540B548A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DD5279-BBCF-4EDE-91FA-FCD918867F18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710288-76C2-4AAC-A60E-D8540B548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5279-BBCF-4EDE-91FA-FCD918867F18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0288-76C2-4AAC-A60E-D8540B548A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5279-BBCF-4EDE-91FA-FCD918867F18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0288-76C2-4AAC-A60E-D8540B548A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DD5279-BBCF-4EDE-91FA-FCD918867F18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710288-76C2-4AAC-A60E-D8540B548A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5279-BBCF-4EDE-91FA-FCD918867F18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0288-76C2-4AAC-A60E-D8540B548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DD5279-BBCF-4EDE-91FA-FCD918867F18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710288-76C2-4AAC-A60E-D8540B548A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DD5279-BBCF-4EDE-91FA-FCD918867F18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710288-76C2-4AAC-A60E-D8540B548A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DD5279-BBCF-4EDE-91FA-FCD918867F18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710288-76C2-4AAC-A60E-D8540B548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nh&#7841;c%20gi&#7843;ng%20d&#7841;y-%20ctrinh\Di%20hoc%20%20-%20Xuan%20mai.mp3" TargetMode="External"/><Relationship Id="rId1" Type="http://schemas.openxmlformats.org/officeDocument/2006/relationships/audio" Target="file:///E:\nh&#7841;c%20gi&#7843;ng%20d&#7841;y-%20ctrinh\Bai%20Ca%20Tren%20Doi%20-%20Siu%20Black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nh&#7841;c%20gi&#7843;ng%20d&#7841;y-%20ctrinh\To%20Quoc%20Nhin%20Tu%20Bien%20-%20Artista%20Band.mp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76200"/>
            <a:ext cx="7086600" cy="5181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 14:Ôn TĐN: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TĐN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ÂNTT: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ưởn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4"/>
          <a:srcRect l="8307" t="5556" r="10661" b="4445"/>
          <a:stretch>
            <a:fillRect/>
          </a:stretch>
        </p:blipFill>
        <p:spPr bwMode="auto">
          <a:xfrm>
            <a:off x="0" y="0"/>
            <a:ext cx="35052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62200" y="0"/>
            <a:ext cx="5943600" cy="376238"/>
          </a:xfrm>
          <a:prstGeom prst="rect">
            <a:avLst/>
          </a:prstGeom>
          <a:solidFill>
            <a:srgbClr val="009900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1/ Ca khúc mang âm hưởng dân ca miền núi phía Bắc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438400" y="1066800"/>
            <a:ext cx="5943600" cy="376238"/>
          </a:xfrm>
          <a:prstGeom prst="rect">
            <a:avLst/>
          </a:prstGeom>
          <a:solidFill>
            <a:srgbClr val="FF0000"/>
          </a:solidFill>
          <a:ln w="9525">
            <a:solidFill>
              <a:srgbClr val="FF6D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2/ Ca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khúc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mang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âm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h</a:t>
            </a:r>
            <a:r>
              <a:rPr kumimoji="0" lang="vi-VN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ư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ởng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dân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ca </a:t>
            </a:r>
            <a:r>
              <a:rPr kumimoji="0" lang="vi-VN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đ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ồng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bằng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Bắc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Bộ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32100" y="2747962"/>
            <a:ext cx="5168900" cy="376238"/>
          </a:xfrm>
          <a:prstGeom prst="rect">
            <a:avLst/>
          </a:prstGeom>
          <a:solidFill>
            <a:srgbClr val="0066FF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3/ Ca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khúc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mang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âm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h</a:t>
            </a:r>
            <a:r>
              <a:rPr kumimoji="0" lang="vi-VN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ư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ởng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dân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ca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miền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Trung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124200" y="4038600"/>
            <a:ext cx="5257800" cy="376238"/>
          </a:xfrm>
          <a:prstGeom prst="rect">
            <a:avLst/>
          </a:prstGeom>
          <a:solidFill>
            <a:srgbClr val="9966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4/ Ca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khúc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mang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âm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h</a:t>
            </a:r>
            <a:r>
              <a:rPr kumimoji="0" lang="vi-VN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ư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ởng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dân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ca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Tây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Nguyên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895600" y="5638800"/>
            <a:ext cx="4800600" cy="376238"/>
          </a:xfrm>
          <a:prstGeom prst="rect">
            <a:avLst/>
          </a:prstGeom>
          <a:solidFill>
            <a:srgbClr val="FF66FF"/>
          </a:solidFill>
          <a:ln w="9525">
            <a:solidFill>
              <a:srgbClr val="F4BAA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5/ Ca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khúc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mang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âm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h</a:t>
            </a:r>
            <a:r>
              <a:rPr kumimoji="0" lang="vi-VN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ư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ởng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dân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ca Nam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Bộ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09800" y="1447800"/>
            <a:ext cx="5791200" cy="685800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err="1" smtClean="0">
                <a:solidFill>
                  <a:srgbClr val="FF0000"/>
                </a:solidFill>
              </a:rPr>
              <a:t>Em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vi-VN" sz="2200" dirty="0" smtClean="0">
                <a:solidFill>
                  <a:srgbClr val="FF0000"/>
                </a:solidFill>
              </a:rPr>
              <a:t>đi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giữa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biển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vàng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Nhạc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Bùi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Đình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Thảo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en-US" sz="2200" dirty="0" err="1" smtClean="0">
                <a:solidFill>
                  <a:srgbClr val="FF0000"/>
                </a:solidFill>
              </a:rPr>
              <a:t>Lời</a:t>
            </a:r>
            <a:r>
              <a:rPr lang="en-US" sz="2200" dirty="0" smtClean="0">
                <a:solidFill>
                  <a:srgbClr val="FF0000"/>
                </a:solidFill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</a:rPr>
              <a:t>th</a:t>
            </a:r>
            <a:r>
              <a:rPr lang="vi-VN" sz="2200" dirty="0" smtClean="0">
                <a:solidFill>
                  <a:srgbClr val="FF0000"/>
                </a:solidFill>
              </a:rPr>
              <a:t>ơ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Nguyễn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Khoa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Điề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09800" y="2057400"/>
            <a:ext cx="69342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000" b="1" dirty="0" err="1" smtClean="0">
                <a:solidFill>
                  <a:srgbClr val="FF0000"/>
                </a:solidFill>
              </a:rPr>
              <a:t>Những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cô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gái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quan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họ</a:t>
            </a:r>
            <a:r>
              <a:rPr lang="en-US" sz="2000" b="1" dirty="0" smtClean="0">
                <a:solidFill>
                  <a:srgbClr val="FF0000"/>
                </a:solidFill>
              </a:rPr>
              <a:t> - </a:t>
            </a:r>
            <a:r>
              <a:rPr lang="en-US" sz="2000" b="1" dirty="0" err="1" smtClean="0">
                <a:solidFill>
                  <a:srgbClr val="FF0000"/>
                </a:solidFill>
              </a:rPr>
              <a:t>Nhạc</a:t>
            </a:r>
            <a:r>
              <a:rPr lang="en-US" sz="2000" b="1" dirty="0" smtClean="0">
                <a:solidFill>
                  <a:srgbClr val="FF0000"/>
                </a:solidFill>
              </a:rPr>
              <a:t> &amp; </a:t>
            </a:r>
            <a:r>
              <a:rPr lang="en-US" sz="2000" b="1" dirty="0" err="1" smtClean="0">
                <a:solidFill>
                  <a:srgbClr val="FF0000"/>
                </a:solidFill>
              </a:rPr>
              <a:t>lời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</a:rPr>
              <a:t>Phó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Đức</a:t>
            </a:r>
            <a:r>
              <a:rPr lang="en-US" sz="2000" b="1" dirty="0" smtClean="0">
                <a:solidFill>
                  <a:srgbClr val="FF0000"/>
                </a:solidFill>
              </a:rPr>
              <a:t> Ph</a:t>
            </a:r>
            <a:r>
              <a:rPr lang="vi-VN" sz="2000" b="1" dirty="0" smtClean="0">
                <a:solidFill>
                  <a:srgbClr val="FF0000"/>
                </a:solidFill>
              </a:rPr>
              <a:t>ương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505200" y="3276600"/>
            <a:ext cx="57912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514600" y="304800"/>
            <a:ext cx="64008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000" b="1" dirty="0" err="1" smtClean="0">
                <a:solidFill>
                  <a:srgbClr val="00B050"/>
                </a:solidFill>
              </a:rPr>
              <a:t>Tình</a:t>
            </a:r>
            <a:r>
              <a:rPr lang="en-US" sz="2000" b="1" dirty="0" smtClean="0">
                <a:solidFill>
                  <a:srgbClr val="00B050"/>
                </a:solidFill>
              </a:rPr>
              <a:t> ca </a:t>
            </a:r>
            <a:r>
              <a:rPr lang="en-US" sz="2000" b="1" dirty="0" err="1" smtClean="0">
                <a:solidFill>
                  <a:srgbClr val="00B050"/>
                </a:solidFill>
              </a:rPr>
              <a:t>Tây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Bắc</a:t>
            </a:r>
            <a:r>
              <a:rPr lang="en-US" sz="2000" b="1" dirty="0" smtClean="0">
                <a:solidFill>
                  <a:srgbClr val="00B050"/>
                </a:solidFill>
              </a:rPr>
              <a:t> - </a:t>
            </a:r>
            <a:r>
              <a:rPr lang="en-US" sz="2000" b="1" dirty="0" err="1" smtClean="0">
                <a:solidFill>
                  <a:srgbClr val="00B050"/>
                </a:solidFill>
              </a:rPr>
              <a:t>Nhạc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Bùi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Đức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Hạnh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                               </a:t>
            </a:r>
            <a:r>
              <a:rPr lang="en-US" sz="2000" b="1" dirty="0" err="1" smtClean="0">
                <a:solidFill>
                  <a:srgbClr val="00B050"/>
                </a:solidFill>
              </a:rPr>
              <a:t>Lời</a:t>
            </a:r>
            <a:r>
              <a:rPr lang="en-US" sz="2000" b="1" dirty="0" smtClean="0">
                <a:solidFill>
                  <a:srgbClr val="00B050"/>
                </a:solidFill>
              </a:rPr>
              <a:t>: </a:t>
            </a:r>
            <a:r>
              <a:rPr lang="en-US" sz="2000" b="1" dirty="0" err="1" smtClean="0">
                <a:solidFill>
                  <a:srgbClr val="00B050"/>
                </a:solidFill>
              </a:rPr>
              <a:t>th</a:t>
            </a:r>
            <a:r>
              <a:rPr lang="vi-VN" sz="2000" b="1" dirty="0" smtClean="0">
                <a:solidFill>
                  <a:srgbClr val="00B050"/>
                </a:solidFill>
              </a:rPr>
              <a:t>ơ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Cẩm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Giang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276600" y="3200400"/>
            <a:ext cx="57912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L</a:t>
            </a:r>
            <a:r>
              <a:rPr lang="vi-VN" sz="2000" b="1" dirty="0" smtClean="0">
                <a:solidFill>
                  <a:srgbClr val="002060"/>
                </a:solidFill>
              </a:rPr>
              <a:t> ời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Bác</a:t>
            </a:r>
            <a:r>
              <a:rPr lang="en-US" sz="2000" b="1" dirty="0" smtClean="0">
                <a:solidFill>
                  <a:srgbClr val="002060"/>
                </a:solidFill>
              </a:rPr>
              <a:t> d</a:t>
            </a:r>
            <a:r>
              <a:rPr lang="vi-VN" sz="2000" b="1" dirty="0" smtClean="0">
                <a:solidFill>
                  <a:srgbClr val="002060"/>
                </a:solidFill>
              </a:rPr>
              <a:t>ặn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tr</a:t>
            </a:r>
            <a:r>
              <a:rPr lang="vi-VN" sz="2000" b="1" dirty="0" smtClean="0">
                <a:solidFill>
                  <a:srgbClr val="002060"/>
                </a:solidFill>
              </a:rPr>
              <a:t>ướ</a:t>
            </a:r>
            <a:r>
              <a:rPr lang="en-US" sz="2000" b="1" dirty="0" smtClean="0">
                <a:solidFill>
                  <a:srgbClr val="002060"/>
                </a:solidFill>
              </a:rPr>
              <a:t>c </a:t>
            </a:r>
            <a:r>
              <a:rPr lang="en-US" sz="2000" b="1" dirty="0" err="1" smtClean="0">
                <a:solidFill>
                  <a:srgbClr val="002060"/>
                </a:solidFill>
              </a:rPr>
              <a:t>lúc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vi-VN" sz="2000" b="1" dirty="0" smtClean="0">
                <a:solidFill>
                  <a:srgbClr val="002060"/>
                </a:solidFill>
              </a:rPr>
              <a:t>đi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xa</a:t>
            </a:r>
            <a:r>
              <a:rPr lang="en-US" sz="2000" b="1" dirty="0" smtClean="0">
                <a:solidFill>
                  <a:srgbClr val="002060"/>
                </a:solidFill>
              </a:rPr>
              <a:t> - </a:t>
            </a:r>
            <a:r>
              <a:rPr lang="en-US" sz="2000" b="1" dirty="0" err="1" smtClean="0">
                <a:solidFill>
                  <a:srgbClr val="002060"/>
                </a:solidFill>
              </a:rPr>
              <a:t>Nhạc</a:t>
            </a:r>
            <a:r>
              <a:rPr lang="en-US" sz="2000" b="1" dirty="0" smtClean="0">
                <a:solidFill>
                  <a:srgbClr val="002060"/>
                </a:solidFill>
              </a:rPr>
              <a:t> &amp; l</a:t>
            </a:r>
            <a:r>
              <a:rPr lang="vi-VN" sz="2000" b="1" dirty="0" smtClean="0">
                <a:solidFill>
                  <a:srgbClr val="002060"/>
                </a:solidFill>
              </a:rPr>
              <a:t>ời</a:t>
            </a:r>
            <a:r>
              <a:rPr lang="en-US" sz="2000" b="1" dirty="0" smtClean="0">
                <a:solidFill>
                  <a:srgbClr val="002060"/>
                </a:solidFill>
              </a:rPr>
              <a:t>:                  </a:t>
            </a:r>
            <a:r>
              <a:rPr lang="en-US" sz="2000" b="1" dirty="0" err="1" smtClean="0">
                <a:solidFill>
                  <a:srgbClr val="002060"/>
                </a:solidFill>
              </a:rPr>
              <a:t>Trần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Hoàn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4038600" y="4572000"/>
            <a:ext cx="64008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514600" y="4495800"/>
            <a:ext cx="64008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nhớ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Tây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Nguyên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            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Nhạc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&amp;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lời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: V</a:t>
            </a:r>
            <a:r>
              <a:rPr lang="vi-VN" sz="2000" b="1" dirty="0" smtClean="0">
                <a:solidFill>
                  <a:schemeClr val="accent4">
                    <a:lumMod val="50000"/>
                  </a:schemeClr>
                </a:solidFill>
              </a:rPr>
              <a:t>ăn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Tấn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Trần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Quang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Huy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600200" y="6019800"/>
            <a:ext cx="75438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Anh</a:t>
            </a:r>
            <a:r>
              <a:rPr lang="en-US" sz="2000" b="1" dirty="0" smtClean="0">
                <a:solidFill>
                  <a:srgbClr val="D60093"/>
                </a:solidFill>
              </a:rPr>
              <a:t> ở </a:t>
            </a:r>
            <a:r>
              <a:rPr lang="vi-VN" sz="2000" b="1" dirty="0" smtClean="0">
                <a:solidFill>
                  <a:srgbClr val="D60093"/>
                </a:solidFill>
              </a:rPr>
              <a:t>đầu</a:t>
            </a:r>
            <a:r>
              <a:rPr lang="en-US" sz="2000" b="1" dirty="0" smtClean="0">
                <a:solidFill>
                  <a:srgbClr val="D60093"/>
                </a:solidFill>
              </a:rPr>
              <a:t> </a:t>
            </a:r>
            <a:r>
              <a:rPr lang="en-US" sz="2000" b="1" dirty="0" err="1" smtClean="0">
                <a:solidFill>
                  <a:srgbClr val="D60093"/>
                </a:solidFill>
              </a:rPr>
              <a:t>sông</a:t>
            </a:r>
            <a:r>
              <a:rPr lang="en-US" sz="2000" b="1" dirty="0" smtClean="0">
                <a:solidFill>
                  <a:srgbClr val="D60093"/>
                </a:solidFill>
              </a:rPr>
              <a:t> </a:t>
            </a:r>
            <a:r>
              <a:rPr lang="en-US" sz="2000" b="1" dirty="0" err="1" smtClean="0">
                <a:solidFill>
                  <a:srgbClr val="D60093"/>
                </a:solidFill>
              </a:rPr>
              <a:t>em</a:t>
            </a:r>
            <a:r>
              <a:rPr lang="en-US" sz="2000" b="1" dirty="0" smtClean="0">
                <a:solidFill>
                  <a:srgbClr val="D60093"/>
                </a:solidFill>
              </a:rPr>
              <a:t> </a:t>
            </a:r>
            <a:r>
              <a:rPr lang="en-US" sz="2000" b="1" dirty="0" err="1" smtClean="0">
                <a:solidFill>
                  <a:srgbClr val="D60093"/>
                </a:solidFill>
              </a:rPr>
              <a:t>cuối</a:t>
            </a:r>
            <a:r>
              <a:rPr lang="en-US" sz="2000" b="1" dirty="0" smtClean="0">
                <a:solidFill>
                  <a:srgbClr val="D60093"/>
                </a:solidFill>
              </a:rPr>
              <a:t> </a:t>
            </a:r>
            <a:r>
              <a:rPr lang="en-US" sz="2000" b="1" dirty="0" err="1" smtClean="0">
                <a:solidFill>
                  <a:srgbClr val="D60093"/>
                </a:solidFill>
              </a:rPr>
              <a:t>sông</a:t>
            </a:r>
            <a:r>
              <a:rPr lang="en-US" sz="2000" b="1" dirty="0" smtClean="0">
                <a:solidFill>
                  <a:srgbClr val="D60093"/>
                </a:solidFill>
              </a:rPr>
              <a:t>  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000" b="1" dirty="0" smtClean="0">
                <a:solidFill>
                  <a:srgbClr val="D60093"/>
                </a:solidFill>
              </a:rPr>
              <a:t>                                          </a:t>
            </a:r>
            <a:r>
              <a:rPr lang="en-US" sz="2000" b="1" dirty="0" err="1" smtClean="0">
                <a:solidFill>
                  <a:srgbClr val="D60093"/>
                </a:solidFill>
              </a:rPr>
              <a:t>Nhạc</a:t>
            </a:r>
            <a:r>
              <a:rPr lang="en-US" sz="2000" b="1" dirty="0" smtClean="0">
                <a:solidFill>
                  <a:srgbClr val="D60093"/>
                </a:solidFill>
              </a:rPr>
              <a:t> &amp; </a:t>
            </a:r>
            <a:r>
              <a:rPr lang="en-US" sz="2000" b="1" dirty="0" err="1" smtClean="0">
                <a:solidFill>
                  <a:srgbClr val="D60093"/>
                </a:solidFill>
              </a:rPr>
              <a:t>lời</a:t>
            </a:r>
            <a:r>
              <a:rPr lang="en-US" sz="2000" b="1" dirty="0" smtClean="0">
                <a:solidFill>
                  <a:srgbClr val="D60093"/>
                </a:solidFill>
              </a:rPr>
              <a:t>: </a:t>
            </a:r>
            <a:r>
              <a:rPr lang="en-US" sz="2000" b="1" dirty="0" err="1" smtClean="0">
                <a:solidFill>
                  <a:srgbClr val="D60093"/>
                </a:solidFill>
              </a:rPr>
              <a:t>Phan</a:t>
            </a:r>
            <a:r>
              <a:rPr lang="en-US" sz="2000" b="1" dirty="0" smtClean="0">
                <a:solidFill>
                  <a:srgbClr val="D60093"/>
                </a:solidFill>
              </a:rPr>
              <a:t> </a:t>
            </a:r>
            <a:r>
              <a:rPr lang="en-US" sz="2000" b="1" dirty="0" err="1" smtClean="0">
                <a:solidFill>
                  <a:srgbClr val="D60093"/>
                </a:solidFill>
              </a:rPr>
              <a:t>Huỳnh</a:t>
            </a:r>
            <a:r>
              <a:rPr lang="en-US" sz="2000" b="1" dirty="0" smtClean="0">
                <a:solidFill>
                  <a:srgbClr val="D60093"/>
                </a:solidFill>
              </a:rPr>
              <a:t> </a:t>
            </a:r>
            <a:r>
              <a:rPr lang="en-US" sz="2000" b="1" dirty="0" err="1" smtClean="0">
                <a:solidFill>
                  <a:srgbClr val="D60093"/>
                </a:solidFill>
              </a:rPr>
              <a:t>Điểu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tinh ca tay b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0200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198" grpId="0" animBg="1"/>
      <p:bldP spid="12" grpId="0" build="p"/>
      <p:bldP spid="13" grpId="0"/>
      <p:bldP spid="17" grpId="0"/>
      <p:bldP spid="18" grpId="0"/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600200"/>
            <a:ext cx="7391400" cy="5257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* </a:t>
            </a:r>
            <a:r>
              <a:rPr lang="en-US" sz="4000" dirty="0" err="1" smtClean="0">
                <a:solidFill>
                  <a:srgbClr val="FF0000"/>
                </a:solidFill>
              </a:rPr>
              <a:t>Vai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trò</a:t>
            </a:r>
            <a:r>
              <a:rPr lang="en-US" sz="40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4000" dirty="0" err="1" smtClean="0"/>
              <a:t>Dễ</a:t>
            </a:r>
            <a:r>
              <a:rPr lang="en-US" sz="4000" dirty="0" smtClean="0"/>
              <a:t> </a:t>
            </a:r>
            <a:r>
              <a:rPr lang="en-US" sz="4000" dirty="0" err="1" smtClean="0"/>
              <a:t>nghe</a:t>
            </a:r>
            <a:r>
              <a:rPr lang="en-US" sz="4000" dirty="0" smtClean="0"/>
              <a:t>, </a:t>
            </a:r>
            <a:r>
              <a:rPr lang="en-US" sz="4000" dirty="0" err="1" smtClean="0"/>
              <a:t>dễ</a:t>
            </a:r>
            <a:r>
              <a:rPr lang="en-US" sz="4000" dirty="0" smtClean="0"/>
              <a:t> </a:t>
            </a:r>
            <a:r>
              <a:rPr lang="vi-VN" sz="4000" dirty="0" smtClean="0"/>
              <a:t>đi</a:t>
            </a:r>
            <a:r>
              <a:rPr lang="en-US" sz="4000" dirty="0" smtClean="0"/>
              <a:t> </a:t>
            </a:r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 smtClean="0"/>
              <a:t>lòng</a:t>
            </a:r>
            <a:r>
              <a:rPr lang="en-US" sz="4000" dirty="0" smtClean="0"/>
              <a:t> </a:t>
            </a:r>
            <a:r>
              <a:rPr lang="en-US" sz="4000" dirty="0" err="1" smtClean="0"/>
              <a:t>ng</a:t>
            </a:r>
            <a:r>
              <a:rPr lang="vi-VN" sz="4000" dirty="0" smtClean="0"/>
              <a:t>ười</a:t>
            </a:r>
            <a:r>
              <a:rPr lang="en-US" sz="4000" dirty="0" smtClean="0"/>
              <a:t> </a:t>
            </a:r>
            <a:r>
              <a:rPr lang="en-US" sz="4000" dirty="0" err="1" smtClean="0"/>
              <a:t>vì</a:t>
            </a:r>
            <a:r>
              <a:rPr lang="en-US" sz="4000" dirty="0" smtClean="0"/>
              <a:t> </a:t>
            </a:r>
            <a:r>
              <a:rPr lang="vi-VN" sz="4000" dirty="0" smtClean="0"/>
              <a:t>đậm</a:t>
            </a:r>
            <a:r>
              <a:rPr lang="en-US" sz="4000" dirty="0" smtClean="0"/>
              <a:t> </a:t>
            </a:r>
            <a:r>
              <a:rPr lang="vi-VN" sz="4000" dirty="0" smtClean="0"/>
              <a:t>đà</a:t>
            </a:r>
            <a:r>
              <a:rPr lang="en-US" sz="4000" dirty="0" smtClean="0"/>
              <a:t> </a:t>
            </a:r>
            <a:r>
              <a:rPr lang="en-US" sz="4000" dirty="0" err="1" smtClean="0"/>
              <a:t>bản</a:t>
            </a:r>
            <a:r>
              <a:rPr lang="en-US" sz="4000" dirty="0" smtClean="0"/>
              <a:t> </a:t>
            </a:r>
            <a:r>
              <a:rPr lang="en-US" sz="4000" dirty="0" err="1" smtClean="0"/>
              <a:t>sắc</a:t>
            </a:r>
            <a:r>
              <a:rPr lang="en-US" sz="4000" dirty="0" smtClean="0"/>
              <a:t> </a:t>
            </a:r>
            <a:r>
              <a:rPr lang="en-US" sz="4000" dirty="0" err="1" smtClean="0"/>
              <a:t>dân</a:t>
            </a:r>
            <a:r>
              <a:rPr lang="en-US" sz="4000" dirty="0" smtClean="0"/>
              <a:t> </a:t>
            </a:r>
            <a:r>
              <a:rPr lang="en-US" sz="4000" dirty="0" err="1" smtClean="0"/>
              <a:t>tộc</a:t>
            </a:r>
            <a:r>
              <a:rPr lang="en-US" sz="4000" dirty="0" smtClean="0"/>
              <a:t>.</a:t>
            </a:r>
          </a:p>
          <a:p>
            <a:r>
              <a:rPr lang="en-US" sz="4000" dirty="0" err="1" smtClean="0"/>
              <a:t>Góp</a:t>
            </a:r>
            <a:r>
              <a:rPr lang="en-US" sz="4000" dirty="0" smtClean="0"/>
              <a:t> </a:t>
            </a:r>
            <a:r>
              <a:rPr lang="en-US" sz="4000" dirty="0" err="1" smtClean="0"/>
              <a:t>phần</a:t>
            </a:r>
            <a:r>
              <a:rPr lang="en-US" sz="4000" dirty="0" smtClean="0"/>
              <a:t> </a:t>
            </a:r>
            <a:r>
              <a:rPr lang="en-US" sz="4000" dirty="0" err="1" smtClean="0"/>
              <a:t>làm</a:t>
            </a:r>
            <a:r>
              <a:rPr lang="en-US" sz="4000" dirty="0" smtClean="0"/>
              <a:t> </a:t>
            </a:r>
            <a:r>
              <a:rPr lang="vi-VN" sz="4000" dirty="0" smtClean="0"/>
              <a:t>đời</a:t>
            </a:r>
            <a:r>
              <a:rPr lang="en-US" sz="4000" dirty="0" smtClean="0"/>
              <a:t> </a:t>
            </a:r>
            <a:r>
              <a:rPr lang="en-US" sz="4000" dirty="0" err="1" smtClean="0"/>
              <a:t>sống</a:t>
            </a:r>
            <a:r>
              <a:rPr lang="en-US" sz="4000" dirty="0" smtClean="0"/>
              <a:t> </a:t>
            </a:r>
            <a:r>
              <a:rPr lang="en-US" sz="4000" dirty="0" err="1" smtClean="0"/>
              <a:t>âm</a:t>
            </a:r>
            <a:r>
              <a:rPr lang="en-US" sz="4000" dirty="0" smtClean="0"/>
              <a:t> </a:t>
            </a:r>
            <a:r>
              <a:rPr lang="en-US" sz="4000" dirty="0" err="1" smtClean="0"/>
              <a:t>nhạc</a:t>
            </a:r>
            <a:r>
              <a:rPr lang="en-US" sz="4000" dirty="0" smtClean="0"/>
              <a:t> </a:t>
            </a:r>
            <a:r>
              <a:rPr lang="en-US" sz="4000" dirty="0" err="1" smtClean="0"/>
              <a:t>thêm</a:t>
            </a:r>
            <a:r>
              <a:rPr lang="en-US" sz="4000" dirty="0" smtClean="0"/>
              <a:t> </a:t>
            </a:r>
            <a:r>
              <a:rPr lang="en-US" sz="4000" dirty="0" err="1" smtClean="0"/>
              <a:t>phong</a:t>
            </a:r>
            <a:r>
              <a:rPr lang="en-US" sz="4000" dirty="0" smtClean="0"/>
              <a:t> </a:t>
            </a:r>
            <a:r>
              <a:rPr lang="en-US" sz="4000" dirty="0" err="1" smtClean="0"/>
              <a:t>phú</a:t>
            </a:r>
            <a:r>
              <a:rPr lang="en-US" sz="4000" dirty="0" smtClean="0"/>
              <a:t> </a:t>
            </a:r>
            <a:r>
              <a:rPr lang="vi-VN" sz="4000" dirty="0" smtClean="0"/>
              <a:t>độc</a:t>
            </a:r>
            <a:r>
              <a:rPr lang="en-US" sz="4000" dirty="0" smtClean="0"/>
              <a:t> </a:t>
            </a:r>
            <a:r>
              <a:rPr lang="vi-VN" sz="4000" dirty="0" smtClean="0"/>
              <a:t>đáo</a:t>
            </a:r>
            <a:endParaRPr lang="en-US" sz="4000" dirty="0"/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457200" y="1676400"/>
            <a:ext cx="7239000" cy="3657600"/>
          </a:xfrm>
          <a:prstGeom prst="cloudCallout">
            <a:avLst>
              <a:gd name="adj1" fmla="val 67148"/>
              <a:gd name="adj2" fmla="val -29630"/>
            </a:avLst>
          </a:prstGeom>
          <a:solidFill>
            <a:schemeClr val="bg1"/>
          </a:solidFill>
          <a:ln w="3175">
            <a:solidFill>
              <a:srgbClr val="FF66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cs typeface="Arial" pitchFamily="34" charset="0"/>
              </a:rPr>
              <a:t>Vai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cs typeface="Arial" pitchFamily="34" charset="0"/>
              </a:rPr>
              <a:t>trò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cs typeface="Arial" pitchFamily="34" charset="0"/>
              </a:rPr>
              <a:t>của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cs typeface="Arial" pitchFamily="34" charset="0"/>
              </a:rPr>
              <a:t> ca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cs typeface="Arial" pitchFamily="34" charset="0"/>
              </a:rPr>
              <a:t>khúc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cs typeface="Arial" pitchFamily="34" charset="0"/>
              </a:rPr>
              <a:t>mang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cs typeface="Arial" pitchFamily="34" charset="0"/>
              </a:rPr>
              <a:t>âm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cs typeface="Arial" pitchFamily="34" charset="0"/>
              </a:rPr>
              <a:t> h</a:t>
            </a:r>
            <a:r>
              <a:rPr kumimoji="0" lang="vi-VN" sz="48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cs typeface="Arial" pitchFamily="34" charset="0"/>
              </a:rPr>
              <a:t>ư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cs typeface="Arial" pitchFamily="34" charset="0"/>
              </a:rPr>
              <a:t>ởng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cs typeface="Arial" pitchFamily="34" charset="0"/>
              </a:rPr>
              <a:t>dân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cs typeface="Arial" pitchFamily="34" charset="0"/>
              </a:rPr>
              <a:t> ca?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ÂNTT: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khúc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âm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</a:t>
            </a: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ưởng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dân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  <p:bldP spid="719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"/>
            <a:ext cx="8915400" cy="9144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ÂM NHẠC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plant"/>
          <p:cNvSpPr>
            <a:spLocks noEditPoints="1" noChangeArrowheads="1"/>
          </p:cNvSpPr>
          <p:nvPr/>
        </p:nvSpPr>
        <p:spPr bwMode="auto">
          <a:xfrm>
            <a:off x="152400" y="1076325"/>
            <a:ext cx="990600" cy="8286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95400" y="914400"/>
            <a:ext cx="7772400" cy="1447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ưởn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Bai Ca Tren Doi - Siu Blac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1295400"/>
            <a:ext cx="304800" cy="3048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19200" y="2743200"/>
            <a:ext cx="7772400" cy="1447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ưởn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plant"/>
          <p:cNvSpPr>
            <a:spLocks noEditPoints="1" noChangeArrowheads="1"/>
          </p:cNvSpPr>
          <p:nvPr/>
        </p:nvSpPr>
        <p:spPr bwMode="auto">
          <a:xfrm>
            <a:off x="152400" y="2819400"/>
            <a:ext cx="990600" cy="8286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8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71600" y="2743200"/>
            <a:ext cx="7772400" cy="1447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Di hoc  - Xuan ma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533400" y="3048000"/>
            <a:ext cx="304800" cy="304800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1371600" y="2209800"/>
            <a:ext cx="7772400" cy="1447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Siu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-black)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90600" y="4114800"/>
            <a:ext cx="8153400" cy="2438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L</a:t>
            </a:r>
            <a:r>
              <a:rPr lang="vi-VN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ưởn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222" grpId="0" animBg="1"/>
      <p:bldP spid="6" grpId="0"/>
      <p:bldP spid="6" grpId="1"/>
      <p:bldP spid="8" grpId="0"/>
      <p:bldP spid="9" grpId="0" animBg="1"/>
      <p:bldP spid="20" grpId="0"/>
      <p:bldP spid="20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"/>
            <a:ext cx="8915400" cy="9144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ÂM NHẠC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71600" y="2743200"/>
            <a:ext cx="7772400" cy="1447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plant"/>
          <p:cNvSpPr>
            <a:spLocks noEditPoints="1" noChangeArrowheads="1"/>
          </p:cNvSpPr>
          <p:nvPr/>
        </p:nvSpPr>
        <p:spPr bwMode="auto">
          <a:xfrm>
            <a:off x="304800" y="1533525"/>
            <a:ext cx="990600" cy="8286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524000" y="1219200"/>
            <a:ext cx="7620000" cy="1905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clip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371600" y="3429000"/>
            <a:ext cx="7620000" cy="1905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"/>
            <a:ext cx="8915400" cy="9144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ÂM NHẠC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71600" y="2743200"/>
            <a:ext cx="7772400" cy="1447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plant"/>
          <p:cNvSpPr>
            <a:spLocks noEditPoints="1" noChangeArrowheads="1"/>
          </p:cNvSpPr>
          <p:nvPr/>
        </p:nvSpPr>
        <p:spPr bwMode="auto">
          <a:xfrm>
            <a:off x="304800" y="1533525"/>
            <a:ext cx="990600" cy="8286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524000" y="1219200"/>
            <a:ext cx="7620000" cy="1905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clip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ưở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371600" y="3429000"/>
            <a:ext cx="7620000" cy="1905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371600" y="3200400"/>
            <a:ext cx="7620000" cy="1905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ưởn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build="allAtOnce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"/>
            <a:ext cx="8915400" cy="9144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ÂM NHẠC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lant"/>
          <p:cNvSpPr>
            <a:spLocks noEditPoints="1" noChangeArrowheads="1"/>
          </p:cNvSpPr>
          <p:nvPr/>
        </p:nvSpPr>
        <p:spPr bwMode="auto">
          <a:xfrm>
            <a:off x="304800" y="1524000"/>
            <a:ext cx="990600" cy="8286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lant"/>
          <p:cNvSpPr>
            <a:spLocks noEditPoints="1" noChangeArrowheads="1"/>
          </p:cNvSpPr>
          <p:nvPr/>
        </p:nvSpPr>
        <p:spPr bwMode="auto">
          <a:xfrm>
            <a:off x="304800" y="2743200"/>
            <a:ext cx="990600" cy="8286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219200" y="990600"/>
            <a:ext cx="7620000" cy="1905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ừa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8" name="To Quoc Nhin Tu Bien - Artista Ba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1676400"/>
            <a:ext cx="304800" cy="304800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1295400" y="2743200"/>
            <a:ext cx="7620000" cy="1295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 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ca?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371600" y="2667000"/>
            <a:ext cx="7620000" cy="2438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ừa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iệu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447800" y="3962400"/>
            <a:ext cx="7620000" cy="1676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7" grpId="0"/>
      <p:bldP spid="17" grpId="1"/>
      <p:bldP spid="19" grpId="0"/>
      <p:bldP spid="20" grpId="0"/>
      <p:bldP spid="20" grpId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3" descr="1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0"/>
            <a:ext cx="388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3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5029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03"/>
              </a:avLst>
            </a:prstTxWarp>
          </a:bodyPr>
          <a:lstStyle/>
          <a:p>
            <a:pPr algn="ctr" rtl="0"/>
            <a:r>
              <a:rPr lang="vi-VN" sz="3600" b="1" kern="10" spc="0" dirty="0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3600" b="1" kern="10" spc="0" dirty="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0" y="2057400"/>
            <a:ext cx="9144000" cy="24384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TĐN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ưởn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endParaRPr lang="en-US" sz="4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800" dirty="0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dirty="0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 1 ca </a:t>
            </a:r>
            <a:r>
              <a:rPr lang="en-US" sz="4800" dirty="0" err="1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800" dirty="0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dirty="0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dirty="0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dirty="0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dirty="0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800" dirty="0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dirty="0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800" dirty="0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4800" dirty="0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4800" dirty="0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dirty="0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B90BBD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4800" dirty="0" smtClean="0">
              <a:solidFill>
                <a:srgbClr val="B90BB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2" descr="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2600325"/>
            <a:ext cx="9161463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Tiết học kết thúc cảm ơn quý thầy cô và các em!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914400"/>
            <a:ext cx="7010400" cy="533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1/ </a:t>
            </a:r>
            <a:r>
              <a:rPr lang="en-US" sz="3600" dirty="0" err="1" smtClean="0">
                <a:solidFill>
                  <a:srgbClr val="FF0000"/>
                </a:solidFill>
              </a:rPr>
              <a:t>Ôn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</a:rPr>
              <a:t> TĐN </a:t>
            </a:r>
            <a:r>
              <a:rPr lang="en-US" sz="3600" dirty="0" err="1" smtClean="0">
                <a:solidFill>
                  <a:srgbClr val="FF0000"/>
                </a:solidFill>
              </a:rPr>
              <a:t>số</a:t>
            </a:r>
            <a:r>
              <a:rPr lang="en-US" sz="3600" dirty="0" smtClean="0">
                <a:solidFill>
                  <a:srgbClr val="FF0000"/>
                </a:solidFill>
              </a:rPr>
              <a:t> 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05000" y="1447800"/>
            <a:ext cx="7010400" cy="1371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4" descr="Bai Canh en tuoi tho"/>
          <p:cNvPicPr>
            <a:picLocks noChangeAspect="1" noChangeArrowheads="1"/>
          </p:cNvPicPr>
          <p:nvPr/>
        </p:nvPicPr>
        <p:blipFill>
          <a:blip r:embed="rId2"/>
          <a:srcRect l="2632" r="1315" b="34247"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1/ </a:t>
            </a:r>
            <a:r>
              <a:rPr lang="en-US" b="1" dirty="0" err="1" smtClean="0">
                <a:solidFill>
                  <a:srgbClr val="FF0000"/>
                </a:solidFill>
              </a:rPr>
              <a:t>Ô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TĐN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Bai Canh en tuoi tho"/>
          <p:cNvPicPr>
            <a:picLocks noChangeAspect="1" noChangeArrowheads="1"/>
          </p:cNvPicPr>
          <p:nvPr/>
        </p:nvPicPr>
        <p:blipFill>
          <a:blip r:embed="rId4"/>
          <a:srcRect l="2632" r="1315" b="34247"/>
          <a:stretch>
            <a:fillRect/>
          </a:stretch>
        </p:blipFill>
        <p:spPr bwMode="auto">
          <a:xfrm>
            <a:off x="0" y="533400"/>
            <a:ext cx="91440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TĐN 4 L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Tiết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14</a:t>
            </a:r>
          </a:p>
          <a:p>
            <a:pPr algn="ctr"/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Ôn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tập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TĐN: TĐN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4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ÂNTT: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Một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ca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khúc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mang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âm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h</a:t>
            </a:r>
            <a:r>
              <a:rPr lang="vi-VN" sz="2000" dirty="0" smtClean="0">
                <a:solidFill>
                  <a:schemeClr val="accent2">
                    <a:lumMod val="75000"/>
                  </a:schemeClr>
                </a:solidFill>
              </a:rPr>
              <a:t>ưởng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dân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ca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" y="1066800"/>
            <a:ext cx="8839200" cy="99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3200" b="1" dirty="0" smtClean="0">
                <a:solidFill>
                  <a:srgbClr val="FF0000"/>
                </a:solidFill>
              </a:rPr>
              <a:t>2/ </a:t>
            </a:r>
            <a:r>
              <a:rPr lang="en-US" sz="3200" b="1" dirty="0" err="1" smtClean="0">
                <a:solidFill>
                  <a:srgbClr val="FF0000"/>
                </a:solidFill>
              </a:rPr>
              <a:t>Âm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nhạc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</a:t>
            </a:r>
            <a:r>
              <a:rPr lang="vi-VN" sz="3200" b="1" dirty="0" smtClean="0">
                <a:solidFill>
                  <a:srgbClr val="FF0000"/>
                </a:solidFill>
              </a:rPr>
              <a:t>ườn</a:t>
            </a:r>
            <a:r>
              <a:rPr lang="en-US" sz="3200" b="1" dirty="0" smtClean="0">
                <a:solidFill>
                  <a:srgbClr val="FF0000"/>
                </a:solidFill>
              </a:rPr>
              <a:t>g </a:t>
            </a:r>
            <a:r>
              <a:rPr lang="en-US" sz="3200" b="1" dirty="0" err="1" smtClean="0">
                <a:solidFill>
                  <a:srgbClr val="FF0000"/>
                </a:solidFill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</a:rPr>
              <a:t> ca </a:t>
            </a:r>
            <a:r>
              <a:rPr lang="en-US" sz="3200" b="1" dirty="0" err="1" smtClean="0">
                <a:solidFill>
                  <a:srgbClr val="FF0000"/>
                </a:solidFill>
              </a:rPr>
              <a:t>khúc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mang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âm</a:t>
            </a:r>
            <a:r>
              <a:rPr lang="en-US" sz="3200" b="1" dirty="0" smtClean="0">
                <a:solidFill>
                  <a:srgbClr val="FF0000"/>
                </a:solidFill>
              </a:rPr>
              <a:t> h</a:t>
            </a:r>
            <a:r>
              <a:rPr lang="vi-VN" sz="3200" b="1" dirty="0" smtClean="0">
                <a:solidFill>
                  <a:srgbClr val="FF0000"/>
                </a:solidFill>
              </a:rPr>
              <a:t>ưởn</a:t>
            </a:r>
            <a:r>
              <a:rPr lang="en-US" sz="3200" b="1" dirty="0" smtClean="0">
                <a:solidFill>
                  <a:srgbClr val="FF0000"/>
                </a:solidFill>
              </a:rPr>
              <a:t>g </a:t>
            </a:r>
            <a:r>
              <a:rPr lang="en-US" sz="3200" b="1" dirty="0" err="1" smtClean="0">
                <a:solidFill>
                  <a:srgbClr val="FF0000"/>
                </a:solidFill>
              </a:rPr>
              <a:t>dân</a:t>
            </a:r>
            <a:r>
              <a:rPr lang="en-US" sz="3200" b="1" dirty="0" smtClean="0">
                <a:solidFill>
                  <a:srgbClr val="FF0000"/>
                </a:solidFill>
              </a:rPr>
              <a:t> ca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loud Callout 8"/>
          <p:cNvSpPr/>
          <p:nvPr/>
        </p:nvSpPr>
        <p:spPr>
          <a:xfrm rot="10800000" flipV="1">
            <a:off x="2743200" y="2189650"/>
            <a:ext cx="6324600" cy="3220550"/>
          </a:xfrm>
          <a:prstGeom prst="cloudCallout">
            <a:avLst>
              <a:gd name="adj1" fmla="val -748702"/>
              <a:gd name="adj2" fmla="val 869058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Nh</a:t>
            </a:r>
            <a:r>
              <a:rPr lang="vi-VN" sz="4800" b="1" dirty="0" smtClean="0"/>
              <a:t>ắc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lại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khái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niệm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dân</a:t>
            </a:r>
            <a:r>
              <a:rPr lang="en-US" sz="4800" b="1" dirty="0" smtClean="0"/>
              <a:t> ca?</a:t>
            </a:r>
            <a:endParaRPr lang="en-US" sz="48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85800" y="2590800"/>
            <a:ext cx="8001000" cy="2895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ca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ừ đời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vi-VN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đời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2"/>
          <a:srcRect l="8307" t="5556" r="10661" b="4445"/>
          <a:stretch>
            <a:fillRect/>
          </a:stretch>
        </p:blipFill>
        <p:spPr bwMode="auto">
          <a:xfrm>
            <a:off x="0" y="0"/>
            <a:ext cx="35052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62200" y="80962"/>
            <a:ext cx="5943600" cy="646331"/>
          </a:xfrm>
          <a:prstGeom prst="rect">
            <a:avLst/>
          </a:prstGeom>
          <a:solidFill>
            <a:srgbClr val="009900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1/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Dân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ca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miền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núi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phía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Bắc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(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mang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nét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duyên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dáng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mềm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mại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438400" y="1066800"/>
            <a:ext cx="5943600" cy="376238"/>
          </a:xfrm>
          <a:prstGeom prst="rect">
            <a:avLst/>
          </a:prstGeom>
          <a:solidFill>
            <a:srgbClr val="FF0000"/>
          </a:solidFill>
          <a:ln w="9525">
            <a:solidFill>
              <a:srgbClr val="FF6D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2/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Dân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ca </a:t>
            </a:r>
            <a:r>
              <a:rPr kumimoji="0" lang="vi-VN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đ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ồng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bằng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Bắc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Bộ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(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mềm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mại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0" y="2438400"/>
            <a:ext cx="5168900" cy="376238"/>
          </a:xfrm>
          <a:prstGeom prst="rect">
            <a:avLst/>
          </a:prstGeom>
          <a:solidFill>
            <a:srgbClr val="0066FF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3/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Dân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ca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miền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Trung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(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trữ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tình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76600" y="4424362"/>
            <a:ext cx="5257800" cy="376238"/>
          </a:xfrm>
          <a:prstGeom prst="rect">
            <a:avLst/>
          </a:prstGeom>
          <a:solidFill>
            <a:srgbClr val="9966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4/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Dân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ca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Tây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Nguyên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(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Phóng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khoáng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mạnh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mẽ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09800" y="6096000"/>
            <a:ext cx="4800600" cy="376238"/>
          </a:xfrm>
          <a:prstGeom prst="rect">
            <a:avLst/>
          </a:prstGeom>
          <a:solidFill>
            <a:srgbClr val="FF66FF"/>
          </a:solidFill>
          <a:ln w="9525">
            <a:solidFill>
              <a:srgbClr val="F4BAA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5/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Dân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ca Nam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Bộ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(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Chân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chất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thật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thà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1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algn="ctr"/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" y="1066800"/>
            <a:ext cx="8839200" cy="99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3200" b="1" dirty="0" smtClean="0">
                <a:solidFill>
                  <a:srgbClr val="FF0000"/>
                </a:solidFill>
              </a:rPr>
              <a:t>2/ </a:t>
            </a:r>
            <a:r>
              <a:rPr lang="en-US" sz="3200" b="1" dirty="0" err="1" smtClean="0">
                <a:solidFill>
                  <a:srgbClr val="FF0000"/>
                </a:solidFill>
              </a:rPr>
              <a:t>Âm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nhạc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</a:t>
            </a:r>
            <a:r>
              <a:rPr lang="vi-VN" sz="3200" b="1" dirty="0" smtClean="0">
                <a:solidFill>
                  <a:srgbClr val="FF0000"/>
                </a:solidFill>
              </a:rPr>
              <a:t>ườn</a:t>
            </a:r>
            <a:r>
              <a:rPr lang="en-US" sz="3200" b="1" dirty="0" smtClean="0">
                <a:solidFill>
                  <a:srgbClr val="FF0000"/>
                </a:solidFill>
              </a:rPr>
              <a:t>g </a:t>
            </a:r>
            <a:r>
              <a:rPr lang="en-US" sz="3200" b="1" dirty="0" err="1" smtClean="0">
                <a:solidFill>
                  <a:srgbClr val="FF0000"/>
                </a:solidFill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</a:rPr>
              <a:t> ca </a:t>
            </a:r>
            <a:r>
              <a:rPr lang="en-US" sz="3200" b="1" dirty="0" err="1" smtClean="0">
                <a:solidFill>
                  <a:srgbClr val="FF0000"/>
                </a:solidFill>
              </a:rPr>
              <a:t>khúc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mang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âm</a:t>
            </a:r>
            <a:r>
              <a:rPr lang="en-US" sz="3200" b="1" dirty="0" smtClean="0">
                <a:solidFill>
                  <a:srgbClr val="FF0000"/>
                </a:solidFill>
              </a:rPr>
              <a:t> h</a:t>
            </a:r>
            <a:r>
              <a:rPr lang="vi-VN" sz="3200" b="1" dirty="0" smtClean="0">
                <a:solidFill>
                  <a:srgbClr val="FF0000"/>
                </a:solidFill>
              </a:rPr>
              <a:t>ưởn</a:t>
            </a:r>
            <a:r>
              <a:rPr lang="en-US" sz="3200" b="1" dirty="0" smtClean="0">
                <a:solidFill>
                  <a:srgbClr val="FF0000"/>
                </a:solidFill>
              </a:rPr>
              <a:t>g </a:t>
            </a:r>
            <a:r>
              <a:rPr lang="en-US" sz="3200" b="1" dirty="0" err="1" smtClean="0">
                <a:solidFill>
                  <a:srgbClr val="FF0000"/>
                </a:solidFill>
              </a:rPr>
              <a:t>dân</a:t>
            </a:r>
            <a:r>
              <a:rPr lang="en-US" sz="3200" b="1" dirty="0" smtClean="0">
                <a:solidFill>
                  <a:srgbClr val="FF0000"/>
                </a:solidFill>
              </a:rPr>
              <a:t> ca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2667000"/>
            <a:ext cx="9144000" cy="3733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ựa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 rot="10800000" flipV="1">
            <a:off x="1828800" y="2057400"/>
            <a:ext cx="6858000" cy="3581400"/>
          </a:xfrm>
          <a:prstGeom prst="cloudCallout">
            <a:avLst>
              <a:gd name="adj1" fmla="val -748702"/>
              <a:gd name="adj2" fmla="val 869058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Thế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nào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là</a:t>
            </a:r>
            <a:r>
              <a:rPr lang="en-US" sz="4400" b="1" dirty="0" smtClean="0"/>
              <a:t>  ca </a:t>
            </a:r>
            <a:r>
              <a:rPr lang="en-US" sz="4400" b="1" dirty="0" err="1" smtClean="0"/>
              <a:t>khúc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mang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âm</a:t>
            </a:r>
            <a:r>
              <a:rPr lang="en-US" sz="4400" b="1" dirty="0" smtClean="0"/>
              <a:t> h</a:t>
            </a:r>
            <a:r>
              <a:rPr lang="vi-VN" sz="4400" b="1" dirty="0" smtClean="0"/>
              <a:t>ưởng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dân</a:t>
            </a:r>
            <a:r>
              <a:rPr lang="en-US" sz="4400" b="1" dirty="0" smtClean="0"/>
              <a:t> ca ?</a:t>
            </a:r>
            <a:endParaRPr lang="en-US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219200"/>
          <a:ext cx="8915400" cy="5958840"/>
        </p:xfrm>
        <a:graphic>
          <a:graphicData uri="http://schemas.openxmlformats.org/drawingml/2006/table">
            <a:tbl>
              <a:tblPr/>
              <a:tblGrid>
                <a:gridCol w="22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6960">
                <a:tc>
                  <a:txBody>
                    <a:bodyPr/>
                    <a:lstStyle/>
                    <a:p>
                      <a:pPr rtl="0" fontAlgn="t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Dân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ca</a:t>
                      </a:r>
                      <a:endParaRPr lang="en-US" sz="4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Do </a:t>
                      </a: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nhân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dân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sáng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tác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rõ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tác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giả</a:t>
                      </a:r>
                      <a:endParaRPr lang="en-US" sz="4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Được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lưu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truyền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rộng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rãi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có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bản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gốc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có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nhiều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dị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bản</a:t>
                      </a:r>
                      <a:endParaRPr lang="en-US" sz="4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440">
                <a:tc>
                  <a:txBody>
                    <a:bodyPr/>
                    <a:lstStyle/>
                    <a:p>
                      <a:pPr rtl="0" fontAlgn="t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Ca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khúc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mang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âm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hưởng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dân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ca</a:t>
                      </a:r>
                      <a:endParaRPr lang="en-US" sz="4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40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Do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nhạc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sĩ</a:t>
                      </a:r>
                      <a:r>
                        <a:rPr lang="en-US" sz="4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sáng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tác</a:t>
                      </a:r>
                      <a:r>
                        <a:rPr lang="en-US" sz="4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dựa</a:t>
                      </a:r>
                      <a:r>
                        <a:rPr lang="en-US" sz="4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vào</a:t>
                      </a:r>
                      <a:r>
                        <a:rPr lang="en-US" sz="4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làn</a:t>
                      </a:r>
                      <a:r>
                        <a:rPr lang="en-US" sz="4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vi-VN" sz="4000" dirty="0" smtClean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đ</a:t>
                      </a: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iệu</a:t>
                      </a:r>
                      <a:r>
                        <a:rPr lang="en-US" sz="4000" dirty="0" smtClean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vùng</a:t>
                      </a:r>
                      <a:r>
                        <a:rPr lang="en-US" sz="4000" dirty="0" smtClean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miền</a:t>
                      </a:r>
                      <a:r>
                        <a:rPr lang="en-US" sz="4000" dirty="0" smtClean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nào</a:t>
                      </a:r>
                      <a:r>
                        <a:rPr lang="en-US" sz="4000" dirty="0" smtClean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vi-VN" sz="4000" dirty="0" smtClean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đó</a:t>
                      </a:r>
                      <a:endParaRPr lang="en-US" sz="4000" dirty="0">
                        <a:latin typeface="+mn-lt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Có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bản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gốc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người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ca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sĩ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phải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hát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theo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bản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nhạc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đó</a:t>
                      </a:r>
                      <a:endParaRPr lang="en-US" sz="4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 rot="10800000" flipV="1">
            <a:off x="838200" y="1219200"/>
            <a:ext cx="8001000" cy="3352800"/>
          </a:xfrm>
          <a:prstGeom prst="cloudCallout">
            <a:avLst>
              <a:gd name="adj1" fmla="val -748702"/>
              <a:gd name="adj2" fmla="val 869058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400" dirty="0" smtClean="0"/>
              <a:t>Ca </a:t>
            </a:r>
            <a:r>
              <a:rPr lang="en-US" sz="4400" dirty="0" err="1" smtClean="0"/>
              <a:t>khúc</a:t>
            </a:r>
            <a:r>
              <a:rPr lang="en-US" sz="4400" dirty="0" smtClean="0"/>
              <a:t> </a:t>
            </a:r>
            <a:r>
              <a:rPr lang="en-US" sz="4400" dirty="0" err="1" smtClean="0"/>
              <a:t>mang</a:t>
            </a:r>
            <a:r>
              <a:rPr lang="en-US" sz="4400" dirty="0" smtClean="0"/>
              <a:t> </a:t>
            </a:r>
            <a:r>
              <a:rPr lang="en-US" sz="4400" dirty="0" err="1" smtClean="0"/>
              <a:t>âm</a:t>
            </a:r>
            <a:r>
              <a:rPr lang="en-US" sz="4400" dirty="0" smtClean="0"/>
              <a:t> h</a:t>
            </a:r>
            <a:r>
              <a:rPr lang="vi-VN" sz="4400" dirty="0" smtClean="0"/>
              <a:t>ưởng</a:t>
            </a:r>
            <a:r>
              <a:rPr lang="en-US" sz="4400" dirty="0" smtClean="0"/>
              <a:t> </a:t>
            </a:r>
            <a:r>
              <a:rPr lang="en-US" sz="4400" dirty="0" err="1" smtClean="0"/>
              <a:t>dân</a:t>
            </a:r>
            <a:r>
              <a:rPr lang="en-US" sz="4400" dirty="0" smtClean="0"/>
              <a:t> ca </a:t>
            </a:r>
            <a:r>
              <a:rPr lang="en-US" sz="4400" dirty="0" err="1" smtClean="0"/>
              <a:t>khác</a:t>
            </a:r>
            <a:r>
              <a:rPr lang="en-US" sz="4400" dirty="0" smtClean="0"/>
              <a:t> v</a:t>
            </a:r>
            <a:r>
              <a:rPr lang="vi-VN" sz="4400" dirty="0" smtClean="0"/>
              <a:t>ới</a:t>
            </a:r>
            <a:r>
              <a:rPr lang="en-US" sz="4400" dirty="0" smtClean="0"/>
              <a:t> </a:t>
            </a:r>
            <a:r>
              <a:rPr lang="en-US" sz="4400" dirty="0" err="1" smtClean="0"/>
              <a:t>dân</a:t>
            </a:r>
            <a:r>
              <a:rPr lang="en-US" sz="4400" dirty="0" smtClean="0"/>
              <a:t> ca ở </a:t>
            </a:r>
            <a:r>
              <a:rPr lang="en-US" sz="4400" dirty="0" err="1" smtClean="0"/>
              <a:t>nh</a:t>
            </a:r>
            <a:r>
              <a:rPr lang="vi-VN" sz="4400" dirty="0" smtClean="0"/>
              <a:t>ững</a:t>
            </a:r>
            <a:r>
              <a:rPr lang="en-US" sz="4400" dirty="0" smtClean="0"/>
              <a:t> </a:t>
            </a:r>
            <a:r>
              <a:rPr lang="vi-VN" sz="4400" dirty="0" smtClean="0"/>
              <a:t>đ</a:t>
            </a:r>
            <a:r>
              <a:rPr lang="en-US" sz="4400" dirty="0" err="1" smtClean="0"/>
              <a:t>iểm</a:t>
            </a:r>
            <a:r>
              <a:rPr lang="en-US" sz="4400" dirty="0" smtClean="0"/>
              <a:t> </a:t>
            </a:r>
            <a:r>
              <a:rPr lang="en-US" sz="4400" dirty="0" err="1" smtClean="0"/>
              <a:t>nào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6" grpI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2"/>
          <a:srcRect l="8307" t="5556" r="10661" b="4445"/>
          <a:stretch>
            <a:fillRect/>
          </a:stretch>
        </p:blipFill>
        <p:spPr bwMode="auto">
          <a:xfrm>
            <a:off x="0" y="0"/>
            <a:ext cx="35052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Oval Callout 4"/>
          <p:cNvSpPr/>
          <p:nvPr/>
        </p:nvSpPr>
        <p:spPr>
          <a:xfrm>
            <a:off x="3200400" y="1066800"/>
            <a:ext cx="5772236" cy="3532783"/>
          </a:xfrm>
          <a:prstGeom prst="wedgeEllipseCallout">
            <a:avLst>
              <a:gd name="adj1" fmla="val -67595"/>
              <a:gd name="adj2" fmla="val -2110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vi-VN" sz="4800" b="1" dirty="0" smtClean="0">
                <a:solidFill>
                  <a:schemeClr val="bg2">
                    <a:lumMod val="25000"/>
                  </a:schemeClr>
                </a:solidFill>
              </a:rPr>
              <a:t>ướ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</a:rPr>
              <a:t>c 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</a:rPr>
              <a:t>ta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</a:rPr>
              <a:t>gồm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</a:rPr>
              <a:t>mấy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</a:rPr>
              <a:t>vùng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</a:rPr>
              <a:t>dân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</a:rPr>
              <a:t> ca 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</a:rPr>
              <a:t>chính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en-US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62200" y="0"/>
            <a:ext cx="5943600" cy="376238"/>
          </a:xfrm>
          <a:prstGeom prst="rect">
            <a:avLst/>
          </a:prstGeom>
          <a:solidFill>
            <a:srgbClr val="009900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1/ Ca khúc mang âm hưởng dân ca miền núi phía Bắc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438400" y="1066800"/>
            <a:ext cx="5943600" cy="376238"/>
          </a:xfrm>
          <a:prstGeom prst="rect">
            <a:avLst/>
          </a:prstGeom>
          <a:solidFill>
            <a:srgbClr val="FF0000"/>
          </a:solidFill>
          <a:ln w="9525">
            <a:solidFill>
              <a:srgbClr val="FF6D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2/ Ca khúc mang âm h</a:t>
            </a:r>
            <a:r>
              <a:rPr kumimoji="0" lang="vi-VN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ư</a:t>
            </a: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ởng dân ca </a:t>
            </a:r>
            <a:r>
              <a:rPr kumimoji="0" lang="vi-VN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đ</a:t>
            </a: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ồng bằng Bắc Bộ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32100" y="2747962"/>
            <a:ext cx="5168900" cy="376238"/>
          </a:xfrm>
          <a:prstGeom prst="rect">
            <a:avLst/>
          </a:prstGeom>
          <a:solidFill>
            <a:srgbClr val="0066FF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3/ Ca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khúc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mang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âm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h</a:t>
            </a:r>
            <a:r>
              <a:rPr kumimoji="0" lang="vi-VN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ư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ởng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dân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ca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miền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Trung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124200" y="4038600"/>
            <a:ext cx="5257800" cy="376238"/>
          </a:xfrm>
          <a:prstGeom prst="rect">
            <a:avLst/>
          </a:prstGeom>
          <a:solidFill>
            <a:srgbClr val="9966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4/ Ca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khúc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mang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âm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h</a:t>
            </a:r>
            <a:r>
              <a:rPr kumimoji="0" lang="vi-VN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ư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ởng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dân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ca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Tây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Nguyên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895600" y="5638800"/>
            <a:ext cx="4800600" cy="376238"/>
          </a:xfrm>
          <a:prstGeom prst="rect">
            <a:avLst/>
          </a:prstGeom>
          <a:solidFill>
            <a:srgbClr val="FF66FF"/>
          </a:solidFill>
          <a:ln w="9525">
            <a:solidFill>
              <a:srgbClr val="F4BAA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5/ Ca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khúc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mang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âm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h</a:t>
            </a:r>
            <a:r>
              <a:rPr kumimoji="0" lang="vi-VN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ư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ởng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dân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ca Nam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Bộ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505200" y="3276600"/>
            <a:ext cx="57912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4038600" y="4572000"/>
            <a:ext cx="64008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194" grpId="0" animBg="1"/>
      <p:bldP spid="8195" grpId="0" animBg="1"/>
      <p:bldP spid="8196" grpId="0" animBg="1"/>
      <p:bldP spid="8197" grpId="0" animBg="1"/>
      <p:bldP spid="819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583</TotalTime>
  <Words>883</Words>
  <Application>Microsoft Office PowerPoint</Application>
  <PresentationFormat>On-screen Show (4:3)</PresentationFormat>
  <Paragraphs>79</Paragraphs>
  <Slides>17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Schoolbook</vt:lpstr>
      <vt:lpstr>Times New Roman</vt:lpstr>
      <vt:lpstr>Wingdings</vt:lpstr>
      <vt:lpstr>Wingdings 2</vt:lpstr>
      <vt:lpstr>Oriel</vt:lpstr>
      <vt:lpstr>TIẾT 14:Ôn TĐN: TĐN số 4 ÂNTT: một số ca khúc mang âm hưởng dân ca</vt:lpstr>
      <vt:lpstr>PowerPoint Presentation</vt:lpstr>
      <vt:lpstr>PowerPoint Presentation</vt:lpstr>
      <vt:lpstr>1/ Ôn TĐN số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TĐN: TĐN số 4 ÂNTT: Ca khúc mang âm hưởng dân ca</dc:title>
  <dc:creator>Admin</dc:creator>
  <cp:lastModifiedBy>Admin</cp:lastModifiedBy>
  <cp:revision>71</cp:revision>
  <dcterms:created xsi:type="dcterms:W3CDTF">2014-11-13T14:44:45Z</dcterms:created>
  <dcterms:modified xsi:type="dcterms:W3CDTF">2022-12-08T13:51:58Z</dcterms:modified>
</cp:coreProperties>
</file>