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368" r:id="rId2"/>
    <p:sldId id="290" r:id="rId3"/>
    <p:sldId id="379" r:id="rId4"/>
    <p:sldId id="355" r:id="rId5"/>
    <p:sldId id="359" r:id="rId6"/>
    <p:sldId id="357" r:id="rId7"/>
    <p:sldId id="372" r:id="rId8"/>
    <p:sldId id="380" r:id="rId9"/>
    <p:sldId id="375" r:id="rId10"/>
    <p:sldId id="377" r:id="rId11"/>
    <p:sldId id="378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1638" y="-27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1632AC4-EE0B-4B33-9F8C-86F2F61ADF39}" type="datetimeFigureOut">
              <a:rPr lang="en-US" smtClean="0"/>
              <a:pPr/>
              <a:t>1/8/2023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F39819-2FF4-4710-A40A-B2E06753AE8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64075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5FD4C-2A3B-48BF-87F3-9FCDCB751059}" type="datetimeFigureOut">
              <a:rPr lang="en-US" smtClean="0"/>
              <a:pPr/>
              <a:t>1/8/2023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8B85C-74BF-4986-9BE3-5F205D6EE0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5FD4C-2A3B-48BF-87F3-9FCDCB751059}" type="datetimeFigureOut">
              <a:rPr lang="en-US" smtClean="0"/>
              <a:pPr/>
              <a:t>1/8/2023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8B85C-74BF-4986-9BE3-5F205D6EE0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5FD4C-2A3B-48BF-87F3-9FCDCB751059}" type="datetimeFigureOut">
              <a:rPr lang="en-US" smtClean="0"/>
              <a:pPr/>
              <a:t>1/8/2023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8B85C-74BF-4986-9BE3-5F205D6EE0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5FD4C-2A3B-48BF-87F3-9FCDCB751059}" type="datetimeFigureOut">
              <a:rPr lang="en-US" smtClean="0"/>
              <a:pPr/>
              <a:t>1/8/2023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8B85C-74BF-4986-9BE3-5F205D6EE0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5FD4C-2A3B-48BF-87F3-9FCDCB751059}" type="datetimeFigureOut">
              <a:rPr lang="en-US" smtClean="0"/>
              <a:pPr/>
              <a:t>1/8/2023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8B85C-74BF-4986-9BE3-5F205D6EE0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5FD4C-2A3B-48BF-87F3-9FCDCB751059}" type="datetimeFigureOut">
              <a:rPr lang="en-US" smtClean="0"/>
              <a:pPr/>
              <a:t>1/8/2023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8B85C-74BF-4986-9BE3-5F205D6EE0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5FD4C-2A3B-48BF-87F3-9FCDCB751059}" type="datetimeFigureOut">
              <a:rPr lang="en-US" smtClean="0"/>
              <a:pPr/>
              <a:t>1/8/2023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8B85C-74BF-4986-9BE3-5F205D6EE0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5FD4C-2A3B-48BF-87F3-9FCDCB751059}" type="datetimeFigureOut">
              <a:rPr lang="en-US" smtClean="0"/>
              <a:pPr/>
              <a:t>1/8/2023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8B85C-74BF-4986-9BE3-5F205D6EE0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5FD4C-2A3B-48BF-87F3-9FCDCB751059}" type="datetimeFigureOut">
              <a:rPr lang="en-US" smtClean="0"/>
              <a:pPr/>
              <a:t>1/8/2023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8B85C-74BF-4986-9BE3-5F205D6EE0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5FD4C-2A3B-48BF-87F3-9FCDCB751059}" type="datetimeFigureOut">
              <a:rPr lang="en-US" smtClean="0"/>
              <a:pPr/>
              <a:t>1/8/2023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8B85C-74BF-4986-9BE3-5F205D6EE0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5FD4C-2A3B-48BF-87F3-9FCDCB751059}" type="datetimeFigureOut">
              <a:rPr lang="en-US" smtClean="0"/>
              <a:pPr/>
              <a:t>1/8/2023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8B85C-74BF-4986-9BE3-5F205D6EE0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65FD4C-2A3B-48BF-87F3-9FCDCB751059}" type="datetimeFigureOut">
              <a:rPr lang="en-US" smtClean="0"/>
              <a:pPr/>
              <a:t>1/8/2023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38B85C-74BF-4986-9BE3-5F205D6EE04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1.xml"/><Relationship Id="rId1" Type="http://schemas.openxmlformats.org/officeDocument/2006/relationships/audio" Target="file:///D:\New%20%20English_6_7_8_CD\English8_CD2\Unknown%20Artist%20-%20Unknown%20Album%20-%2002.%20Track%202.mp3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jpeg"/><Relationship Id="rId3" Type="http://schemas.openxmlformats.org/officeDocument/2006/relationships/image" Target="../media/image6.jpeg"/><Relationship Id="rId7" Type="http://schemas.openxmlformats.org/officeDocument/2006/relationships/image" Target="../media/image10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png"/><Relationship Id="rId5" Type="http://schemas.openxmlformats.org/officeDocument/2006/relationships/image" Target="../media/image8.jpeg"/><Relationship Id="rId4" Type="http://schemas.openxmlformats.org/officeDocument/2006/relationships/image" Target="../media/image7.jpeg"/><Relationship Id="rId9" Type="http://schemas.openxmlformats.org/officeDocument/2006/relationships/image" Target="../media/image12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39631224720098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1" name="Picture 2" descr="Picture1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38200" y="614365"/>
            <a:ext cx="7543800" cy="5557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0" name="Text Box 3"/>
          <p:cNvSpPr txBox="1">
            <a:spLocks noChangeArrowheads="1"/>
          </p:cNvSpPr>
          <p:nvPr/>
        </p:nvSpPr>
        <p:spPr bwMode="auto">
          <a:xfrm>
            <a:off x="0" y="685802"/>
            <a:ext cx="9144000" cy="280076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  <a:defRPr/>
            </a:pPr>
            <a:r>
              <a:rPr lang="en-US" sz="3200" b="1" dirty="0">
                <a:latin typeface="Times New Roman" pitchFamily="18" charset="0"/>
              </a:rPr>
              <a:t>English </a:t>
            </a:r>
            <a:r>
              <a:rPr lang="en-US" sz="3200" b="1" dirty="0" smtClean="0">
                <a:latin typeface="Times New Roman" pitchFamily="18" charset="0"/>
              </a:rPr>
              <a:t>8</a:t>
            </a:r>
            <a:endParaRPr lang="en-US" sz="3200" b="1" dirty="0">
              <a:latin typeface="Times New Roman" pitchFamily="18" charset="0"/>
            </a:endParaRPr>
          </a:p>
          <a:p>
            <a:pPr algn="ctr">
              <a:spcBef>
                <a:spcPct val="50000"/>
              </a:spcBef>
              <a:defRPr/>
            </a:pPr>
            <a:r>
              <a:rPr lang="en-US" sz="3200" b="1" dirty="0">
                <a:latin typeface="Times New Roman" pitchFamily="18" charset="0"/>
              </a:rPr>
              <a:t>UNIT </a:t>
            </a:r>
            <a:r>
              <a:rPr lang="en-US" sz="3200" b="1" dirty="0" smtClean="0">
                <a:latin typeface="Times New Roman" pitchFamily="18" charset="0"/>
              </a:rPr>
              <a:t>7 </a:t>
            </a:r>
            <a:r>
              <a:rPr lang="en-US" sz="3200" b="1" dirty="0">
                <a:latin typeface="Times New Roman" pitchFamily="18" charset="0"/>
              </a:rPr>
              <a:t>. </a:t>
            </a:r>
            <a:r>
              <a:rPr lang="en-US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</a:rPr>
              <a:t>POLLUTION</a:t>
            </a:r>
            <a:endParaRPr lang="en-US" sz="3200" b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3200" b="1" dirty="0" smtClean="0">
              <a:latin typeface="Times New Roman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dirty="0" smtClean="0">
                <a:latin typeface="Times New Roman" pitchFamily="18" charset="0"/>
              </a:rPr>
              <a:t>PERIOD  55: GETTING STARTED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3200" b="1" dirty="0" smtClean="0">
              <a:latin typeface="Times New Roman" pitchFamily="18" charset="0"/>
            </a:endParaRPr>
          </a:p>
        </p:txBody>
      </p:sp>
      <p:sp>
        <p:nvSpPr>
          <p:cNvPr id="16388" name="WordArt 4"/>
          <p:cNvSpPr>
            <a:spLocks noChangeArrowheads="1" noChangeShapeType="1" noTextEdit="1"/>
          </p:cNvSpPr>
          <p:nvPr/>
        </p:nvSpPr>
        <p:spPr bwMode="auto">
          <a:xfrm>
            <a:off x="1905000" y="4419600"/>
            <a:ext cx="5105400" cy="1676400"/>
          </a:xfrm>
          <a:prstGeom prst="rect">
            <a:avLst/>
          </a:prstGeom>
        </p:spPr>
        <p:txBody>
          <a:bodyPr wrap="none" fromWordArt="1">
            <a:prstTxWarp prst="textWave1">
              <a:avLst>
                <a:gd name="adj1" fmla="val 13005"/>
                <a:gd name="adj2" fmla="val -463"/>
              </a:avLst>
            </a:prstTxWarp>
          </a:bodyPr>
          <a:lstStyle/>
          <a:p>
            <a:pPr algn="ctr"/>
            <a:r>
              <a:rPr lang="en-US" sz="3600" kern="10">
                <a:ln w="9525">
                  <a:noFill/>
                  <a:round/>
                  <a:headEnd/>
                  <a:tailEnd/>
                </a:ln>
                <a:solidFill>
                  <a:srgbClr val="FF00FF"/>
                </a:soli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Welcome to our class</a:t>
            </a:r>
          </a:p>
        </p:txBody>
      </p:sp>
      <p:sp>
        <p:nvSpPr>
          <p:cNvPr id="2054" name="Text Box 3"/>
          <p:cNvSpPr txBox="1">
            <a:spLocks noChangeArrowheads="1"/>
          </p:cNvSpPr>
          <p:nvPr/>
        </p:nvSpPr>
        <p:spPr bwMode="auto">
          <a:xfrm>
            <a:off x="2057400" y="4572002"/>
            <a:ext cx="4283075" cy="4619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endParaRPr lang="en-US" sz="2400" b="1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760548" y="3244334"/>
            <a:ext cx="616425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32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A PROJECT ON POLLUTION    </a:t>
            </a:r>
            <a:endParaRPr lang="en-US" sz="32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reflection blurRad="12700" stA="28000" endPos="45000" dist="10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1638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1638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1638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8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4. Work in groups. Which types of pollution in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3 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does your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neighbourhood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face? Rank them in order of seriousness. Give reasons for your group’s order.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5240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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It’s air pollution, noise pollution and visual pollution.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09600" y="3200400"/>
            <a:ext cx="8229600" cy="152400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 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ir pollution does harm to your health. Noise pollution can make you stressed. Visual pollution is nit good for 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sight around.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62529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pic>
        <p:nvPicPr>
          <p:cNvPr id="19460" name="Picture 4" descr="1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88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461" name="Picture 5" descr="tải xuố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0"/>
            <a:ext cx="5105400" cy="3240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62" name="Rectangle 6"/>
          <p:cNvSpPr>
            <a:spLocks noChangeArrowheads="1"/>
          </p:cNvSpPr>
          <p:nvPr/>
        </p:nvSpPr>
        <p:spPr bwMode="auto">
          <a:xfrm>
            <a:off x="304800" y="2438400"/>
            <a:ext cx="8839200" cy="350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endParaRPr lang="en-US" sz="3200" dirty="0"/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 b="1" dirty="0">
                <a:solidFill>
                  <a:srgbClr val="0000CC"/>
                </a:solidFill>
              </a:rPr>
              <a:t>Revise the new words, </a:t>
            </a:r>
            <a:r>
              <a:rPr lang="en-US" sz="2800" b="1" dirty="0" smtClean="0">
                <a:solidFill>
                  <a:srgbClr val="0000CC"/>
                </a:solidFill>
              </a:rPr>
              <a:t>exercises  in </a:t>
            </a:r>
            <a:r>
              <a:rPr lang="en-US" sz="2800" b="1" dirty="0">
                <a:solidFill>
                  <a:srgbClr val="0000CC"/>
                </a:solidFill>
              </a:rPr>
              <a:t>the work notebook.</a:t>
            </a:r>
          </a:p>
          <a:p>
            <a:pPr>
              <a:spcBef>
                <a:spcPct val="20000"/>
              </a:spcBef>
            </a:pPr>
            <a:endParaRPr lang="en-US" sz="3200" b="1" dirty="0"/>
          </a:p>
          <a:p>
            <a:pPr marL="342900" indent="-342900">
              <a:spcBef>
                <a:spcPct val="20000"/>
              </a:spcBef>
            </a:pP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1639816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lowchart: Process 4"/>
          <p:cNvSpPr/>
          <p:nvPr/>
        </p:nvSpPr>
        <p:spPr>
          <a:xfrm>
            <a:off x="152400" y="152400"/>
            <a:ext cx="8839200" cy="6553200"/>
          </a:xfrm>
          <a:prstGeom prst="flowChartProcess">
            <a:avLst/>
          </a:prstGeom>
          <a:noFill/>
          <a:ln w="762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63" descr="FLOWR004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21370937">
            <a:off x="8357477" y="5053722"/>
            <a:ext cx="762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63" descr="FLOWR004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21370937">
            <a:off x="8177921" y="5282323"/>
            <a:ext cx="762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63" descr="FLOWR004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21370937">
            <a:off x="8357477" y="5434722"/>
            <a:ext cx="762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63" descr="FLOWR004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21370937">
            <a:off x="7949322" y="5663323"/>
            <a:ext cx="762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63" descr="FLOWR004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21370937">
            <a:off x="8357477" y="5891922"/>
            <a:ext cx="762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63" descr="FLOWR004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21370937">
            <a:off x="7720723" y="5891923"/>
            <a:ext cx="762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63" descr="FLOWR004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21370937">
            <a:off x="8101722" y="5815723"/>
            <a:ext cx="762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Rectangle 12"/>
          <p:cNvSpPr/>
          <p:nvPr/>
        </p:nvSpPr>
        <p:spPr>
          <a:xfrm>
            <a:off x="1447800" y="457200"/>
            <a:ext cx="5943600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32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tx2">
                    <a:lumMod val="20000"/>
                    <a:lumOff val="80000"/>
                  </a:schemeClr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* WARM UP: BRAINSTORMING</a:t>
            </a:r>
            <a:endParaRPr lang="en-US" sz="3200" b="1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tx2">
                  <a:lumMod val="20000"/>
                  <a:lumOff val="80000"/>
                </a:schemeClr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050" name="AutoShape 2"/>
          <p:cNvSpPr>
            <a:spLocks noChangeArrowheads="1"/>
          </p:cNvSpPr>
          <p:nvPr/>
        </p:nvSpPr>
        <p:spPr bwMode="auto">
          <a:xfrm>
            <a:off x="1524000" y="2133600"/>
            <a:ext cx="6172200" cy="2057400"/>
          </a:xfrm>
          <a:prstGeom prst="irregularSeal1">
            <a:avLst/>
          </a:prstGeom>
          <a:solidFill>
            <a:srgbClr val="C6D9F1">
              <a:alpha val="99001"/>
            </a:srgbClr>
          </a:solidFill>
          <a:ln w="9525">
            <a:solidFill>
              <a:srgbClr val="00B0F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POLLUTION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685800" y="1371600"/>
            <a:ext cx="3048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Air pollution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0" y="4292025"/>
            <a:ext cx="3505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Light pollution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6400800" y="3799582"/>
            <a:ext cx="25908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Soil pollution</a:t>
            </a:r>
          </a:p>
          <a:p>
            <a:pPr algn="ctr"/>
            <a:endParaRPr lang="en-US" sz="3200" dirty="0"/>
          </a:p>
        </p:txBody>
      </p:sp>
      <p:sp>
        <p:nvSpPr>
          <p:cNvPr id="15" name="TextBox 14"/>
          <p:cNvSpPr txBox="1"/>
          <p:nvPr/>
        </p:nvSpPr>
        <p:spPr>
          <a:xfrm>
            <a:off x="4724400" y="1371600"/>
            <a:ext cx="3048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Water pollution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733800" y="4790182"/>
            <a:ext cx="31242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Noise pollution</a:t>
            </a:r>
          </a:p>
          <a:p>
            <a:pPr algn="ctr"/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1" grpId="0"/>
      <p:bldP spid="22" grpId="0"/>
      <p:bldP spid="15" grpId="0"/>
      <p:bldP spid="1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WordArt 4"/>
          <p:cNvSpPr>
            <a:spLocks noChangeArrowheads="1" noChangeShapeType="1" noTextEdit="1"/>
          </p:cNvSpPr>
          <p:nvPr/>
        </p:nvSpPr>
        <p:spPr bwMode="auto">
          <a:xfrm>
            <a:off x="2743200" y="533400"/>
            <a:ext cx="3581400" cy="1066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 Black"/>
              </a:rPr>
              <a:t>Vocabulary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609600" y="1828800"/>
            <a:ext cx="8616461" cy="44012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Tx/>
              <a:buChar char="-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die (v)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chết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  - dead (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adj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) – death (n)</a:t>
            </a:r>
          </a:p>
          <a:p>
            <a:pPr>
              <a:buFontTx/>
              <a:buChar char="-"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ump (v)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vứt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bỏ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Char char="-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poison ( n, v)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độc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nhiễm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độc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- poisonous (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adj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>
              <a:buFontTx/>
              <a:buChar char="-"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quatic (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adj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dưới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nước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Char char="-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Bless you! ( idiom)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Chúa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phù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hộ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!</a:t>
            </a:r>
          </a:p>
          <a:p>
            <a:pPr>
              <a:buFontTx/>
              <a:buChar char="-"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illustrate (v) minh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họa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Char char="-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to come up with (v)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nghĩ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ra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Char char="-"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radioactive (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adj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thuộc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phóng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xạ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Char char="-"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thermal (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adj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thuộc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nhiệt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Char char="-"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visual (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adj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thuộc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thị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giác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4138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lowchart: Process 4"/>
          <p:cNvSpPr/>
          <p:nvPr/>
        </p:nvSpPr>
        <p:spPr>
          <a:xfrm>
            <a:off x="152400" y="152400"/>
            <a:ext cx="8839200" cy="6553200"/>
          </a:xfrm>
          <a:prstGeom prst="flowChartProcess">
            <a:avLst/>
          </a:prstGeom>
          <a:noFill/>
          <a:ln w="762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63" descr="FLOWR004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21370937">
            <a:off x="8357477" y="5053722"/>
            <a:ext cx="762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63" descr="FLOWR004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21370937">
            <a:off x="8177921" y="5282323"/>
            <a:ext cx="762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63" descr="FLOWR004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21370937">
            <a:off x="8357477" y="5434722"/>
            <a:ext cx="762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63" descr="FLOWR004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21370937">
            <a:off x="7949322" y="5663323"/>
            <a:ext cx="762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63" descr="FLOWR004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21370937">
            <a:off x="8357477" y="5891922"/>
            <a:ext cx="762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63" descr="FLOWR004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21370937">
            <a:off x="7720723" y="5891923"/>
            <a:ext cx="762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63" descr="FLOWR004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21370937">
            <a:off x="8101722" y="5815723"/>
            <a:ext cx="762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" name="TextBox 16"/>
          <p:cNvSpPr txBox="1"/>
          <p:nvPr/>
        </p:nvSpPr>
        <p:spPr>
          <a:xfrm>
            <a:off x="381000" y="304800"/>
            <a:ext cx="8458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1.Who can you see in the picture?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381000" y="838200"/>
            <a:ext cx="8458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 </a:t>
            </a:r>
            <a:r>
              <a:rPr lang="en-US" sz="32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Mi and Nick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228600" y="1524000"/>
            <a:ext cx="8458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2. Where do you think they are?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228600" y="2209800"/>
            <a:ext cx="8458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 They are in Mi’ s home village.</a:t>
            </a:r>
            <a:endParaRPr lang="en-US" sz="3200" i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28600" y="2895600"/>
            <a:ext cx="8458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3. What can you see in the picture ?</a:t>
            </a:r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28600" y="3429000"/>
            <a:ext cx="84582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 smoke from the factory, waste, poison from the factory, water is black, the fish are dead.  </a:t>
            </a:r>
            <a:endParaRPr lang="en-US" sz="3200" i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228600" y="4561582"/>
            <a:ext cx="84582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4. What do you think the people in the picture are talking about?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228600" y="5562600"/>
            <a:ext cx="84582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 They are talking about their environmental project.</a:t>
            </a:r>
            <a:endParaRPr lang="en-US" sz="3200" i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6" grpId="0"/>
      <p:bldP spid="18" grpId="0"/>
      <p:bldP spid="19" grpId="0"/>
      <p:bldP spid="20" grpId="0"/>
      <p:bldP spid="21" grpId="0"/>
      <p:bldP spid="22" grpId="0"/>
      <p:bldP spid="2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533400" y="1027093"/>
            <a:ext cx="7620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1a.  Find a word / phrase that means : 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600200" y="304800"/>
            <a:ext cx="5943600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4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tx2">
                    <a:lumMod val="20000"/>
                    <a:lumOff val="80000"/>
                  </a:schemeClr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II. LISTEN AND READ</a:t>
            </a:r>
            <a:endParaRPr lang="en-US" sz="4400" b="1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tx2">
                  <a:lumMod val="20000"/>
                  <a:lumOff val="80000"/>
                </a:schemeClr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52400" y="1610380"/>
            <a:ext cx="3886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1. no longer alive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2" name="Unknown Artist - Unknown Album - 02. Track 2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3"/>
          <a:stretch>
            <a:fillRect/>
          </a:stretch>
        </p:blipFill>
        <p:spPr>
          <a:xfrm>
            <a:off x="8229600" y="457200"/>
            <a:ext cx="533400" cy="533400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52400" y="2296180"/>
            <a:ext cx="6248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2. growing or living in, on, or near water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76200" y="3058180"/>
            <a:ext cx="6858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3. throwing away something you do not want, especially in a place with is not allowed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76200" y="4075093"/>
            <a:ext cx="6858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4. A substance that can make people or animals ill or kill them if they eat or drink it  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76200" y="5105400"/>
            <a:ext cx="6858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5. Made unclear or unsafe to use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76200" y="5801380"/>
            <a:ext cx="6858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6. To think of an idea, or a plan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7010400" y="1600200"/>
            <a:ext cx="2514600" cy="5334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dead  </a:t>
            </a:r>
            <a:endParaRPr lang="en-US" sz="2800" i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8153400" y="1676400"/>
            <a:ext cx="2514600" cy="5334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L10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7086600" y="2286000"/>
            <a:ext cx="2514600" cy="5334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aquatic</a:t>
            </a:r>
            <a:endParaRPr lang="en-US" sz="2800" i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8229600" y="2286000"/>
            <a:ext cx="2514600" cy="5334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L16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7010400" y="3048000"/>
            <a:ext cx="2514600" cy="5334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dump</a:t>
            </a:r>
            <a:endParaRPr lang="en-US" sz="2800" i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8229600" y="3048000"/>
            <a:ext cx="2514600" cy="5334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L10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7010400" y="4038600"/>
            <a:ext cx="2514600" cy="5334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poison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8229600" y="4038600"/>
            <a:ext cx="2514600" cy="5334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L15 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7010400" y="5105400"/>
            <a:ext cx="2514600" cy="5334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polluted</a:t>
            </a:r>
            <a:endParaRPr lang="en-US" sz="2800" i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8229600" y="5105400"/>
            <a:ext cx="2514600" cy="5334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L13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5486400" y="5867400"/>
            <a:ext cx="2895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to come up with</a:t>
            </a:r>
            <a:endParaRPr lang="en-US" sz="2800" i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8229600" y="5867400"/>
            <a:ext cx="2895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L22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01701" fill="hold"/>
                                        <p:tgtEl>
                                          <p:spTgt spid="1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10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2"/>
                </p:tgtEl>
              </p:cMediaNode>
            </p:audio>
          </p:childTnLst>
        </p:cTn>
      </p:par>
    </p:tnLst>
    <p:bldLst>
      <p:bldP spid="14" grpId="0"/>
      <p:bldP spid="10" grpId="0"/>
      <p:bldP spid="11" grpId="0"/>
      <p:bldP spid="13" grpId="0"/>
      <p:bldP spid="18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/>
      <p:bldP spid="31" grpId="0"/>
      <p:bldP spid="32" grpId="0"/>
      <p:bldP spid="33" grpId="0"/>
      <p:bldP spid="34" grpId="0"/>
      <p:bldP spid="35" grpId="0"/>
      <p:bldP spid="36" grpId="0"/>
      <p:bldP spid="3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609600" y="0"/>
            <a:ext cx="7391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lvl="0" indent="-457200"/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b. Answer the questions. 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6200" y="634425"/>
            <a:ext cx="7391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lvl="0" indent="-457200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1. Where are Nick and Mi ?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76200" y="1752600"/>
            <a:ext cx="7391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lvl="0" indent="-457200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2. What does the water in the lake look like ?</a:t>
            </a:r>
            <a:endParaRPr lang="en-US" sz="32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76200" y="2895600"/>
            <a:ext cx="8229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lvl="0" indent="-457200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3. Why is Mi surprised when they get closer to the lake?</a:t>
            </a:r>
            <a:endParaRPr lang="en-US" sz="32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76200" y="4114800"/>
            <a:ext cx="8229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lvl="0" indent="-457200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4. What is the factory dumping into the lake?</a:t>
            </a:r>
            <a:endParaRPr lang="en-US" sz="32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52400" y="5257800"/>
            <a:ext cx="8229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lvl="0" indent="-457200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5. Why is Nick sneezing so much ?</a:t>
            </a:r>
            <a:endParaRPr lang="en-US" sz="32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76200" y="1295400"/>
            <a:ext cx="8229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lvl="0" indent="-457200"/>
            <a:r>
              <a:rPr lang="en-US" sz="2800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 They are in Mi’s home village.</a:t>
            </a:r>
            <a:endParaRPr lang="en-US" sz="3200" b="1" i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76200" y="2296180"/>
            <a:ext cx="8229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lvl="0" indent="-457200"/>
            <a:r>
              <a:rPr lang="en-US" sz="2800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 Almost black</a:t>
            </a:r>
            <a:endParaRPr lang="en-US" sz="3200" b="1" i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76200" y="3439180"/>
            <a:ext cx="8229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lvl="0" indent="-457200"/>
            <a:r>
              <a:rPr lang="en-US" sz="2800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 Because she sees the fish dead.</a:t>
            </a:r>
            <a:endParaRPr lang="en-US" sz="3200" b="1" i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76200" y="4734580"/>
            <a:ext cx="8229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lvl="0" indent="-457200"/>
            <a:r>
              <a:rPr lang="en-US" sz="2800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 poison.</a:t>
            </a:r>
            <a:endParaRPr lang="en-US" sz="3200" b="1" i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76200" y="5801380"/>
            <a:ext cx="8229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lvl="0" indent="-457200"/>
            <a:r>
              <a:rPr lang="en-US" sz="2800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 Because the air is not clean.</a:t>
            </a:r>
            <a:endParaRPr lang="en-US" sz="3200" b="1" i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Autofit/>
          </a:bodyPr>
          <a:lstStyle/>
          <a:p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c. Tick (</a:t>
            </a:r>
            <a:r>
              <a:rPr lang="ar-AE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ZapfDingbats BT"/>
              </a:rPr>
              <a:t>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)true (T) , false (F), or no information (NI)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71600"/>
            <a:ext cx="4876800" cy="47545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1. The water in the lake has been polluted by a ship.</a:t>
            </a:r>
          </a:p>
          <a:p>
            <a:pPr marL="0" indent="0"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2. Water pollution in the lake has made the fish die.</a:t>
            </a:r>
          </a:p>
          <a:p>
            <a:pPr marL="0" indent="0"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3. Aquatic plants may also die because of the polluted water.</a:t>
            </a:r>
          </a:p>
          <a:p>
            <a:pPr marL="0" indent="0"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4. Nick wouldn’t sneeze so much if the air was clean.</a:t>
            </a:r>
          </a:p>
          <a:p>
            <a:pPr marL="0" indent="0"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5.Nick and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will give a talk about water and air pollution.</a:t>
            </a:r>
          </a:p>
          <a:p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80395402"/>
              </p:ext>
            </p:extLst>
          </p:nvPr>
        </p:nvGraphicFramePr>
        <p:xfrm>
          <a:off x="5715000" y="914402"/>
          <a:ext cx="2971800" cy="502919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90600"/>
                <a:gridCol w="990600"/>
                <a:gridCol w="990600"/>
              </a:tblGrid>
              <a:tr h="538843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</a:t>
                      </a:r>
                      <a:endParaRPr lang="en-US" sz="2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F</a:t>
                      </a:r>
                      <a:endParaRPr lang="en-US" sz="2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NI</a:t>
                      </a:r>
                      <a:endParaRPr lang="en-US" sz="2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898071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898071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898071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898071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898071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6934200" y="1524000"/>
            <a:ext cx="533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AE" sz="3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ZapfDingbats BT"/>
              </a:rPr>
              <a:t> </a:t>
            </a:r>
            <a:endParaRPr lang="en-US" sz="3600" dirty="0"/>
          </a:p>
        </p:txBody>
      </p:sp>
      <p:sp>
        <p:nvSpPr>
          <p:cNvPr id="7" name="TextBox 6"/>
          <p:cNvSpPr txBox="1"/>
          <p:nvPr/>
        </p:nvSpPr>
        <p:spPr>
          <a:xfrm>
            <a:off x="5867400" y="2457271"/>
            <a:ext cx="533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AE" sz="3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ZapfDingbats BT"/>
              </a:rPr>
              <a:t> </a:t>
            </a:r>
            <a:endParaRPr lang="en-US" sz="3600" dirty="0"/>
          </a:p>
        </p:txBody>
      </p:sp>
      <p:sp>
        <p:nvSpPr>
          <p:cNvPr id="8" name="TextBox 7"/>
          <p:cNvSpPr txBox="1"/>
          <p:nvPr/>
        </p:nvSpPr>
        <p:spPr>
          <a:xfrm>
            <a:off x="7924800" y="3447871"/>
            <a:ext cx="533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AE" sz="3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ZapfDingbats BT"/>
              </a:rPr>
              <a:t> </a:t>
            </a:r>
            <a:endParaRPr lang="en-US" sz="3600" dirty="0"/>
          </a:p>
        </p:txBody>
      </p:sp>
      <p:sp>
        <p:nvSpPr>
          <p:cNvPr id="9" name="TextBox 8"/>
          <p:cNvSpPr txBox="1"/>
          <p:nvPr/>
        </p:nvSpPr>
        <p:spPr>
          <a:xfrm>
            <a:off x="5943600" y="4286071"/>
            <a:ext cx="533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AE" sz="3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ZapfDingbats BT"/>
              </a:rPr>
              <a:t> </a:t>
            </a:r>
            <a:endParaRPr lang="en-US" sz="3600" dirty="0"/>
          </a:p>
        </p:txBody>
      </p:sp>
      <p:sp>
        <p:nvSpPr>
          <p:cNvPr id="10" name="TextBox 9"/>
          <p:cNvSpPr txBox="1"/>
          <p:nvPr/>
        </p:nvSpPr>
        <p:spPr>
          <a:xfrm>
            <a:off x="5867400" y="5200471"/>
            <a:ext cx="533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AE" sz="3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ZapfDingbats BT"/>
              </a:rPr>
              <a:t> 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455976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6" grpId="0"/>
      <p:bldP spid="7" grpId="0"/>
      <p:bldP spid="8" grpId="0"/>
      <p:bldP spid="9" grpId="0"/>
      <p:bldP spid="1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" y="304800"/>
            <a:ext cx="8268482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514350" indent="-514350"/>
            <a:r>
              <a:rPr lang="en-US" sz="28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. There are different types of pollution. Write each type</a:t>
            </a:r>
          </a:p>
          <a:p>
            <a:pPr marL="514350" indent="-514350"/>
            <a:r>
              <a:rPr lang="en-US" sz="2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under a picture:</a:t>
            </a:r>
            <a:endParaRPr lang="en-US" sz="28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7" descr="bui-khong-khi-o-nhiem-co-the-lam-tim-ngung-dot-n_tin18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10400" y="4191000"/>
            <a:ext cx="2133600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5" descr="images (1)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>
          <a:xfrm>
            <a:off x="0" y="4191000"/>
            <a:ext cx="2286000" cy="1684338"/>
          </a:xfrm>
          <a:prstGeom prst="rect">
            <a:avLst/>
          </a:prstGeom>
          <a:noFill/>
        </p:spPr>
      </p:pic>
      <p:pic>
        <p:nvPicPr>
          <p:cNvPr id="1026" name="Picture 2" descr="Kết quả hình ảnh cho o nhiem ve nhiet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972300" y="1600200"/>
            <a:ext cx="2171700" cy="1647826"/>
          </a:xfrm>
          <a:prstGeom prst="rect">
            <a:avLst/>
          </a:prstGeom>
          <a:noFill/>
        </p:spPr>
      </p:pic>
      <p:pic>
        <p:nvPicPr>
          <p:cNvPr id="1028" name="Picture 4" descr="Kết quả hình ảnh cho o nhiem phong xa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" y="1600200"/>
            <a:ext cx="2362200" cy="1828800"/>
          </a:xfrm>
          <a:prstGeom prst="rect">
            <a:avLst/>
          </a:prstGeom>
          <a:noFill/>
        </p:spPr>
      </p:pic>
      <p:pic>
        <p:nvPicPr>
          <p:cNvPr id="1030" name="Picture 6" descr="Kết quả hình ảnh cho o nhiem thi giac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362200" y="1600200"/>
            <a:ext cx="2476500" cy="1733551"/>
          </a:xfrm>
          <a:prstGeom prst="rect">
            <a:avLst/>
          </a:prstGeom>
          <a:noFill/>
        </p:spPr>
      </p:pic>
      <p:pic>
        <p:nvPicPr>
          <p:cNvPr id="1032" name="Picture 8" descr="Kết quả hình ảnh cho qua nhieu bien quang cao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724401" y="1600200"/>
            <a:ext cx="2209800" cy="1666876"/>
          </a:xfrm>
          <a:prstGeom prst="rect">
            <a:avLst/>
          </a:prstGeom>
          <a:noFill/>
        </p:spPr>
      </p:pic>
      <p:pic>
        <p:nvPicPr>
          <p:cNvPr id="1034" name="Picture 10" descr="Kết quả hình ảnh cho o nhiem dat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2362200" y="4191000"/>
            <a:ext cx="2314575" cy="1771651"/>
          </a:xfrm>
          <a:prstGeom prst="rect">
            <a:avLst/>
          </a:prstGeom>
          <a:noFill/>
        </p:spPr>
      </p:pic>
      <p:pic>
        <p:nvPicPr>
          <p:cNvPr id="1036" name="Picture 12" descr="Kết quả hình ảnh cho o nhiem anh san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4648200" y="4191000"/>
            <a:ext cx="2381250" cy="1704976"/>
          </a:xfrm>
          <a:prstGeom prst="rect">
            <a:avLst/>
          </a:prstGeom>
          <a:noFill/>
        </p:spPr>
      </p:pic>
      <p:sp>
        <p:nvSpPr>
          <p:cNvPr id="12" name="TextBox 11"/>
          <p:cNvSpPr txBox="1"/>
          <p:nvPr/>
        </p:nvSpPr>
        <p:spPr>
          <a:xfrm>
            <a:off x="228600" y="3429000"/>
            <a:ext cx="183896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a. 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radioactive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pollution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845760" y="3352800"/>
            <a:ext cx="134524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b. noise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pollution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131760" y="3276600"/>
            <a:ext cx="134524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c. visual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pollution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7332800" y="3276600"/>
            <a:ext cx="143020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d. thermal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pollution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83560" y="5867400"/>
            <a:ext cx="134524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e. water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pollution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691128" y="5950803"/>
            <a:ext cx="157607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f. land/ soil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pollution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5207960" y="5943600"/>
            <a:ext cx="134524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g. light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pollution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7417760" y="5943600"/>
            <a:ext cx="134524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h. air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pollution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10681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255740"/>
            <a:ext cx="8229600" cy="1017740"/>
          </a:xfrm>
        </p:spPr>
        <p:txBody>
          <a:bodyPr>
            <a:normAutofit/>
          </a:bodyPr>
          <a:lstStyle/>
          <a:p>
            <a:pPr algn="l"/>
            <a:r>
              <a:rPr lang="en-US" sz="2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3. Complete the sentences with the types of pollution.</a:t>
            </a:r>
            <a:endParaRPr lang="en-US" sz="28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533400"/>
            <a:ext cx="8839200" cy="5715000"/>
          </a:xfrm>
        </p:spPr>
        <p:txBody>
          <a:bodyPr>
            <a:noAutofit/>
          </a:bodyPr>
          <a:lstStyle/>
          <a:p>
            <a:pPr marL="514350" indent="-514350">
              <a:buAutoNum type="arabicPeriod"/>
            </a:pP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When ……………............. happens, the water temperature in streams, rivers, lakes, or oceans changes.</a:t>
            </a:r>
          </a:p>
          <a:p>
            <a:pPr marL="0" indent="0">
              <a:buNone/>
            </a:pP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2. ……………………. occurs when the atmosphere contains gases, dust, or fumes in harmful amounts.</a:t>
            </a:r>
          </a:p>
          <a:p>
            <a:pPr marL="0" indent="0">
              <a:buNone/>
            </a:pP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3. When radiation goes into the land, air or water, it is called ………………………</a:t>
            </a:r>
          </a:p>
          <a:p>
            <a:pPr marL="0" indent="0">
              <a:buNone/>
            </a:pP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4. Too much use of electric lights in cities may cause …………..</a:t>
            </a:r>
          </a:p>
          <a:p>
            <a:pPr marL="0" indent="0">
              <a:buNone/>
            </a:pP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5. ………………….. is the contamination of lakes, rivers, oceans, or groundwater, usually by human activities.</a:t>
            </a:r>
          </a:p>
          <a:p>
            <a:pPr marL="0" indent="0">
              <a:buNone/>
            </a:pP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6. ………………………… happens when human activities destroy the Earth’s surface.</a:t>
            </a:r>
          </a:p>
          <a:p>
            <a:pPr marL="0" indent="0">
              <a:buNone/>
            </a:pP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7. …………..…… occurs because there are too many loud sounds in the environment.</a:t>
            </a:r>
          </a:p>
          <a:p>
            <a:pPr marL="0" indent="0">
              <a:buNone/>
            </a:pP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8. The sight of too many telephone poles, advertising billboards, overhead power lines, or shop signs may case ……………………</a:t>
            </a:r>
            <a:endParaRPr lang="en-US" sz="25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9601200" y="161164"/>
            <a:ext cx="3581400" cy="8294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8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thermal  pollution</a:t>
            </a:r>
          </a:p>
          <a:p>
            <a:pPr algn="l"/>
            <a:r>
              <a:rPr lang="en-US" sz="2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28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9601200" y="1151764"/>
            <a:ext cx="3581400" cy="8294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8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Air  </a:t>
            </a:r>
            <a:r>
              <a:rPr lang="en-US" sz="28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pollution</a:t>
            </a:r>
          </a:p>
          <a:p>
            <a:pPr algn="l"/>
            <a:r>
              <a:rPr lang="en-US" sz="2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28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9525000" y="2218564"/>
            <a:ext cx="3581400" cy="8294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8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radioactive  </a:t>
            </a:r>
            <a:r>
              <a:rPr lang="en-US" sz="28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pollution</a:t>
            </a:r>
          </a:p>
          <a:p>
            <a:pPr algn="l"/>
            <a:r>
              <a:rPr lang="en-US" sz="2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28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9829800" y="2980564"/>
            <a:ext cx="3581400" cy="8294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8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light   </a:t>
            </a:r>
            <a:r>
              <a:rPr lang="en-US" sz="28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pollution</a:t>
            </a:r>
          </a:p>
          <a:p>
            <a:pPr algn="l"/>
            <a:r>
              <a:rPr lang="en-US" sz="2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28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9448800" y="3581400"/>
            <a:ext cx="3581400" cy="8294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8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Water   </a:t>
            </a:r>
            <a:r>
              <a:rPr lang="en-US" sz="28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pollution</a:t>
            </a:r>
          </a:p>
          <a:p>
            <a:pPr algn="l"/>
            <a:r>
              <a:rPr lang="en-US" sz="2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28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9525000" y="4352164"/>
            <a:ext cx="3581400" cy="8294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8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Land / Soil   </a:t>
            </a:r>
            <a:r>
              <a:rPr lang="en-US" sz="28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pollution</a:t>
            </a:r>
          </a:p>
          <a:p>
            <a:pPr algn="l"/>
            <a:r>
              <a:rPr lang="en-US" sz="2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28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9448800" y="5037964"/>
            <a:ext cx="3581400" cy="8294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8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Noise pollution</a:t>
            </a:r>
            <a:endParaRPr lang="en-US" sz="2800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en-US" sz="2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28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9525000" y="5952364"/>
            <a:ext cx="3581400" cy="8294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8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28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isual  pollution</a:t>
            </a:r>
            <a:endParaRPr lang="en-US" sz="2800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en-US" sz="2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28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17463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1.11111E-6 L -0.87083 0.04444 " pathEditMode="relative" rAng="0" ptsTypes="AA">
                                      <p:cBhvr>
                                        <p:cTn id="4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3542" y="222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416 0.02222 L -0.99166 0.02709 " pathEditMode="relative" rAng="0" ptsTypes="AA">
                                      <p:cBhvr>
                                        <p:cTn id="54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9375" y="23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8333 0.02222 L -0.9875 0.0493 " pathEditMode="relative" rAng="0" ptsTypes="AA">
                                      <p:cBhvr>
                                        <p:cTn id="62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5208" y="134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3333 0.00486 L -0.3375 -0.00139 " pathEditMode="relative" rAng="0" ptsTypes="AA">
                                      <p:cBhvr>
                                        <p:cTn id="70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208" y="-32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8334 0.01111 L -0.9875 -0.01597 " pathEditMode="relative" rAng="0" ptsTypes="AA">
                                      <p:cBhvr>
                                        <p:cTn id="78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5208" y="-136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5833 0.01597 L -0.99583 -0.00625 " pathEditMode="relative" rAng="0" ptsTypes="AA">
                                      <p:cBhvr>
                                        <p:cTn id="86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1875" y="-111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4584 0.01111 L -1 0.01597 " pathEditMode="relative" rAng="0" ptsTypes="AA">
                                      <p:cBhvr>
                                        <p:cTn id="94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7708" y="23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667 0.02709 L -0.37083 0.06042 " pathEditMode="relative" rAng="0" ptsTypes="AA">
                                      <p:cBhvr>
                                        <p:cTn id="102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208" y="166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/>
      <p:bldP spid="4" grpId="1"/>
      <p:bldP spid="5" grpId="0"/>
      <p:bldP spid="5" grpId="1"/>
      <p:bldP spid="6" grpId="0"/>
      <p:bldP spid="6" grpId="1"/>
      <p:bldP spid="7" grpId="0"/>
      <p:bldP spid="7" grpId="1"/>
      <p:bldP spid="8" grpId="0"/>
      <p:bldP spid="8" grpId="1"/>
      <p:bldP spid="9" grpId="0"/>
      <p:bldP spid="9" grpId="1"/>
      <p:bldP spid="10" grpId="0"/>
      <p:bldP spid="10" grpId="1"/>
      <p:bldP spid="11" grpId="0"/>
      <p:bldP spid="11" grpId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999</TotalTime>
  <Words>826</Words>
  <Application>Microsoft Office PowerPoint</Application>
  <PresentationFormat>On-screen Show (4:3)</PresentationFormat>
  <Paragraphs>125</Paragraphs>
  <Slides>11</Slides>
  <Notes>0</Notes>
  <HiddenSlides>0</HiddenSlides>
  <MMClips>1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c. Tick ()true (T) , false (F), or no information (NI)</vt:lpstr>
      <vt:lpstr>PowerPoint Presentation</vt:lpstr>
      <vt:lpstr>3. Complete the sentences with the types of pollution.</vt:lpstr>
      <vt:lpstr>4. Work in groups. Which types of pollution in 3 does your neighbourhood face? Rank them in order of seriousness. Give reasons for your group’s order.</vt:lpstr>
      <vt:lpstr>PowerPoint Presentation</vt:lpstr>
    </vt:vector>
  </TitlesOfParts>
  <Company>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 TO MY CLASS</dc:title>
  <dc:creator>Mr</dc:creator>
  <cp:lastModifiedBy>ADMIN</cp:lastModifiedBy>
  <cp:revision>128</cp:revision>
  <dcterms:created xsi:type="dcterms:W3CDTF">2015-08-01T15:00:19Z</dcterms:created>
  <dcterms:modified xsi:type="dcterms:W3CDTF">2023-01-08T12:35:59Z</dcterms:modified>
</cp:coreProperties>
</file>