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5" r:id="rId2"/>
  </p:sldMasterIdLst>
  <p:sldIdLst>
    <p:sldId id="351" r:id="rId3"/>
    <p:sldId id="292" r:id="rId4"/>
    <p:sldId id="275" r:id="rId5"/>
    <p:sldId id="344" r:id="rId6"/>
    <p:sldId id="352" r:id="rId7"/>
    <p:sldId id="346" r:id="rId8"/>
    <p:sldId id="347" r:id="rId9"/>
    <p:sldId id="349" r:id="rId10"/>
    <p:sldId id="348" r:id="rId11"/>
    <p:sldId id="350" r:id="rId12"/>
    <p:sldId id="337" r:id="rId13"/>
    <p:sldId id="342" r:id="rId14"/>
    <p:sldId id="353" r:id="rId15"/>
    <p:sldId id="354" r:id="rId16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FFA4"/>
    <a:srgbClr val="003399"/>
    <a:srgbClr val="006600"/>
    <a:srgbClr val="FFFF00"/>
    <a:srgbClr val="996633"/>
    <a:srgbClr val="CC6600"/>
    <a:srgbClr val="FF00FF"/>
    <a:srgbClr val="FF00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7" autoAdjust="0"/>
    <p:restoredTop sz="93460" autoAdjust="0"/>
  </p:normalViewPr>
  <p:slideViewPr>
    <p:cSldViewPr>
      <p:cViewPr varScale="1">
        <p:scale>
          <a:sx n="89" d="100"/>
          <a:sy n="89" d="100"/>
        </p:scale>
        <p:origin x="1483" y="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119BAD-07F9-47EC-A4FD-6A63EA7D3C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575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B6692-7E28-452B-8740-48E63F65FE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137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67638-09A4-4077-BBB6-434FE8F202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2874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A30946-C593-47CC-BBB4-18DEA23C09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2826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5E468B-1F3E-457A-BB06-E3421CC5C9B2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C686F9A-C50B-4F28-980F-85784139536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653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C000FC-6386-40F4-923E-AC4257F035D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FA0483-A8A3-4250-A66C-AF4098768CDD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419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247954-0476-43B8-9F00-CD7E130BEC5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50177E-7631-4E9C-85C4-18A594491F2D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761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73D542-C621-4382-B0AB-1AA64107815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B34D17-92E2-4298-9B2D-4297555DC63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374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4394B-8C40-49AF-9675-31EA7B832B9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5E6CEB-364D-4D32-BA53-C723B8E9500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91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0D22D6-5585-4584-9E14-1594706BBB8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47EE68-D740-4535-A8A4-D9C7473802A9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3487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189613-D006-4246-9B49-D0639514B90F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CA8126-F0EA-44BF-99DF-7179B7120DB0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754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46D56-08EB-4E0C-A688-7A68EFD80E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720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C0DB00-78DB-4600-81FC-E47617D6D4B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42690CB-033A-4808-A14A-022B68B99D2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80763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95D420-38F2-45AC-9F83-2D1827CD4A6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84B7C-0BCB-4BAA-9B6D-AA08B943AE3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44505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D5102C-5DC5-422C-B0B3-A831F3068E9E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694875-A444-4B29-B583-4A16B5B5B156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22171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4ED522-D6AF-418B-9EE2-9DB43CC8D98D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55D954-147C-454E-A911-33E25C4138A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994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E8D4B-FD05-4D7E-995C-E7891DD8AD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506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E4D4C2-F9EF-4982-B718-C5883E8A67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518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A72EA-F5AF-43B7-9309-B4B408D70C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840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43F37A-2330-49D4-A6EE-77E7711062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8061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257E38-28A0-4285-8C70-B6FC587079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376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69A6FF-4F16-479D-8879-76B616601F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82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8EE485-E703-4DFD-B909-4CC6ABA0A8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07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5D8D9"/>
            </a:gs>
            <a:gs pos="50000">
              <a:schemeClr val="bg1"/>
            </a:gs>
            <a:gs pos="100000">
              <a:srgbClr val="C5D8D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94CF449-2C95-444F-BA03-98778A37BAC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0D3AD9-1907-4C81-B7C1-B3C8490FC33F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887C6B-F555-4F38-81D2-8806980D6B17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026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794242"/>
            <a:chOff x="0" y="8"/>
            <a:chExt cx="5768" cy="795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792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altLang="en-US" sz="1000" b="1" dirty="0">
                <a:solidFill>
                  <a:schemeClr val="bg1"/>
                </a:solidFill>
                <a:latin typeface="Tahoma" panose="020B0604030504040204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altLang="en-US" sz="2400" b="1" dirty="0">
                  <a:solidFill>
                    <a:schemeClr val="bg1"/>
                  </a:solidFill>
                  <a:latin typeface="Tahoma" panose="020B0604030504040204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altLang="en-US" sz="600" b="1" dirty="0">
                <a:solidFill>
                  <a:schemeClr val="bg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altLang="en-US" sz="3600" b="1">
                  <a:solidFill>
                    <a:srgbClr val="9900CC"/>
                  </a:solidFill>
                </a:rPr>
                <a:t>TOÁN 6: CHÂN TRỜI SÁNG TẠO</a:t>
              </a:r>
              <a:endParaRPr lang="vi-VN" altLang="en-US" sz="3600" b="1">
                <a:solidFill>
                  <a:srgbClr val="FF0000"/>
                </a:solidFill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476750" y="1236663"/>
            <a:ext cx="3013075" cy="4264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pic>
        <p:nvPicPr>
          <p:cNvPr id="5140" name="Picture 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220890">
            <a:off x="1819275" y="1228725"/>
            <a:ext cx="2838450" cy="39687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04800" y="76342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195" name="Rectangle 3"/>
          <p:cNvSpPr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FF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24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2400" b="1">
                <a:solidFill>
                  <a:srgbClr val="0000FF"/>
                </a:solidFill>
              </a:rPr>
              <a:t>BÀI TẬP</a:t>
            </a:r>
            <a:br>
              <a:rPr lang="vi-VN" altLang="en-US" sz="2400" b="1">
                <a:solidFill>
                  <a:srgbClr val="0000FF"/>
                </a:solidFill>
              </a:rPr>
            </a:br>
            <a:endParaRPr lang="en-US" altLang="en-US" sz="2400" b="1">
              <a:solidFill>
                <a:srgbClr val="0000FF"/>
              </a:solidFill>
            </a:endParaRPr>
          </a:p>
        </p:txBody>
      </p:sp>
      <p:sp>
        <p:nvSpPr>
          <p:cNvPr id="10244" name="AutoShape 4" descr="\frac79"/>
          <p:cNvSpPr>
            <a:spLocks noChangeAspect="1" noChangeArrowheads="1"/>
          </p:cNvSpPr>
          <p:nvPr/>
        </p:nvSpPr>
        <p:spPr bwMode="auto">
          <a:xfrm>
            <a:off x="2887663" y="3465513"/>
            <a:ext cx="152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762000"/>
            <a:ext cx="0" cy="549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b="1"/>
          </a:p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81000" y="4114800"/>
            <a:ext cx="340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Low" eaLnBrk="1" hangingPunct="1"/>
            <a:endParaRPr lang="en-US" altLang="en-US" sz="2400"/>
          </a:p>
        </p:txBody>
      </p:sp>
      <p:sp>
        <p:nvSpPr>
          <p:cNvPr id="10247" name="Rectangle 12"/>
          <p:cNvSpPr>
            <a:spLocks noChangeArrowheads="1"/>
          </p:cNvSpPr>
          <p:nvPr/>
        </p:nvSpPr>
        <p:spPr bwMode="auto">
          <a:xfrm>
            <a:off x="4572000" y="3290888"/>
            <a:ext cx="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0248" name="Rectangle 18"/>
          <p:cNvSpPr>
            <a:spLocks noChangeArrowheads="1"/>
          </p:cNvSpPr>
          <p:nvPr/>
        </p:nvSpPr>
        <p:spPr bwMode="auto">
          <a:xfrm>
            <a:off x="4572000" y="3290888"/>
            <a:ext cx="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64211" name="Rectangle 19"/>
          <p:cNvSpPr>
            <a:spLocks noChangeArrowheads="1"/>
          </p:cNvSpPr>
          <p:nvPr/>
        </p:nvSpPr>
        <p:spPr bwMode="auto">
          <a:xfrm>
            <a:off x="76200" y="762000"/>
            <a:ext cx="89154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 u="sng" dirty="0" err="1">
                <a:solidFill>
                  <a:srgbClr val="FF0000"/>
                </a:solidFill>
              </a:rPr>
              <a:t>Câu</a:t>
            </a:r>
            <a:r>
              <a:rPr lang="en-US" altLang="en-US" sz="2400" b="1" u="sng" dirty="0">
                <a:solidFill>
                  <a:srgbClr val="FF0000"/>
                </a:solidFill>
              </a:rPr>
              <a:t> 1 </a:t>
            </a:r>
            <a:r>
              <a:rPr lang="en-US" altLang="en-US" sz="2400" b="1" u="sng" dirty="0" err="1">
                <a:solidFill>
                  <a:srgbClr val="FF0000"/>
                </a:solidFill>
              </a:rPr>
              <a:t>Trang</a:t>
            </a:r>
            <a:r>
              <a:rPr lang="en-US" altLang="en-US" sz="2400" b="1" u="sng" dirty="0">
                <a:solidFill>
                  <a:srgbClr val="FF0000"/>
                </a:solidFill>
              </a:rPr>
              <a:t> 27 SGK</a:t>
            </a:r>
          </a:p>
          <a:p>
            <a:pPr eaLnBrk="1" hangingPunct="1"/>
            <a:r>
              <a:rPr lang="en-US" altLang="en-US" sz="2400" dirty="0"/>
              <a:t>Cho </a:t>
            </a:r>
            <a:r>
              <a:rPr lang="en-US" altLang="en-US" sz="2400" dirty="0" err="1"/>
              <a:t>các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117; 3447; 5085; 534; 9348; 123.</a:t>
            </a:r>
          </a:p>
          <a:p>
            <a:pPr eaLnBrk="1" hangingPunct="1"/>
            <a:r>
              <a:rPr lang="en-US" altLang="en-US" sz="2400" dirty="0"/>
              <a:t>a) </a:t>
            </a:r>
            <a:r>
              <a:rPr lang="en-US" altLang="en-US" sz="2400" dirty="0" err="1"/>
              <a:t>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hãy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viết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tập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hợp</a:t>
            </a:r>
            <a:r>
              <a:rPr lang="en-US" altLang="en-US" sz="2400" dirty="0"/>
              <a:t> A </a:t>
            </a:r>
            <a:r>
              <a:rPr lang="en-US" altLang="en-US" sz="2400" dirty="0" err="1"/>
              <a:t>gồm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các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chia </a:t>
            </a:r>
            <a:r>
              <a:rPr lang="en-US" altLang="en-US" sz="2400" dirty="0" err="1"/>
              <a:t>hết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9 </a:t>
            </a:r>
            <a:r>
              <a:rPr lang="en-US" altLang="en-US" sz="2400" dirty="0" err="1"/>
              <a:t>trong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các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trên</a:t>
            </a:r>
            <a:r>
              <a:rPr lang="en-US" altLang="en-US" sz="2400" dirty="0"/>
              <a:t>.</a:t>
            </a:r>
          </a:p>
          <a:p>
            <a:pPr eaLnBrk="1" hangingPunct="1"/>
            <a:r>
              <a:rPr lang="en-US" altLang="en-US" sz="2400" dirty="0"/>
              <a:t>b)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nào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các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trên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chỉ</a:t>
            </a:r>
            <a:r>
              <a:rPr lang="en-US" altLang="en-US" sz="2400" dirty="0"/>
              <a:t> chia </a:t>
            </a:r>
            <a:r>
              <a:rPr lang="en-US" altLang="en-US" sz="2400" dirty="0" err="1"/>
              <a:t>hết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3 </a:t>
            </a:r>
            <a:r>
              <a:rPr lang="en-US" altLang="en-US" sz="2400" dirty="0" err="1"/>
              <a:t>mà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không</a:t>
            </a:r>
            <a:r>
              <a:rPr lang="en-US" altLang="en-US" sz="2400" dirty="0"/>
              <a:t> chia </a:t>
            </a:r>
            <a:r>
              <a:rPr lang="en-US" altLang="en-US" sz="2400" dirty="0" err="1"/>
              <a:t>hết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9 </a:t>
            </a:r>
            <a:r>
              <a:rPr lang="en-US" altLang="en-US" sz="2400" dirty="0" err="1"/>
              <a:t>không</a:t>
            </a:r>
            <a:r>
              <a:rPr lang="en-US" altLang="en-US" sz="2400" dirty="0"/>
              <a:t>? </a:t>
            </a:r>
            <a:r>
              <a:rPr lang="en-US" altLang="en-US" sz="2400" dirty="0" err="1"/>
              <a:t>Nếu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hãy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viết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các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đó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thành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tập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hợp</a:t>
            </a:r>
            <a:r>
              <a:rPr lang="en-US" altLang="en-US" sz="2400" dirty="0"/>
              <a:t> B.</a:t>
            </a:r>
          </a:p>
        </p:txBody>
      </p:sp>
      <p:sp>
        <p:nvSpPr>
          <p:cNvPr id="264212" name="Rectangle 20"/>
          <p:cNvSpPr>
            <a:spLocks noChangeArrowheads="1"/>
          </p:cNvSpPr>
          <p:nvPr/>
        </p:nvSpPr>
        <p:spPr bwMode="auto">
          <a:xfrm>
            <a:off x="457200" y="2819400"/>
            <a:ext cx="46482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dirty="0"/>
              <a:t>a) A = {117; 3447; 5085}</a:t>
            </a:r>
          </a:p>
        </p:txBody>
      </p:sp>
      <p:sp>
        <p:nvSpPr>
          <p:cNvPr id="264213" name="Rectangle 21"/>
          <p:cNvSpPr>
            <a:spLocks noChangeArrowheads="1"/>
          </p:cNvSpPr>
          <p:nvPr/>
        </p:nvSpPr>
        <p:spPr bwMode="auto">
          <a:xfrm>
            <a:off x="457200" y="3429000"/>
            <a:ext cx="46482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dirty="0"/>
              <a:t>b) B = {534; 9348; 123}</a:t>
            </a:r>
          </a:p>
        </p:txBody>
      </p:sp>
      <p:sp>
        <p:nvSpPr>
          <p:cNvPr id="10252" name="Rectangle 22"/>
          <p:cNvSpPr>
            <a:spLocks noChangeArrowheads="1"/>
          </p:cNvSpPr>
          <p:nvPr/>
        </p:nvSpPr>
        <p:spPr bwMode="auto">
          <a:xfrm>
            <a:off x="4572000" y="3292475"/>
            <a:ext cx="0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64215" name="Rectangle 23"/>
          <p:cNvSpPr>
            <a:spLocks noChangeArrowheads="1"/>
          </p:cNvSpPr>
          <p:nvPr/>
        </p:nvSpPr>
        <p:spPr bwMode="auto">
          <a:xfrm>
            <a:off x="114300" y="4038600"/>
            <a:ext cx="8839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 u="sng" dirty="0" err="1">
                <a:solidFill>
                  <a:srgbClr val="FF0000"/>
                </a:solidFill>
              </a:rPr>
              <a:t>Câu</a:t>
            </a:r>
            <a:r>
              <a:rPr lang="en-US" altLang="en-US" sz="2400" b="1" u="sng" dirty="0">
                <a:solidFill>
                  <a:srgbClr val="FF0000"/>
                </a:solidFill>
              </a:rPr>
              <a:t> 2 </a:t>
            </a:r>
            <a:r>
              <a:rPr lang="en-US" altLang="en-US" sz="2400" b="1" u="sng" dirty="0" err="1">
                <a:solidFill>
                  <a:srgbClr val="FF0000"/>
                </a:solidFill>
              </a:rPr>
              <a:t>Trang</a:t>
            </a:r>
            <a:r>
              <a:rPr lang="en-US" altLang="en-US" sz="2400" b="1" u="sng" dirty="0">
                <a:solidFill>
                  <a:srgbClr val="FF0000"/>
                </a:solidFill>
              </a:rPr>
              <a:t> 27 SGK</a:t>
            </a:r>
          </a:p>
          <a:p>
            <a:pPr eaLnBrk="1" hangingPunct="1"/>
            <a:r>
              <a:rPr lang="en-US" altLang="en-US" sz="2400" dirty="0" err="1"/>
              <a:t>Không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thực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hiện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phép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tính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hãy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giải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thích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các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tổng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hiệu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sau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chia </a:t>
            </a:r>
            <a:r>
              <a:rPr lang="en-US" altLang="en-US" sz="2400" dirty="0" err="1"/>
              <a:t>hết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3 hay </a:t>
            </a:r>
            <a:r>
              <a:rPr lang="en-US" altLang="en-US" sz="2400" dirty="0" err="1"/>
              <a:t>không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chia </a:t>
            </a:r>
            <a:r>
              <a:rPr lang="en-US" altLang="en-US" sz="2400" dirty="0" err="1"/>
              <a:t>hết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9 hay </a:t>
            </a:r>
            <a:r>
              <a:rPr lang="en-US" altLang="en-US" sz="2400" dirty="0" err="1"/>
              <a:t>không</a:t>
            </a:r>
            <a:r>
              <a:rPr lang="en-US" altLang="en-US" sz="2400" dirty="0"/>
              <a:t>.</a:t>
            </a:r>
          </a:p>
          <a:p>
            <a:pPr eaLnBrk="1" hangingPunct="1"/>
            <a:r>
              <a:rPr lang="en-US" altLang="en-US" sz="2400" dirty="0"/>
              <a:t>a) 1206 + 5306;</a:t>
            </a:r>
          </a:p>
          <a:p>
            <a:pPr eaLnBrk="1" hangingPunct="1"/>
            <a:r>
              <a:rPr lang="en-US" altLang="en-US" sz="2400" dirty="0"/>
              <a:t>b) 436 – 324;</a:t>
            </a:r>
          </a:p>
          <a:p>
            <a:pPr eaLnBrk="1" hangingPunct="1"/>
            <a:r>
              <a:rPr lang="en-US" altLang="en-US" sz="2400" dirty="0"/>
              <a:t>c) 2 . 3 . 4 . 6 + 27.</a:t>
            </a:r>
          </a:p>
        </p:txBody>
      </p:sp>
      <p:sp>
        <p:nvSpPr>
          <p:cNvPr id="264216" name="Rectangle 24"/>
          <p:cNvSpPr>
            <a:spLocks noChangeArrowheads="1"/>
          </p:cNvSpPr>
          <p:nvPr/>
        </p:nvSpPr>
        <p:spPr bwMode="auto">
          <a:xfrm>
            <a:off x="3200400" y="5257800"/>
            <a:ext cx="41148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/>
              <a:t>a) không chia hết cho 3, cho 9</a:t>
            </a:r>
          </a:p>
        </p:txBody>
      </p:sp>
      <p:sp>
        <p:nvSpPr>
          <p:cNvPr id="264217" name="Rectangle 25"/>
          <p:cNvSpPr>
            <a:spLocks noChangeArrowheads="1"/>
          </p:cNvSpPr>
          <p:nvPr/>
        </p:nvSpPr>
        <p:spPr bwMode="auto">
          <a:xfrm>
            <a:off x="3200400" y="5781675"/>
            <a:ext cx="41148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/>
              <a:t>b) không chia hết cho 3, cho 9</a:t>
            </a:r>
          </a:p>
        </p:txBody>
      </p:sp>
      <p:sp>
        <p:nvSpPr>
          <p:cNvPr id="264218" name="Rectangle 26"/>
          <p:cNvSpPr>
            <a:spLocks noChangeArrowheads="1"/>
          </p:cNvSpPr>
          <p:nvPr/>
        </p:nvSpPr>
        <p:spPr bwMode="auto">
          <a:xfrm>
            <a:off x="3200400" y="6315075"/>
            <a:ext cx="41148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/>
              <a:t>c) chia hết cho 3, cho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64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6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26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26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26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26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26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26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 animBg="1"/>
      <p:bldP spid="264211" grpId="0"/>
      <p:bldP spid="264212" grpId="0" animBg="1"/>
      <p:bldP spid="264213" grpId="0" animBg="1"/>
      <p:bldP spid="264215" grpId="0"/>
      <p:bldP spid="264216" grpId="0" animBg="1"/>
      <p:bldP spid="264217" grpId="0" animBg="1"/>
      <p:bldP spid="2642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04800" y="76342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FF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2400" b="1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2400" b="1">
                <a:solidFill>
                  <a:srgbClr val="0000FF"/>
                </a:solidFill>
              </a:rPr>
              <a:t>BÀI TẬP</a:t>
            </a:r>
            <a:br>
              <a:rPr lang="vi-VN" altLang="en-US" sz="2400" b="1">
                <a:solidFill>
                  <a:srgbClr val="0000FF"/>
                </a:solidFill>
              </a:rPr>
            </a:br>
            <a:endParaRPr lang="en-US" altLang="en-US" sz="2400" b="1">
              <a:solidFill>
                <a:srgbClr val="0000FF"/>
              </a:solidFill>
            </a:endParaRPr>
          </a:p>
        </p:txBody>
      </p:sp>
      <p:sp>
        <p:nvSpPr>
          <p:cNvPr id="11268" name="AutoShape 4" descr="\frac79"/>
          <p:cNvSpPr>
            <a:spLocks noChangeAspect="1" noChangeArrowheads="1"/>
          </p:cNvSpPr>
          <p:nvPr/>
        </p:nvSpPr>
        <p:spPr bwMode="auto">
          <a:xfrm>
            <a:off x="2887663" y="3465513"/>
            <a:ext cx="152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0" y="762000"/>
            <a:ext cx="0" cy="549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b="1"/>
          </a:p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381000" y="4114800"/>
            <a:ext cx="340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Low" eaLnBrk="1" hangingPunct="1"/>
            <a:endParaRPr lang="en-US" altLang="en-US" sz="2400"/>
          </a:p>
        </p:txBody>
      </p:sp>
      <p:sp>
        <p:nvSpPr>
          <p:cNvPr id="11271" name="Rectangle 23"/>
          <p:cNvSpPr>
            <a:spLocks noChangeArrowheads="1"/>
          </p:cNvSpPr>
          <p:nvPr/>
        </p:nvSpPr>
        <p:spPr bwMode="auto">
          <a:xfrm>
            <a:off x="4572000" y="3290888"/>
            <a:ext cx="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1272" name="Rectangle 44"/>
          <p:cNvSpPr>
            <a:spLocks noChangeArrowheads="1"/>
          </p:cNvSpPr>
          <p:nvPr/>
        </p:nvSpPr>
        <p:spPr bwMode="auto">
          <a:xfrm>
            <a:off x="4572000" y="3292475"/>
            <a:ext cx="0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50925" name="Rectangle 45"/>
          <p:cNvSpPr>
            <a:spLocks noChangeArrowheads="1"/>
          </p:cNvSpPr>
          <p:nvPr/>
        </p:nvSpPr>
        <p:spPr bwMode="auto">
          <a:xfrm>
            <a:off x="206086" y="1198891"/>
            <a:ext cx="89725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 u="sng" dirty="0" err="1">
                <a:solidFill>
                  <a:srgbClr val="FF0000"/>
                </a:solidFill>
              </a:rPr>
              <a:t>Câu</a:t>
            </a:r>
            <a:r>
              <a:rPr lang="en-US" altLang="en-US" sz="2400" b="1" u="sng" dirty="0">
                <a:solidFill>
                  <a:srgbClr val="FF0000"/>
                </a:solidFill>
              </a:rPr>
              <a:t> 3 </a:t>
            </a:r>
            <a:r>
              <a:rPr lang="en-US" altLang="en-US" sz="2400" b="1" u="sng" dirty="0" err="1">
                <a:solidFill>
                  <a:srgbClr val="FF0000"/>
                </a:solidFill>
              </a:rPr>
              <a:t>Trang</a:t>
            </a:r>
            <a:r>
              <a:rPr lang="en-US" altLang="en-US" sz="2400" b="1" u="sng" dirty="0">
                <a:solidFill>
                  <a:srgbClr val="FF0000"/>
                </a:solidFill>
              </a:rPr>
              <a:t> 27 SGK</a:t>
            </a:r>
          </a:p>
          <a:p>
            <a:pPr eaLnBrk="1" hangingPunct="1"/>
            <a:r>
              <a:rPr lang="en-US" altLang="en-US" sz="2400" dirty="0"/>
              <a:t>      </a:t>
            </a:r>
            <a:r>
              <a:rPr lang="en-US" altLang="en-US" sz="2400" dirty="0" err="1"/>
              <a:t>Bạn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Tuấn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là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một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người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rất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thích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chơi</a:t>
            </a:r>
            <a:r>
              <a:rPr lang="en-US" altLang="en-US" sz="2400" dirty="0"/>
              <a:t> bi </a:t>
            </a:r>
            <a:r>
              <a:rPr lang="en-US" altLang="en-US" sz="2400" dirty="0" err="1"/>
              <a:t>nên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bạn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ấy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thường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sưu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tầm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những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viên</a:t>
            </a:r>
            <a:r>
              <a:rPr lang="en-US" altLang="en-US" sz="2400" dirty="0"/>
              <a:t> bi </a:t>
            </a:r>
            <a:r>
              <a:rPr lang="en-US" altLang="en-US" sz="2400" dirty="0" err="1"/>
              <a:t>rồi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bỏ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vào</a:t>
            </a:r>
            <a:r>
              <a:rPr lang="en-US" altLang="en-US" sz="2400" dirty="0"/>
              <a:t> 4 </a:t>
            </a:r>
            <a:r>
              <a:rPr lang="en-US" altLang="en-US" sz="2400" dirty="0" err="1"/>
              <a:t>hộp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khác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nhau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biết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bi </a:t>
            </a:r>
            <a:r>
              <a:rPr lang="en-US" altLang="en-US" sz="2400" dirty="0" err="1"/>
              <a:t>trong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mỗi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hộp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lần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lượt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là</a:t>
            </a:r>
            <a:r>
              <a:rPr lang="en-US" altLang="en-US" sz="2400" dirty="0"/>
              <a:t> 203, 127, 97, 173.</a:t>
            </a:r>
          </a:p>
        </p:txBody>
      </p:sp>
      <p:sp>
        <p:nvSpPr>
          <p:cNvPr id="14" name="Rectangle 45"/>
          <p:cNvSpPr>
            <a:spLocks noChangeArrowheads="1"/>
          </p:cNvSpPr>
          <p:nvPr/>
        </p:nvSpPr>
        <p:spPr bwMode="auto">
          <a:xfrm>
            <a:off x="514350" y="2960638"/>
            <a:ext cx="81153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en-US" sz="2400" dirty="0"/>
              <a:t>a) </a:t>
            </a:r>
            <a:r>
              <a:rPr lang="en-US" altLang="en-US" sz="2400" dirty="0" err="1"/>
              <a:t>Liệu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thể</a:t>
            </a:r>
            <a:r>
              <a:rPr lang="en-US" altLang="en-US" sz="2400" dirty="0"/>
              <a:t> chia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bi </a:t>
            </a:r>
            <a:r>
              <a:rPr lang="en-US" altLang="en-US" sz="2400" dirty="0" err="1"/>
              <a:t>trong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mỗi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hộp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thành</a:t>
            </a:r>
            <a:r>
              <a:rPr lang="en-US" altLang="en-US" sz="2400" dirty="0"/>
              <a:t> 3 </a:t>
            </a:r>
            <a:r>
              <a:rPr lang="en-US" altLang="en-US" sz="2400" dirty="0" err="1"/>
              <a:t>phần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bằng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nhau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được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không</a:t>
            </a:r>
            <a:r>
              <a:rPr lang="en-US" altLang="en-US" sz="2400" dirty="0"/>
              <a:t>? </a:t>
            </a:r>
            <a:r>
              <a:rPr lang="en-US" altLang="en-US" sz="2400" dirty="0" err="1"/>
              <a:t>Giải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thích</a:t>
            </a:r>
            <a:r>
              <a:rPr lang="en-US" altLang="en-US" sz="2400" dirty="0"/>
              <a:t>.</a:t>
            </a:r>
          </a:p>
          <a:p>
            <a:pPr algn="just" eaLnBrk="1" hangingPunct="1"/>
            <a:r>
              <a:rPr lang="en-US" altLang="en-US" sz="2400" dirty="0"/>
              <a:t>b) </a:t>
            </a:r>
            <a:r>
              <a:rPr lang="en-US" altLang="en-US" sz="2400" dirty="0" err="1"/>
              <a:t>Nếu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Tuấn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rủ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thêm</a:t>
            </a:r>
            <a:r>
              <a:rPr lang="en-US" altLang="en-US" sz="2400" dirty="0"/>
              <a:t> 2 </a:t>
            </a:r>
            <a:r>
              <a:rPr lang="en-US" altLang="en-US" sz="2400" dirty="0" err="1"/>
              <a:t>bạn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cùng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chơi</a:t>
            </a:r>
            <a:r>
              <a:rPr lang="en-US" altLang="en-US" sz="2400" dirty="0"/>
              <a:t> bi </a:t>
            </a:r>
            <a:r>
              <a:rPr lang="en-US" altLang="en-US" sz="2400" dirty="0" err="1"/>
              <a:t>thì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thể</a:t>
            </a:r>
            <a:r>
              <a:rPr lang="en-US" altLang="en-US" sz="2400" dirty="0"/>
              <a:t> chia </a:t>
            </a:r>
            <a:r>
              <a:rPr lang="en-US" altLang="en-US" sz="2400" dirty="0" err="1"/>
              <a:t>đều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tổng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bi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mỗi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người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được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không</a:t>
            </a:r>
            <a:r>
              <a:rPr lang="en-US" altLang="en-US" sz="2400" dirty="0"/>
              <a:t>?</a:t>
            </a:r>
          </a:p>
          <a:p>
            <a:pPr algn="just" eaLnBrk="1" hangingPunct="1"/>
            <a:r>
              <a:rPr lang="en-US" altLang="en-US" sz="2400" dirty="0"/>
              <a:t>c) </a:t>
            </a:r>
            <a:r>
              <a:rPr lang="en-US" altLang="en-US" sz="2400" dirty="0" err="1"/>
              <a:t>Nếu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Tuấn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rủ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thêm</a:t>
            </a:r>
            <a:r>
              <a:rPr lang="en-US" altLang="en-US" sz="2400" dirty="0"/>
              <a:t> 8 </a:t>
            </a:r>
            <a:r>
              <a:rPr lang="en-US" altLang="en-US" sz="2400" dirty="0" err="1"/>
              <a:t>bạn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cùng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chơi</a:t>
            </a:r>
            <a:r>
              <a:rPr lang="en-US" altLang="en-US" sz="2400" dirty="0"/>
              <a:t> bi </a:t>
            </a:r>
            <a:r>
              <a:rPr lang="en-US" altLang="en-US" sz="2400" dirty="0" err="1"/>
              <a:t>thì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thể</a:t>
            </a:r>
            <a:r>
              <a:rPr lang="en-US" altLang="en-US" sz="2400" dirty="0"/>
              <a:t> chia </a:t>
            </a:r>
            <a:r>
              <a:rPr lang="en-US" altLang="en-US" sz="2400" dirty="0" err="1"/>
              <a:t>đều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tổng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bi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mỗi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người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được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không</a:t>
            </a:r>
            <a:r>
              <a:rPr lang="en-US" altLang="en-US" sz="24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50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925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52400"/>
            <a:ext cx="8305800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400" b="1" dirty="0" err="1">
                <a:solidFill>
                  <a:srgbClr val="000000"/>
                </a:solidFill>
                <a:ea typeface="Calibri" panose="020F0502020204030204" pitchFamily="34" charset="0"/>
              </a:rPr>
              <a:t>Bài</a:t>
            </a:r>
            <a:r>
              <a:rPr lang="fr-FR" sz="2400" b="1" dirty="0">
                <a:solidFill>
                  <a:srgbClr val="000000"/>
                </a:solidFill>
                <a:ea typeface="Calibri" panose="020F0502020204030204" pitchFamily="34" charset="0"/>
              </a:rPr>
              <a:t> 3: </a:t>
            </a:r>
            <a:endParaRPr lang="en-US" sz="2400" dirty="0">
              <a:ea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400" b="1" dirty="0">
                <a:ea typeface="Calibri" panose="020F0502020204030204" pitchFamily="34" charset="0"/>
              </a:rPr>
              <a:t>a)</a:t>
            </a:r>
            <a:r>
              <a:rPr lang="en-US" sz="2400" dirty="0">
                <a:ea typeface="Calibri" panose="020F0502020204030204" pitchFamily="34" charset="0"/>
              </a:rPr>
              <a:t> 2 + 0 + 3 = 5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⋮</a:t>
            </a:r>
            <a:r>
              <a:rPr lang="en-US" sz="2400" dirty="0">
                <a:ea typeface="Calibri" panose="020F0502020204030204" pitchFamily="34" charset="0"/>
              </a:rPr>
              <a:t≯ 3 =&gt; 203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⋮</a:t>
            </a:r>
            <a:r>
              <a:rPr lang="en-US" sz="2400" dirty="0">
                <a:ea typeface="Calibri" panose="020F0502020204030204" pitchFamily="34" charset="0"/>
              </a:rPr>
              <a:t≯ 3.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a typeface="Calibri" panose="020F0502020204030204" pitchFamily="34" charset="0"/>
              </a:rPr>
              <a:t>    1 + 2 + 7 = 10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⋮</a:t>
            </a:r>
            <a:r>
              <a:rPr lang="en-US" sz="2400" dirty="0">
                <a:ea typeface="Calibri" panose="020F0502020204030204" pitchFamily="34" charset="0"/>
              </a:rPr>
              <a:t≯ 3 </a:t>
            </a:r>
            <a:r>
              <a:rPr lang="en-US" sz="2400" dirty="0" err="1">
                <a:ea typeface="Calibri" panose="020F0502020204030204" pitchFamily="34" charset="0"/>
              </a:rPr>
              <a:t>nên</a:t>
            </a:r>
            <a:r>
              <a:rPr lang="en-US" sz="2400" dirty="0">
                <a:ea typeface="Calibri" panose="020F0502020204030204" pitchFamily="34" charset="0"/>
              </a:rPr>
              <a:t> 203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⋮</a:t>
            </a:r>
            <a:r>
              <a:rPr lang="en-US" sz="2400" dirty="0">
                <a:ea typeface="Calibri" panose="020F0502020204030204" pitchFamily="34" charset="0"/>
              </a:rPr>
              <a:t≯ 3.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a typeface="Calibri" panose="020F0502020204030204" pitchFamily="34" charset="0"/>
              </a:rPr>
              <a:t>    9 + 7 = 16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⋮</a:t>
            </a:r>
            <a:r>
              <a:rPr lang="en-US" sz="2400" dirty="0">
                <a:ea typeface="Calibri" panose="020F0502020204030204" pitchFamily="34" charset="0"/>
              </a:rPr>
              <a:t≯ 3 </a:t>
            </a:r>
            <a:r>
              <a:rPr lang="en-US" sz="2400" dirty="0" err="1">
                <a:ea typeface="Calibri" panose="020F0502020204030204" pitchFamily="34" charset="0"/>
              </a:rPr>
              <a:t>nên</a:t>
            </a:r>
            <a:r>
              <a:rPr lang="en-US" sz="2400" dirty="0">
                <a:ea typeface="Calibri" panose="020F0502020204030204" pitchFamily="34" charset="0"/>
              </a:rPr>
              <a:t> 203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⋮</a:t>
            </a:r>
            <a:r>
              <a:rPr lang="en-US" sz="2400" dirty="0">
                <a:ea typeface="Calibri" panose="020F0502020204030204" pitchFamily="34" charset="0"/>
              </a:rPr>
              <a:t≯ 3.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a typeface="Calibri" panose="020F0502020204030204" pitchFamily="34" charset="0"/>
              </a:rPr>
              <a:t>    1 + 7 + 3 = 11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⋮</a:t>
            </a:r>
            <a:r>
              <a:rPr lang="en-US" sz="2400" dirty="0">
                <a:ea typeface="Calibri" panose="020F0502020204030204" pitchFamily="34" charset="0"/>
              </a:rPr>
              <a:t≯ 3 </a:t>
            </a:r>
            <a:r>
              <a:rPr lang="en-US" sz="2400" dirty="0" err="1">
                <a:ea typeface="Calibri" panose="020F0502020204030204" pitchFamily="34" charset="0"/>
              </a:rPr>
              <a:t>nên</a:t>
            </a:r>
            <a:r>
              <a:rPr lang="en-US" sz="2400" dirty="0">
                <a:ea typeface="Calibri" panose="020F0502020204030204" pitchFamily="34" charset="0"/>
              </a:rPr>
              <a:t> 203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⋮</a:t>
            </a:r>
            <a:r>
              <a:rPr lang="en-US" sz="2400" dirty="0">
                <a:ea typeface="Calibri" panose="020F0502020204030204" pitchFamily="34" charset="0"/>
              </a:rPr>
              <a:t≯ 3.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b="1" i="1" dirty="0">
                <a:ea typeface="Calibri" panose="020F0502020204030204" pitchFamily="34" charset="0"/>
              </a:rPr>
              <a:t>=&gt; </a:t>
            </a:r>
            <a:r>
              <a:rPr lang="en-US" sz="2400" b="1" i="1" dirty="0" err="1">
                <a:ea typeface="Calibri" panose="020F0502020204030204" pitchFamily="34" charset="0"/>
              </a:rPr>
              <a:t>Không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thể</a:t>
            </a:r>
            <a:r>
              <a:rPr lang="en-US" sz="2400" b="1" i="1" dirty="0">
                <a:ea typeface="Calibri" panose="020F0502020204030204" pitchFamily="34" charset="0"/>
              </a:rPr>
              <a:t> chia </a:t>
            </a:r>
            <a:r>
              <a:rPr lang="en-US" sz="2400" b="1" i="1" dirty="0" err="1">
                <a:ea typeface="Calibri" panose="020F0502020204030204" pitchFamily="34" charset="0"/>
              </a:rPr>
              <a:t>số</a:t>
            </a:r>
            <a:r>
              <a:rPr lang="en-US" sz="2400" b="1" i="1" dirty="0">
                <a:ea typeface="Calibri" panose="020F0502020204030204" pitchFamily="34" charset="0"/>
              </a:rPr>
              <a:t> bi </a:t>
            </a:r>
            <a:r>
              <a:rPr lang="en-US" sz="2400" b="1" i="1" dirty="0" err="1">
                <a:ea typeface="Calibri" panose="020F0502020204030204" pitchFamily="34" charset="0"/>
              </a:rPr>
              <a:t>trong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mỗi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hộp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thành</a:t>
            </a:r>
            <a:r>
              <a:rPr lang="en-US" sz="2400" b="1" i="1" dirty="0">
                <a:ea typeface="Calibri" panose="020F0502020204030204" pitchFamily="34" charset="0"/>
              </a:rPr>
              <a:t> 3 </a:t>
            </a:r>
            <a:r>
              <a:rPr lang="en-US" sz="2400" b="1" i="1" dirty="0" err="1">
                <a:ea typeface="Calibri" panose="020F0502020204030204" pitchFamily="34" charset="0"/>
              </a:rPr>
              <a:t>phần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bằng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nhau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được</a:t>
            </a:r>
            <a:r>
              <a:rPr lang="en-US" sz="2000" b="1" i="1" dirty="0">
                <a:ea typeface="Calibri" panose="020F0502020204030204" pitchFamily="34" charset="0"/>
              </a:rPr>
              <a:t>.</a:t>
            </a:r>
            <a:endParaRPr lang="en-US" sz="2000" dirty="0"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3570254"/>
            <a:ext cx="8305800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400" b="1" dirty="0">
                <a:ea typeface="Calibri" panose="020F0502020204030204" pitchFamily="34" charset="0"/>
              </a:rPr>
              <a:t>b)</a:t>
            </a:r>
            <a:r>
              <a:rPr lang="en-US" sz="2400" dirty="0">
                <a:ea typeface="Calibri" panose="020F0502020204030204" pitchFamily="34" charset="0"/>
              </a:rPr>
              <a:t> </a:t>
            </a:r>
            <a:r>
              <a:rPr lang="en-US" sz="2400" dirty="0" err="1">
                <a:ea typeface="Calibri" panose="020F0502020204030204" pitchFamily="34" charset="0"/>
              </a:rPr>
              <a:t>Tổng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số</a:t>
            </a:r>
            <a:r>
              <a:rPr lang="en-US" sz="2400" dirty="0">
                <a:ea typeface="Calibri" panose="020F0502020204030204" pitchFamily="34" charset="0"/>
              </a:rPr>
              <a:t> bi </a:t>
            </a:r>
            <a:r>
              <a:rPr lang="en-US" sz="2400" dirty="0" err="1">
                <a:ea typeface="Calibri" panose="020F0502020204030204" pitchFamily="34" charset="0"/>
              </a:rPr>
              <a:t>là</a:t>
            </a:r>
            <a:r>
              <a:rPr lang="en-US" sz="2400" dirty="0">
                <a:ea typeface="Calibri" panose="020F0502020204030204" pitchFamily="34" charset="0"/>
              </a:rPr>
              <a:t>: 203 + 127 + 97+ 173 = 600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 err="1">
                <a:ea typeface="Calibri" panose="020F0502020204030204" pitchFamily="34" charset="0"/>
              </a:rPr>
              <a:t>Nếu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Tuấn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rủ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thêm</a:t>
            </a:r>
            <a:r>
              <a:rPr lang="en-US" sz="2400" dirty="0">
                <a:ea typeface="Calibri" panose="020F0502020204030204" pitchFamily="34" charset="0"/>
              </a:rPr>
              <a:t> 2 </a:t>
            </a:r>
            <a:r>
              <a:rPr lang="en-US" sz="2400" dirty="0" err="1">
                <a:ea typeface="Calibri" panose="020F0502020204030204" pitchFamily="34" charset="0"/>
              </a:rPr>
              <a:t>bạn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cùng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chơi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thì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tổng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số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người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chơi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là</a:t>
            </a:r>
            <a:r>
              <a:rPr lang="en-US" sz="2400" dirty="0">
                <a:ea typeface="Calibri" panose="020F0502020204030204" pitchFamily="34" charset="0"/>
              </a:rPr>
              <a:t> 3 </a:t>
            </a:r>
            <a:r>
              <a:rPr lang="en-US" sz="2400" dirty="0" err="1">
                <a:ea typeface="Calibri" panose="020F0502020204030204" pitchFamily="34" charset="0"/>
              </a:rPr>
              <a:t>người</a:t>
            </a:r>
            <a:r>
              <a:rPr lang="en-US" sz="2400" dirty="0">
                <a:ea typeface="Calibri" panose="020F050202020403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a typeface="Calibri" panose="020F0502020204030204" pitchFamily="34" charset="0"/>
              </a:rPr>
              <a:t>Ta </a:t>
            </a:r>
            <a:r>
              <a:rPr lang="en-US" sz="2400" dirty="0" err="1">
                <a:ea typeface="Calibri" panose="020F0502020204030204" pitchFamily="34" charset="0"/>
              </a:rPr>
              <a:t>có</a:t>
            </a:r>
            <a:r>
              <a:rPr lang="en-US" sz="2400" dirty="0">
                <a:ea typeface="Calibri" panose="020F0502020204030204" pitchFamily="34" charset="0"/>
              </a:rPr>
              <a:t>: 6 + 0 + 0 = 6 chia </a:t>
            </a:r>
            <a:r>
              <a:rPr lang="en-US" sz="2400" dirty="0" err="1">
                <a:ea typeface="Calibri" panose="020F0502020204030204" pitchFamily="34" charset="0"/>
              </a:rPr>
              <a:t>hết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cho</a:t>
            </a:r>
            <a:r>
              <a:rPr lang="en-US" sz="2400" dirty="0">
                <a:ea typeface="Calibri" panose="020F0502020204030204" pitchFamily="34" charset="0"/>
              </a:rPr>
              <a:t> 3 </a:t>
            </a:r>
            <a:r>
              <a:rPr lang="en-US" sz="2400" dirty="0" err="1">
                <a:ea typeface="Calibri" panose="020F0502020204030204" pitchFamily="34" charset="0"/>
              </a:rPr>
              <a:t>nên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số</a:t>
            </a:r>
            <a:r>
              <a:rPr lang="en-US" sz="2400" dirty="0">
                <a:ea typeface="Calibri" panose="020F0502020204030204" pitchFamily="34" charset="0"/>
              </a:rPr>
              <a:t> 600 chia </a:t>
            </a:r>
            <a:r>
              <a:rPr lang="en-US" sz="2400" dirty="0" err="1">
                <a:ea typeface="Calibri" panose="020F0502020204030204" pitchFamily="34" charset="0"/>
              </a:rPr>
              <a:t>hết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cho</a:t>
            </a:r>
            <a:r>
              <a:rPr lang="en-US" sz="2400" dirty="0">
                <a:ea typeface="Calibri" panose="020F0502020204030204" pitchFamily="34" charset="0"/>
              </a:rPr>
              <a:t> 3 =&gt; 600 </a:t>
            </a:r>
            <a:r>
              <a:rPr lang="en-US" sz="2400" dirty="0" err="1">
                <a:ea typeface="Calibri" panose="020F0502020204030204" pitchFamily="34" charset="0"/>
              </a:rPr>
              <a:t>viên</a:t>
            </a:r>
            <a:r>
              <a:rPr lang="en-US" sz="2400" dirty="0">
                <a:ea typeface="Calibri" panose="020F0502020204030204" pitchFamily="34" charset="0"/>
              </a:rPr>
              <a:t> bi chia </a:t>
            </a:r>
            <a:r>
              <a:rPr lang="en-US" sz="2400" dirty="0" err="1">
                <a:ea typeface="Calibri" panose="020F0502020204030204" pitchFamily="34" charset="0"/>
              </a:rPr>
              <a:t>đều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cho</a:t>
            </a:r>
            <a:r>
              <a:rPr lang="en-US" sz="2400" dirty="0">
                <a:ea typeface="Calibri" panose="020F0502020204030204" pitchFamily="34" charset="0"/>
              </a:rPr>
              <a:t> 3 </a:t>
            </a:r>
            <a:r>
              <a:rPr lang="en-US" sz="2400" dirty="0" err="1">
                <a:ea typeface="Calibri" panose="020F0502020204030204" pitchFamily="34" charset="0"/>
              </a:rPr>
              <a:t>người</a:t>
            </a:r>
            <a:r>
              <a:rPr lang="en-US" sz="2400" dirty="0">
                <a:ea typeface="Calibri" panose="020F0502020204030204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400" b="1" i="1" dirty="0">
                <a:ea typeface="Calibri" panose="020F0502020204030204" pitchFamily="34" charset="0"/>
              </a:rPr>
              <a:t>=&gt; </a:t>
            </a:r>
            <a:r>
              <a:rPr lang="en-US" sz="2400" b="1" i="1" dirty="0" err="1">
                <a:ea typeface="Calibri" panose="020F0502020204030204" pitchFamily="34" charset="0"/>
              </a:rPr>
              <a:t>Nếu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Tuấn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rủ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thêm</a:t>
            </a:r>
            <a:r>
              <a:rPr lang="en-US" sz="2400" b="1" i="1" dirty="0">
                <a:ea typeface="Calibri" panose="020F0502020204030204" pitchFamily="34" charset="0"/>
              </a:rPr>
              <a:t> 2 </a:t>
            </a:r>
            <a:r>
              <a:rPr lang="en-US" sz="2400" b="1" i="1" dirty="0" err="1">
                <a:ea typeface="Calibri" panose="020F0502020204030204" pitchFamily="34" charset="0"/>
              </a:rPr>
              <a:t>bạn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cùng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chơi</a:t>
            </a:r>
            <a:r>
              <a:rPr lang="en-US" sz="2400" b="1" i="1" dirty="0">
                <a:ea typeface="Calibri" panose="020F0502020204030204" pitchFamily="34" charset="0"/>
              </a:rPr>
              <a:t> bi </a:t>
            </a:r>
            <a:r>
              <a:rPr lang="en-US" sz="2400" b="1" i="1" dirty="0" err="1">
                <a:ea typeface="Calibri" panose="020F0502020204030204" pitchFamily="34" charset="0"/>
              </a:rPr>
              <a:t>thì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có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thể</a:t>
            </a:r>
            <a:r>
              <a:rPr lang="en-US" sz="2400" b="1" i="1" dirty="0">
                <a:ea typeface="Calibri" panose="020F0502020204030204" pitchFamily="34" charset="0"/>
              </a:rPr>
              <a:t> chia </a:t>
            </a:r>
            <a:r>
              <a:rPr lang="en-US" sz="2400" b="1" i="1" dirty="0" err="1">
                <a:ea typeface="Calibri" panose="020F0502020204030204" pitchFamily="34" charset="0"/>
              </a:rPr>
              <a:t>đều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tổng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số</a:t>
            </a:r>
            <a:r>
              <a:rPr lang="en-US" sz="2400" b="1" i="1" dirty="0">
                <a:ea typeface="Calibri" panose="020F0502020204030204" pitchFamily="34" charset="0"/>
              </a:rPr>
              <a:t> bi </a:t>
            </a:r>
            <a:r>
              <a:rPr lang="en-US" sz="2400" b="1" i="1" dirty="0" err="1">
                <a:ea typeface="Calibri" panose="020F0502020204030204" pitchFamily="34" charset="0"/>
              </a:rPr>
              <a:t>cho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mỗi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người</a:t>
            </a:r>
            <a:r>
              <a:rPr lang="en-US" sz="2400" b="1" i="1" dirty="0">
                <a:ea typeface="Calibri" panose="020F0502020204030204" pitchFamily="34" charset="0"/>
              </a:rPr>
              <a:t>. </a:t>
            </a:r>
            <a:endParaRPr lang="en-US" sz="2400" dirty="0">
              <a:ea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76200"/>
            <a:ext cx="81534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b="1" dirty="0">
                <a:ea typeface="Calibri" panose="020F0502020204030204" pitchFamily="34" charset="0"/>
              </a:rPr>
              <a:t>c)</a:t>
            </a:r>
            <a:r>
              <a:rPr lang="en-US" sz="2400" dirty="0">
                <a:ea typeface="Calibri" panose="020F0502020204030204" pitchFamily="34" charset="0"/>
              </a:rPr>
              <a:t> </a:t>
            </a:r>
            <a:r>
              <a:rPr lang="en-US" sz="2400" dirty="0" err="1">
                <a:ea typeface="Calibri" panose="020F0502020204030204" pitchFamily="34" charset="0"/>
              </a:rPr>
              <a:t>Nếu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Tuấn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rủ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thêm</a:t>
            </a:r>
            <a:r>
              <a:rPr lang="en-US" sz="2400" dirty="0">
                <a:ea typeface="Calibri" panose="020F0502020204030204" pitchFamily="34" charset="0"/>
              </a:rPr>
              <a:t> 8 </a:t>
            </a:r>
            <a:r>
              <a:rPr lang="en-US" sz="2400" dirty="0" err="1">
                <a:ea typeface="Calibri" panose="020F0502020204030204" pitchFamily="34" charset="0"/>
              </a:rPr>
              <a:t>bạn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cùng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chơi</a:t>
            </a:r>
            <a:r>
              <a:rPr lang="en-US" sz="2400" dirty="0">
                <a:ea typeface="Calibri" panose="020F0502020204030204" pitchFamily="34" charset="0"/>
              </a:rPr>
              <a:t> bi </a:t>
            </a:r>
            <a:r>
              <a:rPr lang="en-US" sz="2400" dirty="0" err="1">
                <a:ea typeface="Calibri" panose="020F0502020204030204" pitchFamily="34" charset="0"/>
              </a:rPr>
              <a:t>thì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tổng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số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người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chơi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là</a:t>
            </a:r>
            <a:r>
              <a:rPr lang="en-US" sz="2400" dirty="0">
                <a:ea typeface="Calibri" panose="020F0502020204030204" pitchFamily="34" charset="0"/>
              </a:rPr>
              <a:t> 9 </a:t>
            </a:r>
            <a:r>
              <a:rPr lang="en-US" sz="2400" dirty="0" err="1">
                <a:ea typeface="Calibri" panose="020F0502020204030204" pitchFamily="34" charset="0"/>
              </a:rPr>
              <a:t>người</a:t>
            </a:r>
            <a:r>
              <a:rPr lang="en-US" sz="2400" dirty="0"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a typeface="Calibri" panose="020F0502020204030204" pitchFamily="34" charset="0"/>
              </a:rPr>
              <a:t>      Ta </a:t>
            </a:r>
            <a:r>
              <a:rPr lang="en-US" sz="2400" dirty="0" err="1">
                <a:ea typeface="Calibri" panose="020F0502020204030204" pitchFamily="34" charset="0"/>
              </a:rPr>
              <a:t>có</a:t>
            </a:r>
            <a:r>
              <a:rPr lang="en-US" sz="2400" dirty="0">
                <a:ea typeface="Calibri" panose="020F0502020204030204" pitchFamily="34" charset="0"/>
              </a:rPr>
              <a:t>: 6 + 0 + 0 = 6 </a:t>
            </a:r>
            <a:r>
              <a:rPr lang="en-US" sz="2400" dirty="0" err="1">
                <a:ea typeface="Calibri" panose="020F0502020204030204" pitchFamily="34" charset="0"/>
              </a:rPr>
              <a:t>không</a:t>
            </a:r>
            <a:r>
              <a:rPr lang="en-US" sz="2400" dirty="0">
                <a:ea typeface="Calibri" panose="020F0502020204030204" pitchFamily="34" charset="0"/>
              </a:rPr>
              <a:t> chia </a:t>
            </a:r>
            <a:r>
              <a:rPr lang="en-US" sz="2400" dirty="0" err="1">
                <a:ea typeface="Calibri" panose="020F0502020204030204" pitchFamily="34" charset="0"/>
              </a:rPr>
              <a:t>hết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cho</a:t>
            </a:r>
            <a:r>
              <a:rPr lang="en-US" sz="2400" dirty="0">
                <a:ea typeface="Calibri" panose="020F0502020204030204" pitchFamily="34" charset="0"/>
              </a:rPr>
              <a:t> 9 </a:t>
            </a:r>
            <a:r>
              <a:rPr lang="en-US" sz="2400" dirty="0" err="1">
                <a:ea typeface="Calibri" panose="020F0502020204030204" pitchFamily="34" charset="0"/>
              </a:rPr>
              <a:t>nên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số</a:t>
            </a:r>
            <a:r>
              <a:rPr lang="en-US" sz="2400" dirty="0">
                <a:ea typeface="Calibri" panose="020F0502020204030204" pitchFamily="34" charset="0"/>
              </a:rPr>
              <a:t> 600 </a:t>
            </a:r>
            <a:r>
              <a:rPr lang="en-US" sz="2400" dirty="0" err="1">
                <a:ea typeface="Calibri" panose="020F0502020204030204" pitchFamily="34" charset="0"/>
              </a:rPr>
              <a:t>không</a:t>
            </a:r>
            <a:r>
              <a:rPr lang="en-US" sz="2400" dirty="0">
                <a:ea typeface="Calibri" panose="020F0502020204030204" pitchFamily="34" charset="0"/>
              </a:rPr>
              <a:t> chia </a:t>
            </a:r>
            <a:r>
              <a:rPr lang="en-US" sz="2400" dirty="0" err="1">
                <a:ea typeface="Calibri" panose="020F0502020204030204" pitchFamily="34" charset="0"/>
              </a:rPr>
              <a:t>hết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cho</a:t>
            </a:r>
            <a:r>
              <a:rPr lang="en-US" sz="2400" dirty="0">
                <a:ea typeface="Calibri" panose="020F0502020204030204" pitchFamily="34" charset="0"/>
              </a:rPr>
              <a:t> 9 =&gt; 600 </a:t>
            </a:r>
            <a:r>
              <a:rPr lang="en-US" sz="2400" dirty="0" err="1">
                <a:ea typeface="Calibri" panose="020F0502020204030204" pitchFamily="34" charset="0"/>
              </a:rPr>
              <a:t>viên</a:t>
            </a:r>
            <a:r>
              <a:rPr lang="en-US" sz="2400" dirty="0">
                <a:ea typeface="Calibri" panose="020F0502020204030204" pitchFamily="34" charset="0"/>
              </a:rPr>
              <a:t> bi </a:t>
            </a:r>
            <a:r>
              <a:rPr lang="en-US" sz="2400" dirty="0" err="1">
                <a:ea typeface="Calibri" panose="020F0502020204030204" pitchFamily="34" charset="0"/>
              </a:rPr>
              <a:t>không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thể</a:t>
            </a:r>
            <a:r>
              <a:rPr lang="en-US" sz="2400" dirty="0">
                <a:ea typeface="Calibri" panose="020F0502020204030204" pitchFamily="34" charset="0"/>
              </a:rPr>
              <a:t> chia </a:t>
            </a:r>
            <a:r>
              <a:rPr lang="en-US" sz="2400" dirty="0" err="1">
                <a:ea typeface="Calibri" panose="020F0502020204030204" pitchFamily="34" charset="0"/>
              </a:rPr>
              <a:t>đều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cho</a:t>
            </a:r>
            <a:r>
              <a:rPr lang="en-US" sz="2400" dirty="0">
                <a:ea typeface="Calibri" panose="020F0502020204030204" pitchFamily="34" charset="0"/>
              </a:rPr>
              <a:t> 9 </a:t>
            </a:r>
            <a:r>
              <a:rPr lang="en-US" sz="2400" dirty="0" err="1">
                <a:ea typeface="Calibri" panose="020F0502020204030204" pitchFamily="34" charset="0"/>
              </a:rPr>
              <a:t>người</a:t>
            </a:r>
            <a:r>
              <a:rPr lang="en-US" sz="2400" dirty="0"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b="1" i="1" dirty="0">
                <a:ea typeface="Calibri" panose="020F0502020204030204" pitchFamily="34" charset="0"/>
              </a:rPr>
              <a:t>=&gt; </a:t>
            </a:r>
            <a:r>
              <a:rPr lang="en-US" sz="2400" b="1" i="1" dirty="0" err="1">
                <a:ea typeface="Calibri" panose="020F0502020204030204" pitchFamily="34" charset="0"/>
              </a:rPr>
              <a:t>Nếu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Tuấn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rủ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thêm</a:t>
            </a:r>
            <a:r>
              <a:rPr lang="en-US" sz="2400" b="1" i="1" dirty="0">
                <a:ea typeface="Calibri" panose="020F0502020204030204" pitchFamily="34" charset="0"/>
              </a:rPr>
              <a:t> 8 </a:t>
            </a:r>
            <a:r>
              <a:rPr lang="en-US" sz="2400" b="1" i="1" dirty="0" err="1">
                <a:ea typeface="Calibri" panose="020F0502020204030204" pitchFamily="34" charset="0"/>
              </a:rPr>
              <a:t>bạn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cùng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chơi</a:t>
            </a:r>
            <a:r>
              <a:rPr lang="en-US" sz="2400" b="1" i="1" dirty="0">
                <a:ea typeface="Calibri" panose="020F0502020204030204" pitchFamily="34" charset="0"/>
              </a:rPr>
              <a:t> bi </a:t>
            </a:r>
            <a:r>
              <a:rPr lang="en-US" sz="2400" b="1" i="1" dirty="0" err="1">
                <a:ea typeface="Calibri" panose="020F0502020204030204" pitchFamily="34" charset="0"/>
              </a:rPr>
              <a:t>thì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không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thể</a:t>
            </a:r>
            <a:r>
              <a:rPr lang="en-US" sz="2400" b="1" i="1" dirty="0">
                <a:ea typeface="Calibri" panose="020F0502020204030204" pitchFamily="34" charset="0"/>
              </a:rPr>
              <a:t> chia </a:t>
            </a:r>
            <a:r>
              <a:rPr lang="en-US" sz="2400" b="1" i="1" dirty="0" err="1">
                <a:ea typeface="Calibri" panose="020F0502020204030204" pitchFamily="34" charset="0"/>
              </a:rPr>
              <a:t>đều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tổng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số</a:t>
            </a:r>
            <a:r>
              <a:rPr lang="en-US" sz="2400" b="1" i="1" dirty="0">
                <a:ea typeface="Calibri" panose="020F0502020204030204" pitchFamily="34" charset="0"/>
              </a:rPr>
              <a:t> bi </a:t>
            </a:r>
            <a:r>
              <a:rPr lang="en-US" sz="2400" b="1" i="1" dirty="0" err="1">
                <a:ea typeface="Calibri" panose="020F0502020204030204" pitchFamily="34" charset="0"/>
              </a:rPr>
              <a:t>cho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mỗi</a:t>
            </a:r>
            <a:r>
              <a:rPr lang="en-US" sz="2400" b="1" i="1" dirty="0">
                <a:ea typeface="Calibri" panose="020F0502020204030204" pitchFamily="34" charset="0"/>
              </a:rPr>
              <a:t> </a:t>
            </a:r>
            <a:r>
              <a:rPr lang="en-US" sz="2400" b="1" i="1" dirty="0" err="1">
                <a:ea typeface="Calibri" panose="020F0502020204030204" pitchFamily="34" charset="0"/>
              </a:rPr>
              <a:t>người</a:t>
            </a:r>
            <a:r>
              <a:rPr lang="en-US" sz="2400" b="1" i="1" dirty="0">
                <a:ea typeface="Calibri" panose="020F0502020204030204" pitchFamily="34" charset="0"/>
              </a:rPr>
              <a:t>.</a:t>
            </a:r>
            <a:r>
              <a:rPr lang="en-US" b="1" i="1" dirty="0">
                <a:ea typeface="Calibri" panose="020F0502020204030204" pitchFamily="34" charset="0"/>
              </a:rPr>
              <a:t> </a:t>
            </a:r>
            <a:endParaRPr lang="en-US" dirty="0">
              <a:ea typeface="Calibri" panose="020F0502020204030204" pitchFamily="34" charset="0"/>
            </a:endParaRPr>
          </a:p>
        </p:txBody>
      </p:sp>
      <p:sp>
        <p:nvSpPr>
          <p:cNvPr id="6" name="Rectangle 46"/>
          <p:cNvSpPr>
            <a:spLocks noChangeArrowheads="1"/>
          </p:cNvSpPr>
          <p:nvPr/>
        </p:nvSpPr>
        <p:spPr bwMode="auto">
          <a:xfrm>
            <a:off x="381000" y="4038600"/>
            <a:ext cx="85344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dirty="0"/>
              <a:t>a) </a:t>
            </a:r>
            <a:r>
              <a:rPr lang="en-US" altLang="en-US" sz="2400" dirty="0" err="1"/>
              <a:t>Không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được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Vì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cả</a:t>
            </a:r>
            <a:r>
              <a:rPr lang="en-US" altLang="en-US" sz="2400" dirty="0"/>
              <a:t> 4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này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không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nào</a:t>
            </a:r>
            <a:r>
              <a:rPr lang="en-US" altLang="en-US" sz="2400" dirty="0"/>
              <a:t> chia </a:t>
            </a:r>
            <a:r>
              <a:rPr lang="en-US" altLang="en-US" sz="2400" dirty="0" err="1"/>
              <a:t>hết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3.</a:t>
            </a:r>
          </a:p>
        </p:txBody>
      </p:sp>
      <p:sp>
        <p:nvSpPr>
          <p:cNvPr id="7" name="Rectangle 47"/>
          <p:cNvSpPr>
            <a:spLocks noChangeArrowheads="1"/>
          </p:cNvSpPr>
          <p:nvPr/>
        </p:nvSpPr>
        <p:spPr bwMode="auto">
          <a:xfrm>
            <a:off x="381000" y="4616450"/>
            <a:ext cx="8534400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dirty="0"/>
              <a:t>b) </a:t>
            </a:r>
            <a:r>
              <a:rPr lang="en-US" altLang="en-US" sz="2400" dirty="0" err="1"/>
              <a:t>Tổng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viên</a:t>
            </a:r>
            <a:r>
              <a:rPr lang="en-US" altLang="en-US" sz="2400" dirty="0"/>
              <a:t> bi </a:t>
            </a:r>
            <a:r>
              <a:rPr lang="en-US" altLang="en-US" sz="2400" dirty="0" err="1"/>
              <a:t>là</a:t>
            </a:r>
            <a:r>
              <a:rPr lang="en-US" altLang="en-US" sz="2400" dirty="0"/>
              <a:t>: 203 + 127 + 97 + 173 = 600. </a:t>
            </a:r>
            <a:r>
              <a:rPr lang="en-US" altLang="en-US" sz="2400" dirty="0" err="1"/>
              <a:t>Vậy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thêm</a:t>
            </a:r>
            <a:r>
              <a:rPr lang="en-US" altLang="en-US" sz="2400" dirty="0"/>
              <a:t> 2 </a:t>
            </a:r>
            <a:r>
              <a:rPr lang="en-US" altLang="en-US" sz="2400" dirty="0" err="1"/>
              <a:t>bạn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nữa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thì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viên</a:t>
            </a:r>
            <a:r>
              <a:rPr lang="en-US" altLang="en-US" sz="2400" dirty="0"/>
              <a:t> bi chia </a:t>
            </a:r>
            <a:r>
              <a:rPr lang="en-US" altLang="en-US" sz="2400" dirty="0" err="1"/>
              <a:t>đều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mỗi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người</a:t>
            </a:r>
            <a:r>
              <a:rPr lang="en-US" altLang="en-US" sz="2400" dirty="0"/>
              <a:t>.</a:t>
            </a:r>
          </a:p>
        </p:txBody>
      </p:sp>
      <p:sp>
        <p:nvSpPr>
          <p:cNvPr id="8" name="Rectangle 48"/>
          <p:cNvSpPr>
            <a:spLocks noChangeArrowheads="1"/>
          </p:cNvSpPr>
          <p:nvPr/>
        </p:nvSpPr>
        <p:spPr bwMode="auto">
          <a:xfrm>
            <a:off x="381000" y="5553075"/>
            <a:ext cx="85344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dirty="0"/>
              <a:t>c) </a:t>
            </a:r>
            <a:r>
              <a:rPr lang="en-US" altLang="en-US" sz="2400" dirty="0" err="1"/>
              <a:t>Không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được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Vì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viên</a:t>
            </a:r>
            <a:r>
              <a:rPr lang="en-US" altLang="en-US" sz="2400" dirty="0"/>
              <a:t> bi </a:t>
            </a:r>
            <a:r>
              <a:rPr lang="en-US" altLang="en-US" sz="2400" dirty="0" err="1"/>
              <a:t>là</a:t>
            </a:r>
            <a:r>
              <a:rPr lang="en-US" altLang="en-US" sz="2400" dirty="0"/>
              <a:t> 600,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này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không</a:t>
            </a:r>
            <a:r>
              <a:rPr lang="en-US" altLang="en-US" sz="2400" dirty="0"/>
              <a:t> chia </a:t>
            </a:r>
            <a:r>
              <a:rPr lang="en-US" altLang="en-US" sz="2400" dirty="0" err="1"/>
              <a:t>hết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9.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57600" y="35267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Kết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luận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94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5" descr="JER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411" name="AutoShape 7" descr="Những chú chuột nổi tiếng trên phim - Báo Long An Online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7412" name="Picture 11" descr="Hình nền powerpoint đơn giản mà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026525" cy="68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72793" y="2725082"/>
            <a:ext cx="6280886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" charset="0"/>
                <a:ea typeface="+mn-ea"/>
                <a:cs typeface="+mn-cs"/>
              </a:rPr>
              <a:t>CHÚC CÁC EM HỌC TỐT</a:t>
            </a:r>
          </a:p>
        </p:txBody>
      </p:sp>
    </p:spTree>
    <p:extLst>
      <p:ext uri="{BB962C8B-B14F-4D97-AF65-F5344CB8AC3E}">
        <p14:creationId xmlns:p14="http://schemas.microsoft.com/office/powerpoint/2010/main" val="84256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3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horizontalScroll">
            <a:avLst>
              <a:gd name="adj" fmla="val 1250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 b="1"/>
              <a:t>HOẠT ĐỘNG KHỞI ĐỘNG</a:t>
            </a:r>
          </a:p>
        </p:txBody>
      </p:sp>
      <p:pic>
        <p:nvPicPr>
          <p:cNvPr id="3075" name="Picture 2" descr="Tongue Frog Sticker by Fruit by the Foot for iOS &amp; Android | GIPH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613" y="-228600"/>
            <a:ext cx="1779587" cy="177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6" name="Nhóm 22"/>
          <p:cNvGrpSpPr>
            <a:grpSpLocks/>
          </p:cNvGrpSpPr>
          <p:nvPr/>
        </p:nvGrpSpPr>
        <p:grpSpPr bwMode="auto">
          <a:xfrm>
            <a:off x="7523163" y="914400"/>
            <a:ext cx="1620837" cy="528638"/>
            <a:chOff x="135275" y="1055962"/>
            <a:chExt cx="1717449" cy="560914"/>
          </a:xfrm>
        </p:grpSpPr>
        <p:grpSp>
          <p:nvGrpSpPr>
            <p:cNvPr id="3088" name="Google Shape;1018;p41"/>
            <p:cNvGrpSpPr>
              <a:grpSpLocks/>
            </p:cNvGrpSpPr>
            <p:nvPr/>
          </p:nvGrpSpPr>
          <p:grpSpPr bwMode="auto">
            <a:xfrm rot="5400000">
              <a:off x="644172" y="547065"/>
              <a:ext cx="503650" cy="1521443"/>
              <a:chOff x="3226403" y="2109272"/>
              <a:chExt cx="691049" cy="2087545"/>
            </a:xfrm>
          </p:grpSpPr>
          <p:sp>
            <p:nvSpPr>
              <p:cNvPr id="26" name="Google Shape;1019;p41"/>
              <p:cNvSpPr/>
              <p:nvPr/>
            </p:nvSpPr>
            <p:spPr>
              <a:xfrm>
                <a:off x="3226404" y="2110373"/>
                <a:ext cx="691040" cy="2086444"/>
              </a:xfrm>
              <a:custGeom>
                <a:avLst/>
                <a:gdLst/>
                <a:ahLst/>
                <a:cxnLst/>
                <a:rect l="l" t="t" r="r" b="b"/>
                <a:pathLst>
                  <a:path w="44298" h="133817" extrusionOk="0">
                    <a:moveTo>
                      <a:pt x="36214" y="1313"/>
                    </a:moveTo>
                    <a:cubicBezTo>
                      <a:pt x="37058" y="1313"/>
                      <a:pt x="37890" y="1417"/>
                      <a:pt x="38684" y="1753"/>
                    </a:cubicBezTo>
                    <a:cubicBezTo>
                      <a:pt x="42017" y="3129"/>
                      <a:pt x="42343" y="7512"/>
                      <a:pt x="42452" y="10663"/>
                    </a:cubicBezTo>
                    <a:cubicBezTo>
                      <a:pt x="42452" y="10666"/>
                      <a:pt x="42452" y="10669"/>
                      <a:pt x="42452" y="10672"/>
                    </a:cubicBezTo>
                    <a:lnTo>
                      <a:pt x="42452" y="10672"/>
                    </a:lnTo>
                    <a:cubicBezTo>
                      <a:pt x="42452" y="10681"/>
                      <a:pt x="42452" y="10690"/>
                      <a:pt x="42452" y="10700"/>
                    </a:cubicBezTo>
                    <a:cubicBezTo>
                      <a:pt x="42850" y="26492"/>
                      <a:pt x="41800" y="42284"/>
                      <a:pt x="40966" y="58041"/>
                    </a:cubicBezTo>
                    <a:cubicBezTo>
                      <a:pt x="40496" y="66082"/>
                      <a:pt x="40170" y="74123"/>
                      <a:pt x="40097" y="82164"/>
                    </a:cubicBezTo>
                    <a:cubicBezTo>
                      <a:pt x="40025" y="90205"/>
                      <a:pt x="40459" y="98101"/>
                      <a:pt x="40604" y="106070"/>
                    </a:cubicBezTo>
                    <a:cubicBezTo>
                      <a:pt x="40713" y="110054"/>
                      <a:pt x="40604" y="114039"/>
                      <a:pt x="40278" y="118023"/>
                    </a:cubicBezTo>
                    <a:cubicBezTo>
                      <a:pt x="39952" y="122189"/>
                      <a:pt x="39807" y="127078"/>
                      <a:pt x="35968" y="129578"/>
                    </a:cubicBezTo>
                    <a:cubicBezTo>
                      <a:pt x="32145" y="132103"/>
                      <a:pt x="27336" y="132585"/>
                      <a:pt x="22573" y="132585"/>
                    </a:cubicBezTo>
                    <a:cubicBezTo>
                      <a:pt x="19754" y="132585"/>
                      <a:pt x="16952" y="132416"/>
                      <a:pt x="14380" y="132403"/>
                    </a:cubicBezTo>
                    <a:cubicBezTo>
                      <a:pt x="11048" y="132403"/>
                      <a:pt x="6882" y="131968"/>
                      <a:pt x="5614" y="128274"/>
                    </a:cubicBezTo>
                    <a:cubicBezTo>
                      <a:pt x="4745" y="125883"/>
                      <a:pt x="4999" y="122768"/>
                      <a:pt x="5035" y="120233"/>
                    </a:cubicBezTo>
                    <a:cubicBezTo>
                      <a:pt x="5144" y="114763"/>
                      <a:pt x="5578" y="109294"/>
                      <a:pt x="6122" y="103861"/>
                    </a:cubicBezTo>
                    <a:cubicBezTo>
                      <a:pt x="7317" y="91401"/>
                      <a:pt x="9273" y="78904"/>
                      <a:pt x="9526" y="66372"/>
                    </a:cubicBezTo>
                    <a:cubicBezTo>
                      <a:pt x="9526" y="66046"/>
                      <a:pt x="9309" y="65792"/>
                      <a:pt x="9019" y="65720"/>
                    </a:cubicBezTo>
                    <a:cubicBezTo>
                      <a:pt x="6995" y="65282"/>
                      <a:pt x="4970" y="64803"/>
                      <a:pt x="2946" y="64282"/>
                    </a:cubicBezTo>
                    <a:lnTo>
                      <a:pt x="2946" y="64282"/>
                    </a:lnTo>
                    <a:lnTo>
                      <a:pt x="8874" y="61916"/>
                    </a:lnTo>
                    <a:cubicBezTo>
                      <a:pt x="9164" y="61808"/>
                      <a:pt x="9381" y="61554"/>
                      <a:pt x="9381" y="61264"/>
                    </a:cubicBezTo>
                    <a:cubicBezTo>
                      <a:pt x="8476" y="49022"/>
                      <a:pt x="5832" y="36996"/>
                      <a:pt x="4999" y="24790"/>
                    </a:cubicBezTo>
                    <a:cubicBezTo>
                      <a:pt x="4600" y="19139"/>
                      <a:pt x="3731" y="11641"/>
                      <a:pt x="7136" y="6751"/>
                    </a:cubicBezTo>
                    <a:cubicBezTo>
                      <a:pt x="10351" y="2184"/>
                      <a:pt x="17181" y="1431"/>
                      <a:pt x="22828" y="1431"/>
                    </a:cubicBezTo>
                    <a:cubicBezTo>
                      <a:pt x="23988" y="1431"/>
                      <a:pt x="25097" y="1462"/>
                      <a:pt x="26116" y="1499"/>
                    </a:cubicBezTo>
                    <a:cubicBezTo>
                      <a:pt x="27654" y="1550"/>
                      <a:pt x="29192" y="1618"/>
                      <a:pt x="30730" y="1618"/>
                    </a:cubicBezTo>
                    <a:cubicBezTo>
                      <a:pt x="31401" y="1618"/>
                      <a:pt x="32073" y="1605"/>
                      <a:pt x="32744" y="1572"/>
                    </a:cubicBezTo>
                    <a:cubicBezTo>
                      <a:pt x="33876" y="1509"/>
                      <a:pt x="35055" y="1313"/>
                      <a:pt x="36214" y="1313"/>
                    </a:cubicBezTo>
                    <a:close/>
                    <a:moveTo>
                      <a:pt x="36034" y="1"/>
                    </a:moveTo>
                    <a:cubicBezTo>
                      <a:pt x="35859" y="1"/>
                      <a:pt x="35680" y="5"/>
                      <a:pt x="35497" y="14"/>
                    </a:cubicBezTo>
                    <a:cubicBezTo>
                      <a:pt x="33944" y="80"/>
                      <a:pt x="32395" y="98"/>
                      <a:pt x="30846" y="98"/>
                    </a:cubicBezTo>
                    <a:cubicBezTo>
                      <a:pt x="28887" y="98"/>
                      <a:pt x="26928" y="69"/>
                      <a:pt x="24958" y="69"/>
                    </a:cubicBezTo>
                    <a:cubicBezTo>
                      <a:pt x="24163" y="69"/>
                      <a:pt x="23366" y="73"/>
                      <a:pt x="22566" y="87"/>
                    </a:cubicBezTo>
                    <a:cubicBezTo>
                      <a:pt x="19161" y="159"/>
                      <a:pt x="15503" y="558"/>
                      <a:pt x="12279" y="1644"/>
                    </a:cubicBezTo>
                    <a:cubicBezTo>
                      <a:pt x="5977" y="3781"/>
                      <a:pt x="3767" y="9142"/>
                      <a:pt x="3441" y="15408"/>
                    </a:cubicBezTo>
                    <a:cubicBezTo>
                      <a:pt x="3079" y="22653"/>
                      <a:pt x="4021" y="30042"/>
                      <a:pt x="4962" y="37214"/>
                    </a:cubicBezTo>
                    <a:cubicBezTo>
                      <a:pt x="6029" y="45070"/>
                      <a:pt x="7374" y="52926"/>
                      <a:pt x="8006" y="60817"/>
                    </a:cubicBezTo>
                    <a:lnTo>
                      <a:pt x="8006" y="60817"/>
                    </a:lnTo>
                    <a:lnTo>
                      <a:pt x="616" y="63800"/>
                    </a:lnTo>
                    <a:cubicBezTo>
                      <a:pt x="0" y="63981"/>
                      <a:pt x="0" y="64887"/>
                      <a:pt x="616" y="65104"/>
                    </a:cubicBezTo>
                    <a:cubicBezTo>
                      <a:pt x="3135" y="65751"/>
                      <a:pt x="5654" y="66366"/>
                      <a:pt x="8174" y="66948"/>
                    </a:cubicBezTo>
                    <a:lnTo>
                      <a:pt x="8174" y="66948"/>
                    </a:lnTo>
                    <a:cubicBezTo>
                      <a:pt x="7878" y="78865"/>
                      <a:pt x="6067" y="90747"/>
                      <a:pt x="4890" y="102593"/>
                    </a:cubicBezTo>
                    <a:cubicBezTo>
                      <a:pt x="4310" y="108461"/>
                      <a:pt x="3767" y="114365"/>
                      <a:pt x="3658" y="120233"/>
                    </a:cubicBezTo>
                    <a:cubicBezTo>
                      <a:pt x="3622" y="125231"/>
                      <a:pt x="3332" y="131280"/>
                      <a:pt x="9055" y="133091"/>
                    </a:cubicBezTo>
                    <a:cubicBezTo>
                      <a:pt x="10849" y="133674"/>
                      <a:pt x="12754" y="133785"/>
                      <a:pt x="14650" y="133785"/>
                    </a:cubicBezTo>
                    <a:cubicBezTo>
                      <a:pt x="15816" y="133785"/>
                      <a:pt x="16979" y="133743"/>
                      <a:pt x="18111" y="133743"/>
                    </a:cubicBezTo>
                    <a:cubicBezTo>
                      <a:pt x="19626" y="133773"/>
                      <a:pt x="21153" y="133816"/>
                      <a:pt x="22683" y="133816"/>
                    </a:cubicBezTo>
                    <a:cubicBezTo>
                      <a:pt x="24810" y="133816"/>
                      <a:pt x="26942" y="133733"/>
                      <a:pt x="29050" y="133417"/>
                    </a:cubicBezTo>
                    <a:cubicBezTo>
                      <a:pt x="32237" y="132910"/>
                      <a:pt x="35787" y="131860"/>
                      <a:pt x="38214" y="129578"/>
                    </a:cubicBezTo>
                    <a:cubicBezTo>
                      <a:pt x="40604" y="127332"/>
                      <a:pt x="40930" y="124145"/>
                      <a:pt x="41329" y="121066"/>
                    </a:cubicBezTo>
                    <a:cubicBezTo>
                      <a:pt x="42415" y="112409"/>
                      <a:pt x="41872" y="103680"/>
                      <a:pt x="41582" y="94986"/>
                    </a:cubicBezTo>
                    <a:cubicBezTo>
                      <a:pt x="41292" y="86293"/>
                      <a:pt x="41437" y="77636"/>
                      <a:pt x="41800" y="68980"/>
                    </a:cubicBezTo>
                    <a:cubicBezTo>
                      <a:pt x="42596" y="49535"/>
                      <a:pt x="44298" y="30162"/>
                      <a:pt x="43828" y="10717"/>
                    </a:cubicBezTo>
                    <a:lnTo>
                      <a:pt x="43828" y="10717"/>
                    </a:lnTo>
                    <a:cubicBezTo>
                      <a:pt x="43829" y="10700"/>
                      <a:pt x="43829" y="10682"/>
                      <a:pt x="43828" y="10663"/>
                    </a:cubicBezTo>
                    <a:cubicBezTo>
                      <a:pt x="43652" y="5349"/>
                      <a:pt x="42040" y="1"/>
                      <a:pt x="36034" y="1"/>
                    </a:cubicBezTo>
                    <a:close/>
                  </a:path>
                </a:pathLst>
              </a:custGeom>
              <a:solidFill>
                <a:srgbClr val="213054"/>
              </a:solidFill>
              <a:ln>
                <a:noFill/>
              </a:ln>
            </p:spPr>
            <p:txBody>
              <a:bodyPr spcFirstLastPara="1" lIns="121900" tIns="121900" rIns="121900" bIns="121900" anchor="ctr"/>
              <a:lstStyle/>
              <a:p>
                <a:pPr defTabSz="121917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2400" kern="0">
                  <a:latin typeface="+mn-lt"/>
                  <a:cs typeface="+mn-cs"/>
                </a:endParaRPr>
              </a:p>
            </p:txBody>
          </p:sp>
          <p:sp>
            <p:nvSpPr>
              <p:cNvPr id="27" name="Google Shape;1020;p41"/>
              <p:cNvSpPr/>
              <p:nvPr/>
            </p:nvSpPr>
            <p:spPr>
              <a:xfrm>
                <a:off x="3307295" y="2205003"/>
                <a:ext cx="115558" cy="200796"/>
              </a:xfrm>
              <a:custGeom>
                <a:avLst/>
                <a:gdLst/>
                <a:ahLst/>
                <a:cxnLst/>
                <a:rect l="l" t="t" r="r" b="b"/>
                <a:pathLst>
                  <a:path w="7317" h="12899" extrusionOk="0">
                    <a:moveTo>
                      <a:pt x="6513" y="1"/>
                    </a:moveTo>
                    <a:cubicBezTo>
                      <a:pt x="6492" y="1"/>
                      <a:pt x="6470" y="2"/>
                      <a:pt x="6448" y="3"/>
                    </a:cubicBezTo>
                    <a:cubicBezTo>
                      <a:pt x="1" y="474"/>
                      <a:pt x="906" y="7538"/>
                      <a:pt x="725" y="12246"/>
                    </a:cubicBezTo>
                    <a:cubicBezTo>
                      <a:pt x="707" y="12681"/>
                      <a:pt x="1042" y="12898"/>
                      <a:pt x="1386" y="12898"/>
                    </a:cubicBezTo>
                    <a:cubicBezTo>
                      <a:pt x="1730" y="12898"/>
                      <a:pt x="2083" y="12681"/>
                      <a:pt x="2101" y="12246"/>
                    </a:cubicBezTo>
                    <a:cubicBezTo>
                      <a:pt x="2210" y="8515"/>
                      <a:pt x="1196" y="1742"/>
                      <a:pt x="6448" y="1380"/>
                    </a:cubicBezTo>
                    <a:cubicBezTo>
                      <a:pt x="7295" y="1309"/>
                      <a:pt x="7317" y="1"/>
                      <a:pt x="6513" y="1"/>
                    </a:cubicBezTo>
                    <a:close/>
                  </a:path>
                </a:pathLst>
              </a:custGeom>
              <a:solidFill>
                <a:srgbClr val="213054"/>
              </a:solidFill>
              <a:ln>
                <a:noFill/>
              </a:ln>
            </p:spPr>
            <p:txBody>
              <a:bodyPr spcFirstLastPara="1" lIns="121900" tIns="121900" rIns="121900" bIns="121900" anchor="ctr"/>
              <a:lstStyle/>
              <a:p>
                <a:pPr defTabSz="121917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2400" kern="0">
                  <a:latin typeface="+mn-lt"/>
                  <a:cs typeface="+mn-cs"/>
                </a:endParaRPr>
              </a:p>
            </p:txBody>
          </p:sp>
          <p:sp>
            <p:nvSpPr>
              <p:cNvPr id="28" name="Google Shape;1021;p41"/>
              <p:cNvSpPr/>
              <p:nvPr/>
            </p:nvSpPr>
            <p:spPr>
              <a:xfrm>
                <a:off x="3328094" y="4039871"/>
                <a:ext cx="104003" cy="126941"/>
              </a:xfrm>
              <a:custGeom>
                <a:avLst/>
                <a:gdLst/>
                <a:ahLst/>
                <a:cxnLst/>
                <a:rect l="l" t="t" r="r" b="b"/>
                <a:pathLst>
                  <a:path w="6734" h="8122" extrusionOk="0">
                    <a:moveTo>
                      <a:pt x="1213" y="1"/>
                    </a:moveTo>
                    <a:cubicBezTo>
                      <a:pt x="946" y="1"/>
                      <a:pt x="680" y="143"/>
                      <a:pt x="580" y="473"/>
                    </a:cubicBezTo>
                    <a:cubicBezTo>
                      <a:pt x="1" y="2357"/>
                      <a:pt x="254" y="4385"/>
                      <a:pt x="1304" y="6015"/>
                    </a:cubicBezTo>
                    <a:cubicBezTo>
                      <a:pt x="2319" y="7572"/>
                      <a:pt x="4166" y="7898"/>
                      <a:pt x="5868" y="8116"/>
                    </a:cubicBezTo>
                    <a:cubicBezTo>
                      <a:pt x="5902" y="8120"/>
                      <a:pt x="5935" y="8122"/>
                      <a:pt x="5966" y="8122"/>
                    </a:cubicBezTo>
                    <a:cubicBezTo>
                      <a:pt x="6734" y="8122"/>
                      <a:pt x="6669" y="6880"/>
                      <a:pt x="5868" y="6775"/>
                    </a:cubicBezTo>
                    <a:cubicBezTo>
                      <a:pt x="4492" y="6558"/>
                      <a:pt x="2971" y="6341"/>
                      <a:pt x="2246" y="4964"/>
                    </a:cubicBezTo>
                    <a:cubicBezTo>
                      <a:pt x="1558" y="3697"/>
                      <a:pt x="1449" y="2212"/>
                      <a:pt x="1884" y="835"/>
                    </a:cubicBezTo>
                    <a:cubicBezTo>
                      <a:pt x="2037" y="332"/>
                      <a:pt x="1622" y="1"/>
                      <a:pt x="1213" y="1"/>
                    </a:cubicBezTo>
                    <a:close/>
                  </a:path>
                </a:pathLst>
              </a:custGeom>
              <a:solidFill>
                <a:srgbClr val="213054"/>
              </a:solidFill>
              <a:ln>
                <a:noFill/>
              </a:ln>
            </p:spPr>
            <p:txBody>
              <a:bodyPr spcFirstLastPara="1" lIns="121900" tIns="121900" rIns="121900" bIns="121900" anchor="ctr"/>
              <a:lstStyle/>
              <a:p>
                <a:pPr defTabSz="121917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2400" kern="0">
                  <a:latin typeface="+mn-lt"/>
                  <a:cs typeface="+mn-cs"/>
                </a:endParaRPr>
              </a:p>
            </p:txBody>
          </p:sp>
        </p:grpSp>
        <p:sp>
          <p:nvSpPr>
            <p:cNvPr id="3089" name="Hộp Văn bản 24"/>
            <p:cNvSpPr txBox="1">
              <a:spLocks noChangeArrowheads="1"/>
            </p:cNvSpPr>
            <p:nvPr/>
          </p:nvSpPr>
          <p:spPr bwMode="auto">
            <a:xfrm>
              <a:off x="135275" y="1131762"/>
              <a:ext cx="1717449" cy="485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17613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defTabSz="1217613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defTabSz="1217613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defTabSz="1217613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defTabSz="1217613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defTabSz="12176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defTabSz="12176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defTabSz="12176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defTabSz="12176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400" b="1">
                  <a:solidFill>
                    <a:srgbClr val="FF0000"/>
                  </a:solidFill>
                </a:rPr>
                <a:t>Quan sát</a:t>
              </a:r>
              <a:endParaRPr lang="vi-VN" altLang="en-US" sz="2400" b="1">
                <a:solidFill>
                  <a:srgbClr val="FF0000"/>
                </a:solidFill>
              </a:endParaRPr>
            </a:p>
          </p:txBody>
        </p:sp>
      </p:grpSp>
      <p:sp>
        <p:nvSpPr>
          <p:cNvPr id="191563" name="AutoShape 75"/>
          <p:cNvSpPr>
            <a:spLocks noChangeArrowheads="1"/>
          </p:cNvSpPr>
          <p:nvPr/>
        </p:nvSpPr>
        <p:spPr bwMode="auto">
          <a:xfrm>
            <a:off x="6248400" y="22860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15</a:t>
            </a:r>
          </a:p>
        </p:txBody>
      </p:sp>
      <p:sp>
        <p:nvSpPr>
          <p:cNvPr id="191565" name="AutoShape 77"/>
          <p:cNvSpPr>
            <a:spLocks noChangeArrowheads="1"/>
          </p:cNvSpPr>
          <p:nvPr/>
        </p:nvSpPr>
        <p:spPr bwMode="auto">
          <a:xfrm>
            <a:off x="304800" y="24384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25</a:t>
            </a:r>
          </a:p>
        </p:txBody>
      </p:sp>
      <p:sp>
        <p:nvSpPr>
          <p:cNvPr id="191566" name="AutoShape 78"/>
          <p:cNvSpPr>
            <a:spLocks noChangeArrowheads="1"/>
          </p:cNvSpPr>
          <p:nvPr/>
        </p:nvSpPr>
        <p:spPr bwMode="auto">
          <a:xfrm>
            <a:off x="1600200" y="15240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18</a:t>
            </a:r>
          </a:p>
        </p:txBody>
      </p:sp>
      <p:sp>
        <p:nvSpPr>
          <p:cNvPr id="191567" name="AutoShape 79"/>
          <p:cNvSpPr>
            <a:spLocks noChangeArrowheads="1"/>
          </p:cNvSpPr>
          <p:nvPr/>
        </p:nvSpPr>
        <p:spPr bwMode="auto">
          <a:xfrm>
            <a:off x="3352800" y="6858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14</a:t>
            </a:r>
          </a:p>
        </p:txBody>
      </p:sp>
      <p:sp>
        <p:nvSpPr>
          <p:cNvPr id="191568" name="AutoShape 80"/>
          <p:cNvSpPr>
            <a:spLocks noChangeArrowheads="1"/>
          </p:cNvSpPr>
          <p:nvPr/>
        </p:nvSpPr>
        <p:spPr bwMode="auto">
          <a:xfrm>
            <a:off x="304800" y="6858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21</a:t>
            </a:r>
          </a:p>
        </p:txBody>
      </p:sp>
      <p:sp>
        <p:nvSpPr>
          <p:cNvPr id="191569" name="AutoShape 81"/>
          <p:cNvSpPr>
            <a:spLocks noChangeArrowheads="1"/>
          </p:cNvSpPr>
          <p:nvPr/>
        </p:nvSpPr>
        <p:spPr bwMode="auto">
          <a:xfrm>
            <a:off x="4648200" y="16002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2001</a:t>
            </a:r>
          </a:p>
        </p:txBody>
      </p:sp>
      <p:sp>
        <p:nvSpPr>
          <p:cNvPr id="191570" name="AutoShape 82"/>
          <p:cNvSpPr>
            <a:spLocks noChangeArrowheads="1"/>
          </p:cNvSpPr>
          <p:nvPr/>
        </p:nvSpPr>
        <p:spPr bwMode="auto">
          <a:xfrm>
            <a:off x="7620000" y="15240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2022</a:t>
            </a:r>
          </a:p>
        </p:txBody>
      </p:sp>
      <p:sp>
        <p:nvSpPr>
          <p:cNvPr id="191571" name="AutoShape 83"/>
          <p:cNvSpPr>
            <a:spLocks noChangeArrowheads="1"/>
          </p:cNvSpPr>
          <p:nvPr/>
        </p:nvSpPr>
        <p:spPr bwMode="auto">
          <a:xfrm>
            <a:off x="6172200" y="6858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2385</a:t>
            </a:r>
          </a:p>
        </p:txBody>
      </p:sp>
      <p:sp>
        <p:nvSpPr>
          <p:cNvPr id="191572" name="AutoShape 84"/>
          <p:cNvSpPr>
            <a:spLocks noChangeArrowheads="1"/>
          </p:cNvSpPr>
          <p:nvPr/>
        </p:nvSpPr>
        <p:spPr bwMode="auto">
          <a:xfrm>
            <a:off x="3276600" y="22860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27</a:t>
            </a:r>
          </a:p>
        </p:txBody>
      </p:sp>
      <p:pic>
        <p:nvPicPr>
          <p:cNvPr id="191573" name="Picture 14" descr="WhereY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302" b="1648"/>
          <a:stretch>
            <a:fillRect/>
          </a:stretch>
        </p:blipFill>
        <p:spPr bwMode="auto">
          <a:xfrm>
            <a:off x="0" y="4114800"/>
            <a:ext cx="14414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1574" name="AutoShape 37"/>
          <p:cNvSpPr>
            <a:spLocks noChangeArrowheads="1"/>
          </p:cNvSpPr>
          <p:nvPr/>
        </p:nvSpPr>
        <p:spPr bwMode="auto">
          <a:xfrm>
            <a:off x="1905000" y="3581400"/>
            <a:ext cx="6248400" cy="1676400"/>
          </a:xfrm>
          <a:prstGeom prst="cloudCallout">
            <a:avLst>
              <a:gd name="adj1" fmla="val -55944"/>
              <a:gd name="adj2" fmla="val 91574"/>
            </a:avLst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i="1"/>
              <a:t>Làm sao nhận biết được số nào chia hết cho 3, cho 9?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9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9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9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9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9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19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19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191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2000"/>
                                        <p:tgtEl>
                                          <p:spTgt spid="19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2000"/>
                                        <p:tgtEl>
                                          <p:spTgt spid="19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563" grpId="0" animBg="1"/>
      <p:bldP spid="191565" grpId="0" animBg="1"/>
      <p:bldP spid="191566" grpId="0" animBg="1"/>
      <p:bldP spid="191567" grpId="0" animBg="1"/>
      <p:bldP spid="191568" grpId="0" animBg="1"/>
      <p:bldP spid="191569" grpId="0" animBg="1"/>
      <p:bldP spid="191570" grpId="0" animBg="1"/>
      <p:bldP spid="191571" grpId="0" animBg="1"/>
      <p:bldP spid="191572" grpId="0" animBg="1"/>
      <p:bldP spid="1915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0" y="914400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 u="sng">
                <a:solidFill>
                  <a:srgbClr val="003399"/>
                </a:solidFill>
              </a:rPr>
              <a:t>1. Dấu hiệu chia hết cho 9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>
                <a:solidFill>
                  <a:srgbClr val="003399"/>
                </a:solidFill>
              </a:rPr>
              <a:t>     </a:t>
            </a:r>
            <a:endParaRPr lang="vi-VN" altLang="en-US">
              <a:solidFill>
                <a:srgbClr val="003399"/>
              </a:solidFill>
            </a:endParaRPr>
          </a:p>
        </p:txBody>
      </p:sp>
      <p:sp>
        <p:nvSpPr>
          <p:cNvPr id="166960" name="Rectangle 48"/>
          <p:cNvSpPr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FF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2400" b="1">
              <a:solidFill>
                <a:srgbClr val="0000FF"/>
              </a:solidFill>
            </a:endParaRPr>
          </a:p>
          <a:p>
            <a:pPr algn="ctr" eaLnBrk="1" hangingPunct="1"/>
            <a:r>
              <a:rPr lang="en-US" altLang="en-US" sz="2400" b="1">
                <a:solidFill>
                  <a:srgbClr val="FF0066"/>
                </a:solidFill>
              </a:rPr>
              <a:t>Bài 8. </a:t>
            </a:r>
            <a:r>
              <a:rPr lang="vi-VN" altLang="en-US" sz="2400" b="1">
                <a:solidFill>
                  <a:srgbClr val="FF0066"/>
                </a:solidFill>
              </a:rPr>
              <a:t> </a:t>
            </a:r>
            <a:r>
              <a:rPr lang="en-US" altLang="en-US" sz="2400" b="1">
                <a:solidFill>
                  <a:srgbClr val="FF0066"/>
                </a:solidFill>
              </a:rPr>
              <a:t>DẤU HIỆU CHIA HẾT CHO 3, CHO 9</a:t>
            </a:r>
            <a:endParaRPr lang="en-US" altLang="en-US" sz="2400" b="1">
              <a:solidFill>
                <a:srgbClr val="0000FF"/>
              </a:solidFill>
            </a:endParaRPr>
          </a:p>
        </p:txBody>
      </p:sp>
      <p:sp>
        <p:nvSpPr>
          <p:cNvPr id="4100" name="Rectangle 101"/>
          <p:cNvSpPr>
            <a:spLocks noChangeArrowheads="1"/>
          </p:cNvSpPr>
          <p:nvPr/>
        </p:nvSpPr>
        <p:spPr bwMode="auto">
          <a:xfrm>
            <a:off x="4800600" y="1066800"/>
            <a:ext cx="0" cy="6397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400" b="1"/>
          </a:p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Rectangle 233"/>
          <p:cNvSpPr>
            <a:spLocks noChangeArrowheads="1"/>
          </p:cNvSpPr>
          <p:nvPr/>
        </p:nvSpPr>
        <p:spPr bwMode="auto">
          <a:xfrm>
            <a:off x="4572000" y="3290888"/>
            <a:ext cx="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67146" name="Rectangle 234"/>
          <p:cNvSpPr>
            <a:spLocks noChangeArrowheads="1"/>
          </p:cNvSpPr>
          <p:nvPr/>
        </p:nvSpPr>
        <p:spPr bwMode="auto">
          <a:xfrm>
            <a:off x="457200" y="1524000"/>
            <a:ext cx="83058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 u="sng" dirty="0" err="1"/>
              <a:t>Hoạt</a:t>
            </a:r>
            <a:r>
              <a:rPr lang="en-US" altLang="en-US" sz="2400" b="1" u="sng" dirty="0"/>
              <a:t> </a:t>
            </a:r>
            <a:r>
              <a:rPr lang="en-US" altLang="en-US" sz="2400" b="1" u="sng" dirty="0" err="1"/>
              <a:t>động</a:t>
            </a:r>
            <a:r>
              <a:rPr lang="en-US" altLang="en-US" sz="2400" b="1" u="sng" dirty="0"/>
              <a:t> 1</a:t>
            </a:r>
            <a:r>
              <a:rPr lang="en-US" altLang="en-US" sz="2400" b="1" dirty="0"/>
              <a:t> </a:t>
            </a:r>
          </a:p>
          <a:p>
            <a:pPr eaLnBrk="1" hangingPunct="1"/>
            <a:r>
              <a:rPr lang="en-US" altLang="en-US" sz="2400" dirty="0" err="1"/>
              <a:t>Để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378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chia </a:t>
            </a:r>
            <a:r>
              <a:rPr lang="en-US" altLang="en-US" sz="2400" dirty="0" err="1"/>
              <a:t>hết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9 hay </a:t>
            </a:r>
            <a:r>
              <a:rPr lang="en-US" altLang="en-US" sz="2400" dirty="0" err="1"/>
              <a:t>không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bạn</a:t>
            </a:r>
            <a:r>
              <a:rPr lang="en-US" altLang="en-US" sz="2400" dirty="0"/>
              <a:t> An </a:t>
            </a:r>
            <a:r>
              <a:rPr lang="en-US" altLang="en-US" sz="2400" dirty="0" err="1"/>
              <a:t>viết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như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sau</a:t>
            </a:r>
            <a:r>
              <a:rPr lang="en-US" altLang="en-US" sz="2400" dirty="0"/>
              <a:t>:</a:t>
            </a:r>
          </a:p>
          <a:p>
            <a:pPr eaLnBrk="1" hangingPunct="1"/>
            <a:r>
              <a:rPr lang="en-US" altLang="en-US" sz="2400" dirty="0"/>
              <a:t>378 = 3 .100 + 7 .10 + 8</a:t>
            </a:r>
          </a:p>
          <a:p>
            <a:pPr eaLnBrk="1" hangingPunct="1"/>
            <a:r>
              <a:rPr lang="en-US" altLang="en-US" sz="2400" dirty="0"/>
              <a:t>= 3.(99 + 1) + 7.(9 + 1) + 8</a:t>
            </a:r>
          </a:p>
          <a:p>
            <a:pPr eaLnBrk="1" hangingPunct="1"/>
            <a:r>
              <a:rPr lang="en-US" altLang="en-US" sz="2400" dirty="0"/>
              <a:t>= 3 . 99  + 7. 9 + 3 + 7 + 8</a:t>
            </a:r>
          </a:p>
          <a:p>
            <a:pPr eaLnBrk="1" hangingPunct="1"/>
            <a:r>
              <a:rPr lang="en-US" altLang="en-US" sz="2400" dirty="0"/>
              <a:t>= 9 . (3 . 11 + 7) + (3 + 7 + 8)</a:t>
            </a:r>
          </a:p>
        </p:txBody>
      </p:sp>
      <p:sp>
        <p:nvSpPr>
          <p:cNvPr id="167147" name="Rectangle 235"/>
          <p:cNvSpPr>
            <a:spLocks noChangeArrowheads="1"/>
          </p:cNvSpPr>
          <p:nvPr/>
        </p:nvSpPr>
        <p:spPr bwMode="auto">
          <a:xfrm>
            <a:off x="228600" y="5698589"/>
            <a:ext cx="8686800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 dirty="0" err="1"/>
              <a:t>Trả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lời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Khẳng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định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của</a:t>
            </a:r>
            <a:r>
              <a:rPr lang="en-US" altLang="en-US" sz="2400" dirty="0"/>
              <a:t> An </a:t>
            </a:r>
            <a:r>
              <a:rPr lang="en-US" altLang="en-US" sz="2400" dirty="0" err="1"/>
              <a:t>là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đúng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Vì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mọi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đều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viết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được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dưới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dạng</a:t>
            </a:r>
            <a:r>
              <a:rPr lang="en-US" altLang="en-US" sz="2400" dirty="0"/>
              <a:t> </a:t>
            </a:r>
            <a:r>
              <a:rPr lang="en-US" altLang="en-US" sz="2400" b="1" dirty="0" err="1">
                <a:solidFill>
                  <a:srgbClr val="003399"/>
                </a:solidFill>
              </a:rPr>
              <a:t>tổng</a:t>
            </a:r>
            <a:r>
              <a:rPr lang="en-US" altLang="en-US" sz="2400" b="1" dirty="0">
                <a:solidFill>
                  <a:srgbClr val="003399"/>
                </a:solidFill>
              </a:rPr>
              <a:t> </a:t>
            </a:r>
            <a:r>
              <a:rPr lang="en-US" altLang="en-US" sz="2400" b="1" dirty="0" err="1">
                <a:solidFill>
                  <a:srgbClr val="003399"/>
                </a:solidFill>
              </a:rPr>
              <a:t>các</a:t>
            </a:r>
            <a:r>
              <a:rPr lang="en-US" altLang="en-US" sz="2400" b="1" dirty="0">
                <a:solidFill>
                  <a:srgbClr val="003399"/>
                </a:solidFill>
              </a:rPr>
              <a:t> </a:t>
            </a:r>
            <a:r>
              <a:rPr lang="en-US" altLang="en-US" sz="2400" b="1" dirty="0" err="1">
                <a:solidFill>
                  <a:srgbClr val="003399"/>
                </a:solidFill>
              </a:rPr>
              <a:t>chữ</a:t>
            </a:r>
            <a:r>
              <a:rPr lang="en-US" altLang="en-US" sz="2400" b="1" dirty="0">
                <a:solidFill>
                  <a:srgbClr val="003399"/>
                </a:solidFill>
              </a:rPr>
              <a:t> </a:t>
            </a:r>
            <a:r>
              <a:rPr lang="en-US" altLang="en-US" sz="2400" b="1" dirty="0" err="1">
                <a:solidFill>
                  <a:srgbClr val="003399"/>
                </a:solidFill>
              </a:rPr>
              <a:t>số</a:t>
            </a:r>
            <a:r>
              <a:rPr lang="en-US" altLang="en-US" sz="2400" b="1" dirty="0">
                <a:solidFill>
                  <a:srgbClr val="003399"/>
                </a:solidFill>
              </a:rPr>
              <a:t> </a:t>
            </a:r>
            <a:r>
              <a:rPr lang="en-US" altLang="en-US" sz="2400" b="1" dirty="0" err="1">
                <a:solidFill>
                  <a:srgbClr val="003399"/>
                </a:solidFill>
              </a:rPr>
              <a:t>của</a:t>
            </a:r>
            <a:r>
              <a:rPr lang="en-US" altLang="en-US" sz="2400" b="1" dirty="0">
                <a:solidFill>
                  <a:srgbClr val="003399"/>
                </a:solidFill>
              </a:rPr>
              <a:t> </a:t>
            </a:r>
            <a:r>
              <a:rPr lang="en-US" altLang="en-US" sz="2400" b="1" dirty="0" err="1">
                <a:solidFill>
                  <a:srgbClr val="003399"/>
                </a:solidFill>
              </a:rPr>
              <a:t>nó</a:t>
            </a:r>
            <a:r>
              <a:rPr lang="en-US" altLang="en-US" sz="2400" b="1" dirty="0">
                <a:solidFill>
                  <a:srgbClr val="003399"/>
                </a:solidFill>
              </a:rPr>
              <a:t> </a:t>
            </a:r>
            <a:r>
              <a:rPr lang="en-US" altLang="en-US" sz="2400" b="1" dirty="0" err="1">
                <a:solidFill>
                  <a:srgbClr val="003399"/>
                </a:solidFill>
              </a:rPr>
              <a:t>cộng</a:t>
            </a:r>
            <a:r>
              <a:rPr lang="en-US" altLang="en-US" sz="2400" b="1" dirty="0">
                <a:solidFill>
                  <a:srgbClr val="003399"/>
                </a:solidFill>
              </a:rPr>
              <a:t> </a:t>
            </a:r>
            <a:r>
              <a:rPr lang="en-US" altLang="en-US" sz="2400" b="1" dirty="0" err="1">
                <a:solidFill>
                  <a:srgbClr val="003399"/>
                </a:solidFill>
              </a:rPr>
              <a:t>với</a:t>
            </a:r>
            <a:r>
              <a:rPr lang="en-US" altLang="en-US" sz="2400" b="1" dirty="0">
                <a:solidFill>
                  <a:srgbClr val="003399"/>
                </a:solidFill>
              </a:rPr>
              <a:t> </a:t>
            </a:r>
            <a:r>
              <a:rPr lang="en-US" altLang="en-US" sz="2400" b="1" dirty="0" err="1">
                <a:solidFill>
                  <a:srgbClr val="003399"/>
                </a:solidFill>
              </a:rPr>
              <a:t>một</a:t>
            </a:r>
            <a:r>
              <a:rPr lang="en-US" altLang="en-US" sz="2400" b="1" dirty="0">
                <a:solidFill>
                  <a:srgbClr val="003399"/>
                </a:solidFill>
              </a:rPr>
              <a:t> </a:t>
            </a:r>
            <a:r>
              <a:rPr lang="en-US" altLang="en-US" sz="2400" b="1" dirty="0" err="1">
                <a:solidFill>
                  <a:srgbClr val="003399"/>
                </a:solidFill>
              </a:rPr>
              <a:t>số</a:t>
            </a:r>
            <a:r>
              <a:rPr lang="en-US" altLang="en-US" sz="2400" b="1" dirty="0">
                <a:solidFill>
                  <a:srgbClr val="003399"/>
                </a:solidFill>
              </a:rPr>
              <a:t> chia </a:t>
            </a:r>
            <a:r>
              <a:rPr lang="en-US" altLang="en-US" sz="2400" b="1" dirty="0" err="1">
                <a:solidFill>
                  <a:srgbClr val="003399"/>
                </a:solidFill>
              </a:rPr>
              <a:t>hết</a:t>
            </a:r>
            <a:r>
              <a:rPr lang="en-US" altLang="en-US" sz="2400" b="1" dirty="0">
                <a:solidFill>
                  <a:srgbClr val="003399"/>
                </a:solidFill>
              </a:rPr>
              <a:t> </a:t>
            </a:r>
            <a:r>
              <a:rPr lang="en-US" altLang="en-US" sz="2400" b="1" dirty="0" err="1">
                <a:solidFill>
                  <a:srgbClr val="003399"/>
                </a:solidFill>
              </a:rPr>
              <a:t>cho</a:t>
            </a:r>
            <a:r>
              <a:rPr lang="en-US" altLang="en-US" sz="2400" b="1" dirty="0">
                <a:solidFill>
                  <a:srgbClr val="003399"/>
                </a:solidFill>
              </a:rPr>
              <a:t> 9.</a:t>
            </a:r>
          </a:p>
        </p:txBody>
      </p:sp>
      <p:sp>
        <p:nvSpPr>
          <p:cNvPr id="4104" name="Rectangle 236"/>
          <p:cNvSpPr>
            <a:spLocks noChangeArrowheads="1"/>
          </p:cNvSpPr>
          <p:nvPr/>
        </p:nvSpPr>
        <p:spPr bwMode="auto">
          <a:xfrm>
            <a:off x="9144000" y="2851150"/>
            <a:ext cx="0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" name="Rectangle 1"/>
          <p:cNvSpPr/>
          <p:nvPr/>
        </p:nvSpPr>
        <p:spPr>
          <a:xfrm>
            <a:off x="800100" y="3852356"/>
            <a:ext cx="754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2400" dirty="0"/>
              <a:t>        </a:t>
            </a:r>
            <a:r>
              <a:rPr lang="en-US" altLang="en-US" sz="2400" dirty="0" err="1"/>
              <a:t>Từ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đây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bạn</a:t>
            </a:r>
            <a:r>
              <a:rPr lang="en-US" altLang="en-US" sz="2400" dirty="0"/>
              <a:t> An </a:t>
            </a:r>
            <a:r>
              <a:rPr lang="en-US" altLang="en-US" sz="2400" dirty="0" err="1"/>
              <a:t>khẳng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định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378 chia </a:t>
            </a:r>
            <a:r>
              <a:rPr lang="en-US" altLang="en-US" sz="2400" dirty="0" err="1"/>
              <a:t>hết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9</a:t>
            </a:r>
          </a:p>
          <a:p>
            <a:pPr algn="just" eaLnBrk="1" hangingPunct="1"/>
            <a:r>
              <a:rPr lang="en-US" altLang="en-US" sz="2400" dirty="0"/>
              <a:t> </a:t>
            </a:r>
            <a:r>
              <a:rPr lang="en-US" altLang="en-US" sz="2400" dirty="0" err="1"/>
              <a:t>vì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 (3 . 11 + 7) . 9  </a:t>
            </a:r>
            <a:r>
              <a:rPr lang="en-US" altLang="en-US" sz="2400" dirty="0" err="1"/>
              <a:t>là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một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chia </a:t>
            </a:r>
            <a:r>
              <a:rPr lang="en-US" altLang="en-US" sz="2400" dirty="0" err="1"/>
              <a:t>hết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9 </a:t>
            </a:r>
            <a:r>
              <a:rPr lang="en-US" altLang="en-US" sz="2400" dirty="0" err="1"/>
              <a:t>và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tổng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các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chữ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của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nó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là</a:t>
            </a:r>
            <a:r>
              <a:rPr lang="en-US" altLang="en-US" sz="2400" dirty="0"/>
              <a:t> 3 + 11 + 7 = 18 chia </a:t>
            </a:r>
            <a:r>
              <a:rPr lang="en-US" altLang="en-US" sz="2400" dirty="0" err="1"/>
              <a:t>hết</a:t>
            </a:r>
            <a:r>
              <a:rPr lang="en-US" altLang="en-US" sz="2400" dirty="0"/>
              <a:t> chia </a:t>
            </a:r>
            <a:r>
              <a:rPr lang="en-US" altLang="en-US" sz="2400" dirty="0" err="1"/>
              <a:t>hết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9.</a:t>
            </a:r>
          </a:p>
          <a:p>
            <a:pPr algn="just" eaLnBrk="1" hangingPunct="1"/>
            <a:r>
              <a:rPr lang="en-US" altLang="en-US" sz="2400" dirty="0" err="1"/>
              <a:t>Khẳng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định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của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bạn</a:t>
            </a:r>
            <a:r>
              <a:rPr lang="en-US" altLang="en-US" sz="2400" dirty="0"/>
              <a:t> An </a:t>
            </a:r>
            <a:r>
              <a:rPr lang="en-US" altLang="en-US" sz="2400" dirty="0" err="1"/>
              <a:t>đúng</a:t>
            </a:r>
            <a:r>
              <a:rPr lang="en-US" altLang="en-US" sz="2400" dirty="0"/>
              <a:t> hay </a:t>
            </a:r>
            <a:r>
              <a:rPr lang="en-US" altLang="en-US" sz="2400" dirty="0" err="1"/>
              <a:t>sai</a:t>
            </a:r>
            <a:r>
              <a:rPr lang="en-US" altLang="en-US" sz="2400" dirty="0"/>
              <a:t>? </a:t>
            </a:r>
            <a:r>
              <a:rPr lang="en-US" altLang="en-US" sz="2400" dirty="0" err="1"/>
              <a:t>Vì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sao</a:t>
            </a:r>
            <a:r>
              <a:rPr lang="en-US" altLang="en-US" sz="24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6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16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16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7" grpId="0"/>
      <p:bldP spid="166960" grpId="0" animBg="1"/>
      <p:bldP spid="167146" grpId="0"/>
      <p:bldP spid="1671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914400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 u="sng">
                <a:solidFill>
                  <a:srgbClr val="003399"/>
                </a:solidFill>
              </a:rPr>
              <a:t>1. Dấu hiệu chia hết cho 9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>
                <a:solidFill>
                  <a:srgbClr val="003399"/>
                </a:solidFill>
              </a:rPr>
              <a:t>     </a:t>
            </a:r>
            <a:endParaRPr lang="vi-VN" altLang="en-US">
              <a:solidFill>
                <a:srgbClr val="003399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FF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2400" b="1">
              <a:solidFill>
                <a:srgbClr val="0000FF"/>
              </a:solidFill>
            </a:endParaRPr>
          </a:p>
          <a:p>
            <a:pPr algn="ctr" eaLnBrk="1" hangingPunct="1"/>
            <a:r>
              <a:rPr lang="en-US" altLang="en-US" sz="2400" b="1">
                <a:solidFill>
                  <a:srgbClr val="FF0066"/>
                </a:solidFill>
              </a:rPr>
              <a:t>Bài 8. </a:t>
            </a:r>
            <a:r>
              <a:rPr lang="vi-VN" altLang="en-US" sz="2400" b="1">
                <a:solidFill>
                  <a:srgbClr val="FF0066"/>
                </a:solidFill>
              </a:rPr>
              <a:t> </a:t>
            </a:r>
            <a:r>
              <a:rPr lang="en-US" altLang="en-US" sz="2400" b="1">
                <a:solidFill>
                  <a:srgbClr val="FF0066"/>
                </a:solidFill>
              </a:rPr>
              <a:t>DẤU HIỆU CHIA HẾT CHO 3, CHO 9</a:t>
            </a:r>
            <a:endParaRPr lang="en-US" altLang="en-US" sz="2400" b="1">
              <a:solidFill>
                <a:srgbClr val="0000FF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800600" y="1066800"/>
            <a:ext cx="0" cy="6397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400" b="1"/>
          </a:p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572000" y="3290888"/>
            <a:ext cx="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9144000" y="2851150"/>
            <a:ext cx="0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58062" name="Rectangle 14"/>
          <p:cNvSpPr>
            <a:spLocks noChangeArrowheads="1"/>
          </p:cNvSpPr>
          <p:nvPr/>
        </p:nvSpPr>
        <p:spPr bwMode="auto">
          <a:xfrm>
            <a:off x="131041" y="2393950"/>
            <a:ext cx="1898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 b="1" u="sng" dirty="0" err="1">
                <a:solidFill>
                  <a:srgbClr val="003399"/>
                </a:solidFill>
              </a:rPr>
              <a:t>Thực</a:t>
            </a:r>
            <a:r>
              <a:rPr lang="en-US" altLang="en-US" sz="2400" b="1" u="sng" dirty="0">
                <a:solidFill>
                  <a:srgbClr val="003399"/>
                </a:solidFill>
              </a:rPr>
              <a:t>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hành</a:t>
            </a:r>
            <a:r>
              <a:rPr lang="en-US" altLang="en-US" sz="2400" b="1" u="sng" dirty="0">
                <a:solidFill>
                  <a:srgbClr val="003399"/>
                </a:solidFill>
              </a:rPr>
              <a:t> 1</a:t>
            </a:r>
            <a:r>
              <a:rPr lang="en-US" altLang="en-US" dirty="0"/>
              <a:t> </a:t>
            </a:r>
          </a:p>
        </p:txBody>
      </p:sp>
      <p:sp>
        <p:nvSpPr>
          <p:cNvPr id="258063" name="Rectangle 15"/>
          <p:cNvSpPr>
            <a:spLocks noChangeArrowheads="1"/>
          </p:cNvSpPr>
          <p:nvPr/>
        </p:nvSpPr>
        <p:spPr bwMode="auto">
          <a:xfrm>
            <a:off x="263813" y="3873500"/>
            <a:ext cx="4191000" cy="19272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n-US" sz="2400" b="1" u="sng" dirty="0" err="1">
                <a:solidFill>
                  <a:srgbClr val="FF0000"/>
                </a:solidFill>
              </a:rPr>
              <a:t>Đáp</a:t>
            </a:r>
            <a:r>
              <a:rPr lang="es-ES" altLang="en-US" sz="2400" b="1" u="sng" dirty="0">
                <a:solidFill>
                  <a:srgbClr val="FF0000"/>
                </a:solidFill>
              </a:rPr>
              <a:t> </a:t>
            </a:r>
            <a:r>
              <a:rPr lang="es-ES" altLang="en-US" sz="2400" b="1" u="sng" dirty="0" err="1">
                <a:solidFill>
                  <a:srgbClr val="FF0000"/>
                </a:solidFill>
              </a:rPr>
              <a:t>án</a:t>
            </a:r>
            <a:endParaRPr lang="en-US" altLang="en-US" sz="2400" u="sng" dirty="0">
              <a:solidFill>
                <a:srgbClr val="FF0000"/>
              </a:solidFill>
            </a:endParaRPr>
          </a:p>
          <a:p>
            <a:pPr eaLnBrk="1" hangingPunct="1"/>
            <a:r>
              <a:rPr lang="es-ES" altLang="en-US" sz="2400" b="1" dirty="0"/>
              <a:t>a)</a:t>
            </a:r>
            <a:r>
              <a:rPr lang="es-ES" altLang="en-US" sz="2400" dirty="0"/>
              <a:t> 245 </a:t>
            </a:r>
            <a:r>
              <a:rPr lang="es-ES" altLang="en-US" sz="2400" dirty="0" err="1"/>
              <a:t>có</a:t>
            </a:r>
            <a:r>
              <a:rPr lang="es-ES" altLang="en-US" sz="2400" dirty="0"/>
              <a:t> 2 + 4 + 5 = 11 ⋮/ 9 </a:t>
            </a:r>
          </a:p>
          <a:p>
            <a:pPr eaLnBrk="1" hangingPunct="1"/>
            <a:r>
              <a:rPr lang="es-ES" altLang="en-US" sz="2400" dirty="0"/>
              <a:t>           </a:t>
            </a:r>
            <a:r>
              <a:rPr lang="es-ES" altLang="en-US" sz="2400" dirty="0" err="1"/>
              <a:t>nên</a:t>
            </a:r>
            <a:r>
              <a:rPr lang="es-ES" altLang="en-US" sz="2400" dirty="0"/>
              <a:t> 245 ⋮/ 9</a:t>
            </a:r>
            <a:endParaRPr lang="en-US" altLang="en-US" sz="2400" dirty="0"/>
          </a:p>
          <a:p>
            <a:pPr eaLnBrk="1" hangingPunct="1"/>
            <a:r>
              <a:rPr lang="es-ES" altLang="en-US" sz="2400" dirty="0"/>
              <a:t>  9087 </a:t>
            </a:r>
            <a:r>
              <a:rPr lang="es-ES" altLang="en-US" sz="2400" dirty="0" err="1"/>
              <a:t>có</a:t>
            </a:r>
            <a:r>
              <a:rPr lang="es-ES" altLang="en-US" sz="2400" dirty="0"/>
              <a:t> 9 + 0 + 8 + 7 = 24 ⋮/ 9</a:t>
            </a:r>
          </a:p>
          <a:p>
            <a:pPr eaLnBrk="1" hangingPunct="1"/>
            <a:r>
              <a:rPr lang="es-ES" altLang="en-US" sz="2400" dirty="0"/>
              <a:t>          </a:t>
            </a:r>
            <a:r>
              <a:rPr lang="es-ES" altLang="en-US" sz="2400" dirty="0" err="1"/>
              <a:t>nên</a:t>
            </a:r>
            <a:r>
              <a:rPr lang="es-ES" altLang="en-US" sz="2400" dirty="0"/>
              <a:t> 9087 ⋮/ 9</a:t>
            </a:r>
            <a:endParaRPr lang="en-US" altLang="en-US" sz="2400" dirty="0"/>
          </a:p>
        </p:txBody>
      </p:sp>
      <p:sp>
        <p:nvSpPr>
          <p:cNvPr id="258064" name="Rectangle 16"/>
          <p:cNvSpPr>
            <a:spLocks noChangeArrowheads="1"/>
          </p:cNvSpPr>
          <p:nvPr/>
        </p:nvSpPr>
        <p:spPr bwMode="auto">
          <a:xfrm>
            <a:off x="4517159" y="3864552"/>
            <a:ext cx="4572000" cy="19272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n-US" sz="2400" dirty="0"/>
              <a:t>396 </a:t>
            </a:r>
            <a:r>
              <a:rPr lang="es-ES" altLang="en-US" sz="2400" dirty="0" err="1"/>
              <a:t>có</a:t>
            </a:r>
            <a:r>
              <a:rPr lang="es-ES" altLang="en-US" sz="2400" dirty="0"/>
              <a:t> 3 + 9 + 6 = 18 ⋮ 9 </a:t>
            </a:r>
          </a:p>
          <a:p>
            <a:pPr eaLnBrk="1" hangingPunct="1"/>
            <a:r>
              <a:rPr lang="es-ES" altLang="en-US" sz="2400" dirty="0"/>
              <a:t>       </a:t>
            </a:r>
            <a:r>
              <a:rPr lang="es-ES" altLang="en-US" sz="2400" dirty="0" err="1"/>
              <a:t>nên</a:t>
            </a:r>
            <a:r>
              <a:rPr lang="es-ES" altLang="en-US" sz="2400" dirty="0"/>
              <a:t> 398 ⋮ 9</a:t>
            </a:r>
            <a:endParaRPr lang="en-US" altLang="en-US" sz="2400" dirty="0"/>
          </a:p>
          <a:p>
            <a:pPr eaLnBrk="1" hangingPunct="1"/>
            <a:r>
              <a:rPr lang="es-ES" altLang="en-US" sz="2400" dirty="0"/>
              <a:t>531 </a:t>
            </a:r>
            <a:r>
              <a:rPr lang="es-ES" altLang="en-US" sz="2400" dirty="0" err="1"/>
              <a:t>có</a:t>
            </a:r>
            <a:r>
              <a:rPr lang="es-ES" altLang="en-US" sz="2400" dirty="0"/>
              <a:t> 5 + 3 + 1 = 9 ⋮ 9 </a:t>
            </a:r>
          </a:p>
          <a:p>
            <a:pPr eaLnBrk="1" hangingPunct="1"/>
            <a:r>
              <a:rPr lang="es-ES" altLang="en-US" sz="2400" dirty="0"/>
              <a:t>       </a:t>
            </a:r>
            <a:r>
              <a:rPr lang="es-ES" altLang="en-US" sz="2400" dirty="0" err="1"/>
              <a:t>nên</a:t>
            </a:r>
            <a:r>
              <a:rPr lang="es-ES" altLang="en-US" sz="2400" dirty="0"/>
              <a:t> 531 ⋮ 9</a:t>
            </a:r>
            <a:endParaRPr lang="en-US" altLang="en-US" sz="2400" dirty="0"/>
          </a:p>
          <a:p>
            <a:pPr eaLnBrk="1" hangingPunct="1"/>
            <a:r>
              <a:rPr lang="es-ES" altLang="en-US" sz="2400" dirty="0" err="1">
                <a:solidFill>
                  <a:srgbClr val="FF0000"/>
                </a:solidFill>
              </a:rPr>
              <a:t>Vậy</a:t>
            </a:r>
            <a:r>
              <a:rPr lang="es-ES" altLang="en-US" sz="2400" dirty="0">
                <a:solidFill>
                  <a:srgbClr val="FF0000"/>
                </a:solidFill>
              </a:rPr>
              <a:t> </a:t>
            </a:r>
            <a:r>
              <a:rPr lang="es-ES" altLang="en-US" sz="2400" dirty="0" err="1">
                <a:solidFill>
                  <a:srgbClr val="FF0000"/>
                </a:solidFill>
              </a:rPr>
              <a:t>các</a:t>
            </a:r>
            <a:r>
              <a:rPr lang="es-ES" altLang="en-US" sz="2400" dirty="0">
                <a:solidFill>
                  <a:srgbClr val="FF0000"/>
                </a:solidFill>
              </a:rPr>
              <a:t> </a:t>
            </a:r>
            <a:r>
              <a:rPr lang="es-ES" altLang="en-US" sz="2400" dirty="0" err="1">
                <a:solidFill>
                  <a:srgbClr val="FF0000"/>
                </a:solidFill>
              </a:rPr>
              <a:t>số</a:t>
            </a:r>
            <a:r>
              <a:rPr lang="es-ES" altLang="en-US" sz="2400" dirty="0">
                <a:solidFill>
                  <a:srgbClr val="FF0000"/>
                </a:solidFill>
              </a:rPr>
              <a:t> 396, 531 </a:t>
            </a:r>
            <a:r>
              <a:rPr lang="es-ES" altLang="en-US" sz="2400" dirty="0" err="1">
                <a:solidFill>
                  <a:srgbClr val="FF0000"/>
                </a:solidFill>
              </a:rPr>
              <a:t>chia</a:t>
            </a:r>
            <a:r>
              <a:rPr lang="es-ES" altLang="en-US" sz="2400" dirty="0">
                <a:solidFill>
                  <a:srgbClr val="FF0000"/>
                </a:solidFill>
              </a:rPr>
              <a:t> </a:t>
            </a:r>
            <a:r>
              <a:rPr lang="es-ES" altLang="en-US" sz="2400" dirty="0" err="1">
                <a:solidFill>
                  <a:srgbClr val="FF0000"/>
                </a:solidFill>
              </a:rPr>
              <a:t>hết</a:t>
            </a:r>
            <a:r>
              <a:rPr lang="es-ES" altLang="en-US" sz="2400" dirty="0">
                <a:solidFill>
                  <a:srgbClr val="FF0000"/>
                </a:solidFill>
              </a:rPr>
              <a:t> </a:t>
            </a:r>
            <a:r>
              <a:rPr lang="es-ES" altLang="en-US" sz="2400" dirty="0" err="1">
                <a:solidFill>
                  <a:srgbClr val="FF0000"/>
                </a:solidFill>
              </a:rPr>
              <a:t>cho</a:t>
            </a:r>
            <a:r>
              <a:rPr lang="es-ES" altLang="en-US" sz="2400" dirty="0">
                <a:solidFill>
                  <a:srgbClr val="FF0000"/>
                </a:solidFill>
              </a:rPr>
              <a:t> 9.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258065" name="Rectangle 17"/>
          <p:cNvSpPr>
            <a:spLocks noChangeArrowheads="1"/>
          </p:cNvSpPr>
          <p:nvPr/>
        </p:nvSpPr>
        <p:spPr bwMode="auto">
          <a:xfrm>
            <a:off x="315768" y="5956460"/>
            <a:ext cx="8724900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n-US" sz="2400" b="1" dirty="0"/>
              <a:t>b)</a:t>
            </a:r>
            <a:r>
              <a:rPr lang="es-ES" altLang="en-US" sz="2400" dirty="0"/>
              <a:t> </a:t>
            </a:r>
            <a:r>
              <a:rPr lang="es-ES" altLang="en-US" sz="2400" dirty="0" err="1"/>
              <a:t>Hai</a:t>
            </a:r>
            <a:r>
              <a:rPr lang="es-ES" altLang="en-US" sz="2400" dirty="0"/>
              <a:t> </a:t>
            </a:r>
            <a:r>
              <a:rPr lang="es-ES" altLang="en-US" sz="2400" dirty="0" err="1"/>
              <a:t>số</a:t>
            </a:r>
            <a:r>
              <a:rPr lang="es-ES" altLang="en-US" sz="2400" dirty="0"/>
              <a:t> </a:t>
            </a:r>
            <a:r>
              <a:rPr lang="es-ES" altLang="en-US" sz="2400" dirty="0" err="1"/>
              <a:t>chia</a:t>
            </a:r>
            <a:r>
              <a:rPr lang="es-ES" altLang="en-US" sz="2400" dirty="0"/>
              <a:t> </a:t>
            </a:r>
            <a:r>
              <a:rPr lang="es-ES" altLang="en-US" sz="2400" dirty="0" err="1"/>
              <a:t>hết</a:t>
            </a:r>
            <a:r>
              <a:rPr lang="es-ES" altLang="en-US" sz="2400" dirty="0"/>
              <a:t> </a:t>
            </a:r>
            <a:r>
              <a:rPr lang="es-ES" altLang="en-US" sz="2400" dirty="0" err="1"/>
              <a:t>cho</a:t>
            </a:r>
            <a:r>
              <a:rPr lang="es-ES" altLang="en-US" sz="2400" dirty="0"/>
              <a:t> 9 </a:t>
            </a:r>
            <a:r>
              <a:rPr lang="es-ES" altLang="en-US" sz="2400" dirty="0" err="1"/>
              <a:t>là</a:t>
            </a:r>
            <a:r>
              <a:rPr lang="es-ES" altLang="en-US" sz="2400" dirty="0"/>
              <a:t> 396</a:t>
            </a:r>
            <a:r>
              <a:rPr lang="es-ES" altLang="en-US" sz="2400"/>
              <a:t>, 531.</a:t>
            </a:r>
            <a:endParaRPr lang="en-US" altLang="en-US" sz="2400" dirty="0"/>
          </a:p>
          <a:p>
            <a:pPr eaLnBrk="1" hangingPunct="1"/>
            <a:r>
              <a:rPr lang="en-US" altLang="en-US" sz="2400" dirty="0"/>
              <a:t>    Hai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không</a:t>
            </a:r>
            <a:r>
              <a:rPr lang="en-US" altLang="en-US" sz="2400" dirty="0"/>
              <a:t> chia </a:t>
            </a:r>
            <a:r>
              <a:rPr lang="en-US" altLang="en-US" sz="2400" dirty="0" err="1"/>
              <a:t>hết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cho</a:t>
            </a:r>
            <a:r>
              <a:rPr lang="en-US" altLang="en-US" sz="2400" dirty="0"/>
              <a:t> 9 </a:t>
            </a:r>
            <a:r>
              <a:rPr lang="en-US" altLang="en-US" sz="2400" dirty="0" err="1"/>
              <a:t>là</a:t>
            </a:r>
            <a:r>
              <a:rPr lang="en-US" altLang="en-US" sz="2400" dirty="0"/>
              <a:t> 9087, 245.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5118" y="1358140"/>
            <a:ext cx="857885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 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tổng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chữ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chia </a:t>
            </a:r>
            <a:r>
              <a:rPr lang="en-US" sz="2400" dirty="0" err="1">
                <a:solidFill>
                  <a:srgbClr val="FF0000"/>
                </a:solidFill>
              </a:rPr>
              <a:t>hết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cho</a:t>
            </a:r>
            <a:r>
              <a:rPr lang="en-US" sz="2400" dirty="0"/>
              <a:t> 9 </a:t>
            </a:r>
            <a:r>
              <a:rPr lang="en-US" sz="2400" dirty="0" err="1"/>
              <a:t>thì</a:t>
            </a:r>
            <a:r>
              <a:rPr lang="en-US" sz="2400" dirty="0"/>
              <a:t> chi </a:t>
            </a:r>
            <a:r>
              <a:rPr lang="en-US" sz="2400" dirty="0" err="1"/>
              <a:t>hết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9.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 </a:t>
            </a:r>
            <a:r>
              <a:rPr lang="en-US" sz="2400" dirty="0" err="1"/>
              <a:t>mới</a:t>
            </a:r>
            <a:r>
              <a:rPr lang="en-US" sz="2400" dirty="0"/>
              <a:t> chia </a:t>
            </a:r>
            <a:r>
              <a:rPr lang="en-US" sz="2400" dirty="0" err="1"/>
              <a:t>hết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9</a:t>
            </a:r>
          </a:p>
        </p:txBody>
      </p:sp>
      <p:sp>
        <p:nvSpPr>
          <p:cNvPr id="4" name="Rectangle 3"/>
          <p:cNvSpPr/>
          <p:nvPr/>
        </p:nvSpPr>
        <p:spPr>
          <a:xfrm>
            <a:off x="550299" y="2757516"/>
            <a:ext cx="8202887" cy="9079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a typeface="Calibri" panose="020F0502020204030204" pitchFamily="34" charset="0"/>
              </a:rPr>
              <a:t>a)</a:t>
            </a:r>
            <a:r>
              <a:rPr lang="en-US" sz="2400" dirty="0" err="1">
                <a:ea typeface="Calibri" panose="020F0502020204030204" pitchFamily="34" charset="0"/>
              </a:rPr>
              <a:t>Trong</a:t>
            </a:r>
            <a:r>
              <a:rPr lang="en-US" sz="2400" dirty="0">
                <a:ea typeface="Calibri" panose="020F0502020204030204" pitchFamily="34" charset="0"/>
              </a:rPr>
              <a:t>  </a:t>
            </a:r>
            <a:r>
              <a:rPr lang="en-US" sz="2400" dirty="0" err="1">
                <a:ea typeface="Calibri" panose="020F0502020204030204" pitchFamily="34" charset="0"/>
              </a:rPr>
              <a:t>các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số</a:t>
            </a:r>
            <a:r>
              <a:rPr lang="en-US" sz="2400" dirty="0">
                <a:ea typeface="Calibri" panose="020F0502020204030204" pitchFamily="34" charset="0"/>
              </a:rPr>
              <a:t> 245, 9087, 396, 531 </a:t>
            </a:r>
            <a:r>
              <a:rPr lang="en-US" sz="2400" dirty="0" err="1">
                <a:ea typeface="Calibri" panose="020F0502020204030204" pitchFamily="34" charset="0"/>
              </a:rPr>
              <a:t>số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nào</a:t>
            </a:r>
            <a:r>
              <a:rPr lang="en-US" sz="2400" dirty="0">
                <a:ea typeface="Calibri" panose="020F0502020204030204" pitchFamily="34" charset="0"/>
              </a:rPr>
              <a:t> chia </a:t>
            </a:r>
            <a:r>
              <a:rPr lang="en-US" sz="2400" dirty="0" err="1">
                <a:ea typeface="Calibri" panose="020F0502020204030204" pitchFamily="34" charset="0"/>
              </a:rPr>
              <a:t>hết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cho</a:t>
            </a:r>
            <a:r>
              <a:rPr lang="en-US" sz="2400" dirty="0">
                <a:ea typeface="Calibri" panose="020F0502020204030204" pitchFamily="34" charset="0"/>
              </a:rPr>
              <a:t> 9.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a typeface="Calibri" panose="020F0502020204030204" pitchFamily="34" charset="0"/>
              </a:rPr>
              <a:t>b) </a:t>
            </a:r>
            <a:r>
              <a:rPr lang="en-US" sz="2400" dirty="0" err="1">
                <a:ea typeface="Calibri" panose="020F0502020204030204" pitchFamily="34" charset="0"/>
              </a:rPr>
              <a:t>Hãy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chỉ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ra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hai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số</a:t>
            </a:r>
            <a:r>
              <a:rPr lang="en-US" sz="2400" dirty="0">
                <a:ea typeface="Calibri" panose="020F0502020204030204" pitchFamily="34" charset="0"/>
              </a:rPr>
              <a:t> chia </a:t>
            </a:r>
            <a:r>
              <a:rPr lang="en-US" sz="2400" dirty="0" err="1">
                <a:ea typeface="Calibri" panose="020F0502020204030204" pitchFamily="34" charset="0"/>
              </a:rPr>
              <a:t>hết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cho</a:t>
            </a:r>
            <a:r>
              <a:rPr lang="en-US" sz="2400" dirty="0">
                <a:ea typeface="Calibri" panose="020F0502020204030204" pitchFamily="34" charset="0"/>
              </a:rPr>
              <a:t> 9 </a:t>
            </a:r>
            <a:r>
              <a:rPr lang="en-US" sz="2400" dirty="0" err="1">
                <a:ea typeface="Calibri" panose="020F0502020204030204" pitchFamily="34" charset="0"/>
              </a:rPr>
              <a:t>và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hai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số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không</a:t>
            </a:r>
            <a:r>
              <a:rPr lang="en-US" sz="2400" dirty="0">
                <a:ea typeface="Calibri" panose="020F0502020204030204" pitchFamily="34" charset="0"/>
              </a:rPr>
              <a:t> chia </a:t>
            </a:r>
            <a:r>
              <a:rPr lang="en-US" sz="2400" dirty="0" err="1">
                <a:ea typeface="Calibri" panose="020F0502020204030204" pitchFamily="34" charset="0"/>
              </a:rPr>
              <a:t>hết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cho</a:t>
            </a:r>
            <a:r>
              <a:rPr lang="en-US" sz="2400" dirty="0">
                <a:ea typeface="Calibri" panose="020F0502020204030204" pitchFamily="34" charset="0"/>
              </a:rPr>
              <a:t>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8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58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58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58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62" grpId="0"/>
      <p:bldP spid="258063" grpId="0" animBg="1"/>
      <p:bldP spid="258064" grpId="0" animBg="1"/>
      <p:bldP spid="258065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914400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 u="sng" dirty="0">
                <a:solidFill>
                  <a:srgbClr val="003399"/>
                </a:solidFill>
              </a:rPr>
              <a:t>1.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Dấu</a:t>
            </a:r>
            <a:r>
              <a:rPr lang="en-US" altLang="en-US" sz="2400" b="1" u="sng" dirty="0">
                <a:solidFill>
                  <a:srgbClr val="003399"/>
                </a:solidFill>
              </a:rPr>
              <a:t>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hiệu</a:t>
            </a:r>
            <a:r>
              <a:rPr lang="en-US" altLang="en-US" sz="2400" b="1" u="sng" dirty="0">
                <a:solidFill>
                  <a:srgbClr val="003399"/>
                </a:solidFill>
              </a:rPr>
              <a:t> chia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hết</a:t>
            </a:r>
            <a:r>
              <a:rPr lang="en-US" altLang="en-US" sz="2400" b="1" u="sng" dirty="0">
                <a:solidFill>
                  <a:srgbClr val="003399"/>
                </a:solidFill>
              </a:rPr>
              <a:t>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cho</a:t>
            </a:r>
            <a:r>
              <a:rPr lang="en-US" altLang="en-US" sz="2400" b="1" u="sng" dirty="0">
                <a:solidFill>
                  <a:srgbClr val="003399"/>
                </a:solidFill>
              </a:rPr>
              <a:t> 9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dirty="0">
                <a:solidFill>
                  <a:srgbClr val="003399"/>
                </a:solidFill>
              </a:rPr>
              <a:t>     </a:t>
            </a:r>
            <a:endParaRPr lang="vi-VN" altLang="en-US" dirty="0">
              <a:solidFill>
                <a:srgbClr val="003399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FF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2400" b="1">
              <a:solidFill>
                <a:srgbClr val="0000FF"/>
              </a:solidFill>
            </a:endParaRPr>
          </a:p>
          <a:p>
            <a:pPr algn="ctr" eaLnBrk="1" hangingPunct="1"/>
            <a:r>
              <a:rPr lang="en-US" altLang="en-US" sz="2400" b="1">
                <a:solidFill>
                  <a:srgbClr val="FF0066"/>
                </a:solidFill>
              </a:rPr>
              <a:t>Bài 8. </a:t>
            </a:r>
            <a:r>
              <a:rPr lang="vi-VN" altLang="en-US" sz="2400" b="1">
                <a:solidFill>
                  <a:srgbClr val="FF0066"/>
                </a:solidFill>
              </a:rPr>
              <a:t> </a:t>
            </a:r>
            <a:r>
              <a:rPr lang="en-US" altLang="en-US" sz="2400" b="1">
                <a:solidFill>
                  <a:srgbClr val="FF0066"/>
                </a:solidFill>
              </a:rPr>
              <a:t>DẤU HIỆU CHIA HẾT CHO 3, CHO 9</a:t>
            </a:r>
            <a:endParaRPr lang="en-US" altLang="en-US" sz="2400" b="1">
              <a:solidFill>
                <a:srgbClr val="0000FF"/>
              </a:solidFill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800600" y="1066800"/>
            <a:ext cx="0" cy="6397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400" b="1"/>
          </a:p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572000" y="3290888"/>
            <a:ext cx="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9144000" y="2851150"/>
            <a:ext cx="0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60109" name="Rectangle 13"/>
          <p:cNvSpPr>
            <a:spLocks noChangeArrowheads="1"/>
          </p:cNvSpPr>
          <p:nvPr/>
        </p:nvSpPr>
        <p:spPr bwMode="auto">
          <a:xfrm>
            <a:off x="0" y="1524000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 u="sng" dirty="0">
                <a:solidFill>
                  <a:srgbClr val="003399"/>
                </a:solidFill>
              </a:rPr>
              <a:t>2.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Dấu</a:t>
            </a:r>
            <a:r>
              <a:rPr lang="en-US" altLang="en-US" sz="2400" b="1" u="sng" dirty="0">
                <a:solidFill>
                  <a:srgbClr val="003399"/>
                </a:solidFill>
              </a:rPr>
              <a:t>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hiệu</a:t>
            </a:r>
            <a:r>
              <a:rPr lang="en-US" altLang="en-US" sz="2400" b="1" u="sng" dirty="0">
                <a:solidFill>
                  <a:srgbClr val="003399"/>
                </a:solidFill>
              </a:rPr>
              <a:t> chia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hết</a:t>
            </a:r>
            <a:r>
              <a:rPr lang="en-US" altLang="en-US" sz="2400" b="1" u="sng" dirty="0">
                <a:solidFill>
                  <a:srgbClr val="003399"/>
                </a:solidFill>
              </a:rPr>
              <a:t>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cho</a:t>
            </a:r>
            <a:r>
              <a:rPr lang="en-US" altLang="en-US" sz="2400" b="1" u="sng" dirty="0">
                <a:solidFill>
                  <a:srgbClr val="003399"/>
                </a:solidFill>
              </a:rPr>
              <a:t> 3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dirty="0">
                <a:solidFill>
                  <a:srgbClr val="003399"/>
                </a:solidFill>
              </a:rPr>
              <a:t>     </a:t>
            </a:r>
            <a:endParaRPr lang="vi-VN" altLang="en-US" dirty="0">
              <a:solidFill>
                <a:srgbClr val="003399"/>
              </a:solidFill>
            </a:endParaRPr>
          </a:p>
        </p:txBody>
      </p:sp>
      <p:sp>
        <p:nvSpPr>
          <p:cNvPr id="6152" name="Rectangle 14"/>
          <p:cNvSpPr>
            <a:spLocks noChangeArrowheads="1"/>
          </p:cNvSpPr>
          <p:nvPr/>
        </p:nvSpPr>
        <p:spPr bwMode="auto">
          <a:xfrm>
            <a:off x="4572000" y="3290888"/>
            <a:ext cx="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04800" y="19812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xem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phân</a:t>
            </a:r>
            <a:r>
              <a:rPr lang="en-US" sz="2400" dirty="0"/>
              <a:t> </a:t>
            </a:r>
            <a:r>
              <a:rPr lang="en-US" sz="2400" dirty="0" err="1"/>
              <a:t>tích</a:t>
            </a:r>
            <a:r>
              <a:rPr lang="en-US" sz="2400" dirty="0"/>
              <a:t>: </a:t>
            </a:r>
          </a:p>
          <a:p>
            <a:r>
              <a:rPr lang="en-US" sz="2400" dirty="0"/>
              <a:t>       </a:t>
            </a:r>
            <a:r>
              <a:rPr lang="en-US" dirty="0"/>
              <a:t>        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2438400"/>
            <a:ext cx="4572000" cy="235449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ea typeface="Calibri" panose="020F0502020204030204" pitchFamily="34" charset="0"/>
              </a:rPr>
              <a:t>231 = </a:t>
            </a:r>
            <a:r>
              <a:rPr lang="en-US" sz="2400" dirty="0"/>
              <a:t>2 . 100 + 3 . 10 + 1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a typeface="Calibri" panose="020F0502020204030204" pitchFamily="34" charset="0"/>
              </a:rPr>
              <a:t>       = 2 .(99 + 1) + 3.(9 + 1) + 1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a typeface="Calibri" panose="020F0502020204030204" pitchFamily="34" charset="0"/>
              </a:rPr>
              <a:t>       = 2.99 + 3 . 9 + 2 + 3  + 1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a typeface="Calibri" panose="020F0502020204030204" pitchFamily="34" charset="0"/>
              </a:rPr>
              <a:t>       = (2 +3+1) + (2.3.11 + 3 .3) . 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4834592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đó</a:t>
            </a:r>
            <a:r>
              <a:rPr lang="en-US" sz="2400" dirty="0"/>
              <a:t> 2+ 3+ 1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tổng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chữ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231; (2 . 3. 11 +3 .3).3</a:t>
            </a:r>
          </a:p>
          <a:p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chia </a:t>
            </a:r>
            <a:r>
              <a:rPr lang="en-US" sz="2400" dirty="0" err="1"/>
              <a:t>hết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3.</a:t>
            </a:r>
          </a:p>
          <a:p>
            <a:endParaRPr lang="en-US" sz="2400" dirty="0"/>
          </a:p>
          <a:p>
            <a:r>
              <a:rPr lang="en-US" sz="2400" dirty="0"/>
              <a:t>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241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851" y="2481277"/>
            <a:ext cx="3323997" cy="35394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số</a:t>
            </a:r>
            <a:r>
              <a:rPr lang="en-US" sz="3200" dirty="0"/>
              <a:t> </a:t>
            </a:r>
            <a:r>
              <a:rPr lang="en-US" sz="3200" dirty="0" err="1"/>
              <a:t>sau</a:t>
            </a:r>
            <a:r>
              <a:rPr lang="en-US" sz="3200" dirty="0"/>
              <a:t> </a:t>
            </a:r>
            <a:r>
              <a:rPr lang="en-US" sz="3200" dirty="0" err="1"/>
              <a:t>dưới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dạng</a:t>
            </a:r>
            <a:r>
              <a:rPr lang="en-US" sz="3200" dirty="0"/>
              <a:t> </a:t>
            </a:r>
            <a:r>
              <a:rPr lang="en-US" sz="3200" dirty="0" err="1"/>
              <a:t>tổng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chữ</a:t>
            </a:r>
            <a:r>
              <a:rPr lang="en-US" sz="3200" dirty="0"/>
              <a:t> </a:t>
            </a:r>
            <a:r>
              <a:rPr lang="en-US" sz="3200" dirty="0" err="1"/>
              <a:t>số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nó</a:t>
            </a:r>
            <a:r>
              <a:rPr lang="en-US" sz="3200" dirty="0"/>
              <a:t> </a:t>
            </a:r>
            <a:r>
              <a:rPr lang="en-US" sz="3200" dirty="0" err="1"/>
              <a:t>cộng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một</a:t>
            </a:r>
            <a:r>
              <a:rPr lang="en-US" sz="3200" dirty="0"/>
              <a:t> </a:t>
            </a:r>
            <a:r>
              <a:rPr lang="en-US" sz="3200" dirty="0" err="1"/>
              <a:t>số</a:t>
            </a:r>
            <a:r>
              <a:rPr lang="en-US" sz="3200" dirty="0"/>
              <a:t> chia </a:t>
            </a:r>
            <a:r>
              <a:rPr lang="en-US" sz="3200" dirty="0" err="1"/>
              <a:t>hết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3 </a:t>
            </a:r>
            <a:r>
              <a:rPr lang="en-US" sz="3200" dirty="0" err="1"/>
              <a:t>theo</a:t>
            </a:r>
            <a:r>
              <a:rPr lang="en-US" sz="3200" dirty="0"/>
              <a:t> </a:t>
            </a:r>
            <a:r>
              <a:rPr lang="en-US" sz="3200" dirty="0" err="1"/>
              <a:t>mẫu</a:t>
            </a:r>
            <a:r>
              <a:rPr lang="en-US" sz="3200" dirty="0"/>
              <a:t> </a:t>
            </a:r>
            <a:r>
              <a:rPr lang="en-US" sz="3200" dirty="0" err="1"/>
              <a:t>trên</a:t>
            </a:r>
            <a:r>
              <a:rPr lang="en-US" sz="3200" dirty="0"/>
              <a:t> : 315 ;  418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FF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2400" b="1">
              <a:solidFill>
                <a:srgbClr val="0000FF"/>
              </a:solidFill>
            </a:endParaRPr>
          </a:p>
          <a:p>
            <a:pPr algn="ctr" eaLnBrk="1" hangingPunct="1"/>
            <a:r>
              <a:rPr lang="en-US" altLang="en-US" sz="2400" b="1">
                <a:solidFill>
                  <a:srgbClr val="FF0066"/>
                </a:solidFill>
              </a:rPr>
              <a:t>Bài 8. </a:t>
            </a:r>
            <a:r>
              <a:rPr lang="vi-VN" altLang="en-US" sz="2400" b="1">
                <a:solidFill>
                  <a:srgbClr val="FF0066"/>
                </a:solidFill>
              </a:rPr>
              <a:t> </a:t>
            </a:r>
            <a:r>
              <a:rPr lang="en-US" altLang="en-US" sz="2400" b="1">
                <a:solidFill>
                  <a:srgbClr val="FF0066"/>
                </a:solidFill>
              </a:rPr>
              <a:t>DẤU HIỆU CHIA HẾT CHO 3, CHO 9</a:t>
            </a:r>
            <a:endParaRPr lang="en-US" altLang="en-US" sz="2400" b="1">
              <a:solidFill>
                <a:srgbClr val="0000FF"/>
              </a:solidFill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800600" y="1066800"/>
            <a:ext cx="0" cy="6397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400" b="1"/>
          </a:p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572000" y="3290888"/>
            <a:ext cx="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9144000" y="2851150"/>
            <a:ext cx="0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60109" name="Rectangle 13"/>
          <p:cNvSpPr>
            <a:spLocks noChangeArrowheads="1"/>
          </p:cNvSpPr>
          <p:nvPr/>
        </p:nvSpPr>
        <p:spPr bwMode="auto">
          <a:xfrm>
            <a:off x="0" y="904151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 u="sng" dirty="0">
                <a:solidFill>
                  <a:srgbClr val="003399"/>
                </a:solidFill>
              </a:rPr>
              <a:t>2.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Dấu</a:t>
            </a:r>
            <a:r>
              <a:rPr lang="en-US" altLang="en-US" sz="2400" b="1" u="sng" dirty="0">
                <a:solidFill>
                  <a:srgbClr val="003399"/>
                </a:solidFill>
              </a:rPr>
              <a:t>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hiệu</a:t>
            </a:r>
            <a:r>
              <a:rPr lang="en-US" altLang="en-US" sz="2400" b="1" u="sng" dirty="0">
                <a:solidFill>
                  <a:srgbClr val="003399"/>
                </a:solidFill>
              </a:rPr>
              <a:t> chia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hết</a:t>
            </a:r>
            <a:r>
              <a:rPr lang="en-US" altLang="en-US" sz="2400" b="1" u="sng" dirty="0">
                <a:solidFill>
                  <a:srgbClr val="003399"/>
                </a:solidFill>
              </a:rPr>
              <a:t>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cho</a:t>
            </a:r>
            <a:r>
              <a:rPr lang="en-US" altLang="en-US" sz="2400" b="1" u="sng" dirty="0">
                <a:solidFill>
                  <a:srgbClr val="003399"/>
                </a:solidFill>
              </a:rPr>
              <a:t> 3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dirty="0">
                <a:solidFill>
                  <a:srgbClr val="003399"/>
                </a:solidFill>
              </a:rPr>
              <a:t>     </a:t>
            </a:r>
            <a:endParaRPr lang="vi-VN" altLang="en-US" dirty="0">
              <a:solidFill>
                <a:srgbClr val="003399"/>
              </a:solidFill>
            </a:endParaRPr>
          </a:p>
        </p:txBody>
      </p:sp>
      <p:sp>
        <p:nvSpPr>
          <p:cNvPr id="6152" name="Rectangle 14"/>
          <p:cNvSpPr>
            <a:spLocks noChangeArrowheads="1"/>
          </p:cNvSpPr>
          <p:nvPr/>
        </p:nvSpPr>
        <p:spPr bwMode="auto">
          <a:xfrm>
            <a:off x="4572000" y="3290888"/>
            <a:ext cx="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60111" name="Rectangle 15"/>
          <p:cNvSpPr>
            <a:spLocks noChangeArrowheads="1"/>
          </p:cNvSpPr>
          <p:nvPr/>
        </p:nvSpPr>
        <p:spPr bwMode="auto">
          <a:xfrm>
            <a:off x="3895266" y="4114800"/>
            <a:ext cx="4891315" cy="19272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400" b="1" dirty="0"/>
          </a:p>
          <a:p>
            <a:pPr eaLnBrk="1" hangingPunct="1"/>
            <a:r>
              <a:rPr lang="en-US" altLang="en-US" sz="2400" dirty="0"/>
              <a:t>418 = 4 . 100 + 1 . 10 + 8</a:t>
            </a:r>
          </a:p>
          <a:p>
            <a:pPr eaLnBrk="1" hangingPunct="1"/>
            <a:r>
              <a:rPr lang="en-US" altLang="en-US" sz="2400" dirty="0"/>
              <a:t>      = 4 . (99 + 1) + 1 . (9 + 1) + 8</a:t>
            </a:r>
          </a:p>
          <a:p>
            <a:pPr eaLnBrk="1" hangingPunct="1"/>
            <a:r>
              <a:rPr lang="en-US" altLang="en-US" sz="2400" dirty="0"/>
              <a:t>      = 4 . 99 + 4 + 9 + 1 + 8</a:t>
            </a:r>
          </a:p>
          <a:p>
            <a:pPr eaLnBrk="1" hangingPunct="1"/>
            <a:r>
              <a:rPr lang="en-US" altLang="en-US" sz="2400" dirty="0"/>
              <a:t>      = (4 + 1 + 8) + (4 . 3 . 11 + 3) . 3</a:t>
            </a:r>
          </a:p>
        </p:txBody>
      </p:sp>
      <p:sp>
        <p:nvSpPr>
          <p:cNvPr id="260112" name="Rectangle 16"/>
          <p:cNvSpPr>
            <a:spLocks noChangeArrowheads="1"/>
          </p:cNvSpPr>
          <p:nvPr/>
        </p:nvSpPr>
        <p:spPr bwMode="auto">
          <a:xfrm>
            <a:off x="199337" y="1959769"/>
            <a:ext cx="1776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 u="sng" dirty="0" err="1">
                <a:solidFill>
                  <a:srgbClr val="6600CC"/>
                </a:solidFill>
              </a:rPr>
              <a:t>Hoạt</a:t>
            </a:r>
            <a:r>
              <a:rPr lang="en-US" altLang="en-US" sz="2400" b="1" u="sng" dirty="0">
                <a:solidFill>
                  <a:srgbClr val="6600CC"/>
                </a:solidFill>
              </a:rPr>
              <a:t> </a:t>
            </a:r>
            <a:r>
              <a:rPr lang="en-US" altLang="en-US" sz="2400" b="1" u="sng" dirty="0" err="1">
                <a:solidFill>
                  <a:srgbClr val="6600CC"/>
                </a:solidFill>
              </a:rPr>
              <a:t>động</a:t>
            </a:r>
            <a:r>
              <a:rPr lang="en-US" altLang="en-US" sz="2400" b="1" u="sng" dirty="0">
                <a:solidFill>
                  <a:srgbClr val="6600CC"/>
                </a:solidFill>
              </a:rPr>
              <a:t> 2</a:t>
            </a:r>
          </a:p>
        </p:txBody>
      </p:sp>
      <p:sp>
        <p:nvSpPr>
          <p:cNvPr id="260113" name="Rectangle 17"/>
          <p:cNvSpPr>
            <a:spLocks noChangeArrowheads="1"/>
          </p:cNvSpPr>
          <p:nvPr/>
        </p:nvSpPr>
        <p:spPr bwMode="auto">
          <a:xfrm>
            <a:off x="3895267" y="2054225"/>
            <a:ext cx="4891315" cy="19272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 b="1" u="sng" dirty="0" err="1">
                <a:solidFill>
                  <a:srgbClr val="6600CC"/>
                </a:solidFill>
              </a:rPr>
              <a:t>Đáp</a:t>
            </a:r>
            <a:r>
              <a:rPr lang="en-US" altLang="en-US" sz="2400" b="1" u="sng" dirty="0">
                <a:solidFill>
                  <a:srgbClr val="6600CC"/>
                </a:solidFill>
              </a:rPr>
              <a:t> </a:t>
            </a:r>
            <a:r>
              <a:rPr lang="en-US" altLang="en-US" sz="2400" b="1" u="sng" dirty="0" err="1">
                <a:solidFill>
                  <a:srgbClr val="6600CC"/>
                </a:solidFill>
              </a:rPr>
              <a:t>án</a:t>
            </a:r>
            <a:endParaRPr lang="en-US" altLang="en-US" sz="2400" u="sng" dirty="0">
              <a:solidFill>
                <a:srgbClr val="6600CC"/>
              </a:solidFill>
            </a:endParaRPr>
          </a:p>
          <a:p>
            <a:pPr eaLnBrk="1" hangingPunct="1"/>
            <a:r>
              <a:rPr lang="en-US" altLang="en-US" sz="2400" dirty="0"/>
              <a:t>  315 = 3 . 100 + 1 . 10 + 5</a:t>
            </a:r>
          </a:p>
          <a:p>
            <a:pPr eaLnBrk="1" hangingPunct="1"/>
            <a:r>
              <a:rPr lang="en-US" altLang="en-US" sz="2400" dirty="0"/>
              <a:t>         = 3 . (99 + 1) + 1 . (9 + 1) + 5</a:t>
            </a:r>
          </a:p>
          <a:p>
            <a:pPr eaLnBrk="1" hangingPunct="1"/>
            <a:r>
              <a:rPr lang="en-US" altLang="en-US" sz="2400" dirty="0"/>
              <a:t>         = 3 . 99 + 3 + 9 + 1 + 5</a:t>
            </a:r>
          </a:p>
          <a:p>
            <a:pPr eaLnBrk="1" hangingPunct="1"/>
            <a:r>
              <a:rPr lang="en-US" altLang="en-US" sz="2400" dirty="0"/>
              <a:t>         = (3 + 1 + 5) + (3 . 3 . 11 + 3) .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0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0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60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60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0109" grpId="0"/>
      <p:bldP spid="260111" grpId="0" animBg="1"/>
      <p:bldP spid="260112" grpId="0"/>
      <p:bldP spid="2601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FF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2400" b="1">
              <a:solidFill>
                <a:srgbClr val="0000FF"/>
              </a:solidFill>
            </a:endParaRPr>
          </a:p>
          <a:p>
            <a:pPr algn="ctr" eaLnBrk="1" hangingPunct="1"/>
            <a:r>
              <a:rPr lang="en-US" altLang="en-US" sz="2400" b="1">
                <a:solidFill>
                  <a:srgbClr val="FF0066"/>
                </a:solidFill>
              </a:rPr>
              <a:t>Bài 8. </a:t>
            </a:r>
            <a:r>
              <a:rPr lang="vi-VN" altLang="en-US" sz="2400" b="1">
                <a:solidFill>
                  <a:srgbClr val="FF0066"/>
                </a:solidFill>
              </a:rPr>
              <a:t> </a:t>
            </a:r>
            <a:r>
              <a:rPr lang="en-US" altLang="en-US" sz="2400" b="1">
                <a:solidFill>
                  <a:srgbClr val="FF0066"/>
                </a:solidFill>
              </a:rPr>
              <a:t>DẤU HIỆU CHIA HẾT CHO 3, CHO 9</a:t>
            </a:r>
            <a:endParaRPr lang="en-US" altLang="en-US" sz="2400" b="1">
              <a:solidFill>
                <a:srgbClr val="0000FF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800600" y="1066800"/>
            <a:ext cx="0" cy="6397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400" b="1"/>
          </a:p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572000" y="3290888"/>
            <a:ext cx="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9144000" y="2851150"/>
            <a:ext cx="0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90500" y="929481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 u="sng" dirty="0">
                <a:solidFill>
                  <a:srgbClr val="003399"/>
                </a:solidFill>
              </a:rPr>
              <a:t>2.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Dấu</a:t>
            </a:r>
            <a:r>
              <a:rPr lang="en-US" altLang="en-US" sz="2400" b="1" u="sng" dirty="0">
                <a:solidFill>
                  <a:srgbClr val="003399"/>
                </a:solidFill>
              </a:rPr>
              <a:t>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hiệu</a:t>
            </a:r>
            <a:r>
              <a:rPr lang="en-US" altLang="en-US" sz="2400" b="1" u="sng" dirty="0">
                <a:solidFill>
                  <a:srgbClr val="003399"/>
                </a:solidFill>
              </a:rPr>
              <a:t> chia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hết</a:t>
            </a:r>
            <a:r>
              <a:rPr lang="en-US" altLang="en-US" sz="2400" b="1" u="sng" dirty="0">
                <a:solidFill>
                  <a:srgbClr val="003399"/>
                </a:solidFill>
              </a:rPr>
              <a:t> </a:t>
            </a:r>
            <a:r>
              <a:rPr lang="en-US" altLang="en-US" sz="2400" b="1" u="sng" dirty="0" err="1">
                <a:solidFill>
                  <a:srgbClr val="003399"/>
                </a:solidFill>
              </a:rPr>
              <a:t>cho</a:t>
            </a:r>
            <a:r>
              <a:rPr lang="en-US" altLang="en-US" sz="2400" b="1" u="sng" dirty="0">
                <a:solidFill>
                  <a:srgbClr val="003399"/>
                </a:solidFill>
              </a:rPr>
              <a:t> 3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dirty="0">
                <a:solidFill>
                  <a:srgbClr val="003399"/>
                </a:solidFill>
              </a:rPr>
              <a:t>     </a:t>
            </a:r>
            <a:endParaRPr lang="vi-VN" altLang="en-US" dirty="0">
              <a:solidFill>
                <a:srgbClr val="003399"/>
              </a:solidFill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572000" y="3290888"/>
            <a:ext cx="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7177" name="Rectangle 13"/>
          <p:cNvSpPr>
            <a:spLocks noChangeArrowheads="1"/>
          </p:cNvSpPr>
          <p:nvPr/>
        </p:nvSpPr>
        <p:spPr bwMode="auto">
          <a:xfrm>
            <a:off x="4572000" y="3292475"/>
            <a:ext cx="0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61134" name="Rectangle 14"/>
          <p:cNvSpPr>
            <a:spLocks noChangeArrowheads="1"/>
          </p:cNvSpPr>
          <p:nvPr/>
        </p:nvSpPr>
        <p:spPr bwMode="auto">
          <a:xfrm>
            <a:off x="523009" y="4423159"/>
            <a:ext cx="8305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u="sng" dirty="0" err="1">
                <a:solidFill>
                  <a:srgbClr val="FF0000"/>
                </a:solidFill>
              </a:rPr>
              <a:t>Đáp</a:t>
            </a:r>
            <a:r>
              <a:rPr lang="en-US" altLang="en-US" sz="2800" b="1" u="sng" dirty="0">
                <a:solidFill>
                  <a:srgbClr val="FF0000"/>
                </a:solidFill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</a:rPr>
              <a:t>án</a:t>
            </a:r>
            <a:endParaRPr lang="en-US" altLang="en-US" sz="2800" u="sng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2800" dirty="0" err="1"/>
              <a:t>Trong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số</a:t>
            </a:r>
            <a:r>
              <a:rPr lang="en-US" altLang="en-US" sz="2800" dirty="0"/>
              <a:t> 315 </a:t>
            </a:r>
            <a:r>
              <a:rPr lang="en-US" altLang="en-US" sz="2800" dirty="0" err="1"/>
              <a:t>và</a:t>
            </a:r>
            <a:r>
              <a:rPr lang="en-US" altLang="en-US" sz="2800" dirty="0"/>
              <a:t> 418 </a:t>
            </a:r>
            <a:r>
              <a:rPr lang="en-US" altLang="en-US" sz="2800" dirty="0" err="1"/>
              <a:t>thì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số</a:t>
            </a:r>
            <a:r>
              <a:rPr lang="en-US" altLang="en-US" sz="2800" dirty="0"/>
              <a:t> 315 chia </a:t>
            </a:r>
            <a:r>
              <a:rPr lang="en-US" altLang="en-US" sz="2800" dirty="0" err="1"/>
              <a:t>hết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cho</a:t>
            </a:r>
            <a:r>
              <a:rPr lang="en-US" altLang="en-US" sz="2800" dirty="0"/>
              <a:t> 3.</a:t>
            </a:r>
          </a:p>
          <a:p>
            <a:pPr eaLnBrk="1" hangingPunct="1"/>
            <a:r>
              <a:rPr lang="en-US" altLang="en-US" sz="2800" dirty="0" err="1"/>
              <a:t>Vì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số</a:t>
            </a:r>
            <a:r>
              <a:rPr lang="en-US" altLang="en-US" sz="2800" dirty="0"/>
              <a:t> 315 </a:t>
            </a:r>
            <a:r>
              <a:rPr lang="en-US" altLang="en-US" sz="2800" dirty="0" err="1"/>
              <a:t>có</a:t>
            </a:r>
            <a:r>
              <a:rPr lang="en-US" altLang="en-US" sz="2800" dirty="0"/>
              <a:t> 3 + 1 +5 = 9 chia </a:t>
            </a:r>
            <a:r>
              <a:rPr lang="en-US" altLang="en-US" sz="2800" dirty="0" err="1"/>
              <a:t>hết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cho</a:t>
            </a:r>
            <a:r>
              <a:rPr lang="en-US" altLang="en-US" sz="2800" dirty="0"/>
              <a:t> 3.</a:t>
            </a:r>
          </a:p>
        </p:txBody>
      </p:sp>
      <p:sp>
        <p:nvSpPr>
          <p:cNvPr id="261135" name="Rectangle 15"/>
          <p:cNvSpPr>
            <a:spLocks noChangeArrowheads="1"/>
          </p:cNvSpPr>
          <p:nvPr/>
        </p:nvSpPr>
        <p:spPr bwMode="auto">
          <a:xfrm>
            <a:off x="495300" y="3330940"/>
            <a:ext cx="8610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chemeClr val="accent1">
                    <a:lumMod val="25000"/>
                  </a:schemeClr>
                </a:solidFill>
              </a:rPr>
              <a:t>Thực</a:t>
            </a:r>
            <a:r>
              <a:rPr lang="en-US" altLang="en-US" sz="2800" b="1" dirty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accent1">
                    <a:lumMod val="25000"/>
                  </a:schemeClr>
                </a:solidFill>
              </a:rPr>
              <a:t>hành</a:t>
            </a:r>
            <a:r>
              <a:rPr lang="en-US" altLang="en-US" sz="2800" b="1" dirty="0">
                <a:solidFill>
                  <a:schemeClr val="accent1">
                    <a:lumMod val="25000"/>
                  </a:schemeClr>
                </a:solidFill>
              </a:rPr>
              <a:t> 2 </a:t>
            </a:r>
          </a:p>
          <a:p>
            <a:pPr eaLnBrk="1" hangingPunct="1"/>
            <a:r>
              <a:rPr lang="en-US" altLang="en-US" sz="2800" b="1" dirty="0">
                <a:solidFill>
                  <a:schemeClr val="accent1">
                    <a:lumMod val="25000"/>
                  </a:schemeClr>
                </a:solidFill>
              </a:rPr>
              <a:t>      </a:t>
            </a:r>
            <a:r>
              <a:rPr lang="en-US" altLang="en-US" sz="2800" dirty="0" err="1"/>
              <a:t>Trong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số</a:t>
            </a:r>
            <a:r>
              <a:rPr lang="en-US" altLang="en-US" sz="2800" dirty="0"/>
              <a:t> 315 </a:t>
            </a:r>
            <a:r>
              <a:rPr lang="en-US" altLang="en-US" sz="2800" dirty="0" err="1"/>
              <a:t>và</a:t>
            </a:r>
            <a:r>
              <a:rPr lang="en-US" altLang="en-US" sz="2800" dirty="0"/>
              <a:t> 418, </a:t>
            </a:r>
            <a:r>
              <a:rPr lang="en-US" altLang="en-US" sz="2800" dirty="0" err="1"/>
              <a:t>số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nào</a:t>
            </a:r>
            <a:r>
              <a:rPr lang="en-US" altLang="en-US" sz="2800" dirty="0"/>
              <a:t> chia </a:t>
            </a:r>
            <a:r>
              <a:rPr lang="en-US" altLang="en-US" sz="2800" dirty="0" err="1"/>
              <a:t>hết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cho</a:t>
            </a:r>
            <a:r>
              <a:rPr lang="en-US" altLang="en-US" sz="2800" dirty="0"/>
              <a:t> 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7309" y="1414040"/>
            <a:ext cx="8329381" cy="1569660"/>
          </a:xfrm>
          <a:prstGeom prst="rect">
            <a:avLst/>
          </a:prstGeom>
          <a:noFill/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    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Các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số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có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a typeface="Calibri" panose="020F0502020204030204" pitchFamily="34" charset="0"/>
              </a:rPr>
              <a:t>tổng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các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chữ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số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ea typeface="Calibri" panose="020F0502020204030204" pitchFamily="34" charset="0"/>
              </a:rPr>
              <a:t>chia </a:t>
            </a:r>
            <a:r>
              <a:rPr lang="en-US" sz="3200" dirty="0" err="1">
                <a:solidFill>
                  <a:srgbClr val="FF0000"/>
                </a:solidFill>
                <a:ea typeface="Calibri" panose="020F0502020204030204" pitchFamily="34" charset="0"/>
              </a:rPr>
              <a:t>hết</a:t>
            </a:r>
            <a:r>
              <a:rPr lang="en-US" sz="3200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cho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3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thì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ea typeface="Calibri" panose="020F0502020204030204" pitchFamily="34" charset="0"/>
              </a:rPr>
              <a:t>chia </a:t>
            </a:r>
            <a:r>
              <a:rPr lang="en-US" sz="3200" dirty="0" err="1">
                <a:solidFill>
                  <a:srgbClr val="FF0000"/>
                </a:solidFill>
                <a:ea typeface="Calibri" panose="020F0502020204030204" pitchFamily="34" charset="0"/>
              </a:rPr>
              <a:t>hết</a:t>
            </a:r>
            <a:r>
              <a:rPr lang="en-US" sz="3200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cho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3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và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chỉ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những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số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đó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mới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chia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hết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3399"/>
                </a:solidFill>
                <a:ea typeface="Calibri" panose="020F0502020204030204" pitchFamily="34" charset="0"/>
              </a:rPr>
              <a:t>cho</a:t>
            </a:r>
            <a:r>
              <a:rPr lang="en-US" sz="3200" dirty="0">
                <a:solidFill>
                  <a:srgbClr val="003399"/>
                </a:solidFill>
                <a:ea typeface="Calibri" panose="020F0502020204030204" pitchFamily="34" charset="0"/>
              </a:rPr>
              <a:t> 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61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61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34" grpId="0"/>
      <p:bldP spid="2611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3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horizontalScroll">
            <a:avLst>
              <a:gd name="adj" fmla="val 1250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 b="1"/>
              <a:t>HOẠT ĐỘNG KHỞI ĐỘNG</a:t>
            </a:r>
          </a:p>
        </p:txBody>
      </p:sp>
      <p:pic>
        <p:nvPicPr>
          <p:cNvPr id="9219" name="Picture 2" descr="Tongue Frog Sticker by Fruit by the Foot for iOS &amp; Android | GIPH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613" y="-228600"/>
            <a:ext cx="1779587" cy="177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20" name="Nhóm 22"/>
          <p:cNvGrpSpPr>
            <a:grpSpLocks/>
          </p:cNvGrpSpPr>
          <p:nvPr/>
        </p:nvGrpSpPr>
        <p:grpSpPr bwMode="auto">
          <a:xfrm>
            <a:off x="7523163" y="914400"/>
            <a:ext cx="1620837" cy="528638"/>
            <a:chOff x="135275" y="1055962"/>
            <a:chExt cx="1717449" cy="560914"/>
          </a:xfrm>
        </p:grpSpPr>
        <p:grpSp>
          <p:nvGrpSpPr>
            <p:cNvPr id="9232" name="Google Shape;1018;p41"/>
            <p:cNvGrpSpPr>
              <a:grpSpLocks/>
            </p:cNvGrpSpPr>
            <p:nvPr/>
          </p:nvGrpSpPr>
          <p:grpSpPr bwMode="auto">
            <a:xfrm rot="5400000">
              <a:off x="644172" y="547065"/>
              <a:ext cx="503650" cy="1521443"/>
              <a:chOff x="3226403" y="2109272"/>
              <a:chExt cx="691049" cy="2087545"/>
            </a:xfrm>
          </p:grpSpPr>
          <p:sp>
            <p:nvSpPr>
              <p:cNvPr id="26" name="Google Shape;1019;p41"/>
              <p:cNvSpPr/>
              <p:nvPr/>
            </p:nvSpPr>
            <p:spPr>
              <a:xfrm>
                <a:off x="3226404" y="2110373"/>
                <a:ext cx="691040" cy="2086444"/>
              </a:xfrm>
              <a:custGeom>
                <a:avLst/>
                <a:gdLst/>
                <a:ahLst/>
                <a:cxnLst/>
                <a:rect l="l" t="t" r="r" b="b"/>
                <a:pathLst>
                  <a:path w="44298" h="133817" extrusionOk="0">
                    <a:moveTo>
                      <a:pt x="36214" y="1313"/>
                    </a:moveTo>
                    <a:cubicBezTo>
                      <a:pt x="37058" y="1313"/>
                      <a:pt x="37890" y="1417"/>
                      <a:pt x="38684" y="1753"/>
                    </a:cubicBezTo>
                    <a:cubicBezTo>
                      <a:pt x="42017" y="3129"/>
                      <a:pt x="42343" y="7512"/>
                      <a:pt x="42452" y="10663"/>
                    </a:cubicBezTo>
                    <a:cubicBezTo>
                      <a:pt x="42452" y="10666"/>
                      <a:pt x="42452" y="10669"/>
                      <a:pt x="42452" y="10672"/>
                    </a:cubicBezTo>
                    <a:lnTo>
                      <a:pt x="42452" y="10672"/>
                    </a:lnTo>
                    <a:cubicBezTo>
                      <a:pt x="42452" y="10681"/>
                      <a:pt x="42452" y="10690"/>
                      <a:pt x="42452" y="10700"/>
                    </a:cubicBezTo>
                    <a:cubicBezTo>
                      <a:pt x="42850" y="26492"/>
                      <a:pt x="41800" y="42284"/>
                      <a:pt x="40966" y="58041"/>
                    </a:cubicBezTo>
                    <a:cubicBezTo>
                      <a:pt x="40496" y="66082"/>
                      <a:pt x="40170" y="74123"/>
                      <a:pt x="40097" y="82164"/>
                    </a:cubicBezTo>
                    <a:cubicBezTo>
                      <a:pt x="40025" y="90205"/>
                      <a:pt x="40459" y="98101"/>
                      <a:pt x="40604" y="106070"/>
                    </a:cubicBezTo>
                    <a:cubicBezTo>
                      <a:pt x="40713" y="110054"/>
                      <a:pt x="40604" y="114039"/>
                      <a:pt x="40278" y="118023"/>
                    </a:cubicBezTo>
                    <a:cubicBezTo>
                      <a:pt x="39952" y="122189"/>
                      <a:pt x="39807" y="127078"/>
                      <a:pt x="35968" y="129578"/>
                    </a:cubicBezTo>
                    <a:cubicBezTo>
                      <a:pt x="32145" y="132103"/>
                      <a:pt x="27336" y="132585"/>
                      <a:pt x="22573" y="132585"/>
                    </a:cubicBezTo>
                    <a:cubicBezTo>
                      <a:pt x="19754" y="132585"/>
                      <a:pt x="16952" y="132416"/>
                      <a:pt x="14380" y="132403"/>
                    </a:cubicBezTo>
                    <a:cubicBezTo>
                      <a:pt x="11048" y="132403"/>
                      <a:pt x="6882" y="131968"/>
                      <a:pt x="5614" y="128274"/>
                    </a:cubicBezTo>
                    <a:cubicBezTo>
                      <a:pt x="4745" y="125883"/>
                      <a:pt x="4999" y="122768"/>
                      <a:pt x="5035" y="120233"/>
                    </a:cubicBezTo>
                    <a:cubicBezTo>
                      <a:pt x="5144" y="114763"/>
                      <a:pt x="5578" y="109294"/>
                      <a:pt x="6122" y="103861"/>
                    </a:cubicBezTo>
                    <a:cubicBezTo>
                      <a:pt x="7317" y="91401"/>
                      <a:pt x="9273" y="78904"/>
                      <a:pt x="9526" y="66372"/>
                    </a:cubicBezTo>
                    <a:cubicBezTo>
                      <a:pt x="9526" y="66046"/>
                      <a:pt x="9309" y="65792"/>
                      <a:pt x="9019" y="65720"/>
                    </a:cubicBezTo>
                    <a:cubicBezTo>
                      <a:pt x="6995" y="65282"/>
                      <a:pt x="4970" y="64803"/>
                      <a:pt x="2946" y="64282"/>
                    </a:cubicBezTo>
                    <a:lnTo>
                      <a:pt x="2946" y="64282"/>
                    </a:lnTo>
                    <a:lnTo>
                      <a:pt x="8874" y="61916"/>
                    </a:lnTo>
                    <a:cubicBezTo>
                      <a:pt x="9164" y="61808"/>
                      <a:pt x="9381" y="61554"/>
                      <a:pt x="9381" y="61264"/>
                    </a:cubicBezTo>
                    <a:cubicBezTo>
                      <a:pt x="8476" y="49022"/>
                      <a:pt x="5832" y="36996"/>
                      <a:pt x="4999" y="24790"/>
                    </a:cubicBezTo>
                    <a:cubicBezTo>
                      <a:pt x="4600" y="19139"/>
                      <a:pt x="3731" y="11641"/>
                      <a:pt x="7136" y="6751"/>
                    </a:cubicBezTo>
                    <a:cubicBezTo>
                      <a:pt x="10351" y="2184"/>
                      <a:pt x="17181" y="1431"/>
                      <a:pt x="22828" y="1431"/>
                    </a:cubicBezTo>
                    <a:cubicBezTo>
                      <a:pt x="23988" y="1431"/>
                      <a:pt x="25097" y="1462"/>
                      <a:pt x="26116" y="1499"/>
                    </a:cubicBezTo>
                    <a:cubicBezTo>
                      <a:pt x="27654" y="1550"/>
                      <a:pt x="29192" y="1618"/>
                      <a:pt x="30730" y="1618"/>
                    </a:cubicBezTo>
                    <a:cubicBezTo>
                      <a:pt x="31401" y="1618"/>
                      <a:pt x="32073" y="1605"/>
                      <a:pt x="32744" y="1572"/>
                    </a:cubicBezTo>
                    <a:cubicBezTo>
                      <a:pt x="33876" y="1509"/>
                      <a:pt x="35055" y="1313"/>
                      <a:pt x="36214" y="1313"/>
                    </a:cubicBezTo>
                    <a:close/>
                    <a:moveTo>
                      <a:pt x="36034" y="1"/>
                    </a:moveTo>
                    <a:cubicBezTo>
                      <a:pt x="35859" y="1"/>
                      <a:pt x="35680" y="5"/>
                      <a:pt x="35497" y="14"/>
                    </a:cubicBezTo>
                    <a:cubicBezTo>
                      <a:pt x="33944" y="80"/>
                      <a:pt x="32395" y="98"/>
                      <a:pt x="30846" y="98"/>
                    </a:cubicBezTo>
                    <a:cubicBezTo>
                      <a:pt x="28887" y="98"/>
                      <a:pt x="26928" y="69"/>
                      <a:pt x="24958" y="69"/>
                    </a:cubicBezTo>
                    <a:cubicBezTo>
                      <a:pt x="24163" y="69"/>
                      <a:pt x="23366" y="73"/>
                      <a:pt x="22566" y="87"/>
                    </a:cubicBezTo>
                    <a:cubicBezTo>
                      <a:pt x="19161" y="159"/>
                      <a:pt x="15503" y="558"/>
                      <a:pt x="12279" y="1644"/>
                    </a:cubicBezTo>
                    <a:cubicBezTo>
                      <a:pt x="5977" y="3781"/>
                      <a:pt x="3767" y="9142"/>
                      <a:pt x="3441" y="15408"/>
                    </a:cubicBezTo>
                    <a:cubicBezTo>
                      <a:pt x="3079" y="22653"/>
                      <a:pt x="4021" y="30042"/>
                      <a:pt x="4962" y="37214"/>
                    </a:cubicBezTo>
                    <a:cubicBezTo>
                      <a:pt x="6029" y="45070"/>
                      <a:pt x="7374" y="52926"/>
                      <a:pt x="8006" y="60817"/>
                    </a:cubicBezTo>
                    <a:lnTo>
                      <a:pt x="8006" y="60817"/>
                    </a:lnTo>
                    <a:lnTo>
                      <a:pt x="616" y="63800"/>
                    </a:lnTo>
                    <a:cubicBezTo>
                      <a:pt x="0" y="63981"/>
                      <a:pt x="0" y="64887"/>
                      <a:pt x="616" y="65104"/>
                    </a:cubicBezTo>
                    <a:cubicBezTo>
                      <a:pt x="3135" y="65751"/>
                      <a:pt x="5654" y="66366"/>
                      <a:pt x="8174" y="66948"/>
                    </a:cubicBezTo>
                    <a:lnTo>
                      <a:pt x="8174" y="66948"/>
                    </a:lnTo>
                    <a:cubicBezTo>
                      <a:pt x="7878" y="78865"/>
                      <a:pt x="6067" y="90747"/>
                      <a:pt x="4890" y="102593"/>
                    </a:cubicBezTo>
                    <a:cubicBezTo>
                      <a:pt x="4310" y="108461"/>
                      <a:pt x="3767" y="114365"/>
                      <a:pt x="3658" y="120233"/>
                    </a:cubicBezTo>
                    <a:cubicBezTo>
                      <a:pt x="3622" y="125231"/>
                      <a:pt x="3332" y="131280"/>
                      <a:pt x="9055" y="133091"/>
                    </a:cubicBezTo>
                    <a:cubicBezTo>
                      <a:pt x="10849" y="133674"/>
                      <a:pt x="12754" y="133785"/>
                      <a:pt x="14650" y="133785"/>
                    </a:cubicBezTo>
                    <a:cubicBezTo>
                      <a:pt x="15816" y="133785"/>
                      <a:pt x="16979" y="133743"/>
                      <a:pt x="18111" y="133743"/>
                    </a:cubicBezTo>
                    <a:cubicBezTo>
                      <a:pt x="19626" y="133773"/>
                      <a:pt x="21153" y="133816"/>
                      <a:pt x="22683" y="133816"/>
                    </a:cubicBezTo>
                    <a:cubicBezTo>
                      <a:pt x="24810" y="133816"/>
                      <a:pt x="26942" y="133733"/>
                      <a:pt x="29050" y="133417"/>
                    </a:cubicBezTo>
                    <a:cubicBezTo>
                      <a:pt x="32237" y="132910"/>
                      <a:pt x="35787" y="131860"/>
                      <a:pt x="38214" y="129578"/>
                    </a:cubicBezTo>
                    <a:cubicBezTo>
                      <a:pt x="40604" y="127332"/>
                      <a:pt x="40930" y="124145"/>
                      <a:pt x="41329" y="121066"/>
                    </a:cubicBezTo>
                    <a:cubicBezTo>
                      <a:pt x="42415" y="112409"/>
                      <a:pt x="41872" y="103680"/>
                      <a:pt x="41582" y="94986"/>
                    </a:cubicBezTo>
                    <a:cubicBezTo>
                      <a:pt x="41292" y="86293"/>
                      <a:pt x="41437" y="77636"/>
                      <a:pt x="41800" y="68980"/>
                    </a:cubicBezTo>
                    <a:cubicBezTo>
                      <a:pt x="42596" y="49535"/>
                      <a:pt x="44298" y="30162"/>
                      <a:pt x="43828" y="10717"/>
                    </a:cubicBezTo>
                    <a:lnTo>
                      <a:pt x="43828" y="10717"/>
                    </a:lnTo>
                    <a:cubicBezTo>
                      <a:pt x="43829" y="10700"/>
                      <a:pt x="43829" y="10682"/>
                      <a:pt x="43828" y="10663"/>
                    </a:cubicBezTo>
                    <a:cubicBezTo>
                      <a:pt x="43652" y="5349"/>
                      <a:pt x="42040" y="1"/>
                      <a:pt x="36034" y="1"/>
                    </a:cubicBezTo>
                    <a:close/>
                  </a:path>
                </a:pathLst>
              </a:custGeom>
              <a:solidFill>
                <a:srgbClr val="213054"/>
              </a:solidFill>
              <a:ln>
                <a:noFill/>
              </a:ln>
            </p:spPr>
            <p:txBody>
              <a:bodyPr spcFirstLastPara="1" lIns="121900" tIns="121900" rIns="121900" bIns="121900" anchor="ctr"/>
              <a:lstStyle/>
              <a:p>
                <a:pPr defTabSz="121917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2400" kern="0">
                  <a:latin typeface="+mn-lt"/>
                  <a:cs typeface="+mn-cs"/>
                </a:endParaRPr>
              </a:p>
            </p:txBody>
          </p:sp>
          <p:sp>
            <p:nvSpPr>
              <p:cNvPr id="27" name="Google Shape;1020;p41"/>
              <p:cNvSpPr/>
              <p:nvPr/>
            </p:nvSpPr>
            <p:spPr>
              <a:xfrm>
                <a:off x="3307295" y="2205003"/>
                <a:ext cx="115558" cy="200796"/>
              </a:xfrm>
              <a:custGeom>
                <a:avLst/>
                <a:gdLst/>
                <a:ahLst/>
                <a:cxnLst/>
                <a:rect l="l" t="t" r="r" b="b"/>
                <a:pathLst>
                  <a:path w="7317" h="12899" extrusionOk="0">
                    <a:moveTo>
                      <a:pt x="6513" y="1"/>
                    </a:moveTo>
                    <a:cubicBezTo>
                      <a:pt x="6492" y="1"/>
                      <a:pt x="6470" y="2"/>
                      <a:pt x="6448" y="3"/>
                    </a:cubicBezTo>
                    <a:cubicBezTo>
                      <a:pt x="1" y="474"/>
                      <a:pt x="906" y="7538"/>
                      <a:pt x="725" y="12246"/>
                    </a:cubicBezTo>
                    <a:cubicBezTo>
                      <a:pt x="707" y="12681"/>
                      <a:pt x="1042" y="12898"/>
                      <a:pt x="1386" y="12898"/>
                    </a:cubicBezTo>
                    <a:cubicBezTo>
                      <a:pt x="1730" y="12898"/>
                      <a:pt x="2083" y="12681"/>
                      <a:pt x="2101" y="12246"/>
                    </a:cubicBezTo>
                    <a:cubicBezTo>
                      <a:pt x="2210" y="8515"/>
                      <a:pt x="1196" y="1742"/>
                      <a:pt x="6448" y="1380"/>
                    </a:cubicBezTo>
                    <a:cubicBezTo>
                      <a:pt x="7295" y="1309"/>
                      <a:pt x="7317" y="1"/>
                      <a:pt x="6513" y="1"/>
                    </a:cubicBezTo>
                    <a:close/>
                  </a:path>
                </a:pathLst>
              </a:custGeom>
              <a:solidFill>
                <a:srgbClr val="213054"/>
              </a:solidFill>
              <a:ln>
                <a:noFill/>
              </a:ln>
            </p:spPr>
            <p:txBody>
              <a:bodyPr spcFirstLastPara="1" lIns="121900" tIns="121900" rIns="121900" bIns="121900" anchor="ctr"/>
              <a:lstStyle/>
              <a:p>
                <a:pPr defTabSz="121917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2400" kern="0">
                  <a:latin typeface="+mn-lt"/>
                  <a:cs typeface="+mn-cs"/>
                </a:endParaRPr>
              </a:p>
            </p:txBody>
          </p:sp>
          <p:sp>
            <p:nvSpPr>
              <p:cNvPr id="28" name="Google Shape;1021;p41"/>
              <p:cNvSpPr/>
              <p:nvPr/>
            </p:nvSpPr>
            <p:spPr>
              <a:xfrm>
                <a:off x="3328094" y="4039871"/>
                <a:ext cx="104003" cy="126941"/>
              </a:xfrm>
              <a:custGeom>
                <a:avLst/>
                <a:gdLst/>
                <a:ahLst/>
                <a:cxnLst/>
                <a:rect l="l" t="t" r="r" b="b"/>
                <a:pathLst>
                  <a:path w="6734" h="8122" extrusionOk="0">
                    <a:moveTo>
                      <a:pt x="1213" y="1"/>
                    </a:moveTo>
                    <a:cubicBezTo>
                      <a:pt x="946" y="1"/>
                      <a:pt x="680" y="143"/>
                      <a:pt x="580" y="473"/>
                    </a:cubicBezTo>
                    <a:cubicBezTo>
                      <a:pt x="1" y="2357"/>
                      <a:pt x="254" y="4385"/>
                      <a:pt x="1304" y="6015"/>
                    </a:cubicBezTo>
                    <a:cubicBezTo>
                      <a:pt x="2319" y="7572"/>
                      <a:pt x="4166" y="7898"/>
                      <a:pt x="5868" y="8116"/>
                    </a:cubicBezTo>
                    <a:cubicBezTo>
                      <a:pt x="5902" y="8120"/>
                      <a:pt x="5935" y="8122"/>
                      <a:pt x="5966" y="8122"/>
                    </a:cubicBezTo>
                    <a:cubicBezTo>
                      <a:pt x="6734" y="8122"/>
                      <a:pt x="6669" y="6880"/>
                      <a:pt x="5868" y="6775"/>
                    </a:cubicBezTo>
                    <a:cubicBezTo>
                      <a:pt x="4492" y="6558"/>
                      <a:pt x="2971" y="6341"/>
                      <a:pt x="2246" y="4964"/>
                    </a:cubicBezTo>
                    <a:cubicBezTo>
                      <a:pt x="1558" y="3697"/>
                      <a:pt x="1449" y="2212"/>
                      <a:pt x="1884" y="835"/>
                    </a:cubicBezTo>
                    <a:cubicBezTo>
                      <a:pt x="2037" y="332"/>
                      <a:pt x="1622" y="1"/>
                      <a:pt x="1213" y="1"/>
                    </a:cubicBezTo>
                    <a:close/>
                  </a:path>
                </a:pathLst>
              </a:custGeom>
              <a:solidFill>
                <a:srgbClr val="213054"/>
              </a:solidFill>
              <a:ln>
                <a:noFill/>
              </a:ln>
            </p:spPr>
            <p:txBody>
              <a:bodyPr spcFirstLastPara="1" lIns="121900" tIns="121900" rIns="121900" bIns="121900" anchor="ctr"/>
              <a:lstStyle/>
              <a:p>
                <a:pPr defTabSz="121917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sz="2400" kern="0">
                  <a:latin typeface="+mn-lt"/>
                  <a:cs typeface="+mn-cs"/>
                </a:endParaRPr>
              </a:p>
            </p:txBody>
          </p:sp>
        </p:grpSp>
        <p:sp>
          <p:nvSpPr>
            <p:cNvPr id="9233" name="Hộp Văn bản 24"/>
            <p:cNvSpPr txBox="1">
              <a:spLocks noChangeArrowheads="1"/>
            </p:cNvSpPr>
            <p:nvPr/>
          </p:nvSpPr>
          <p:spPr bwMode="auto">
            <a:xfrm>
              <a:off x="135275" y="1131762"/>
              <a:ext cx="1717449" cy="485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17613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defTabSz="1217613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defTabSz="1217613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defTabSz="1217613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defTabSz="1217613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defTabSz="12176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defTabSz="12176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defTabSz="12176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defTabSz="12176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400" b="1">
                  <a:solidFill>
                    <a:srgbClr val="FF0000"/>
                  </a:solidFill>
                </a:rPr>
                <a:t>Quan sát</a:t>
              </a:r>
              <a:endParaRPr lang="vi-VN" altLang="en-US" sz="2400" b="1">
                <a:solidFill>
                  <a:srgbClr val="FF0000"/>
                </a:solidFill>
              </a:endParaRPr>
            </a:p>
          </p:txBody>
        </p:sp>
      </p:grpSp>
      <p:sp>
        <p:nvSpPr>
          <p:cNvPr id="263178" name="AutoShape 10"/>
          <p:cNvSpPr>
            <a:spLocks noChangeArrowheads="1"/>
          </p:cNvSpPr>
          <p:nvPr/>
        </p:nvSpPr>
        <p:spPr bwMode="auto">
          <a:xfrm>
            <a:off x="6248400" y="22860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15</a:t>
            </a:r>
          </a:p>
        </p:txBody>
      </p:sp>
      <p:sp>
        <p:nvSpPr>
          <p:cNvPr id="9222" name="AutoShape 11"/>
          <p:cNvSpPr>
            <a:spLocks noChangeArrowheads="1"/>
          </p:cNvSpPr>
          <p:nvPr/>
        </p:nvSpPr>
        <p:spPr bwMode="auto">
          <a:xfrm>
            <a:off x="304800" y="24384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25</a:t>
            </a:r>
          </a:p>
        </p:txBody>
      </p:sp>
      <p:sp>
        <p:nvSpPr>
          <p:cNvPr id="263180" name="AutoShape 12"/>
          <p:cNvSpPr>
            <a:spLocks noChangeArrowheads="1"/>
          </p:cNvSpPr>
          <p:nvPr/>
        </p:nvSpPr>
        <p:spPr bwMode="auto">
          <a:xfrm>
            <a:off x="1600200" y="15240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18</a:t>
            </a:r>
          </a:p>
        </p:txBody>
      </p:sp>
      <p:sp>
        <p:nvSpPr>
          <p:cNvPr id="9224" name="AutoShape 13"/>
          <p:cNvSpPr>
            <a:spLocks noChangeArrowheads="1"/>
          </p:cNvSpPr>
          <p:nvPr/>
        </p:nvSpPr>
        <p:spPr bwMode="auto">
          <a:xfrm>
            <a:off x="3352800" y="6858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14</a:t>
            </a:r>
          </a:p>
        </p:txBody>
      </p:sp>
      <p:sp>
        <p:nvSpPr>
          <p:cNvPr id="263182" name="AutoShape 14"/>
          <p:cNvSpPr>
            <a:spLocks noChangeArrowheads="1"/>
          </p:cNvSpPr>
          <p:nvPr/>
        </p:nvSpPr>
        <p:spPr bwMode="auto">
          <a:xfrm>
            <a:off x="304800" y="6858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21</a:t>
            </a:r>
          </a:p>
        </p:txBody>
      </p:sp>
      <p:sp>
        <p:nvSpPr>
          <p:cNvPr id="263183" name="AutoShape 15"/>
          <p:cNvSpPr>
            <a:spLocks noChangeArrowheads="1"/>
          </p:cNvSpPr>
          <p:nvPr/>
        </p:nvSpPr>
        <p:spPr bwMode="auto">
          <a:xfrm>
            <a:off x="4648200" y="16002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2001</a:t>
            </a:r>
          </a:p>
        </p:txBody>
      </p:sp>
      <p:sp>
        <p:nvSpPr>
          <p:cNvPr id="263184" name="AutoShape 16"/>
          <p:cNvSpPr>
            <a:spLocks noChangeArrowheads="1"/>
          </p:cNvSpPr>
          <p:nvPr/>
        </p:nvSpPr>
        <p:spPr bwMode="auto">
          <a:xfrm>
            <a:off x="7620000" y="15240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2022</a:t>
            </a:r>
          </a:p>
        </p:txBody>
      </p:sp>
      <p:sp>
        <p:nvSpPr>
          <p:cNvPr id="263185" name="AutoShape 17"/>
          <p:cNvSpPr>
            <a:spLocks noChangeArrowheads="1"/>
          </p:cNvSpPr>
          <p:nvPr/>
        </p:nvSpPr>
        <p:spPr bwMode="auto">
          <a:xfrm>
            <a:off x="6172200" y="6858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2385</a:t>
            </a:r>
          </a:p>
        </p:txBody>
      </p:sp>
      <p:sp>
        <p:nvSpPr>
          <p:cNvPr id="263186" name="AutoShape 18"/>
          <p:cNvSpPr>
            <a:spLocks noChangeArrowheads="1"/>
          </p:cNvSpPr>
          <p:nvPr/>
        </p:nvSpPr>
        <p:spPr bwMode="auto">
          <a:xfrm>
            <a:off x="3276600" y="2286000"/>
            <a:ext cx="1295400" cy="914400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600"/>
              <a:t>27</a:t>
            </a:r>
          </a:p>
        </p:txBody>
      </p:sp>
      <p:pic>
        <p:nvPicPr>
          <p:cNvPr id="9230" name="Picture 14" descr="WhereY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302" b="1648"/>
          <a:stretch>
            <a:fillRect/>
          </a:stretch>
        </p:blipFill>
        <p:spPr bwMode="auto">
          <a:xfrm>
            <a:off x="0" y="4114800"/>
            <a:ext cx="14414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1" name="AutoShape 37"/>
          <p:cNvSpPr>
            <a:spLocks noChangeArrowheads="1"/>
          </p:cNvSpPr>
          <p:nvPr/>
        </p:nvSpPr>
        <p:spPr bwMode="auto">
          <a:xfrm>
            <a:off x="1905000" y="3581400"/>
            <a:ext cx="6248400" cy="1676400"/>
          </a:xfrm>
          <a:prstGeom prst="cloudCallout">
            <a:avLst>
              <a:gd name="adj1" fmla="val -55944"/>
              <a:gd name="adj2" fmla="val 91574"/>
            </a:avLst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i="1"/>
              <a:t>Làm sao nhận biết được số nào chia hết cho 3, cho 9?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63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63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63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263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63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63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63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63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63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63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63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63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263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263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63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63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63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63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263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63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63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26318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9" dur="indefinite"/>
                                        <p:tgtEl>
                                          <p:spTgt spid="26318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26318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4" dur="indefinite"/>
                                        <p:tgtEl>
                                          <p:spTgt spid="26318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26318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6" dur="indefinite"/>
                                        <p:tgtEl>
                                          <p:spTgt spid="26318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26318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1" dur="indefinite"/>
                                        <p:tgtEl>
                                          <p:spTgt spid="26318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2" dur="indefinite"/>
                                        <p:tgtEl>
                                          <p:spTgt spid="26318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80" grpId="0"/>
      <p:bldP spid="263185" grpId="0"/>
      <p:bldP spid="2631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4800600" y="1066800"/>
            <a:ext cx="0" cy="6397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400" b="1"/>
          </a:p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4572000" y="3290888"/>
            <a:ext cx="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9144000" y="2851150"/>
            <a:ext cx="0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8197" name="Rectangle 8"/>
          <p:cNvSpPr>
            <a:spLocks noChangeArrowheads="1"/>
          </p:cNvSpPr>
          <p:nvPr/>
        </p:nvSpPr>
        <p:spPr bwMode="auto">
          <a:xfrm>
            <a:off x="4572000" y="3290888"/>
            <a:ext cx="0" cy="274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8198" name="Rectangle 9"/>
          <p:cNvSpPr>
            <a:spLocks noChangeArrowheads="1"/>
          </p:cNvSpPr>
          <p:nvPr/>
        </p:nvSpPr>
        <p:spPr bwMode="auto">
          <a:xfrm>
            <a:off x="4572000" y="3292475"/>
            <a:ext cx="0" cy="274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8201" name="Rectangle 21"/>
          <p:cNvSpPr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FF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2400" b="1">
              <a:solidFill>
                <a:srgbClr val="0000FF"/>
              </a:solidFill>
            </a:endParaRPr>
          </a:p>
          <a:p>
            <a:pPr algn="ctr" eaLnBrk="1" hangingPunct="1"/>
            <a:r>
              <a:rPr lang="en-US" altLang="en-US" sz="2400" b="1">
                <a:solidFill>
                  <a:srgbClr val="FF0066"/>
                </a:solidFill>
              </a:rPr>
              <a:t>Bài 8. </a:t>
            </a:r>
            <a:r>
              <a:rPr lang="vi-VN" altLang="en-US" sz="2400" b="1">
                <a:solidFill>
                  <a:srgbClr val="FF0066"/>
                </a:solidFill>
              </a:rPr>
              <a:t> </a:t>
            </a:r>
            <a:r>
              <a:rPr lang="en-US" altLang="en-US" sz="2400" b="1">
                <a:solidFill>
                  <a:srgbClr val="FF0066"/>
                </a:solidFill>
              </a:rPr>
              <a:t>DẤU HIỆU CHIA HẾT CHO 3, CHO 9</a:t>
            </a:r>
            <a:endParaRPr lang="en-US" altLang="en-US" sz="2400" b="1">
              <a:solidFill>
                <a:srgbClr val="0000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9100" y="963657"/>
            <a:ext cx="8305800" cy="4324261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400" b="1" dirty="0">
                <a:ea typeface="Calibri" panose="020F0502020204030204" pitchFamily="34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en-US" sz="2400" b="1" dirty="0">
              <a:ea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400" b="1" dirty="0" err="1">
                <a:ea typeface="Calibri" panose="020F0502020204030204" pitchFamily="34" charset="0"/>
              </a:rPr>
              <a:t>Dấu</a:t>
            </a:r>
            <a:r>
              <a:rPr lang="en-US" sz="2400" b="1" dirty="0"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a typeface="Calibri" panose="020F0502020204030204" pitchFamily="34" charset="0"/>
              </a:rPr>
              <a:t>hiệu</a:t>
            </a:r>
            <a:r>
              <a:rPr lang="en-US" sz="2400" b="1" dirty="0">
                <a:ea typeface="Calibri" panose="020F0502020204030204" pitchFamily="34" charset="0"/>
              </a:rPr>
              <a:t> chia </a:t>
            </a:r>
            <a:r>
              <a:rPr lang="en-US" sz="2400" b="1" dirty="0" err="1">
                <a:ea typeface="Calibri" panose="020F0502020204030204" pitchFamily="34" charset="0"/>
              </a:rPr>
              <a:t>hết</a:t>
            </a:r>
            <a:r>
              <a:rPr lang="en-US" sz="2400" b="1" dirty="0"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a typeface="Calibri" panose="020F0502020204030204" pitchFamily="34" charset="0"/>
              </a:rPr>
              <a:t>cho</a:t>
            </a:r>
            <a:r>
              <a:rPr lang="en-US" sz="2400" b="1" dirty="0">
                <a:ea typeface="Calibri" panose="020F0502020204030204" pitchFamily="34" charset="0"/>
              </a:rPr>
              <a:t> 3:</a:t>
            </a:r>
            <a:endParaRPr lang="en-US" sz="2400" dirty="0">
              <a:ea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a typeface="Calibri" panose="020F0502020204030204" pitchFamily="34" charset="0"/>
              </a:rPr>
              <a:t>     </a:t>
            </a:r>
            <a:r>
              <a:rPr lang="en-US" sz="2400" dirty="0" err="1">
                <a:ea typeface="Calibri" panose="020F0502020204030204" pitchFamily="34" charset="0"/>
              </a:rPr>
              <a:t>Các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số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có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Calibri" panose="020F0502020204030204" pitchFamily="34" charset="0"/>
              </a:rPr>
              <a:t>tổng</a:t>
            </a:r>
            <a:r>
              <a:rPr lang="en-US" sz="2400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Calibri" panose="020F0502020204030204" pitchFamily="34" charset="0"/>
              </a:rPr>
              <a:t>các</a:t>
            </a:r>
            <a:r>
              <a:rPr lang="en-US" sz="2400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Calibri" panose="020F0502020204030204" pitchFamily="34" charset="0"/>
              </a:rPr>
              <a:t>chữ</a:t>
            </a:r>
            <a:r>
              <a:rPr lang="en-US" sz="2400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Calibri" panose="020F0502020204030204" pitchFamily="34" charset="0"/>
              </a:rPr>
              <a:t>số</a:t>
            </a:r>
            <a:r>
              <a:rPr lang="en-US" sz="2400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400" dirty="0">
                <a:ea typeface="Calibri" panose="020F0502020204030204" pitchFamily="34" charset="0"/>
              </a:rPr>
              <a:t>chia </a:t>
            </a:r>
            <a:r>
              <a:rPr lang="en-US" sz="2400" dirty="0" err="1">
                <a:ea typeface="Calibri" panose="020F0502020204030204" pitchFamily="34" charset="0"/>
              </a:rPr>
              <a:t>hết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cho</a:t>
            </a:r>
            <a:r>
              <a:rPr lang="en-US" sz="2400" dirty="0">
                <a:ea typeface="Calibri" panose="020F0502020204030204" pitchFamily="34" charset="0"/>
              </a:rPr>
              <a:t> 3 </a:t>
            </a:r>
            <a:r>
              <a:rPr lang="en-US" sz="2400" dirty="0" err="1">
                <a:ea typeface="Calibri" panose="020F0502020204030204" pitchFamily="34" charset="0"/>
              </a:rPr>
              <a:t>thì</a:t>
            </a:r>
            <a:r>
              <a:rPr lang="en-US" sz="2400" dirty="0">
                <a:ea typeface="Calibri" panose="020F0502020204030204" pitchFamily="34" charset="0"/>
              </a:rPr>
              <a:t> chia </a:t>
            </a:r>
            <a:r>
              <a:rPr lang="en-US" sz="2400" dirty="0" err="1">
                <a:ea typeface="Calibri" panose="020F0502020204030204" pitchFamily="34" charset="0"/>
              </a:rPr>
              <a:t>hết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cho</a:t>
            </a:r>
            <a:r>
              <a:rPr lang="en-US" sz="2400" dirty="0">
                <a:ea typeface="Calibri" panose="020F0502020204030204" pitchFamily="34" charset="0"/>
              </a:rPr>
              <a:t> 3 </a:t>
            </a:r>
            <a:r>
              <a:rPr lang="en-US" sz="2400" dirty="0" err="1">
                <a:ea typeface="Calibri" panose="020F0502020204030204" pitchFamily="34" charset="0"/>
              </a:rPr>
              <a:t>và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chỉ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những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số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đó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mới</a:t>
            </a:r>
            <a:r>
              <a:rPr lang="en-US" sz="2400" dirty="0">
                <a:ea typeface="Calibri" panose="020F0502020204030204" pitchFamily="34" charset="0"/>
              </a:rPr>
              <a:t> chia </a:t>
            </a:r>
            <a:r>
              <a:rPr lang="en-US" sz="2400" dirty="0" err="1">
                <a:ea typeface="Calibri" panose="020F0502020204030204" pitchFamily="34" charset="0"/>
              </a:rPr>
              <a:t>hết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cho</a:t>
            </a:r>
            <a:r>
              <a:rPr lang="en-US" sz="2400" dirty="0">
                <a:ea typeface="Calibri" panose="020F0502020204030204" pitchFamily="34" charset="0"/>
              </a:rPr>
              <a:t> 3.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a typeface="Calibri" panose="020F0502020204030204" pitchFamily="34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400" b="1" dirty="0" err="1">
                <a:ea typeface="Calibri" panose="020F0502020204030204" pitchFamily="34" charset="0"/>
              </a:rPr>
              <a:t>Dấu</a:t>
            </a:r>
            <a:r>
              <a:rPr lang="en-US" sz="2400" b="1" dirty="0"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a typeface="Calibri" panose="020F0502020204030204" pitchFamily="34" charset="0"/>
              </a:rPr>
              <a:t>hiệu</a:t>
            </a:r>
            <a:r>
              <a:rPr lang="en-US" sz="2400" b="1" dirty="0">
                <a:ea typeface="Calibri" panose="020F0502020204030204" pitchFamily="34" charset="0"/>
              </a:rPr>
              <a:t> chia </a:t>
            </a:r>
            <a:r>
              <a:rPr lang="en-US" sz="2400" b="1" dirty="0" err="1">
                <a:ea typeface="Calibri" panose="020F0502020204030204" pitchFamily="34" charset="0"/>
              </a:rPr>
              <a:t>hết</a:t>
            </a:r>
            <a:r>
              <a:rPr lang="en-US" sz="2400" b="1" dirty="0">
                <a:ea typeface="Calibri" panose="020F0502020204030204" pitchFamily="34" charset="0"/>
              </a:rPr>
              <a:t> </a:t>
            </a:r>
            <a:r>
              <a:rPr lang="en-US" sz="2400" b="1" dirty="0" err="1">
                <a:ea typeface="Calibri" panose="020F0502020204030204" pitchFamily="34" charset="0"/>
              </a:rPr>
              <a:t>cho</a:t>
            </a:r>
            <a:r>
              <a:rPr lang="en-US" sz="2400" b="1" dirty="0">
                <a:ea typeface="Calibri" panose="020F0502020204030204" pitchFamily="34" charset="0"/>
              </a:rPr>
              <a:t> 9:</a:t>
            </a:r>
            <a:endParaRPr lang="en-US" sz="2400" dirty="0">
              <a:ea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ea typeface="Calibri" panose="020F0502020204030204" pitchFamily="34" charset="0"/>
              </a:rPr>
              <a:t>     </a:t>
            </a:r>
            <a:r>
              <a:rPr lang="en-US" sz="2400" dirty="0" err="1">
                <a:ea typeface="Calibri" panose="020F0502020204030204" pitchFamily="34" charset="0"/>
              </a:rPr>
              <a:t>Các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số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có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Calibri" panose="020F0502020204030204" pitchFamily="34" charset="0"/>
              </a:rPr>
              <a:t>tổng</a:t>
            </a:r>
            <a:r>
              <a:rPr lang="en-US" sz="2400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Calibri" panose="020F0502020204030204" pitchFamily="34" charset="0"/>
              </a:rPr>
              <a:t>các</a:t>
            </a:r>
            <a:r>
              <a:rPr lang="en-US" sz="2400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Calibri" panose="020F0502020204030204" pitchFamily="34" charset="0"/>
              </a:rPr>
              <a:t>chữ</a:t>
            </a:r>
            <a:r>
              <a:rPr lang="en-US" sz="2400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a typeface="Calibri" panose="020F0502020204030204" pitchFamily="34" charset="0"/>
              </a:rPr>
              <a:t>số</a:t>
            </a:r>
            <a:r>
              <a:rPr lang="en-US" sz="2400" dirty="0">
                <a:solidFill>
                  <a:srgbClr val="FF0000"/>
                </a:solidFill>
                <a:ea typeface="Calibri" panose="020F0502020204030204" pitchFamily="34" charset="0"/>
              </a:rPr>
              <a:t> </a:t>
            </a:r>
            <a:r>
              <a:rPr lang="en-US" sz="2400" dirty="0">
                <a:ea typeface="Calibri" panose="020F0502020204030204" pitchFamily="34" charset="0"/>
              </a:rPr>
              <a:t>chia </a:t>
            </a:r>
            <a:r>
              <a:rPr lang="en-US" sz="2400" dirty="0" err="1">
                <a:ea typeface="Calibri" panose="020F0502020204030204" pitchFamily="34" charset="0"/>
              </a:rPr>
              <a:t>hết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cho</a:t>
            </a:r>
            <a:r>
              <a:rPr lang="en-US" sz="2400" dirty="0">
                <a:ea typeface="Calibri" panose="020F0502020204030204" pitchFamily="34" charset="0"/>
              </a:rPr>
              <a:t> 9 </a:t>
            </a:r>
            <a:r>
              <a:rPr lang="en-US" sz="2400" dirty="0" err="1">
                <a:ea typeface="Calibri" panose="020F0502020204030204" pitchFamily="34" charset="0"/>
              </a:rPr>
              <a:t>thì</a:t>
            </a:r>
            <a:r>
              <a:rPr lang="en-US" sz="2400" dirty="0">
                <a:ea typeface="Calibri" panose="020F0502020204030204" pitchFamily="34" charset="0"/>
              </a:rPr>
              <a:t> chia </a:t>
            </a:r>
            <a:r>
              <a:rPr lang="en-US" sz="2400" dirty="0" err="1">
                <a:ea typeface="Calibri" panose="020F0502020204030204" pitchFamily="34" charset="0"/>
              </a:rPr>
              <a:t>hết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cho</a:t>
            </a:r>
            <a:r>
              <a:rPr lang="en-US" sz="2400" dirty="0">
                <a:ea typeface="Calibri" panose="020F0502020204030204" pitchFamily="34" charset="0"/>
              </a:rPr>
              <a:t> 9 </a:t>
            </a:r>
            <a:r>
              <a:rPr lang="en-US" sz="2400" dirty="0" err="1">
                <a:ea typeface="Calibri" panose="020F0502020204030204" pitchFamily="34" charset="0"/>
              </a:rPr>
              <a:t>và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chỉ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những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số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đó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mới</a:t>
            </a:r>
            <a:r>
              <a:rPr lang="en-US" sz="2400" dirty="0">
                <a:ea typeface="Calibri" panose="020F0502020204030204" pitchFamily="34" charset="0"/>
              </a:rPr>
              <a:t> chia </a:t>
            </a:r>
            <a:r>
              <a:rPr lang="en-US" sz="2400" dirty="0" err="1">
                <a:ea typeface="Calibri" panose="020F0502020204030204" pitchFamily="34" charset="0"/>
              </a:rPr>
              <a:t>hết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cho</a:t>
            </a:r>
            <a:r>
              <a:rPr lang="en-US" sz="2400" dirty="0">
                <a:ea typeface="Calibri" panose="020F0502020204030204" pitchFamily="34" charset="0"/>
              </a:rPr>
              <a:t> 9.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en-US" sz="2400" dirty="0">
              <a:ea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1061581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25000"/>
                  </a:schemeClr>
                </a:solidFill>
              </a:rPr>
              <a:t>KIẾN THỨC CẦN NHỚ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3651</TotalTime>
  <Words>1613</Words>
  <Application>Microsoft Office PowerPoint</Application>
  <PresentationFormat>On-screen Show (4:3)</PresentationFormat>
  <Paragraphs>154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Tahoma</vt:lpstr>
      <vt:lpstr>Times New Roman</vt:lpstr>
      <vt:lpstr>1_Default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Bạn An muốn tô màu   hình chữ nhật này.  Em hãy báy cách cho bạn An ?</dc:title>
  <dc:creator>User</dc:creator>
  <cp:lastModifiedBy>Nguyen Hai Yen</cp:lastModifiedBy>
  <cp:revision>330</cp:revision>
  <dcterms:created xsi:type="dcterms:W3CDTF">2009-03-24T05:30:06Z</dcterms:created>
  <dcterms:modified xsi:type="dcterms:W3CDTF">2023-10-13T00:38:24Z</dcterms:modified>
</cp:coreProperties>
</file>