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3" r:id="rId3"/>
    <p:sldId id="282" r:id="rId4"/>
    <p:sldId id="276" r:id="rId5"/>
    <p:sldId id="266" r:id="rId6"/>
    <p:sldId id="286" r:id="rId7"/>
    <p:sldId id="287" r:id="rId8"/>
    <p:sldId id="288" r:id="rId9"/>
    <p:sldId id="270" r:id="rId10"/>
    <p:sldId id="289" r:id="rId11"/>
    <p:sldId id="290" r:id="rId12"/>
    <p:sldId id="291" r:id="rId13"/>
    <p:sldId id="292" r:id="rId14"/>
    <p:sldId id="293" r:id="rId15"/>
    <p:sldId id="294" r:id="rId16"/>
    <p:sldId id="295" r:id="rId17"/>
    <p:sldId id="281" r:id="rId18"/>
    <p:sldId id="267" r:id="rId19"/>
    <p:sldId id="283" r:id="rId20"/>
    <p:sldId id="26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FF"/>
    <a:srgbClr val="EBEBE2"/>
    <a:srgbClr val="F86C00"/>
    <a:srgbClr val="EEE7DF"/>
    <a:srgbClr val="000D2A"/>
    <a:srgbClr val="539C26"/>
    <a:srgbClr val="F8FDF9"/>
    <a:srgbClr val="4B9C76"/>
    <a:srgbClr val="3D805E"/>
    <a:srgbClr val="F2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82" d="100"/>
          <a:sy n="82" d="100"/>
        </p:scale>
        <p:origin x="62" y="1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2021/6/15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3484985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186273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402262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399488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989832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441860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69594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602467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335029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82609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313938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113267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374490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308972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391687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97660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155540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2021/6/15</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0DD72BD-B251-4DBE-9A6F-20F6E26D1A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flipH="1">
            <a:off x="-4534" y="0"/>
            <a:ext cx="12192000" cy="6858000"/>
          </a:xfrm>
          <a:prstGeom prst="rect">
            <a:avLst/>
          </a:prstGeom>
        </p:spPr>
      </p:pic>
      <p:sp>
        <p:nvSpPr>
          <p:cNvPr id="14" name="文本框 7">
            <a:extLst>
              <a:ext uri="{FF2B5EF4-FFF2-40B4-BE49-F238E27FC236}">
                <a16:creationId xmlns:a16="http://schemas.microsoft.com/office/drawing/2014/main" xmlns="" id="{DED394F6-B928-454B-900F-1F4C6087DB52}"/>
              </a:ext>
            </a:extLst>
          </p:cNvPr>
          <p:cNvSpPr txBox="1">
            <a:spLocks noChangeArrowheads="1"/>
          </p:cNvSpPr>
          <p:nvPr/>
        </p:nvSpPr>
        <p:spPr bwMode="auto">
          <a:xfrm>
            <a:off x="2135650" y="2755377"/>
            <a:ext cx="79116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400" b="1" smtClean="0">
                <a:solidFill>
                  <a:srgbClr val="4B9C76"/>
                </a:solidFill>
                <a:latin typeface="Roboto" panose="02000000000000000000" pitchFamily="2" charset="0"/>
                <a:ea typeface="Roboto" panose="02000000000000000000" pitchFamily="2" charset="0"/>
                <a:sym typeface=""/>
              </a:rPr>
              <a:t>CA DAO VIỆT NAM</a:t>
            </a:r>
            <a:endParaRPr lang="en-US" altLang="zh-CN" sz="6400" b="1" dirty="0">
              <a:solidFill>
                <a:srgbClr val="4B9C76"/>
              </a:solidFill>
              <a:latin typeface="Roboto" panose="02000000000000000000" pitchFamily="2" charset="0"/>
              <a:ea typeface="Roboto" panose="02000000000000000000" pitchFamily="2" charset="0"/>
              <a:sym typeface=""/>
            </a:endParaRPr>
          </a:p>
        </p:txBody>
      </p:sp>
      <p:sp>
        <p:nvSpPr>
          <p:cNvPr id="23" name="TextBox 18">
            <a:extLst>
              <a:ext uri="{FF2B5EF4-FFF2-40B4-BE49-F238E27FC236}">
                <a16:creationId xmlns:a16="http://schemas.microsoft.com/office/drawing/2014/main" xmlns="" id="{BB9B1B63-E07F-4738-8C2E-519356719D9C}"/>
              </a:ext>
            </a:extLst>
          </p:cNvPr>
          <p:cNvSpPr txBox="1"/>
          <p:nvPr/>
        </p:nvSpPr>
        <p:spPr>
          <a:xfrm>
            <a:off x="1684650" y="2027756"/>
            <a:ext cx="8813631" cy="923330"/>
          </a:xfrm>
          <a:prstGeom prst="rect">
            <a:avLst/>
          </a:prstGeom>
          <a:noFill/>
        </p:spPr>
        <p:txBody>
          <a:bodyPr wrap="none" rtlCol="0">
            <a:spAutoFit/>
          </a:bodyPr>
          <a:lstStyle/>
          <a:p>
            <a:pPr algn="ctr"/>
            <a:r>
              <a:rPr lang="en-US" sz="5400" b="1" spc="600" smtClean="0">
                <a:ln>
                  <a:solidFill>
                    <a:srgbClr val="4B9C76"/>
                  </a:solidFill>
                </a:ln>
                <a:solidFill>
                  <a:srgbClr val="4B9C76"/>
                </a:solidFill>
                <a:latin typeface="Roboto" panose="02000000000000000000" pitchFamily="2" charset="0"/>
                <a:ea typeface="Roboto" panose="02000000000000000000" pitchFamily="2" charset="0"/>
                <a:cs typeface="Roboto Black" charset="0"/>
                <a:sym typeface=""/>
              </a:rPr>
              <a:t>THỰC HÀNH ĐỌC HIỂU</a:t>
            </a:r>
            <a:endParaRPr lang="en-US" sz="5400" b="1" spc="600" dirty="0">
              <a:ln>
                <a:solidFill>
                  <a:srgbClr val="4B9C76"/>
                </a:solidFill>
              </a:ln>
              <a:solidFill>
                <a:srgbClr val="4B9C76"/>
              </a:solidFill>
              <a:latin typeface="Roboto" panose="02000000000000000000" pitchFamily="2" charset="0"/>
              <a:ea typeface="Roboto" panose="02000000000000000000" pitchFamily="2" charset="0"/>
              <a:cs typeface="Roboto Black" charset="0"/>
              <a:sym typeface=""/>
            </a:endParaRPr>
          </a:p>
        </p:txBody>
      </p:sp>
      <p:sp>
        <p:nvSpPr>
          <p:cNvPr id="24" name="矩形 23">
            <a:extLst>
              <a:ext uri="{FF2B5EF4-FFF2-40B4-BE49-F238E27FC236}">
                <a16:creationId xmlns:a16="http://schemas.microsoft.com/office/drawing/2014/main" xmlns="" id="{B925D247-D5AC-40D1-BCFE-F9671BD200A5}"/>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750" fill="hold"/>
                                            <p:tgtEl>
                                              <p:spTgt spid="24"/>
                                            </p:tgtEl>
                                            <p:attrNameLst>
                                              <p:attrName>ppt_w</p:attrName>
                                            </p:attrNameLst>
                                          </p:cBhvr>
                                          <p:tavLst>
                                            <p:tav tm="0">
                                              <p:val>
                                                <p:fltVal val="0"/>
                                              </p:val>
                                            </p:tav>
                                            <p:tav tm="100000">
                                              <p:val>
                                                <p:strVal val="#ppt_w"/>
                                              </p:val>
                                            </p:tav>
                                          </p:tavLst>
                                        </p:anim>
                                        <p:anim calcmode="lin" valueType="num">
                                          <p:cBhvr>
                                            <p:cTn id="12" dur="750" fill="hold"/>
                                            <p:tgtEl>
                                              <p:spTgt spid="24"/>
                                            </p:tgtEl>
                                            <p:attrNameLst>
                                              <p:attrName>ppt_h</p:attrName>
                                            </p:attrNameLst>
                                          </p:cBhvr>
                                          <p:tavLst>
                                            <p:tav tm="0">
                                              <p:val>
                                                <p:fltVal val="0"/>
                                              </p:val>
                                            </p:tav>
                                            <p:tav tm="100000">
                                              <p:val>
                                                <p:strVal val="#ppt_h"/>
                                              </p:val>
                                            </p:tav>
                                          </p:tavLst>
                                        </p:anim>
                                        <p:animEffect transition="in" filter="fade">
                                          <p:cBhvr>
                                            <p:cTn id="13" dur="750"/>
                                            <p:tgtEl>
                                              <p:spTgt spid="2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4" fill="hold" grpId="0" nodeType="afterEffect" p14:presetBounceEnd="33333">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33333">
                                          <p:cBhvr additive="base">
                                            <p:cTn id="23" dur="1250" fill="hold"/>
                                            <p:tgtEl>
                                              <p:spTgt spid="14"/>
                                            </p:tgtEl>
                                            <p:attrNameLst>
                                              <p:attrName>ppt_x</p:attrName>
                                            </p:attrNameLst>
                                          </p:cBhvr>
                                          <p:tavLst>
                                            <p:tav tm="0">
                                              <p:val>
                                                <p:strVal val="#ppt_x"/>
                                              </p:val>
                                            </p:tav>
                                            <p:tav tm="100000">
                                              <p:val>
                                                <p:strVal val="#ppt_x"/>
                                              </p:val>
                                            </p:tav>
                                          </p:tavLst>
                                        </p:anim>
                                        <p:anim calcmode="lin" valueType="num" p14:bounceEnd="33333">
                                          <p:cBhvr additive="base">
                                            <p:cTn id="24"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750" fill="hold"/>
                                            <p:tgtEl>
                                              <p:spTgt spid="24"/>
                                            </p:tgtEl>
                                            <p:attrNameLst>
                                              <p:attrName>ppt_w</p:attrName>
                                            </p:attrNameLst>
                                          </p:cBhvr>
                                          <p:tavLst>
                                            <p:tav tm="0">
                                              <p:val>
                                                <p:fltVal val="0"/>
                                              </p:val>
                                            </p:tav>
                                            <p:tav tm="100000">
                                              <p:val>
                                                <p:strVal val="#ppt_w"/>
                                              </p:val>
                                            </p:tav>
                                          </p:tavLst>
                                        </p:anim>
                                        <p:anim calcmode="lin" valueType="num">
                                          <p:cBhvr>
                                            <p:cTn id="12" dur="750" fill="hold"/>
                                            <p:tgtEl>
                                              <p:spTgt spid="24"/>
                                            </p:tgtEl>
                                            <p:attrNameLst>
                                              <p:attrName>ppt_h</p:attrName>
                                            </p:attrNameLst>
                                          </p:cBhvr>
                                          <p:tavLst>
                                            <p:tav tm="0">
                                              <p:val>
                                                <p:fltVal val="0"/>
                                              </p:val>
                                            </p:tav>
                                            <p:tav tm="100000">
                                              <p:val>
                                                <p:strVal val="#ppt_h"/>
                                              </p:val>
                                            </p:tav>
                                          </p:tavLst>
                                        </p:anim>
                                        <p:animEffect transition="in" filter="fade">
                                          <p:cBhvr>
                                            <p:cTn id="13" dur="750"/>
                                            <p:tgtEl>
                                              <p:spTgt spid="2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250" fill="hold"/>
                                            <p:tgtEl>
                                              <p:spTgt spid="14"/>
                                            </p:tgtEl>
                                            <p:attrNameLst>
                                              <p:attrName>ppt_x</p:attrName>
                                            </p:attrNameLst>
                                          </p:cBhvr>
                                          <p:tavLst>
                                            <p:tav tm="0">
                                              <p:val>
                                                <p:strVal val="#ppt_x"/>
                                              </p:val>
                                            </p:tav>
                                            <p:tav tm="100000">
                                              <p:val>
                                                <p:strVal val="#ppt_x"/>
                                              </p:val>
                                            </p:tav>
                                          </p:tavLst>
                                        </p:anim>
                                        <p:anim calcmode="lin" valueType="num">
                                          <p:cBhvr additive="base">
                                            <p:cTn id="24"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9055"/>
            <a:ext cx="12191999" cy="6028945"/>
          </a:xfrm>
          <a:prstGeom prst="rect">
            <a:avLst/>
          </a:prstGeom>
        </p:spPr>
      </p:pic>
      <p:sp>
        <p:nvSpPr>
          <p:cNvPr id="19" name="Round Diagonal Corner Rectangle 18"/>
          <p:cNvSpPr/>
          <p:nvPr/>
        </p:nvSpPr>
        <p:spPr>
          <a:xfrm>
            <a:off x="2" y="829055"/>
            <a:ext cx="12191998" cy="6028945"/>
          </a:xfrm>
          <a:prstGeom prst="round2DiagRect">
            <a:avLst>
              <a:gd name="adj1" fmla="val 1414"/>
              <a:gd name="adj2" fmla="val 0"/>
            </a:avLst>
          </a:prstGeom>
          <a:solidFill>
            <a:srgbClr val="F8FDF9">
              <a:alpha val="75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HỌC TẬP </a:t>
            </a:r>
            <a:r>
              <a:rPr lang="en-US" altLang="zh-CN" sz="3500" b="1" spc="300" smtClean="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rPr>
              <a:t>1</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15" name="Table 14"/>
          <p:cNvGraphicFramePr>
            <a:graphicFrameLocks noGrp="1"/>
          </p:cNvGraphicFramePr>
          <p:nvPr>
            <p:extLst>
              <p:ext uri="{D42A27DB-BD31-4B8C-83A1-F6EECF244321}">
                <p14:modId xmlns:p14="http://schemas.microsoft.com/office/powerpoint/2010/main" val="865287334"/>
              </p:ext>
            </p:extLst>
          </p:nvPr>
        </p:nvGraphicFramePr>
        <p:xfrm>
          <a:off x="-1" y="829055"/>
          <a:ext cx="12094464" cy="6061828"/>
        </p:xfrm>
        <a:graphic>
          <a:graphicData uri="http://schemas.openxmlformats.org/drawingml/2006/table">
            <a:tbl>
              <a:tblPr firstRow="1" bandRow="1">
                <a:tableStyleId>{2D5ABB26-0587-4C30-8999-92F81FD0307C}</a:tableStyleId>
              </a:tblPr>
              <a:tblGrid>
                <a:gridCol w="5498592"/>
                <a:gridCol w="6595872"/>
              </a:tblGrid>
              <a:tr h="439248">
                <a:tc gridSpan="2">
                  <a:txBody>
                    <a:bodyPr/>
                    <a:lstStyle/>
                    <a:p>
                      <a:pPr algn="ctr">
                        <a:lnSpc>
                          <a:spcPct val="100000"/>
                        </a:lnSpc>
                      </a:pPr>
                      <a:r>
                        <a:rPr lang="en-US" sz="2200" b="1" smtClean="0">
                          <a:latin typeface="Playfair Display" pitchFamily="2" charset="0"/>
                          <a:cs typeface="Times New Roman" panose="02020603050405020304" pitchFamily="18" charset="0"/>
                        </a:rPr>
                        <a:t>Đọc</a:t>
                      </a:r>
                      <a:r>
                        <a:rPr lang="en-US" sz="2200" b="1" baseline="0" smtClean="0">
                          <a:latin typeface="Playfair Display" pitchFamily="2" charset="0"/>
                          <a:cs typeface="Times New Roman" panose="02020603050405020304" pitchFamily="18" charset="0"/>
                        </a:rPr>
                        <a:t> bài ca dao 1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088379">
                <a:tc>
                  <a:txBody>
                    <a:bodyPr/>
                    <a:lstStyle/>
                    <a:p>
                      <a:pPr marL="0" marR="0" algn="just">
                        <a:lnSpc>
                          <a:spcPct val="100000"/>
                        </a:lnSpc>
                        <a:spcBef>
                          <a:spcPts val="0"/>
                        </a:spcBef>
                        <a:spcAft>
                          <a:spcPts val="1000"/>
                        </a:spcAft>
                      </a:pPr>
                      <a:r>
                        <a:rPr lang="it-IT" sz="2200" smtClean="0">
                          <a:effectLst/>
                          <a:latin typeface="Playfair Display" pitchFamily="2" charset="0"/>
                          <a:cs typeface="Times New Roman" panose="02020603050405020304" pitchFamily="18" charset="0"/>
                        </a:rPr>
                        <a:t>1.</a:t>
                      </a:r>
                      <a:r>
                        <a:rPr lang="it-IT" sz="2200" baseline="0" smtClean="0">
                          <a:effectLst/>
                          <a:latin typeface="Playfair Display" pitchFamily="2" charset="0"/>
                          <a:cs typeface="Times New Roman" panose="02020603050405020304" pitchFamily="18" charset="0"/>
                        </a:rPr>
                        <a:t> </a:t>
                      </a:r>
                      <a:r>
                        <a:rPr lang="it-IT" sz="2200" smtClean="0">
                          <a:effectLst/>
                          <a:latin typeface="Playfair Display" pitchFamily="2" charset="0"/>
                          <a:cs typeface="Times New Roman" panose="02020603050405020304" pitchFamily="18" charset="0"/>
                        </a:rPr>
                        <a:t>Bài ca dao là lời của ai nói với ai? Nói về điều gì?</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55819">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200" smtClean="0">
                          <a:effectLst/>
                          <a:latin typeface="Playfair Display" pitchFamily="2" charset="0"/>
                          <a:cs typeface="Times New Roman" panose="02020603050405020304" pitchFamily="18" charset="0"/>
                        </a:rPr>
                        <a:t>2. Em hiểu thế nào là </a:t>
                      </a:r>
                      <a:r>
                        <a:rPr lang="it-IT" sz="2200" i="1" smtClean="0">
                          <a:effectLst/>
                          <a:latin typeface="Playfair Display" pitchFamily="2" charset="0"/>
                          <a:cs typeface="Times New Roman" panose="02020603050405020304" pitchFamily="18" charset="0"/>
                        </a:rPr>
                        <a:t>công cha</a:t>
                      </a:r>
                      <a:r>
                        <a:rPr lang="it-IT" sz="2200" smtClean="0">
                          <a:effectLst/>
                          <a:latin typeface="Playfair Display" pitchFamily="2" charset="0"/>
                          <a:cs typeface="Times New Roman" panose="02020603050405020304" pitchFamily="18" charset="0"/>
                        </a:rPr>
                        <a:t>, </a:t>
                      </a:r>
                      <a:r>
                        <a:rPr lang="it-IT" sz="2200" i="1" smtClean="0">
                          <a:effectLst/>
                          <a:latin typeface="Playfair Display" pitchFamily="2" charset="0"/>
                          <a:cs typeface="Times New Roman" panose="02020603050405020304" pitchFamily="18" charset="0"/>
                        </a:rPr>
                        <a:t>nghĩa mẹ</a:t>
                      </a:r>
                      <a:r>
                        <a:rPr lang="it-IT" sz="2200" smtClean="0">
                          <a:effectLst/>
                          <a:latin typeface="Playfair Display" pitchFamily="2" charset="0"/>
                          <a:cs typeface="Times New Roman" panose="02020603050405020304" pitchFamily="18" charset="0"/>
                        </a:rPr>
                        <a:t>?</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84370">
                <a:tc>
                  <a:txBody>
                    <a:bodyPr/>
                    <a:lstStyle/>
                    <a:p>
                      <a:pPr algn="just">
                        <a:lnSpc>
                          <a:spcPct val="100000"/>
                        </a:lnSpc>
                      </a:pPr>
                      <a:r>
                        <a:rPr lang="nl-NL" sz="2200" smtClean="0">
                          <a:latin typeface="Playfair Display" pitchFamily="2" charset="0"/>
                          <a:cs typeface="Times New Roman" panose="02020603050405020304" pitchFamily="18" charset="0"/>
                        </a:rPr>
                        <a:t>3. Em hiểu gì về hình ảnh </a:t>
                      </a:r>
                      <a:r>
                        <a:rPr lang="nl-NL" sz="2200" i="1" smtClean="0">
                          <a:latin typeface="Playfair Display" pitchFamily="2" charset="0"/>
                          <a:cs typeface="Times New Roman" panose="02020603050405020304" pitchFamily="18" charset="0"/>
                        </a:rPr>
                        <a:t>núi ngất trời </a:t>
                      </a:r>
                      <a:r>
                        <a:rPr lang="nl-NL" sz="2200" smtClean="0">
                          <a:latin typeface="Playfair Display" pitchFamily="2" charset="0"/>
                          <a:cs typeface="Times New Roman" panose="02020603050405020304" pitchFamily="18" charset="0"/>
                        </a:rPr>
                        <a:t>và </a:t>
                      </a:r>
                      <a:r>
                        <a:rPr lang="nl-NL" sz="2200" i="1" smtClean="0">
                          <a:latin typeface="Playfair Display" pitchFamily="2" charset="0"/>
                          <a:cs typeface="Times New Roman" panose="02020603050405020304" pitchFamily="18" charset="0"/>
                        </a:rPr>
                        <a:t>nước ở ngoài biển Đông</a:t>
                      </a:r>
                      <a:r>
                        <a:rPr lang="nl-NL" sz="2200" smtClean="0">
                          <a:latin typeface="Playfair Display" pitchFamily="2" charset="0"/>
                          <a:cs typeface="Times New Roman" panose="02020603050405020304" pitchFamily="18" charset="0"/>
                        </a:rPr>
                        <a:t>? </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420939">
                <a:tc>
                  <a:txBody>
                    <a:bodyPr/>
                    <a:lstStyle/>
                    <a:p>
                      <a:pPr algn="just">
                        <a:lnSpc>
                          <a:spcPct val="100000"/>
                        </a:lnSpc>
                      </a:pPr>
                      <a:r>
                        <a:rPr lang="nl-NL" sz="2200" smtClean="0">
                          <a:latin typeface="Playfair Display" pitchFamily="2" charset="0"/>
                          <a:cs typeface="Times New Roman" panose="02020603050405020304" pitchFamily="18" charset="0"/>
                        </a:rPr>
                        <a:t>4. Như vậy, để diễn tả công lao của cha mẹ tác giả dân gian đã sử dụng nghệ thuật gì? Nêu</a:t>
                      </a:r>
                      <a:r>
                        <a:rPr lang="nl-NL" sz="2200" baseline="0" smtClean="0">
                          <a:latin typeface="Playfair Display" pitchFamily="2" charset="0"/>
                          <a:cs typeface="Times New Roman" panose="02020603050405020304" pitchFamily="18" charset="0"/>
                        </a:rPr>
                        <a:t> tác dụng của biện pháp nghệ thuật đó.</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55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200" smtClean="0">
                          <a:latin typeface="Playfair Display" pitchFamily="2" charset="0"/>
                          <a:cs typeface="Times New Roman" panose="02020603050405020304" pitchFamily="18" charset="0"/>
                        </a:rPr>
                        <a:t>5. Em hiểu </a:t>
                      </a:r>
                      <a:r>
                        <a:rPr lang="nl-NL" sz="2200" i="1" smtClean="0">
                          <a:latin typeface="Playfair Display" pitchFamily="2" charset="0"/>
                          <a:cs typeface="Times New Roman" panose="02020603050405020304" pitchFamily="18" charset="0"/>
                        </a:rPr>
                        <a:t>cù lao chín chữ </a:t>
                      </a:r>
                      <a:r>
                        <a:rPr lang="nl-NL" sz="2200" smtClean="0">
                          <a:latin typeface="Playfair Display" pitchFamily="2" charset="0"/>
                          <a:cs typeface="Times New Roman" panose="02020603050405020304" pitchFamily="18" charset="0"/>
                        </a:rPr>
                        <a:t>như thế nào?</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84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effectLst/>
                          <a:latin typeface="Playfair Display" pitchFamily="2" charset="0"/>
                          <a:cs typeface="Times New Roman" panose="02020603050405020304" pitchFamily="18" charset="0"/>
                        </a:rPr>
                        <a:t>6. Câu</a:t>
                      </a:r>
                      <a:r>
                        <a:rPr lang="en-US" sz="2200" baseline="0" smtClean="0">
                          <a:effectLst/>
                          <a:latin typeface="Playfair Display" pitchFamily="2" charset="0"/>
                          <a:cs typeface="Times New Roman" panose="02020603050405020304" pitchFamily="18" charset="0"/>
                        </a:rPr>
                        <a:t> cuối muốn nhắn nhủ với chúng ta điều gì?</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 name="TextBox 1"/>
          <p:cNvSpPr txBox="1"/>
          <p:nvPr/>
        </p:nvSpPr>
        <p:spPr>
          <a:xfrm>
            <a:off x="5490210" y="1256940"/>
            <a:ext cx="6592062" cy="1107996"/>
          </a:xfrm>
          <a:prstGeom prst="rect">
            <a:avLst/>
          </a:prstGeom>
          <a:noFill/>
        </p:spPr>
        <p:txBody>
          <a:bodyPr wrap="square" rtlCol="0">
            <a:spAutoFit/>
          </a:bodyPr>
          <a:lstStyle/>
          <a:p>
            <a:pPr algn="just"/>
            <a:r>
              <a:rPr lang="en-US" sz="2200" b="1" smtClean="0">
                <a:latin typeface="Playfair Display" pitchFamily="2" charset="0"/>
                <a:cs typeface="Times New Roman" panose="02020603050405020304" pitchFamily="18" charset="0"/>
              </a:rPr>
              <a:t>Bài ca dao là lời </a:t>
            </a:r>
            <a:r>
              <a:rPr lang="nl-NL" sz="2200" b="1">
                <a:latin typeface="Playfair Display" pitchFamily="2" charset="0"/>
                <a:cs typeface="Times New Roman" panose="02020603050405020304" pitchFamily="18" charset="0"/>
              </a:rPr>
              <a:t>mẹ nói với con qua điệu hát ru. </a:t>
            </a:r>
            <a:endParaRPr lang="en-US" sz="2200" b="1">
              <a:latin typeface="Playfair Display" pitchFamily="2" charset="0"/>
              <a:cs typeface="Times New Roman" panose="02020603050405020304" pitchFamily="18" charset="0"/>
            </a:endParaRPr>
          </a:p>
          <a:p>
            <a:pPr algn="just"/>
            <a:r>
              <a:rPr lang="nl-NL" sz="2200" b="1" smtClean="0">
                <a:latin typeface="Playfair Display" pitchFamily="2" charset="0"/>
                <a:cs typeface="Times New Roman" panose="02020603050405020304" pitchFamily="18" charset="0"/>
              </a:rPr>
              <a:t>Mẹ nói </a:t>
            </a:r>
            <a:r>
              <a:rPr lang="nl-NL" sz="2200" b="1">
                <a:latin typeface="Playfair Display" pitchFamily="2" charset="0"/>
                <a:cs typeface="Times New Roman" panose="02020603050405020304" pitchFamily="18" charset="0"/>
              </a:rPr>
              <a:t>với con về: công lao của cha mẹ và bổn phận của con trước công lao ấy</a:t>
            </a:r>
            <a:r>
              <a:rPr lang="nl-NL" sz="2200" b="1" smtClean="0">
                <a:latin typeface="Playfair Display" pitchFamily="2" charset="0"/>
                <a:cs typeface="Times New Roman" panose="02020603050405020304" pitchFamily="18" charset="0"/>
              </a:rPr>
              <a:t>.</a:t>
            </a:r>
            <a:endParaRPr lang="en-US" sz="2200" b="1">
              <a:latin typeface="Playfair Display" pitchFamily="2" charset="0"/>
              <a:cs typeface="Times New Roman" panose="02020603050405020304" pitchFamily="18" charset="0"/>
            </a:endParaRPr>
          </a:p>
        </p:txBody>
      </p:sp>
      <p:sp>
        <p:nvSpPr>
          <p:cNvPr id="3" name="Rectangle 2"/>
          <p:cNvSpPr/>
          <p:nvPr/>
        </p:nvSpPr>
        <p:spPr>
          <a:xfrm>
            <a:off x="5490209" y="2292000"/>
            <a:ext cx="6592063" cy="837409"/>
          </a:xfrm>
          <a:prstGeom prst="rect">
            <a:avLst/>
          </a:prstGeom>
        </p:spPr>
        <p:txBody>
          <a:bodyPr wrap="square">
            <a:spAutoFit/>
          </a:bodyPr>
          <a:lstStyle/>
          <a:p>
            <a:pPr algn="just">
              <a:lnSpc>
                <a:spcPct val="115000"/>
              </a:lnSpc>
              <a:spcAft>
                <a:spcPts val="1000"/>
              </a:spcAft>
            </a:pPr>
            <a:r>
              <a:rPr lang="it-IT" sz="2200" b="1" i="1" smtClean="0">
                <a:latin typeface="Playfair Display" pitchFamily="2" charset="0"/>
                <a:ea typeface="Times New Roman" panose="02020603050405020304" pitchFamily="18" charset="0"/>
                <a:cs typeface="Times New Roman" panose="02020603050405020304" pitchFamily="18" charset="0"/>
              </a:rPr>
              <a:t>Công cha, nghĩa mẹ </a:t>
            </a:r>
            <a:r>
              <a:rPr lang="it-IT" sz="2200" b="1" smtClean="0">
                <a:latin typeface="Playfair Display" pitchFamily="2" charset="0"/>
                <a:ea typeface="Times New Roman" panose="02020603050405020304" pitchFamily="18" charset="0"/>
                <a:cs typeface="Times New Roman" panose="02020603050405020304" pitchFamily="18" charset="0"/>
              </a:rPr>
              <a:t>là </a:t>
            </a:r>
            <a:r>
              <a:rPr lang="it-IT" sz="2200" b="1">
                <a:latin typeface="Playfair Display" pitchFamily="2" charset="0"/>
                <a:ea typeface="Times New Roman" panose="02020603050405020304" pitchFamily="18" charset="0"/>
                <a:cs typeface="Times New Roman" panose="02020603050405020304" pitchFamily="18" charset="0"/>
              </a:rPr>
              <a:t>công sinh thành và giáo </a:t>
            </a:r>
            <a:r>
              <a:rPr lang="it-IT" sz="2200" b="1" smtClean="0">
                <a:latin typeface="Playfair Display" pitchFamily="2" charset="0"/>
                <a:ea typeface="Times New Roman" panose="02020603050405020304" pitchFamily="18" charset="0"/>
                <a:cs typeface="Times New Roman" panose="02020603050405020304" pitchFamily="18" charset="0"/>
              </a:rPr>
              <a:t>dưỡng của cha mẹ.</a:t>
            </a:r>
            <a:endParaRPr lang="en-US" sz="2200" b="1">
              <a:effectLst/>
              <a:latin typeface="Playfair Display" pitchFamily="2" charset="0"/>
              <a:ea typeface="Calibri" panose="020F0502020204030204" pitchFamily="34" charset="0"/>
              <a:cs typeface="Times New Roman" panose="02020603050405020304" pitchFamily="18" charset="0"/>
            </a:endParaRPr>
          </a:p>
        </p:txBody>
      </p:sp>
      <p:sp>
        <p:nvSpPr>
          <p:cNvPr id="5" name="Rectangle 4"/>
          <p:cNvSpPr/>
          <p:nvPr/>
        </p:nvSpPr>
        <p:spPr>
          <a:xfrm>
            <a:off x="5490208" y="6110345"/>
            <a:ext cx="6592063" cy="769441"/>
          </a:xfrm>
          <a:prstGeom prst="rect">
            <a:avLst/>
          </a:prstGeom>
        </p:spPr>
        <p:txBody>
          <a:bodyPr wrap="square">
            <a:spAutoFit/>
          </a:bodyPr>
          <a:lstStyle/>
          <a:p>
            <a:pPr algn="just"/>
            <a:r>
              <a:rPr lang="en-US" sz="2200" b="1">
                <a:latin typeface="Playfair Display" pitchFamily="2" charset="0"/>
                <a:ea typeface="Times New Roman" panose="02020603050405020304" pitchFamily="18" charset="0"/>
              </a:rPr>
              <a:t>Ghi tạc công ơn trời biển của cha mẹ mà đền đáp, làm tròn bổn phận của mình</a:t>
            </a:r>
            <a:endParaRPr lang="en-US" sz="2200" b="1">
              <a:latin typeface="Playfair Display" pitchFamily="2" charset="0"/>
            </a:endParaRPr>
          </a:p>
        </p:txBody>
      </p:sp>
      <p:sp>
        <p:nvSpPr>
          <p:cNvPr id="6" name="Rectangle 5"/>
          <p:cNvSpPr/>
          <p:nvPr/>
        </p:nvSpPr>
        <p:spPr>
          <a:xfrm>
            <a:off x="5490207" y="5340902"/>
            <a:ext cx="6592064" cy="769441"/>
          </a:xfrm>
          <a:prstGeom prst="rect">
            <a:avLst/>
          </a:prstGeom>
        </p:spPr>
        <p:txBody>
          <a:bodyPr wrap="square">
            <a:spAutoFit/>
          </a:bodyPr>
          <a:lstStyle/>
          <a:p>
            <a:pPr algn="just">
              <a:defRPr/>
            </a:pPr>
            <a:r>
              <a:rPr lang="en-US" sz="2200" b="1">
                <a:latin typeface="Playfair Display" pitchFamily="2" charset="0"/>
                <a:cs typeface="Times New Roman" panose="02020603050405020304" pitchFamily="18" charset="0"/>
              </a:rPr>
              <a:t>Chín chữ cù lao nói về công lao cha mẹ nuôi con vất vả nhiều bề</a:t>
            </a:r>
          </a:p>
        </p:txBody>
      </p:sp>
      <p:sp>
        <p:nvSpPr>
          <p:cNvPr id="7" name="Rectangle 6"/>
          <p:cNvSpPr/>
          <p:nvPr/>
        </p:nvSpPr>
        <p:spPr>
          <a:xfrm>
            <a:off x="5490205" y="3895186"/>
            <a:ext cx="6592065" cy="1446550"/>
          </a:xfrm>
          <a:prstGeom prst="rect">
            <a:avLst/>
          </a:prstGeom>
        </p:spPr>
        <p:txBody>
          <a:bodyPr wrap="square">
            <a:spAutoFit/>
          </a:bodyPr>
          <a:lstStyle/>
          <a:p>
            <a:pPr algn="just"/>
            <a:r>
              <a:rPr lang="nl-NL" sz="2200" b="1">
                <a:latin typeface="Playfair Display" pitchFamily="2" charset="0"/>
                <a:ea typeface="Times New Roman" panose="02020603050405020304" pitchFamily="18" charset="0"/>
                <a:cs typeface="Times New Roman" panose="02020603050405020304" pitchFamily="18" charset="0"/>
              </a:rPr>
              <a:t>Hình ảnh so sánh cụ thể, phù hợp: lấy cái to lớn mênh mông, vô tận để so sánh với công lao cha </a:t>
            </a:r>
            <a:r>
              <a:rPr lang="nl-NL" sz="2200" b="1" smtClean="0">
                <a:latin typeface="Playfair Display" pitchFamily="2" charset="0"/>
                <a:ea typeface="Times New Roman" panose="02020603050405020304" pitchFamily="18" charset="0"/>
                <a:cs typeface="Times New Roman" panose="02020603050405020304" pitchFamily="18" charset="0"/>
              </a:rPr>
              <a:t>mẹ</a:t>
            </a:r>
          </a:p>
          <a:p>
            <a:pPr algn="just"/>
            <a:r>
              <a:rPr lang="nl-NL" sz="2200" b="1" smtClean="0">
                <a:latin typeface="Playfair Display" pitchFamily="2" charset="0"/>
                <a:cs typeface="Times New Roman" panose="02020603050405020304" pitchFamily="18" charset="0"/>
              </a:rPr>
              <a:t>=&gt; Khẳng định công lao cha mẹ vô cùng to lớn.</a:t>
            </a:r>
            <a:endParaRPr lang="en-US" sz="2200" b="1">
              <a:latin typeface="Playfair Display" pitchFamily="2" charset="0"/>
              <a:cs typeface="Times New Roman" panose="02020603050405020304" pitchFamily="18" charset="0"/>
            </a:endParaRPr>
          </a:p>
        </p:txBody>
      </p:sp>
      <p:sp>
        <p:nvSpPr>
          <p:cNvPr id="8" name="Rectangle 7"/>
          <p:cNvSpPr/>
          <p:nvPr/>
        </p:nvSpPr>
        <p:spPr>
          <a:xfrm>
            <a:off x="5490207" y="3116353"/>
            <a:ext cx="6531105" cy="769441"/>
          </a:xfrm>
          <a:prstGeom prst="rect">
            <a:avLst/>
          </a:prstGeom>
        </p:spPr>
        <p:txBody>
          <a:bodyPr wrap="square">
            <a:spAutoFit/>
          </a:bodyPr>
          <a:lstStyle/>
          <a:p>
            <a:pPr>
              <a:defRPr/>
            </a:pPr>
            <a:r>
              <a:rPr lang="it-IT" sz="2200" b="1">
                <a:latin typeface="Playfair Display" pitchFamily="2" charset="0"/>
                <a:cs typeface="Times New Roman" panose="02020603050405020304" pitchFamily="18" charset="0"/>
              </a:rPr>
              <a:t>Là những hình ảnh thiên nhiên vũ trụ rộng lớn, vĩnh hằng</a:t>
            </a:r>
            <a:endParaRPr lang="en-US" sz="2200" b="1">
              <a:latin typeface="Playfair Display" pitchFamily="2" charset="0"/>
              <a:cs typeface="Times New Roman" panose="02020603050405020304" pitchFamily="18" charset="0"/>
            </a:endParaRPr>
          </a:p>
        </p:txBody>
      </p:sp>
    </p:spTree>
    <p:extLst>
      <p:ext uri="{BB962C8B-B14F-4D97-AF65-F5344CB8AC3E}">
        <p14:creationId xmlns:p14="http://schemas.microsoft.com/office/powerpoint/2010/main" val="3517004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left)">
                                      <p:cBhvr>
                                        <p:cTn id="33" dur="500"/>
                                        <p:tgtEl>
                                          <p:spTgt spid="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left)">
                                      <p:cBhvr>
                                        <p:cTn id="41" dur="50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wipe(left)">
                                      <p:cBhvr>
                                        <p:cTn id="46" dur="5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wipe(left)">
                                      <p:cBhvr>
                                        <p:cTn id="5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25" y="1011556"/>
            <a:ext cx="11123256" cy="5425820"/>
          </a:xfrm>
          <a:prstGeom prst="rect">
            <a:avLst/>
          </a:prstGeom>
        </p:spPr>
      </p:pic>
      <p:sp>
        <p:nvSpPr>
          <p:cNvPr id="19" name="Round Diagonal Corner Rectangle 18"/>
          <p:cNvSpPr/>
          <p:nvPr/>
        </p:nvSpPr>
        <p:spPr>
          <a:xfrm>
            <a:off x="701025" y="1011556"/>
            <a:ext cx="11123256" cy="5425820"/>
          </a:xfrm>
          <a:prstGeom prst="round2DiagRect">
            <a:avLst>
              <a:gd name="adj1" fmla="val 1414"/>
              <a:gd name="adj2" fmla="val 0"/>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HỌC TẬP </a:t>
            </a:r>
            <a:r>
              <a:rPr lang="en-US" altLang="zh-CN" sz="3500" b="1" spc="30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rPr>
              <a:t>2</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15" name="Table 14"/>
          <p:cNvGraphicFramePr>
            <a:graphicFrameLocks noGrp="1"/>
          </p:cNvGraphicFramePr>
          <p:nvPr>
            <p:extLst>
              <p:ext uri="{D42A27DB-BD31-4B8C-83A1-F6EECF244321}">
                <p14:modId xmlns:p14="http://schemas.microsoft.com/office/powerpoint/2010/main" val="276965446"/>
              </p:ext>
            </p:extLst>
          </p:nvPr>
        </p:nvGraphicFramePr>
        <p:xfrm>
          <a:off x="701025" y="1011556"/>
          <a:ext cx="11123256" cy="5242560"/>
        </p:xfrm>
        <a:graphic>
          <a:graphicData uri="http://schemas.openxmlformats.org/drawingml/2006/table">
            <a:tbl>
              <a:tblPr firstRow="1" bandRow="1">
                <a:tableStyleId>{2D5ABB26-0587-4C30-8999-92F81FD0307C}</a:tableStyleId>
              </a:tblPr>
              <a:tblGrid>
                <a:gridCol w="5561628"/>
                <a:gridCol w="5561628"/>
              </a:tblGrid>
              <a:tr h="397017">
                <a:tc gridSpan="2">
                  <a:txBody>
                    <a:bodyPr/>
                    <a:lstStyle/>
                    <a:p>
                      <a:pPr algn="ctr">
                        <a:lnSpc>
                          <a:spcPct val="100000"/>
                        </a:lnSpc>
                      </a:pPr>
                      <a:r>
                        <a:rPr lang="en-US" sz="2200" b="1" smtClean="0">
                          <a:latin typeface="Playfair Display" pitchFamily="2" charset="0"/>
                          <a:cs typeface="Times New Roman" panose="02020603050405020304" pitchFamily="18" charset="0"/>
                        </a:rPr>
                        <a:t>Đọc</a:t>
                      </a:r>
                      <a:r>
                        <a:rPr lang="en-US" sz="2200" b="1" baseline="0" smtClean="0">
                          <a:latin typeface="Playfair Display" pitchFamily="2" charset="0"/>
                          <a:cs typeface="Times New Roman" panose="02020603050405020304" pitchFamily="18" charset="0"/>
                        </a:rPr>
                        <a:t> bài ca dao 2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08959">
                <a:tc>
                  <a:txBody>
                    <a:bodyPr/>
                    <a:lstStyle/>
                    <a:p>
                      <a:pPr marL="0" marR="0" algn="just">
                        <a:lnSpc>
                          <a:spcPct val="100000"/>
                        </a:lnSpc>
                        <a:spcBef>
                          <a:spcPts val="0"/>
                        </a:spcBef>
                        <a:spcAft>
                          <a:spcPts val="1000"/>
                        </a:spcAft>
                      </a:pPr>
                      <a:r>
                        <a:rPr lang="it-IT" sz="2200" smtClean="0">
                          <a:effectLst/>
                          <a:latin typeface="Playfair Display" pitchFamily="2" charset="0"/>
                          <a:cs typeface="Times New Roman" panose="02020603050405020304" pitchFamily="18" charset="0"/>
                        </a:rPr>
                        <a:t>1.</a:t>
                      </a:r>
                      <a:r>
                        <a:rPr lang="it-IT" sz="2200" baseline="0" smtClean="0">
                          <a:effectLst/>
                          <a:latin typeface="Playfair Display" pitchFamily="2" charset="0"/>
                          <a:cs typeface="Times New Roman" panose="02020603050405020304" pitchFamily="18" charset="0"/>
                        </a:rPr>
                        <a:t> </a:t>
                      </a:r>
                      <a:r>
                        <a:rPr lang="it-IT" sz="2200" smtClean="0">
                          <a:effectLst/>
                          <a:latin typeface="Playfair Display" pitchFamily="2" charset="0"/>
                          <a:cs typeface="Times New Roman" panose="02020603050405020304" pitchFamily="18" charset="0"/>
                        </a:rPr>
                        <a:t>Bài ca dao là lời của ai nói với ai? Nói về điều gì?</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r>
                        <a:rPr lang="en-US" sz="2200" smtClean="0">
                          <a:latin typeface="Playfair Display" pitchFamily="2" charset="0"/>
                          <a:cs typeface="Times New Roman" panose="02020603050405020304" pitchFamily="18" charset="0"/>
                        </a:rPr>
                        <a:t>…………………………………………………………………………………………………………………………</a:t>
                      </a:r>
                      <a:endParaRPr lang="en-US" sz="220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97017">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200" smtClean="0">
                          <a:effectLst/>
                          <a:latin typeface="Playfair Display" pitchFamily="2" charset="0"/>
                          <a:cs typeface="Times New Roman" panose="02020603050405020304" pitchFamily="18" charset="0"/>
                        </a:rPr>
                        <a:t>2. Từ</a:t>
                      </a:r>
                      <a:r>
                        <a:rPr lang="it-IT" sz="2200" baseline="0" smtClean="0">
                          <a:effectLst/>
                          <a:latin typeface="Playfair Display" pitchFamily="2" charset="0"/>
                          <a:cs typeface="Times New Roman" panose="02020603050405020304" pitchFamily="18" charset="0"/>
                        </a:rPr>
                        <a:t> </a:t>
                      </a:r>
                      <a:r>
                        <a:rPr lang="it-IT" sz="2200" i="1" baseline="0" smtClean="0">
                          <a:effectLst/>
                          <a:latin typeface="Playfair Display" pitchFamily="2" charset="0"/>
                          <a:cs typeface="Times New Roman" panose="02020603050405020304" pitchFamily="18" charset="0"/>
                        </a:rPr>
                        <a:t>có </a:t>
                      </a:r>
                      <a:r>
                        <a:rPr lang="it-IT" sz="2200" i="0" baseline="0" smtClean="0">
                          <a:effectLst/>
                          <a:latin typeface="Playfair Display" pitchFamily="2" charset="0"/>
                          <a:cs typeface="Times New Roman" panose="02020603050405020304" pitchFamily="18" charset="0"/>
                        </a:rPr>
                        <a:t>xuất hiện mấy lần trong văn bản? Điệp ngữ </a:t>
                      </a:r>
                      <a:r>
                        <a:rPr lang="it-IT" sz="2200" i="1" baseline="0" smtClean="0">
                          <a:effectLst/>
                          <a:latin typeface="Playfair Display" pitchFamily="2" charset="0"/>
                          <a:cs typeface="Times New Roman" panose="02020603050405020304" pitchFamily="18" charset="0"/>
                        </a:rPr>
                        <a:t>có</a:t>
                      </a:r>
                      <a:r>
                        <a:rPr lang="it-IT" sz="2200" i="0" baseline="0" smtClean="0">
                          <a:effectLst/>
                          <a:latin typeface="Playfair Display" pitchFamily="2" charset="0"/>
                          <a:cs typeface="Times New Roman" panose="02020603050405020304" pitchFamily="18" charset="0"/>
                        </a:rPr>
                        <a:t> mang hiệu quả nghệ thuật như thế nào?</a:t>
                      </a:r>
                      <a:endParaRPr lang="en-US" sz="2200" i="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08959">
                <a:tc>
                  <a:txBody>
                    <a:bodyPr/>
                    <a:lstStyle/>
                    <a:p>
                      <a:pPr algn="just">
                        <a:lnSpc>
                          <a:spcPct val="100000"/>
                        </a:lnSpc>
                      </a:pPr>
                      <a:r>
                        <a:rPr lang="nl-NL" sz="2200" smtClean="0">
                          <a:latin typeface="Playfair Display" pitchFamily="2" charset="0"/>
                          <a:cs typeface="Times New Roman" panose="02020603050405020304" pitchFamily="18" charset="0"/>
                        </a:rPr>
                        <a:t>3. Em hiểu gì về hình ảnh </a:t>
                      </a:r>
                      <a:r>
                        <a:rPr lang="nl-NL" sz="2200" i="1" smtClean="0">
                          <a:latin typeface="Playfair Display" pitchFamily="2" charset="0"/>
                          <a:cs typeface="Times New Roman" panose="02020603050405020304" pitchFamily="18" charset="0"/>
                        </a:rPr>
                        <a:t>cây</a:t>
                      </a:r>
                      <a:r>
                        <a:rPr lang="nl-NL" sz="2200" i="1" baseline="0" smtClean="0">
                          <a:latin typeface="Playfair Display" pitchFamily="2" charset="0"/>
                          <a:cs typeface="Times New Roman" panose="02020603050405020304" pitchFamily="18" charset="0"/>
                        </a:rPr>
                        <a:t> có cội, sông có nguồn</a:t>
                      </a:r>
                      <a:r>
                        <a:rPr lang="nl-NL" sz="2200" i="0" baseline="0" smtClean="0">
                          <a:latin typeface="Playfair Display" pitchFamily="2" charset="0"/>
                          <a:cs typeface="Times New Roman" panose="02020603050405020304" pitchFamily="18" charset="0"/>
                        </a:rPr>
                        <a:t>?</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034244">
                <a:tc>
                  <a:txBody>
                    <a:bodyPr/>
                    <a:lstStyle/>
                    <a:p>
                      <a:pPr algn="just">
                        <a:lnSpc>
                          <a:spcPct val="100000"/>
                        </a:lnSpc>
                      </a:pPr>
                      <a:r>
                        <a:rPr lang="nl-NL" sz="2200" smtClean="0">
                          <a:latin typeface="Playfair Display" pitchFamily="2" charset="0"/>
                          <a:cs typeface="Times New Roman" panose="02020603050405020304" pitchFamily="18" charset="0"/>
                        </a:rPr>
                        <a:t>4. Chỉ</a:t>
                      </a:r>
                      <a:r>
                        <a:rPr lang="nl-NL" sz="2200" baseline="0" smtClean="0">
                          <a:latin typeface="Playfair Display" pitchFamily="2" charset="0"/>
                          <a:cs typeface="Times New Roman" panose="02020603050405020304" pitchFamily="18" charset="0"/>
                        </a:rPr>
                        <a:t> ra và nêu tác dụng của hình ảnh so sánh xuất hiện trong bài ca dao.</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970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200" smtClean="0">
                          <a:latin typeface="Playfair Display" pitchFamily="2" charset="0"/>
                          <a:cs typeface="Times New Roman" panose="02020603050405020304" pitchFamily="18" charset="0"/>
                        </a:rPr>
                        <a:t>5. </a:t>
                      </a:r>
                      <a:r>
                        <a:rPr lang="en-US" sz="2200" smtClean="0">
                          <a:effectLst/>
                          <a:latin typeface="Playfair Display" pitchFamily="2" charset="0"/>
                          <a:cs typeface="Times New Roman" panose="02020603050405020304" pitchFamily="18" charset="0"/>
                        </a:rPr>
                        <a:t>Bài</a:t>
                      </a:r>
                      <a:r>
                        <a:rPr lang="en-US" sz="2200" baseline="0" smtClean="0">
                          <a:effectLst/>
                          <a:latin typeface="Playfair Display" pitchFamily="2" charset="0"/>
                          <a:cs typeface="Times New Roman" panose="02020603050405020304" pitchFamily="18" charset="0"/>
                        </a:rPr>
                        <a:t> ca dao muốn nhắn nhủ với chúng ta điều gì?</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4848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3440"/>
            <a:ext cx="12191999" cy="6004560"/>
          </a:xfrm>
          <a:prstGeom prst="rect">
            <a:avLst/>
          </a:prstGeom>
        </p:spPr>
      </p:pic>
      <p:sp>
        <p:nvSpPr>
          <p:cNvPr id="19" name="Round Diagonal Corner Rectangle 18"/>
          <p:cNvSpPr/>
          <p:nvPr/>
        </p:nvSpPr>
        <p:spPr>
          <a:xfrm>
            <a:off x="2" y="841247"/>
            <a:ext cx="12191998" cy="6028945"/>
          </a:xfrm>
          <a:prstGeom prst="round2DiagRect">
            <a:avLst>
              <a:gd name="adj1" fmla="val 1414"/>
              <a:gd name="adj2" fmla="val 0"/>
            </a:avLst>
          </a:prstGeom>
          <a:solidFill>
            <a:srgbClr val="F8FDF9">
              <a:alpha val="75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HỌC TẬP </a:t>
            </a:r>
            <a:r>
              <a:rPr lang="en-US" altLang="zh-CN" sz="3500" b="1" spc="30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rPr>
              <a:t>2</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15" name="Table 14"/>
          <p:cNvGraphicFramePr>
            <a:graphicFrameLocks noGrp="1"/>
          </p:cNvGraphicFramePr>
          <p:nvPr>
            <p:extLst>
              <p:ext uri="{D42A27DB-BD31-4B8C-83A1-F6EECF244321}">
                <p14:modId xmlns:p14="http://schemas.microsoft.com/office/powerpoint/2010/main" val="3165270049"/>
              </p:ext>
            </p:extLst>
          </p:nvPr>
        </p:nvGraphicFramePr>
        <p:xfrm>
          <a:off x="-12193" y="853226"/>
          <a:ext cx="12094464" cy="5923618"/>
        </p:xfrm>
        <a:graphic>
          <a:graphicData uri="http://schemas.openxmlformats.org/drawingml/2006/table">
            <a:tbl>
              <a:tblPr firstRow="1" bandRow="1">
                <a:tableStyleId>{2D5ABB26-0587-4C30-8999-92F81FD0307C}</a:tableStyleId>
              </a:tblPr>
              <a:tblGrid>
                <a:gridCol w="4565532"/>
                <a:gridCol w="7528932"/>
              </a:tblGrid>
              <a:tr h="442840">
                <a:tc gridSpan="2">
                  <a:txBody>
                    <a:bodyPr/>
                    <a:lstStyle/>
                    <a:p>
                      <a:pPr algn="ctr">
                        <a:lnSpc>
                          <a:spcPct val="100000"/>
                        </a:lnSpc>
                      </a:pPr>
                      <a:r>
                        <a:rPr lang="en-US" sz="2200" b="1" smtClean="0">
                          <a:latin typeface="Playfair Display" pitchFamily="2" charset="0"/>
                          <a:cs typeface="Times New Roman" panose="02020603050405020304" pitchFamily="18" charset="0"/>
                        </a:rPr>
                        <a:t>Đọc</a:t>
                      </a:r>
                      <a:r>
                        <a:rPr lang="en-US" sz="2200" b="1" baseline="0" smtClean="0">
                          <a:latin typeface="Playfair Display" pitchFamily="2" charset="0"/>
                          <a:cs typeface="Times New Roman" panose="02020603050405020304" pitchFamily="18" charset="0"/>
                        </a:rPr>
                        <a:t> bài ca dao 2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300617">
                <a:tc>
                  <a:txBody>
                    <a:bodyPr/>
                    <a:lstStyle/>
                    <a:p>
                      <a:pPr marL="0" marR="0" indent="0" algn="just">
                        <a:lnSpc>
                          <a:spcPct val="100000"/>
                        </a:lnSpc>
                        <a:spcBef>
                          <a:spcPts val="0"/>
                        </a:spcBef>
                        <a:spcAft>
                          <a:spcPts val="1000"/>
                        </a:spcAft>
                        <a:buAutoNum type="arabicPeriod"/>
                      </a:pPr>
                      <a:r>
                        <a:rPr lang="it-IT" sz="2200" smtClean="0">
                          <a:effectLst/>
                          <a:latin typeface="Playfair Display" pitchFamily="2" charset="0"/>
                          <a:cs typeface="Times New Roman" panose="02020603050405020304" pitchFamily="18" charset="0"/>
                        </a:rPr>
                        <a:t> Bài ca dao là lời của ai nói với ai? Nói về điều gì?</a:t>
                      </a:r>
                    </a:p>
                    <a:p>
                      <a:pPr marL="457200" marR="0" indent="-457200" algn="just">
                        <a:lnSpc>
                          <a:spcPct val="100000"/>
                        </a:lnSpc>
                        <a:spcBef>
                          <a:spcPts val="0"/>
                        </a:spcBef>
                        <a:spcAft>
                          <a:spcPts val="1000"/>
                        </a:spcAft>
                        <a:buAutoNum type="arabicPeriod"/>
                      </a:pPr>
                      <a:endParaRPr lang="it-IT"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923637">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200" smtClean="0">
                          <a:effectLst/>
                          <a:latin typeface="Playfair Display" pitchFamily="2" charset="0"/>
                          <a:cs typeface="Times New Roman" panose="02020603050405020304" pitchFamily="18" charset="0"/>
                        </a:rPr>
                        <a:t>2. Từ</a:t>
                      </a:r>
                      <a:r>
                        <a:rPr lang="it-IT" sz="2200" baseline="0" smtClean="0">
                          <a:effectLst/>
                          <a:latin typeface="Playfair Display" pitchFamily="2" charset="0"/>
                          <a:cs typeface="Times New Roman" panose="02020603050405020304" pitchFamily="18" charset="0"/>
                        </a:rPr>
                        <a:t> </a:t>
                      </a:r>
                      <a:r>
                        <a:rPr lang="it-IT" sz="2200" i="1" baseline="0" smtClean="0">
                          <a:effectLst/>
                          <a:latin typeface="Playfair Display" pitchFamily="2" charset="0"/>
                          <a:cs typeface="Times New Roman" panose="02020603050405020304" pitchFamily="18" charset="0"/>
                        </a:rPr>
                        <a:t>có </a:t>
                      </a:r>
                      <a:r>
                        <a:rPr lang="it-IT" sz="2200" i="0" baseline="0" smtClean="0">
                          <a:effectLst/>
                          <a:latin typeface="Playfair Display" pitchFamily="2" charset="0"/>
                          <a:cs typeface="Times New Roman" panose="02020603050405020304" pitchFamily="18" charset="0"/>
                        </a:rPr>
                        <a:t>xuất hiện mấy lần trong văn bản? Việc lặp lại từ </a:t>
                      </a:r>
                      <a:r>
                        <a:rPr lang="it-IT" sz="2200" i="1" baseline="0" smtClean="0">
                          <a:effectLst/>
                          <a:latin typeface="Playfair Display" pitchFamily="2" charset="0"/>
                          <a:cs typeface="Times New Roman" panose="02020603050405020304" pitchFamily="18" charset="0"/>
                        </a:rPr>
                        <a:t>có</a:t>
                      </a:r>
                      <a:r>
                        <a:rPr lang="it-IT" sz="2200" i="0" baseline="0" smtClean="0">
                          <a:effectLst/>
                          <a:latin typeface="Playfair Display" pitchFamily="2" charset="0"/>
                          <a:cs typeface="Times New Roman" panose="02020603050405020304" pitchFamily="18" charset="0"/>
                        </a:rPr>
                        <a:t> mang lại hiệu quả nghệ thuật như thế nào?</a:t>
                      </a:r>
                      <a:endParaRPr lang="en-US" sz="2200" i="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92096">
                <a:tc>
                  <a:txBody>
                    <a:bodyPr/>
                    <a:lstStyle/>
                    <a:p>
                      <a:pPr algn="just">
                        <a:lnSpc>
                          <a:spcPct val="100000"/>
                        </a:lnSpc>
                      </a:pPr>
                      <a:r>
                        <a:rPr lang="nl-NL" sz="2200" smtClean="0">
                          <a:latin typeface="Playfair Display" pitchFamily="2" charset="0"/>
                          <a:cs typeface="Times New Roman" panose="02020603050405020304" pitchFamily="18" charset="0"/>
                        </a:rPr>
                        <a:t>3. Chỉ</a:t>
                      </a:r>
                      <a:r>
                        <a:rPr lang="nl-NL" sz="2200" baseline="0" smtClean="0">
                          <a:latin typeface="Playfair Display" pitchFamily="2" charset="0"/>
                          <a:cs typeface="Times New Roman" panose="02020603050405020304" pitchFamily="18" charset="0"/>
                        </a:rPr>
                        <a:t> ra và nêu tác dụng của hình ảnh so sánh xuất hiện trong bài ca dao.</a:t>
                      </a:r>
                    </a:p>
                    <a:p>
                      <a:pPr algn="just">
                        <a:lnSpc>
                          <a:spcPct val="100000"/>
                        </a:lnSpc>
                      </a:pPr>
                      <a:endParaRPr lang="nl-NL" sz="2200" i="0" baseline="0" smtClean="0">
                        <a:latin typeface="Playfair Display" pitchFamily="2" charset="0"/>
                        <a:ea typeface="Calibri" panose="020F0502020204030204" pitchFamily="34" charset="0"/>
                        <a:cs typeface="Times New Roman" panose="02020603050405020304" pitchFamily="18" charset="0"/>
                      </a:endParaRPr>
                    </a:p>
                    <a:p>
                      <a:pPr algn="just">
                        <a:lnSpc>
                          <a:spcPct val="100000"/>
                        </a:lnSpc>
                      </a:pPr>
                      <a:endParaRPr lang="nl-NL" sz="2200" i="0" baseline="0" smtClean="0">
                        <a:latin typeface="Playfair Display" pitchFamily="2" charset="0"/>
                        <a:ea typeface="Calibri" panose="020F0502020204030204" pitchFamily="34" charset="0"/>
                        <a:cs typeface="Times New Roman" panose="02020603050405020304" pitchFamily="18" charset="0"/>
                      </a:endParaRPr>
                    </a:p>
                    <a:p>
                      <a:pPr algn="just">
                        <a:lnSpc>
                          <a:spcPct val="100000"/>
                        </a:lnSpc>
                      </a:pP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078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nl-NL" sz="2200" smtClean="0">
                          <a:latin typeface="Playfair Display" pitchFamily="2" charset="0"/>
                          <a:cs typeface="Times New Roman" panose="02020603050405020304" pitchFamily="18" charset="0"/>
                        </a:rPr>
                        <a:t>4. </a:t>
                      </a:r>
                      <a:r>
                        <a:rPr lang="en-US" sz="2200" smtClean="0">
                          <a:effectLst/>
                          <a:latin typeface="Playfair Display" pitchFamily="2" charset="0"/>
                          <a:cs typeface="Times New Roman" panose="02020603050405020304" pitchFamily="18" charset="0"/>
                        </a:rPr>
                        <a:t>Bài</a:t>
                      </a:r>
                      <a:r>
                        <a:rPr lang="en-US" sz="2200" baseline="0" smtClean="0">
                          <a:effectLst/>
                          <a:latin typeface="Playfair Display" pitchFamily="2" charset="0"/>
                          <a:cs typeface="Times New Roman" panose="02020603050405020304" pitchFamily="18" charset="0"/>
                        </a:rPr>
                        <a:t> ca dao muốn nhắn nhủ với chúng ta điều gì?</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 name="TextBox 1"/>
          <p:cNvSpPr txBox="1"/>
          <p:nvPr/>
        </p:nvSpPr>
        <p:spPr>
          <a:xfrm>
            <a:off x="4486656" y="1302964"/>
            <a:ext cx="7504172" cy="1107996"/>
          </a:xfrm>
          <a:prstGeom prst="rect">
            <a:avLst/>
          </a:prstGeom>
          <a:noFill/>
        </p:spPr>
        <p:txBody>
          <a:bodyPr wrap="square" rtlCol="0">
            <a:spAutoFit/>
          </a:bodyPr>
          <a:lstStyle/>
          <a:p>
            <a:pPr algn="just"/>
            <a:r>
              <a:rPr lang="en-US" sz="2200" b="1">
                <a:latin typeface="Playfair Display" pitchFamily="2" charset="0"/>
                <a:ea typeface="Times New Roman" panose="02020603050405020304" pitchFamily="18" charset="0"/>
              </a:rPr>
              <a:t>Đây có thể là lời của ông bà, cha mẹ nói với con cháu, cũng có thể là lời tâm sự của mọi người với nhau. Bài ca dao nói về tình cảm đối với tổ tiên, nguồn cội.</a:t>
            </a:r>
            <a:endParaRPr lang="en-US" sz="2200" b="1">
              <a:latin typeface="Playfair Display" pitchFamily="2" charset="0"/>
            </a:endParaRPr>
          </a:p>
        </p:txBody>
      </p:sp>
      <p:sp>
        <p:nvSpPr>
          <p:cNvPr id="3" name="Rectangle 2"/>
          <p:cNvSpPr/>
          <p:nvPr/>
        </p:nvSpPr>
        <p:spPr>
          <a:xfrm>
            <a:off x="4486656" y="2503507"/>
            <a:ext cx="7504172" cy="1107996"/>
          </a:xfrm>
          <a:prstGeom prst="rect">
            <a:avLst/>
          </a:prstGeom>
        </p:spPr>
        <p:txBody>
          <a:bodyPr wrap="square">
            <a:spAutoFit/>
          </a:bodyPr>
          <a:lstStyle/>
          <a:p>
            <a:pPr algn="just">
              <a:spcAft>
                <a:spcPts val="1000"/>
              </a:spcAft>
            </a:pPr>
            <a:r>
              <a:rPr lang="vi-VN" sz="2200" b="1">
                <a:latin typeface="Times New Roman" panose="02020603050405020304" pitchFamily="18" charset="0"/>
                <a:cs typeface="Times New Roman" panose="02020603050405020304" pitchFamily="18" charset="0"/>
              </a:rPr>
              <a:t>Chữ "có" được điệp lại bốn </a:t>
            </a:r>
            <a:r>
              <a:rPr lang="vi-VN" sz="2200" b="1" smtClean="0">
                <a:latin typeface="Times New Roman" panose="02020603050405020304" pitchFamily="18" charset="0"/>
                <a:cs typeface="Times New Roman" panose="02020603050405020304" pitchFamily="18" charset="0"/>
              </a:rPr>
              <a:t>lần</a:t>
            </a:r>
            <a:r>
              <a:rPr lang="en-US" sz="2200" b="1" smtClean="0">
                <a:latin typeface="Times New Roman" panose="02020603050405020304" pitchFamily="18" charset="0"/>
                <a:cs typeface="Times New Roman" panose="02020603050405020304" pitchFamily="18" charset="0"/>
              </a:rPr>
              <a:t> tạo nhịp điệu cho bài thơ và</a:t>
            </a:r>
            <a:r>
              <a:rPr lang="vi-VN" sz="2200" b="1" smtClean="0">
                <a:latin typeface="Times New Roman" panose="02020603050405020304" pitchFamily="18" charset="0"/>
                <a:cs typeface="Times New Roman" panose="02020603050405020304" pitchFamily="18" charset="0"/>
              </a:rPr>
              <a:t> </a:t>
            </a:r>
            <a:r>
              <a:rPr lang="vi-VN" sz="2200" b="1">
                <a:latin typeface="Times New Roman" panose="02020603050405020304" pitchFamily="18" charset="0"/>
                <a:cs typeface="Times New Roman" panose="02020603050405020304" pitchFamily="18" charset="0"/>
              </a:rPr>
              <a:t>khẳng định một chân lí, một sự thật hiển nhiên </a:t>
            </a:r>
            <a:r>
              <a:rPr lang="en-US" sz="2200" b="1" smtClean="0">
                <a:latin typeface="Playfair Display" pitchFamily="2" charset="0"/>
                <a:cs typeface="Times New Roman" panose="02020603050405020304" pitchFamily="18" charset="0"/>
              </a:rPr>
              <a:t>rằng mọi người, mọi vật đều có</a:t>
            </a:r>
            <a:r>
              <a:rPr lang="vi-VN" sz="2200" b="1" smtClean="0">
                <a:latin typeface="Times New Roman" panose="02020603050405020304" pitchFamily="18" charset="0"/>
                <a:cs typeface="Times New Roman" panose="02020603050405020304" pitchFamily="18" charset="0"/>
              </a:rPr>
              <a:t> </a:t>
            </a:r>
            <a:r>
              <a:rPr lang="vi-VN" sz="2200" b="1">
                <a:latin typeface="Times New Roman" panose="02020603050405020304" pitchFamily="18" charset="0"/>
                <a:cs typeface="Times New Roman" panose="02020603050405020304" pitchFamily="18" charset="0"/>
              </a:rPr>
              <a:t>nguồn </a:t>
            </a:r>
            <a:r>
              <a:rPr lang="vi-VN" sz="2200" b="1" smtClean="0">
                <a:latin typeface="Times New Roman" panose="02020603050405020304" pitchFamily="18" charset="0"/>
                <a:cs typeface="Times New Roman" panose="02020603050405020304" pitchFamily="18" charset="0"/>
              </a:rPr>
              <a:t>gốc</a:t>
            </a:r>
            <a:r>
              <a:rPr lang="en-US" sz="2200" b="1" smtClean="0">
                <a:latin typeface="Playfair Display" pitchFamily="2" charset="0"/>
                <a:cs typeface="Times New Roman" panose="02020603050405020304" pitchFamily="18" charset="0"/>
              </a:rPr>
              <a:t>.</a:t>
            </a:r>
            <a:endParaRPr lang="en-US" sz="2200" b="1">
              <a:effectLst/>
              <a:latin typeface="Playfair Display" pitchFamily="2" charset="0"/>
              <a:ea typeface="Calibri" panose="020F0502020204030204" pitchFamily="34" charset="0"/>
              <a:cs typeface="Times New Roman" panose="02020603050405020304" pitchFamily="18" charset="0"/>
            </a:endParaRPr>
          </a:p>
        </p:txBody>
      </p:sp>
      <p:sp>
        <p:nvSpPr>
          <p:cNvPr id="6" name="Rectangle 5"/>
          <p:cNvSpPr/>
          <p:nvPr/>
        </p:nvSpPr>
        <p:spPr>
          <a:xfrm>
            <a:off x="4486656" y="5931859"/>
            <a:ext cx="7595615" cy="769441"/>
          </a:xfrm>
          <a:prstGeom prst="rect">
            <a:avLst/>
          </a:prstGeom>
        </p:spPr>
        <p:txBody>
          <a:bodyPr wrap="square">
            <a:spAutoFit/>
          </a:bodyPr>
          <a:lstStyle/>
          <a:p>
            <a:pPr algn="just">
              <a:defRPr/>
            </a:pPr>
            <a:r>
              <a:rPr lang="vi-VN" sz="2200" b="1">
                <a:latin typeface="+mj-lt"/>
              </a:rPr>
              <a:t>Con cháu phải biết ghi nhớ công ơn của tổ tiên, ông bà; phải thủy chung, không được vong ơn bội nghĩa</a:t>
            </a:r>
            <a:endParaRPr lang="en-US" sz="2200" b="1">
              <a:latin typeface="Playfair Display" pitchFamily="2" charset="0"/>
              <a:cs typeface="Times New Roman" panose="02020603050405020304" pitchFamily="18" charset="0"/>
            </a:endParaRPr>
          </a:p>
        </p:txBody>
      </p:sp>
      <p:sp>
        <p:nvSpPr>
          <p:cNvPr id="8" name="Rectangle 7"/>
          <p:cNvSpPr/>
          <p:nvPr/>
        </p:nvSpPr>
        <p:spPr>
          <a:xfrm>
            <a:off x="4486657" y="3648065"/>
            <a:ext cx="7595614" cy="2123658"/>
          </a:xfrm>
          <a:prstGeom prst="rect">
            <a:avLst/>
          </a:prstGeom>
        </p:spPr>
        <p:txBody>
          <a:bodyPr wrap="square">
            <a:spAutoFit/>
          </a:bodyPr>
          <a:lstStyle/>
          <a:p>
            <a:pPr algn="just">
              <a:defRPr/>
            </a:pPr>
            <a:r>
              <a:rPr lang="vi-VN" sz="2200" b="1">
                <a:latin typeface="+mj-lt"/>
              </a:rPr>
              <a:t>Cây thì có cội có gốc, sông thì có nguồn. Nhờ có gốc bền rễ sâu mà cành lá mới xanh tươi, đơm hoa kết trái. Nhờ có nguồn mà sông mới có nước không bao giờ cạn. Con người cũng vậy, phải "có cố, có ông", có tổ tiên, ông bà mới có cha mẹ, con cháu. </a:t>
            </a:r>
            <a:r>
              <a:rPr lang="en-US" sz="2200" b="1" smtClean="0">
                <a:latin typeface="Playfair Display" pitchFamily="2" charset="0"/>
                <a:cs typeface="Times New Roman" panose="02020603050405020304" pitchFamily="18" charset="0"/>
              </a:rPr>
              <a:t>=&gt; Hình ảnh so sánh giúp cho ý thơ trở nên giản dị, dễ hiểu.</a:t>
            </a:r>
            <a:endParaRPr lang="en-US" sz="2200" b="1">
              <a:latin typeface="Playfair Display" pitchFamily="2" charset="0"/>
              <a:cs typeface="Times New Roman" panose="02020603050405020304" pitchFamily="18" charset="0"/>
            </a:endParaRPr>
          </a:p>
        </p:txBody>
      </p:sp>
    </p:spTree>
    <p:extLst>
      <p:ext uri="{BB962C8B-B14F-4D97-AF65-F5344CB8AC3E}">
        <p14:creationId xmlns:p14="http://schemas.microsoft.com/office/powerpoint/2010/main" val="3770355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103"/>
          <a:stretch/>
        </p:blipFill>
        <p:spPr>
          <a:xfrm>
            <a:off x="701024" y="1020320"/>
            <a:ext cx="11123257" cy="5234176"/>
          </a:xfrm>
          <a:prstGeom prst="rect">
            <a:avLst/>
          </a:prstGeom>
        </p:spPr>
      </p:pic>
      <p:sp>
        <p:nvSpPr>
          <p:cNvPr id="19" name="Round Diagonal Corner Rectangle 18"/>
          <p:cNvSpPr/>
          <p:nvPr/>
        </p:nvSpPr>
        <p:spPr>
          <a:xfrm>
            <a:off x="701025" y="1020320"/>
            <a:ext cx="11123256" cy="5234176"/>
          </a:xfrm>
          <a:prstGeom prst="round2DiagRect">
            <a:avLst>
              <a:gd name="adj1" fmla="val 1414"/>
              <a:gd name="adj2" fmla="val 0"/>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HỌC TẬP </a:t>
            </a:r>
            <a:r>
              <a:rPr lang="en-US" altLang="zh-CN" sz="3500" b="1" spc="300" smtClean="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rPr>
              <a:t>3</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15" name="Table 14"/>
          <p:cNvGraphicFramePr>
            <a:graphicFrameLocks noGrp="1"/>
          </p:cNvGraphicFramePr>
          <p:nvPr>
            <p:extLst>
              <p:ext uri="{D42A27DB-BD31-4B8C-83A1-F6EECF244321}">
                <p14:modId xmlns:p14="http://schemas.microsoft.com/office/powerpoint/2010/main" val="1780401072"/>
              </p:ext>
            </p:extLst>
          </p:nvPr>
        </p:nvGraphicFramePr>
        <p:xfrm>
          <a:off x="701024" y="1020321"/>
          <a:ext cx="11123256" cy="5265636"/>
        </p:xfrm>
        <a:graphic>
          <a:graphicData uri="http://schemas.openxmlformats.org/drawingml/2006/table">
            <a:tbl>
              <a:tblPr firstRow="1" bandRow="1">
                <a:tableStyleId>{2D5ABB26-0587-4C30-8999-92F81FD0307C}</a:tableStyleId>
              </a:tblPr>
              <a:tblGrid>
                <a:gridCol w="5561628"/>
                <a:gridCol w="5561628"/>
              </a:tblGrid>
              <a:tr h="423724">
                <a:tc gridSpan="2">
                  <a:txBody>
                    <a:bodyPr/>
                    <a:lstStyle/>
                    <a:p>
                      <a:pPr algn="ctr">
                        <a:lnSpc>
                          <a:spcPct val="100000"/>
                        </a:lnSpc>
                      </a:pPr>
                      <a:r>
                        <a:rPr lang="en-US" sz="2200" b="1" smtClean="0">
                          <a:latin typeface="Playfair Display" pitchFamily="2" charset="0"/>
                          <a:cs typeface="Times New Roman" panose="02020603050405020304" pitchFamily="18" charset="0"/>
                        </a:rPr>
                        <a:t>Đọc</a:t>
                      </a:r>
                      <a:r>
                        <a:rPr lang="en-US" sz="2200" b="1" baseline="0" smtClean="0">
                          <a:latin typeface="Playfair Display" pitchFamily="2" charset="0"/>
                          <a:cs typeface="Times New Roman" panose="02020603050405020304" pitchFamily="18" charset="0"/>
                        </a:rPr>
                        <a:t> bài ca dao 3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56650">
                <a:tc>
                  <a:txBody>
                    <a:bodyPr/>
                    <a:lstStyle/>
                    <a:p>
                      <a:pPr marL="0" marR="0" algn="just">
                        <a:lnSpc>
                          <a:spcPct val="100000"/>
                        </a:lnSpc>
                        <a:spcBef>
                          <a:spcPts val="0"/>
                        </a:spcBef>
                        <a:spcAft>
                          <a:spcPts val="1000"/>
                        </a:spcAft>
                      </a:pPr>
                      <a:r>
                        <a:rPr lang="it-IT" sz="2200" smtClean="0">
                          <a:effectLst/>
                          <a:latin typeface="Playfair Display" pitchFamily="2" charset="0"/>
                          <a:cs typeface="Times New Roman" panose="02020603050405020304" pitchFamily="18" charset="0"/>
                        </a:rPr>
                        <a:t>1.</a:t>
                      </a:r>
                      <a:r>
                        <a:rPr lang="it-IT" sz="2200" baseline="0" smtClean="0">
                          <a:effectLst/>
                          <a:latin typeface="Playfair Display" pitchFamily="2" charset="0"/>
                          <a:cs typeface="Times New Roman" panose="02020603050405020304" pitchFamily="18" charset="0"/>
                        </a:rPr>
                        <a:t> </a:t>
                      </a:r>
                      <a:r>
                        <a:rPr lang="it-IT" sz="2200" smtClean="0">
                          <a:effectLst/>
                          <a:latin typeface="Playfair Display" pitchFamily="2" charset="0"/>
                          <a:cs typeface="Times New Roman" panose="02020603050405020304" pitchFamily="18" charset="0"/>
                        </a:rPr>
                        <a:t>Bài ca dao là lời của ai nói với ai? Nói về điều gì?</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r>
                        <a:rPr lang="en-US" sz="2200" smtClean="0">
                          <a:latin typeface="Playfair Display" pitchFamily="2" charset="0"/>
                          <a:cs typeface="Times New Roman" panose="02020603050405020304" pitchFamily="18" charset="0"/>
                        </a:rPr>
                        <a:t>…………………………………………………………………………………………………………………………</a:t>
                      </a:r>
                      <a:endParaRPr lang="en-US" sz="220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089575">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200" smtClean="0">
                          <a:effectLst/>
                          <a:latin typeface="Playfair Display" pitchFamily="2" charset="0"/>
                          <a:cs typeface="Times New Roman" panose="02020603050405020304" pitchFamily="18" charset="0"/>
                        </a:rPr>
                        <a:t>2. Từ</a:t>
                      </a:r>
                      <a:r>
                        <a:rPr lang="it-IT" sz="2200" baseline="0" smtClean="0">
                          <a:effectLst/>
                          <a:latin typeface="Playfair Display" pitchFamily="2" charset="0"/>
                          <a:cs typeface="Times New Roman" panose="02020603050405020304" pitchFamily="18" charset="0"/>
                        </a:rPr>
                        <a:t> </a:t>
                      </a:r>
                      <a:r>
                        <a:rPr lang="it-IT" sz="2200" i="1" baseline="0" smtClean="0">
                          <a:effectLst/>
                          <a:latin typeface="Playfair Display" pitchFamily="2" charset="0"/>
                          <a:cs typeface="Times New Roman" panose="02020603050405020304" pitchFamily="18" charset="0"/>
                        </a:rPr>
                        <a:t>có </a:t>
                      </a:r>
                      <a:r>
                        <a:rPr lang="it-IT" sz="2200" i="0" baseline="0" smtClean="0">
                          <a:effectLst/>
                          <a:latin typeface="Playfair Display" pitchFamily="2" charset="0"/>
                          <a:cs typeface="Times New Roman" panose="02020603050405020304" pitchFamily="18" charset="0"/>
                        </a:rPr>
                        <a:t>xuất hiện mấy lần trong văn bản? Điệp ngữ </a:t>
                      </a:r>
                      <a:r>
                        <a:rPr lang="it-IT" sz="2200" i="1" baseline="0" smtClean="0">
                          <a:effectLst/>
                          <a:latin typeface="Playfair Display" pitchFamily="2" charset="0"/>
                          <a:cs typeface="Times New Roman" panose="02020603050405020304" pitchFamily="18" charset="0"/>
                        </a:rPr>
                        <a:t>có</a:t>
                      </a:r>
                      <a:r>
                        <a:rPr lang="it-IT" sz="2200" i="0" baseline="0" smtClean="0">
                          <a:effectLst/>
                          <a:latin typeface="Playfair Display" pitchFamily="2" charset="0"/>
                          <a:cs typeface="Times New Roman" panose="02020603050405020304" pitchFamily="18" charset="0"/>
                        </a:rPr>
                        <a:t> mang hiệu quả nghệ thuật như thế nào?</a:t>
                      </a:r>
                      <a:endParaRPr lang="en-US" sz="2200" i="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089575">
                <a:tc>
                  <a:txBody>
                    <a:bodyPr/>
                    <a:lstStyle/>
                    <a:p>
                      <a:pPr algn="just">
                        <a:lnSpc>
                          <a:spcPct val="100000"/>
                        </a:lnSpc>
                      </a:pPr>
                      <a:r>
                        <a:rPr lang="nl-NL" sz="2200" smtClean="0">
                          <a:latin typeface="Playfair Display" pitchFamily="2" charset="0"/>
                          <a:cs typeface="Times New Roman" panose="02020603050405020304" pitchFamily="18" charset="0"/>
                        </a:rPr>
                        <a:t>3. </a:t>
                      </a:r>
                      <a:r>
                        <a:rPr lang="nl-NL" sz="2200" i="0" kern="1200" smtClean="0">
                          <a:solidFill>
                            <a:schemeClr val="tx1"/>
                          </a:solidFill>
                          <a:effectLst/>
                          <a:latin typeface="Playfair Display" pitchFamily="2" charset="0"/>
                          <a:ea typeface="+mn-ea"/>
                          <a:cs typeface="Times New Roman" panose="02020603050405020304" pitchFamily="18" charset="0"/>
                        </a:rPr>
                        <a:t>Tình cảm anh em trong một gia đình được diễn tả qua những chi tiết, hình ảnh nào?</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089575">
                <a:tc>
                  <a:txBody>
                    <a:bodyPr/>
                    <a:lstStyle/>
                    <a:p>
                      <a:pPr algn="just">
                        <a:lnSpc>
                          <a:spcPct val="100000"/>
                        </a:lnSpc>
                      </a:pPr>
                      <a:r>
                        <a:rPr lang="nl-NL" sz="2200" smtClean="0">
                          <a:latin typeface="Playfair Display" pitchFamily="2" charset="0"/>
                          <a:cs typeface="Times New Roman" panose="02020603050405020304" pitchFamily="18" charset="0"/>
                        </a:rPr>
                        <a:t>4. Chỉ</a:t>
                      </a:r>
                      <a:r>
                        <a:rPr lang="nl-NL" sz="2200" baseline="0" smtClean="0">
                          <a:latin typeface="Playfair Display" pitchFamily="2" charset="0"/>
                          <a:cs typeface="Times New Roman" panose="02020603050405020304" pitchFamily="18" charset="0"/>
                        </a:rPr>
                        <a:t> ra và nêu tác dụng của biện pháp nghệ thuật được sử dụng trong bài ca dao.</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85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200" smtClean="0">
                          <a:latin typeface="Playfair Display" pitchFamily="2" charset="0"/>
                          <a:cs typeface="Times New Roman" panose="02020603050405020304" pitchFamily="18" charset="0"/>
                        </a:rPr>
                        <a:t>5. </a:t>
                      </a:r>
                      <a:r>
                        <a:rPr lang="en-US" sz="2200" smtClean="0">
                          <a:effectLst/>
                          <a:latin typeface="Playfair Display" pitchFamily="2" charset="0"/>
                          <a:cs typeface="Times New Roman" panose="02020603050405020304" pitchFamily="18" charset="0"/>
                        </a:rPr>
                        <a:t>Bài</a:t>
                      </a:r>
                      <a:r>
                        <a:rPr lang="en-US" sz="2200" baseline="0" smtClean="0">
                          <a:effectLst/>
                          <a:latin typeface="Playfair Display" pitchFamily="2" charset="0"/>
                          <a:cs typeface="Times New Roman" panose="02020603050405020304" pitchFamily="18" charset="0"/>
                        </a:rPr>
                        <a:t> ca dao muốn nhắn nhủ với chúng ta điều gì?</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15432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103"/>
          <a:stretch/>
        </p:blipFill>
        <p:spPr>
          <a:xfrm>
            <a:off x="701024" y="1020320"/>
            <a:ext cx="11123257" cy="5837680"/>
          </a:xfrm>
          <a:prstGeom prst="rect">
            <a:avLst/>
          </a:prstGeom>
        </p:spPr>
      </p:pic>
      <p:sp>
        <p:nvSpPr>
          <p:cNvPr id="19" name="Round Diagonal Corner Rectangle 18"/>
          <p:cNvSpPr/>
          <p:nvPr/>
        </p:nvSpPr>
        <p:spPr>
          <a:xfrm>
            <a:off x="701025" y="1020320"/>
            <a:ext cx="11123256" cy="5837680"/>
          </a:xfrm>
          <a:prstGeom prst="round2DiagRect">
            <a:avLst>
              <a:gd name="adj1" fmla="val 1414"/>
              <a:gd name="adj2" fmla="val 0"/>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HỌC TẬP </a:t>
            </a:r>
            <a:r>
              <a:rPr lang="en-US" altLang="zh-CN" sz="3500" b="1" spc="300" smtClean="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rPr>
              <a:t>3</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15" name="Table 14"/>
          <p:cNvGraphicFramePr>
            <a:graphicFrameLocks noGrp="1"/>
          </p:cNvGraphicFramePr>
          <p:nvPr>
            <p:extLst>
              <p:ext uri="{D42A27DB-BD31-4B8C-83A1-F6EECF244321}">
                <p14:modId xmlns:p14="http://schemas.microsoft.com/office/powerpoint/2010/main" val="4156995808"/>
              </p:ext>
            </p:extLst>
          </p:nvPr>
        </p:nvGraphicFramePr>
        <p:xfrm>
          <a:off x="701024" y="873138"/>
          <a:ext cx="11123257" cy="5770258"/>
        </p:xfrm>
        <a:graphic>
          <a:graphicData uri="http://schemas.openxmlformats.org/drawingml/2006/table">
            <a:tbl>
              <a:tblPr firstRow="1" bandRow="1">
                <a:tableStyleId>{2D5ABB26-0587-4C30-8999-92F81FD0307C}</a:tableStyleId>
              </a:tblPr>
              <a:tblGrid>
                <a:gridCol w="4602496"/>
                <a:gridCol w="6520761"/>
              </a:tblGrid>
              <a:tr h="409934">
                <a:tc gridSpan="2">
                  <a:txBody>
                    <a:bodyPr/>
                    <a:lstStyle/>
                    <a:p>
                      <a:pPr algn="ctr">
                        <a:lnSpc>
                          <a:spcPct val="100000"/>
                        </a:lnSpc>
                      </a:pPr>
                      <a:r>
                        <a:rPr lang="en-US" sz="2200" b="1" smtClean="0">
                          <a:latin typeface="Playfair Display" pitchFamily="2" charset="0"/>
                          <a:cs typeface="Times New Roman" panose="02020603050405020304" pitchFamily="18" charset="0"/>
                        </a:rPr>
                        <a:t>Đọc</a:t>
                      </a:r>
                      <a:r>
                        <a:rPr lang="en-US" sz="2200" b="1" baseline="0" smtClean="0">
                          <a:latin typeface="Playfair Display" pitchFamily="2" charset="0"/>
                          <a:cs typeface="Times New Roman" panose="02020603050405020304" pitchFamily="18" charset="0"/>
                        </a:rPr>
                        <a:t> bài ca dao 3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381138">
                <a:tc>
                  <a:txBody>
                    <a:bodyPr/>
                    <a:lstStyle/>
                    <a:p>
                      <a:pPr marL="0" marR="0" algn="just">
                        <a:lnSpc>
                          <a:spcPct val="100000"/>
                        </a:lnSpc>
                        <a:spcBef>
                          <a:spcPts val="0"/>
                        </a:spcBef>
                        <a:spcAft>
                          <a:spcPts val="1000"/>
                        </a:spcAft>
                      </a:pPr>
                      <a:r>
                        <a:rPr lang="it-IT" sz="2200" smtClean="0">
                          <a:effectLst/>
                          <a:latin typeface="Playfair Display" pitchFamily="2" charset="0"/>
                          <a:cs typeface="Times New Roman" panose="02020603050405020304" pitchFamily="18" charset="0"/>
                        </a:rPr>
                        <a:t>1.</a:t>
                      </a:r>
                      <a:r>
                        <a:rPr lang="it-IT" sz="2200" baseline="0" smtClean="0">
                          <a:effectLst/>
                          <a:latin typeface="Playfair Display" pitchFamily="2" charset="0"/>
                          <a:cs typeface="Times New Roman" panose="02020603050405020304" pitchFamily="18" charset="0"/>
                        </a:rPr>
                        <a:t> </a:t>
                      </a:r>
                      <a:r>
                        <a:rPr lang="it-IT" sz="2200" smtClean="0">
                          <a:effectLst/>
                          <a:latin typeface="Playfair Display" pitchFamily="2" charset="0"/>
                          <a:cs typeface="Times New Roman" panose="02020603050405020304" pitchFamily="18" charset="0"/>
                        </a:rPr>
                        <a:t>Bài ca dao là lời của ai nói với ai? Nói về điều gì?</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32025">
                <a:tc>
                  <a:txBody>
                    <a:bodyPr/>
                    <a:lstStyle/>
                    <a:p>
                      <a:pPr algn="just">
                        <a:lnSpc>
                          <a:spcPct val="100000"/>
                        </a:lnSpc>
                      </a:pPr>
                      <a:r>
                        <a:rPr lang="nl-NL" sz="2200" smtClean="0">
                          <a:latin typeface="Playfair Display" pitchFamily="2" charset="0"/>
                          <a:cs typeface="Times New Roman" panose="02020603050405020304" pitchFamily="18" charset="0"/>
                        </a:rPr>
                        <a:t>2. </a:t>
                      </a:r>
                      <a:r>
                        <a:rPr lang="it-IT" sz="2200" kern="1200" smtClean="0">
                          <a:solidFill>
                            <a:schemeClr val="tx1"/>
                          </a:solidFill>
                          <a:effectLst/>
                          <a:latin typeface="Playfair Display" pitchFamily="2" charset="0"/>
                          <a:ea typeface="+mn-ea"/>
                          <a:cs typeface="Times New Roman" panose="02020603050405020304" pitchFamily="18" charset="0"/>
                        </a:rPr>
                        <a:t>Có người cho rằng “người xa” là người ở xa, ý kiến của em như thế nào?</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376208">
                <a:tc>
                  <a:txBody>
                    <a:bodyPr/>
                    <a:lstStyle/>
                    <a:p>
                      <a:pPr algn="just">
                        <a:lnSpc>
                          <a:spcPct val="100000"/>
                        </a:lnSpc>
                      </a:pPr>
                      <a:r>
                        <a:rPr lang="nl-NL" sz="2200" smtClean="0">
                          <a:latin typeface="Playfair Display" pitchFamily="2" charset="0"/>
                          <a:cs typeface="Times New Roman" panose="02020603050405020304" pitchFamily="18" charset="0"/>
                        </a:rPr>
                        <a:t>3. Chỉ</a:t>
                      </a:r>
                      <a:r>
                        <a:rPr lang="nl-NL" sz="2200" baseline="0" smtClean="0">
                          <a:latin typeface="Playfair Display" pitchFamily="2" charset="0"/>
                          <a:cs typeface="Times New Roman" panose="02020603050405020304" pitchFamily="18" charset="0"/>
                        </a:rPr>
                        <a:t> ra và nêu tác dụng của biện pháp nghệ thuật được sử dụng trong bài ca dao.</a:t>
                      </a:r>
                    </a:p>
                    <a:p>
                      <a:pPr algn="just">
                        <a:lnSpc>
                          <a:spcPct val="100000"/>
                        </a:lnSpc>
                      </a:pP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2490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200" smtClean="0">
                          <a:latin typeface="Playfair Display" pitchFamily="2" charset="0"/>
                          <a:cs typeface="Times New Roman" panose="02020603050405020304" pitchFamily="18" charset="0"/>
                        </a:rPr>
                        <a:t>4. </a:t>
                      </a:r>
                      <a:r>
                        <a:rPr lang="en-US" sz="2200" smtClean="0">
                          <a:effectLst/>
                          <a:latin typeface="Playfair Display" pitchFamily="2" charset="0"/>
                          <a:cs typeface="Times New Roman" panose="02020603050405020304" pitchFamily="18" charset="0"/>
                        </a:rPr>
                        <a:t>Bài</a:t>
                      </a:r>
                      <a:r>
                        <a:rPr lang="en-US" sz="2200" baseline="0" smtClean="0">
                          <a:effectLst/>
                          <a:latin typeface="Playfair Display" pitchFamily="2" charset="0"/>
                          <a:cs typeface="Times New Roman" panose="02020603050405020304" pitchFamily="18" charset="0"/>
                        </a:rPr>
                        <a:t> ca dao muốn nhắn nhủ với chúng ta điều gì?</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baseline="0" smtClean="0">
                        <a:effectLst/>
                        <a:latin typeface="Playfair Display" pitchFamily="2"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6" name="TextBox 5"/>
          <p:cNvSpPr txBox="1"/>
          <p:nvPr/>
        </p:nvSpPr>
        <p:spPr>
          <a:xfrm>
            <a:off x="5242560" y="1487340"/>
            <a:ext cx="6581721" cy="1446550"/>
          </a:xfrm>
          <a:prstGeom prst="rect">
            <a:avLst/>
          </a:prstGeom>
          <a:noFill/>
        </p:spPr>
        <p:txBody>
          <a:bodyPr wrap="square" rtlCol="0">
            <a:spAutoFit/>
          </a:bodyPr>
          <a:lstStyle/>
          <a:p>
            <a:pPr algn="just"/>
            <a:r>
              <a:rPr lang="en-US" sz="2200" b="1">
                <a:latin typeface="Playfair Display" pitchFamily="2" charset="0"/>
                <a:ea typeface="Times New Roman" panose="02020603050405020304" pitchFamily="18" charset="0"/>
              </a:rPr>
              <a:t>Đây có thể là lời của ông bà, cha mẹ nói với con cháu, cũng có thể là lời tâm sự của </a:t>
            </a:r>
            <a:r>
              <a:rPr lang="en-US" sz="2200" b="1" smtClean="0">
                <a:latin typeface="Playfair Display" pitchFamily="2" charset="0"/>
                <a:ea typeface="Times New Roman" panose="02020603050405020304" pitchFamily="18" charset="0"/>
              </a:rPr>
              <a:t>anh em với </a:t>
            </a:r>
            <a:r>
              <a:rPr lang="en-US" sz="2200" b="1">
                <a:latin typeface="Playfair Display" pitchFamily="2" charset="0"/>
                <a:ea typeface="Times New Roman" panose="02020603050405020304" pitchFamily="18" charset="0"/>
              </a:rPr>
              <a:t>nhau. Bài ca dao nói về tình cảm </a:t>
            </a:r>
            <a:r>
              <a:rPr lang="en-US" sz="2200" b="1" smtClean="0">
                <a:latin typeface="Playfair Display" pitchFamily="2" charset="0"/>
                <a:ea typeface="Times New Roman" panose="02020603050405020304" pitchFamily="18" charset="0"/>
              </a:rPr>
              <a:t>anh em trong gia đình.</a:t>
            </a:r>
            <a:endParaRPr lang="en-US" sz="2200" b="1">
              <a:latin typeface="Playfair Display" pitchFamily="2" charset="0"/>
            </a:endParaRPr>
          </a:p>
        </p:txBody>
      </p:sp>
      <p:sp>
        <p:nvSpPr>
          <p:cNvPr id="7" name="Rectangle 6"/>
          <p:cNvSpPr/>
          <p:nvPr/>
        </p:nvSpPr>
        <p:spPr>
          <a:xfrm>
            <a:off x="5291327" y="2853795"/>
            <a:ext cx="6484185" cy="430887"/>
          </a:xfrm>
          <a:prstGeom prst="rect">
            <a:avLst/>
          </a:prstGeom>
        </p:spPr>
        <p:txBody>
          <a:bodyPr wrap="square">
            <a:spAutoFit/>
          </a:bodyPr>
          <a:lstStyle/>
          <a:p>
            <a:pPr algn="just">
              <a:spcAft>
                <a:spcPts val="1000"/>
              </a:spcAft>
            </a:pPr>
            <a:r>
              <a:rPr lang="en-US" sz="2200" b="1" i="1" smtClean="0">
                <a:latin typeface="Playfair Display" pitchFamily="2" charset="0"/>
                <a:cs typeface="Times New Roman" panose="02020603050405020304" pitchFamily="18" charset="0"/>
              </a:rPr>
              <a:t>Người xa</a:t>
            </a:r>
            <a:r>
              <a:rPr lang="en-US" sz="2200" b="1" smtClean="0">
                <a:latin typeface="Playfair Display" pitchFamily="2" charset="0"/>
                <a:cs typeface="Times New Roman" panose="02020603050405020304" pitchFamily="18" charset="0"/>
              </a:rPr>
              <a:t> ở đây được hiểu là người ngoài.</a:t>
            </a:r>
            <a:endParaRPr lang="en-US" sz="2200" b="1" i="1">
              <a:effectLst/>
              <a:latin typeface="Playfair Display" pitchFamily="2" charset="0"/>
              <a:ea typeface="Calibri" panose="020F0502020204030204" pitchFamily="34" charset="0"/>
              <a:cs typeface="Times New Roman" panose="02020603050405020304" pitchFamily="18" charset="0"/>
            </a:endParaRPr>
          </a:p>
        </p:txBody>
      </p:sp>
      <p:sp>
        <p:nvSpPr>
          <p:cNvPr id="8" name="Rectangle 7"/>
          <p:cNvSpPr/>
          <p:nvPr/>
        </p:nvSpPr>
        <p:spPr>
          <a:xfrm>
            <a:off x="5291328" y="5189003"/>
            <a:ext cx="6532953" cy="1446550"/>
          </a:xfrm>
          <a:prstGeom prst="rect">
            <a:avLst/>
          </a:prstGeom>
        </p:spPr>
        <p:txBody>
          <a:bodyPr wrap="square">
            <a:spAutoFit/>
          </a:bodyPr>
          <a:lstStyle/>
          <a:p>
            <a:pPr algn="just">
              <a:defRPr/>
            </a:pPr>
            <a:r>
              <a:rPr lang="en-US" sz="2200" b="1">
                <a:latin typeface="Playfair Display" pitchFamily="2" charset="0"/>
                <a:cs typeface="Times New Roman" panose="02020603050405020304" pitchFamily="18" charset="0"/>
              </a:rPr>
              <a:t>Anh em một nhà cùng do cha mẹ sinh ra vậy nên phải sống hoà thuận, yêu thương gắn bó, đoàn kết tương thân, tương ái với nhau để cha mẹ được an tâm và vui lòng.</a:t>
            </a:r>
          </a:p>
        </p:txBody>
      </p:sp>
      <p:sp>
        <p:nvSpPr>
          <p:cNvPr id="9" name="Rectangle 8"/>
          <p:cNvSpPr/>
          <p:nvPr/>
        </p:nvSpPr>
        <p:spPr>
          <a:xfrm>
            <a:off x="5242560" y="3770446"/>
            <a:ext cx="6581721" cy="1446550"/>
          </a:xfrm>
          <a:prstGeom prst="rect">
            <a:avLst/>
          </a:prstGeom>
        </p:spPr>
        <p:txBody>
          <a:bodyPr wrap="square">
            <a:spAutoFit/>
          </a:bodyPr>
          <a:lstStyle/>
          <a:p>
            <a:pPr algn="just"/>
            <a:r>
              <a:rPr lang="en-US" sz="2200" b="1" smtClean="0">
                <a:latin typeface="Playfair Display" pitchFamily="2" charset="0"/>
                <a:cs typeface="Times New Roman" panose="02020603050405020304" pitchFamily="18" charset="0"/>
              </a:rPr>
              <a:t>- </a:t>
            </a:r>
            <a:r>
              <a:rPr lang="en-US" sz="2200" b="1">
                <a:latin typeface="Playfair Display" pitchFamily="2" charset="0"/>
                <a:cs typeface="Times New Roman" panose="02020603050405020304" pitchFamily="18" charset="0"/>
              </a:rPr>
              <a:t>Điệp từ " Cùng" nhấn mạnh sự gắn bó về nguồn gốc máu mủ, ruột thịt.</a:t>
            </a:r>
          </a:p>
          <a:p>
            <a:pPr algn="just"/>
            <a:r>
              <a:rPr lang="en-US" sz="2200" b="1">
                <a:latin typeface="Playfair Display" pitchFamily="2" charset="0"/>
                <a:cs typeface="Times New Roman" panose="02020603050405020304" pitchFamily="18" charset="0"/>
              </a:rPr>
              <a:t>-</a:t>
            </a:r>
            <a:r>
              <a:rPr lang="en-US" sz="2200" b="1" smtClean="0">
                <a:latin typeface="Playfair Display" pitchFamily="2" charset="0"/>
                <a:cs typeface="Times New Roman" panose="02020603050405020304" pitchFamily="18" charset="0"/>
              </a:rPr>
              <a:t> </a:t>
            </a:r>
            <a:r>
              <a:rPr lang="en-US" sz="2200" b="1">
                <a:latin typeface="Playfair Display" pitchFamily="2" charset="0"/>
                <a:cs typeface="Times New Roman" panose="02020603050405020304" pitchFamily="18" charset="0"/>
              </a:rPr>
              <a:t>So sánh " Tình cảm anh em - tay chân " biểu thị sự gần gũi ko thể tách rời.</a:t>
            </a:r>
          </a:p>
        </p:txBody>
      </p:sp>
    </p:spTree>
    <p:extLst>
      <p:ext uri="{BB962C8B-B14F-4D97-AF65-F5344CB8AC3E}">
        <p14:creationId xmlns:p14="http://schemas.microsoft.com/office/powerpoint/2010/main" val="3322047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left)">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left)">
                                      <p:cBhvr>
                                        <p:cTn id="4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25" y="969973"/>
            <a:ext cx="11123256" cy="5499541"/>
          </a:xfrm>
          <a:prstGeom prst="rect">
            <a:avLst/>
          </a:prstGeom>
        </p:spPr>
      </p:pic>
      <p:sp>
        <p:nvSpPr>
          <p:cNvPr id="3" name="Round Diagonal Corner Rectangle 2"/>
          <p:cNvSpPr/>
          <p:nvPr/>
        </p:nvSpPr>
        <p:spPr>
          <a:xfrm>
            <a:off x="701025" y="975930"/>
            <a:ext cx="11123256" cy="5493584"/>
          </a:xfrm>
          <a:prstGeom prst="round2DiagRect">
            <a:avLst>
              <a:gd name="adj1" fmla="val 1414"/>
              <a:gd name="adj2" fmla="val 0"/>
            </a:avLst>
          </a:prstGeom>
          <a:solidFill>
            <a:schemeClr val="lt1">
              <a:alpha val="87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VÒNG MẢNH GHÉP</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5" name="Table 4"/>
          <p:cNvGraphicFramePr>
            <a:graphicFrameLocks noGrp="1"/>
          </p:cNvGraphicFramePr>
          <p:nvPr>
            <p:extLst>
              <p:ext uri="{D42A27DB-BD31-4B8C-83A1-F6EECF244321}">
                <p14:modId xmlns:p14="http://schemas.microsoft.com/office/powerpoint/2010/main" val="481455759"/>
              </p:ext>
            </p:extLst>
          </p:nvPr>
        </p:nvGraphicFramePr>
        <p:xfrm>
          <a:off x="701025" y="969973"/>
          <a:ext cx="11123256" cy="5394960"/>
        </p:xfrm>
        <a:graphic>
          <a:graphicData uri="http://schemas.openxmlformats.org/drawingml/2006/table">
            <a:tbl>
              <a:tblPr firstRow="1" bandRow="1">
                <a:tableStyleId>{2D5ABB26-0587-4C30-8999-92F81FD0307C}</a:tableStyleId>
              </a:tblPr>
              <a:tblGrid>
                <a:gridCol w="5561628"/>
                <a:gridCol w="5561628"/>
              </a:tblGrid>
              <a:tr h="402250">
                <a:tc gridSpan="2">
                  <a:txBody>
                    <a:bodyPr/>
                    <a:lstStyle/>
                    <a:p>
                      <a:pPr algn="ctr">
                        <a:lnSpc>
                          <a:spcPct val="100000"/>
                        </a:lnSpc>
                      </a:pPr>
                      <a:r>
                        <a:rPr lang="en-US" sz="2200" b="1" smtClean="0">
                          <a:latin typeface="Playfair Display" pitchFamily="2" charset="0"/>
                          <a:cs typeface="Times New Roman" panose="02020603050405020304" pitchFamily="18" charset="0"/>
                        </a:rPr>
                        <a:t>Sau</a:t>
                      </a:r>
                      <a:r>
                        <a:rPr lang="en-US" sz="2200" b="1" baseline="0" smtClean="0">
                          <a:latin typeface="Playfair Display" pitchFamily="2" charset="0"/>
                          <a:cs typeface="Times New Roman" panose="02020603050405020304" pitchFamily="18" charset="0"/>
                        </a:rPr>
                        <a:t> khi tìm hiểu về 3 bài ca dao, em hãy s</a:t>
                      </a:r>
                      <a:r>
                        <a:rPr lang="en-US" sz="2200" b="1" smtClean="0">
                          <a:latin typeface="Playfair Display" pitchFamily="2" charset="0"/>
                          <a:cs typeface="Times New Roman" panose="02020603050405020304" pitchFamily="18" charset="0"/>
                        </a:rPr>
                        <a:t>uy</a:t>
                      </a:r>
                      <a:r>
                        <a:rPr lang="en-US" sz="2200" b="1" baseline="0" smtClean="0">
                          <a:latin typeface="Playfair Display" pitchFamily="2" charset="0"/>
                          <a:cs typeface="Times New Roman" panose="02020603050405020304" pitchFamily="18" charset="0"/>
                        </a:rPr>
                        <a:t> nghĩ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18304">
                <a:tc>
                  <a:txBody>
                    <a:bodyPr/>
                    <a:lstStyle/>
                    <a:p>
                      <a:pPr marL="0" marR="0" algn="just">
                        <a:lnSpc>
                          <a:spcPct val="100000"/>
                        </a:lnSpc>
                        <a:spcBef>
                          <a:spcPts val="0"/>
                        </a:spcBef>
                        <a:spcAft>
                          <a:spcPts val="1000"/>
                        </a:spcAft>
                      </a:pPr>
                      <a:r>
                        <a:rPr lang="it-IT" sz="2200" smtClean="0">
                          <a:effectLst/>
                          <a:latin typeface="Playfair Display" pitchFamily="2" charset="0"/>
                          <a:cs typeface="Times New Roman" panose="02020603050405020304" pitchFamily="18" charset="0"/>
                        </a:rPr>
                        <a:t>1.</a:t>
                      </a:r>
                      <a:r>
                        <a:rPr lang="it-IT" sz="2200" baseline="0" smtClean="0">
                          <a:effectLst/>
                          <a:latin typeface="Playfair Display" pitchFamily="2" charset="0"/>
                          <a:cs typeface="Times New Roman" panose="02020603050405020304" pitchFamily="18" charset="0"/>
                        </a:rPr>
                        <a:t> </a:t>
                      </a:r>
                      <a:r>
                        <a:rPr lang="it-IT" sz="2200" smtClean="0">
                          <a:effectLst/>
                          <a:latin typeface="Playfair Display" pitchFamily="2" charset="0"/>
                          <a:cs typeface="Times New Roman" panose="02020603050405020304" pitchFamily="18" charset="0"/>
                        </a:rPr>
                        <a:t>Vẻ</a:t>
                      </a:r>
                      <a:r>
                        <a:rPr lang="it-IT" sz="2200" baseline="0" smtClean="0">
                          <a:effectLst/>
                          <a:latin typeface="Playfair Display" pitchFamily="2" charset="0"/>
                          <a:cs typeface="Times New Roman" panose="02020603050405020304" pitchFamily="18" charset="0"/>
                        </a:rPr>
                        <a:t> đẹp tâm hồn người Việt được thể hiện như thế nào trong ba bài ca dao trên?</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r>
                        <a:rPr lang="en-US" sz="2200" smtClean="0">
                          <a:latin typeface="Playfair Display" pitchFamily="2" charset="0"/>
                          <a:cs typeface="Times New Roman" panose="02020603050405020304" pitchFamily="18" charset="0"/>
                        </a:rPr>
                        <a:t>…………………………………………………………………………………………………………………………</a:t>
                      </a:r>
                      <a:endParaRPr lang="en-US" sz="220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982520">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200" smtClean="0">
                          <a:effectLst/>
                          <a:latin typeface="Playfair Display" pitchFamily="2" charset="0"/>
                          <a:cs typeface="Times New Roman" panose="02020603050405020304" pitchFamily="18" charset="0"/>
                        </a:rPr>
                        <a:t>2. Từ</a:t>
                      </a:r>
                      <a:r>
                        <a:rPr lang="it-IT" sz="2200" baseline="0" smtClean="0">
                          <a:effectLst/>
                          <a:latin typeface="Playfair Display" pitchFamily="2" charset="0"/>
                          <a:cs typeface="Times New Roman" panose="02020603050405020304" pitchFamily="18" charset="0"/>
                        </a:rPr>
                        <a:t> những lời nhắn nhủ trong các bài ca dao, em dự định làm gì để thể hiện tình cảm với người thân trong gia đình? Hãy kể ra 1-3 việc làm của em.</a:t>
                      </a:r>
                      <a:endParaRPr lang="en-US" sz="2200" i="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982520">
                <a:tc>
                  <a:txBody>
                    <a:bodyPr/>
                    <a:lstStyle/>
                    <a:p>
                      <a:pPr algn="just">
                        <a:lnSpc>
                          <a:spcPct val="100000"/>
                        </a:lnSpc>
                      </a:pPr>
                      <a:r>
                        <a:rPr lang="nl-NL" sz="2200" smtClean="0">
                          <a:latin typeface="Playfair Display" pitchFamily="2" charset="0"/>
                          <a:cs typeface="Times New Roman" panose="02020603050405020304" pitchFamily="18" charset="0"/>
                        </a:rPr>
                        <a:t>3. </a:t>
                      </a:r>
                      <a:r>
                        <a:rPr lang="nl-NL" sz="2200" i="0" kern="1200" smtClean="0">
                          <a:solidFill>
                            <a:schemeClr val="tx1"/>
                          </a:solidFill>
                          <a:effectLst/>
                          <a:latin typeface="Playfair Display" pitchFamily="2" charset="0"/>
                          <a:ea typeface="+mn-ea"/>
                          <a:cs typeface="Times New Roman" panose="02020603050405020304" pitchFamily="18" charset="0"/>
                        </a:rPr>
                        <a:t>Tìm</a:t>
                      </a:r>
                      <a:r>
                        <a:rPr lang="nl-NL" sz="2200" i="0" kern="1200" baseline="0" smtClean="0">
                          <a:solidFill>
                            <a:schemeClr val="tx1"/>
                          </a:solidFill>
                          <a:effectLst/>
                          <a:latin typeface="Playfair Display" pitchFamily="2" charset="0"/>
                          <a:ea typeface="+mn-ea"/>
                          <a:cs typeface="Times New Roman" panose="02020603050405020304" pitchFamily="18" charset="0"/>
                        </a:rPr>
                        <a:t> và ghi lại các bài ca dao khác cũng viết về chủ đề tình cảm gia đình.</a:t>
                      </a: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84114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25" y="969973"/>
            <a:ext cx="11123256" cy="5499541"/>
          </a:xfrm>
          <a:prstGeom prst="rect">
            <a:avLst/>
          </a:prstGeom>
        </p:spPr>
      </p:pic>
      <p:sp>
        <p:nvSpPr>
          <p:cNvPr id="3" name="Round Diagonal Corner Rectangle 2"/>
          <p:cNvSpPr/>
          <p:nvPr/>
        </p:nvSpPr>
        <p:spPr>
          <a:xfrm>
            <a:off x="701025" y="975930"/>
            <a:ext cx="11123256" cy="5493584"/>
          </a:xfrm>
          <a:prstGeom prst="round2DiagRect">
            <a:avLst>
              <a:gd name="adj1" fmla="val 1414"/>
              <a:gd name="adj2" fmla="val 0"/>
            </a:avLst>
          </a:prstGeom>
          <a:solidFill>
            <a:schemeClr val="lt1">
              <a:alpha val="87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VÒNG MẢNH GHÉP</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5" name="Table 4"/>
          <p:cNvGraphicFramePr>
            <a:graphicFrameLocks noGrp="1"/>
          </p:cNvGraphicFramePr>
          <p:nvPr>
            <p:extLst>
              <p:ext uri="{D42A27DB-BD31-4B8C-83A1-F6EECF244321}">
                <p14:modId xmlns:p14="http://schemas.microsoft.com/office/powerpoint/2010/main" val="3495039768"/>
              </p:ext>
            </p:extLst>
          </p:nvPr>
        </p:nvGraphicFramePr>
        <p:xfrm>
          <a:off x="701025" y="969973"/>
          <a:ext cx="11123256" cy="5497883"/>
        </p:xfrm>
        <a:graphic>
          <a:graphicData uri="http://schemas.openxmlformats.org/drawingml/2006/table">
            <a:tbl>
              <a:tblPr firstRow="1" bandRow="1">
                <a:tableStyleId>{2D5ABB26-0587-4C30-8999-92F81FD0307C}</a:tableStyleId>
              </a:tblPr>
              <a:tblGrid>
                <a:gridCol w="5561628"/>
                <a:gridCol w="5561628"/>
              </a:tblGrid>
              <a:tr h="402250">
                <a:tc gridSpan="2">
                  <a:txBody>
                    <a:bodyPr/>
                    <a:lstStyle/>
                    <a:p>
                      <a:pPr algn="ctr">
                        <a:lnSpc>
                          <a:spcPct val="100000"/>
                        </a:lnSpc>
                      </a:pPr>
                      <a:r>
                        <a:rPr lang="en-US" sz="2200" b="1" smtClean="0">
                          <a:latin typeface="Playfair Display" pitchFamily="2" charset="0"/>
                          <a:cs typeface="Times New Roman" panose="02020603050405020304" pitchFamily="18" charset="0"/>
                        </a:rPr>
                        <a:t>Sau</a:t>
                      </a:r>
                      <a:r>
                        <a:rPr lang="en-US" sz="2200" b="1" baseline="0" smtClean="0">
                          <a:latin typeface="Playfair Display" pitchFamily="2" charset="0"/>
                          <a:cs typeface="Times New Roman" panose="02020603050405020304" pitchFamily="18" charset="0"/>
                        </a:rPr>
                        <a:t> khi tìm hiểu về 3 bài ca dao, em hãy s</a:t>
                      </a:r>
                      <a:r>
                        <a:rPr lang="en-US" sz="2200" b="1" smtClean="0">
                          <a:latin typeface="Playfair Display" pitchFamily="2" charset="0"/>
                          <a:cs typeface="Times New Roman" panose="02020603050405020304" pitchFamily="18" charset="0"/>
                        </a:rPr>
                        <a:t>uy</a:t>
                      </a:r>
                      <a:r>
                        <a:rPr lang="en-US" sz="2200" b="1" baseline="0" smtClean="0">
                          <a:latin typeface="Playfair Display" pitchFamily="2" charset="0"/>
                          <a:cs typeface="Times New Roman" panose="02020603050405020304" pitchFamily="18" charset="0"/>
                        </a:rPr>
                        <a:t> nghĩ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18304">
                <a:tc>
                  <a:txBody>
                    <a:bodyPr/>
                    <a:lstStyle/>
                    <a:p>
                      <a:pPr marL="0" marR="0" algn="just">
                        <a:lnSpc>
                          <a:spcPct val="100000"/>
                        </a:lnSpc>
                        <a:spcBef>
                          <a:spcPts val="0"/>
                        </a:spcBef>
                        <a:spcAft>
                          <a:spcPts val="1000"/>
                        </a:spcAft>
                      </a:pPr>
                      <a:r>
                        <a:rPr lang="it-IT" sz="2200" smtClean="0">
                          <a:effectLst/>
                          <a:latin typeface="Playfair Display" pitchFamily="2" charset="0"/>
                          <a:cs typeface="Times New Roman" panose="02020603050405020304" pitchFamily="18" charset="0"/>
                        </a:rPr>
                        <a:t>1.</a:t>
                      </a:r>
                      <a:r>
                        <a:rPr lang="it-IT" sz="2200" baseline="0" smtClean="0">
                          <a:effectLst/>
                          <a:latin typeface="Playfair Display" pitchFamily="2" charset="0"/>
                          <a:cs typeface="Times New Roman" panose="02020603050405020304" pitchFamily="18" charset="0"/>
                        </a:rPr>
                        <a:t> </a:t>
                      </a:r>
                      <a:r>
                        <a:rPr lang="it-IT" sz="2200" smtClean="0">
                          <a:effectLst/>
                          <a:latin typeface="Playfair Display" pitchFamily="2" charset="0"/>
                          <a:cs typeface="Times New Roman" panose="02020603050405020304" pitchFamily="18" charset="0"/>
                        </a:rPr>
                        <a:t>Vẻ</a:t>
                      </a:r>
                      <a:r>
                        <a:rPr lang="it-IT" sz="2200" baseline="0" smtClean="0">
                          <a:effectLst/>
                          <a:latin typeface="Playfair Display" pitchFamily="2" charset="0"/>
                          <a:cs typeface="Times New Roman" panose="02020603050405020304" pitchFamily="18" charset="0"/>
                        </a:rPr>
                        <a:t> đẹp tâm hồn người Việt được thể hiện như thế nào trong ba bài ca dao trên?</a:t>
                      </a:r>
                      <a:endParaRPr lang="en-US" sz="22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p>
                      <a:pPr>
                        <a:lnSpc>
                          <a:spcPct val="100000"/>
                        </a:lnSpc>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535483">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200" smtClean="0">
                          <a:effectLst/>
                          <a:latin typeface="Playfair Display" pitchFamily="2" charset="0"/>
                          <a:cs typeface="Times New Roman" panose="02020603050405020304" pitchFamily="18" charset="0"/>
                        </a:rPr>
                        <a:t>2. Từ</a:t>
                      </a:r>
                      <a:r>
                        <a:rPr lang="it-IT" sz="2200" baseline="0" smtClean="0">
                          <a:effectLst/>
                          <a:latin typeface="Playfair Display" pitchFamily="2" charset="0"/>
                          <a:cs typeface="Times New Roman" panose="02020603050405020304" pitchFamily="18" charset="0"/>
                        </a:rPr>
                        <a:t> những lời nhắn nhủ trong các bài ca dao, em dự định làm gì để thể hiện tình cảm với người thân trong gia đình? Hãy kể ra 1-3 việc làm của em.</a:t>
                      </a:r>
                      <a:endParaRPr lang="en-US" sz="2200" i="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982520">
                <a:tc>
                  <a:txBody>
                    <a:bodyPr/>
                    <a:lstStyle/>
                    <a:p>
                      <a:pPr algn="just">
                        <a:lnSpc>
                          <a:spcPct val="100000"/>
                        </a:lnSpc>
                      </a:pPr>
                      <a:r>
                        <a:rPr lang="nl-NL" sz="2200" smtClean="0">
                          <a:latin typeface="Playfair Display" pitchFamily="2" charset="0"/>
                          <a:cs typeface="Times New Roman" panose="02020603050405020304" pitchFamily="18" charset="0"/>
                        </a:rPr>
                        <a:t>3. </a:t>
                      </a:r>
                      <a:r>
                        <a:rPr lang="nl-NL" sz="2200" i="0" kern="1200" smtClean="0">
                          <a:solidFill>
                            <a:schemeClr val="tx1"/>
                          </a:solidFill>
                          <a:effectLst/>
                          <a:latin typeface="Playfair Display" pitchFamily="2" charset="0"/>
                          <a:ea typeface="+mn-ea"/>
                          <a:cs typeface="Times New Roman" panose="02020603050405020304" pitchFamily="18" charset="0"/>
                        </a:rPr>
                        <a:t>Tìm</a:t>
                      </a:r>
                      <a:r>
                        <a:rPr lang="nl-NL" sz="2200" i="0" kern="1200" baseline="0" smtClean="0">
                          <a:solidFill>
                            <a:schemeClr val="tx1"/>
                          </a:solidFill>
                          <a:effectLst/>
                          <a:latin typeface="Playfair Display" pitchFamily="2" charset="0"/>
                          <a:ea typeface="+mn-ea"/>
                          <a:cs typeface="Times New Roman" panose="02020603050405020304" pitchFamily="18" charset="0"/>
                        </a:rPr>
                        <a:t> và ghi lại các bài ca dao khác cũng viết về chủ đề tình cảm gia đình.</a:t>
                      </a:r>
                    </a:p>
                    <a:p>
                      <a:pPr algn="just">
                        <a:lnSpc>
                          <a:spcPct val="100000"/>
                        </a:lnSpc>
                      </a:pPr>
                      <a:endParaRPr lang="nl-NL" sz="2200" i="0" kern="1200" baseline="0" smtClean="0">
                        <a:solidFill>
                          <a:schemeClr val="tx1"/>
                        </a:solidFill>
                        <a:effectLst/>
                        <a:latin typeface="Playfair Display" pitchFamily="2" charset="0"/>
                        <a:ea typeface="+mn-ea"/>
                        <a:cs typeface="Times New Roman" panose="02020603050405020304" pitchFamily="18" charset="0"/>
                      </a:endParaRPr>
                    </a:p>
                    <a:p>
                      <a:pPr algn="just">
                        <a:lnSpc>
                          <a:spcPct val="100000"/>
                        </a:lnSpc>
                      </a:pPr>
                      <a:endParaRPr lang="nl-NL" sz="2200" i="0" kern="1200" baseline="0" smtClean="0">
                        <a:solidFill>
                          <a:schemeClr val="tx1"/>
                        </a:solidFill>
                        <a:effectLst/>
                        <a:latin typeface="Playfair Display" pitchFamily="2" charset="0"/>
                        <a:ea typeface="+mn-ea"/>
                        <a:cs typeface="Times New Roman" panose="02020603050405020304" pitchFamily="18" charset="0"/>
                      </a:endParaRPr>
                    </a:p>
                    <a:p>
                      <a:pPr algn="just">
                        <a:lnSpc>
                          <a:spcPct val="100000"/>
                        </a:lnSpc>
                      </a:pPr>
                      <a:endParaRPr lang="nl-NL" sz="2200" i="0" kern="1200" baseline="0" smtClean="0">
                        <a:solidFill>
                          <a:schemeClr val="tx1"/>
                        </a:solidFill>
                        <a:effectLst/>
                        <a:latin typeface="Playfair Display" pitchFamily="2" charset="0"/>
                        <a:ea typeface="+mn-ea"/>
                        <a:cs typeface="Times New Roman" panose="02020603050405020304" pitchFamily="18" charset="0"/>
                      </a:endParaRPr>
                    </a:p>
                    <a:p>
                      <a:pPr algn="just">
                        <a:lnSpc>
                          <a:spcPct val="100000"/>
                        </a:lnSpc>
                      </a:pPr>
                      <a:endParaRPr lang="en-US" sz="2200" i="0" smtClean="0">
                        <a:latin typeface="Playfair Display" pitchFamily="2" charset="0"/>
                        <a:ea typeface="Calibri" panose="020F0502020204030204" pitchFamily="34" charset="0"/>
                        <a:cs typeface="Times New Roman" panose="02020603050405020304" pitchFamily="18" charset="0"/>
                      </a:endParaRPr>
                    </a:p>
                    <a:p>
                      <a:pPr algn="just">
                        <a:lnSpc>
                          <a:spcPct val="100000"/>
                        </a:lnSpc>
                      </a:pPr>
                      <a:endParaRPr lang="en-US" sz="22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smtClean="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7" name="TextBox 6"/>
          <p:cNvSpPr txBox="1"/>
          <p:nvPr/>
        </p:nvSpPr>
        <p:spPr>
          <a:xfrm>
            <a:off x="6262653" y="1405033"/>
            <a:ext cx="6581721" cy="1107996"/>
          </a:xfrm>
          <a:prstGeom prst="rect">
            <a:avLst/>
          </a:prstGeom>
          <a:noFill/>
        </p:spPr>
        <p:txBody>
          <a:bodyPr wrap="square" rtlCol="0">
            <a:spAutoFit/>
          </a:bodyPr>
          <a:lstStyle/>
          <a:p>
            <a:pPr algn="just"/>
            <a:r>
              <a:rPr lang="en-US" sz="2200" b="1" smtClean="0">
                <a:latin typeface="Playfair Display" pitchFamily="2" charset="0"/>
                <a:ea typeface="Times New Roman" panose="02020603050405020304" pitchFamily="18" charset="0"/>
              </a:rPr>
              <a:t>Vẻ đẹp tâm hồn người Việt:</a:t>
            </a:r>
          </a:p>
          <a:p>
            <a:pPr marL="342900" indent="-342900" algn="just">
              <a:buFontTx/>
              <a:buChar char="-"/>
            </a:pPr>
            <a:r>
              <a:rPr lang="en-US" sz="2200" b="1" smtClean="0">
                <a:latin typeface="Playfair Display" pitchFamily="2" charset="0"/>
              </a:rPr>
              <a:t>Trân trọng, đề cao nguồn cội, tình cảm;</a:t>
            </a:r>
          </a:p>
          <a:p>
            <a:pPr marL="342900" indent="-342900" algn="just">
              <a:buFontTx/>
              <a:buChar char="-"/>
            </a:pPr>
            <a:r>
              <a:rPr lang="en-US" sz="2200" b="1" smtClean="0">
                <a:latin typeface="Playfair Display" pitchFamily="2" charset="0"/>
              </a:rPr>
              <a:t>Sống ân nghĩa, thủy chung.</a:t>
            </a:r>
            <a:endParaRPr lang="en-US" sz="2200" b="1">
              <a:latin typeface="Playfair Display" pitchFamily="2" charset="0"/>
            </a:endParaRPr>
          </a:p>
        </p:txBody>
      </p:sp>
      <p:sp>
        <p:nvSpPr>
          <p:cNvPr id="8" name="Rectangle 7"/>
          <p:cNvSpPr/>
          <p:nvPr/>
        </p:nvSpPr>
        <p:spPr>
          <a:xfrm>
            <a:off x="6262653" y="2513029"/>
            <a:ext cx="5561628" cy="1446550"/>
          </a:xfrm>
          <a:prstGeom prst="rect">
            <a:avLst/>
          </a:prstGeom>
        </p:spPr>
        <p:txBody>
          <a:bodyPr wrap="square">
            <a:spAutoFit/>
          </a:bodyPr>
          <a:lstStyle/>
          <a:p>
            <a:pPr algn="just">
              <a:spcAft>
                <a:spcPts val="1000"/>
              </a:spcAft>
            </a:pPr>
            <a:r>
              <a:rPr lang="en-US" sz="2200" b="1" smtClean="0">
                <a:latin typeface="Playfair Display" pitchFamily="2" charset="0"/>
                <a:cs typeface="Times New Roman" panose="02020603050405020304" pitchFamily="18" charset="0"/>
              </a:rPr>
              <a:t>Tình cảm gia đình là tình cảm thiêng liêng nhất đối với mỗi con người. Chúng ta cần biết trân trọng, vun đắp tình cảm ấy ngày càng sâu sắc, bền chặt.</a:t>
            </a:r>
            <a:endParaRPr lang="en-US" sz="2200" b="1">
              <a:effectLst/>
              <a:latin typeface="Playfair Display" pitchFamily="2" charset="0"/>
              <a:ea typeface="Calibri" panose="020F0502020204030204" pitchFamily="34" charset="0"/>
              <a:cs typeface="Times New Roman" panose="02020603050405020304" pitchFamily="18" charset="0"/>
            </a:endParaRPr>
          </a:p>
        </p:txBody>
      </p:sp>
      <p:sp>
        <p:nvSpPr>
          <p:cNvPr id="9" name="Rectangle 8"/>
          <p:cNvSpPr/>
          <p:nvPr/>
        </p:nvSpPr>
        <p:spPr>
          <a:xfrm>
            <a:off x="6425184" y="4091162"/>
            <a:ext cx="6581721" cy="2246769"/>
          </a:xfrm>
          <a:prstGeom prst="rect">
            <a:avLst/>
          </a:prstGeom>
        </p:spPr>
        <p:txBody>
          <a:bodyPr wrap="square">
            <a:spAutoFit/>
          </a:bodyPr>
          <a:lstStyle/>
          <a:p>
            <a:r>
              <a:rPr lang="en-US" sz="2000" b="1" smtClean="0">
                <a:latin typeface="Playfair Display" pitchFamily="2" charset="0"/>
              </a:rPr>
              <a:t>-   </a:t>
            </a:r>
            <a:r>
              <a:rPr lang="en-US" sz="2000" b="1" i="1" smtClean="0">
                <a:latin typeface="Playfair Display" pitchFamily="2" charset="0"/>
              </a:rPr>
              <a:t>Công </a:t>
            </a:r>
            <a:r>
              <a:rPr lang="en-US" sz="2000" b="1" i="1">
                <a:latin typeface="Playfair Display" pitchFamily="2" charset="0"/>
              </a:rPr>
              <a:t>cha như núi Thái Sơn,</a:t>
            </a:r>
          </a:p>
          <a:p>
            <a:r>
              <a:rPr lang="en-US" sz="2000" b="1" i="1">
                <a:latin typeface="Playfair Display" pitchFamily="2" charset="0"/>
              </a:rPr>
              <a:t>Nghĩa mẹ như nước trong nguồn chảy ra.</a:t>
            </a:r>
          </a:p>
          <a:p>
            <a:r>
              <a:rPr lang="en-US" sz="2000" b="1" i="1" smtClean="0">
                <a:latin typeface="Playfair Display" pitchFamily="2" charset="0"/>
              </a:rPr>
              <a:t>      Một </a:t>
            </a:r>
            <a:r>
              <a:rPr lang="en-US" sz="2000" b="1" i="1">
                <a:latin typeface="Playfair Display" pitchFamily="2" charset="0"/>
              </a:rPr>
              <a:t>lòng thờ mẹ kính cha,</a:t>
            </a:r>
          </a:p>
          <a:p>
            <a:r>
              <a:rPr lang="en-US" sz="2000" b="1" i="1">
                <a:latin typeface="Playfair Display" pitchFamily="2" charset="0"/>
              </a:rPr>
              <a:t>Cho tròn chữ hiếu mới là đạo con.</a:t>
            </a:r>
          </a:p>
          <a:p>
            <a:r>
              <a:rPr lang="en-US" sz="2000" b="1" smtClean="0">
                <a:latin typeface="Playfair Display" pitchFamily="2" charset="0"/>
              </a:rPr>
              <a:t>- </a:t>
            </a:r>
            <a:r>
              <a:rPr lang="en-US" sz="2000" b="1">
                <a:latin typeface="Playfair Display" pitchFamily="2" charset="0"/>
              </a:rPr>
              <a:t>Khôn ngoan đá đáp người ngoài</a:t>
            </a:r>
          </a:p>
          <a:p>
            <a:r>
              <a:rPr lang="en-US" sz="2000" b="1">
                <a:latin typeface="Playfair Display" pitchFamily="2" charset="0"/>
              </a:rPr>
              <a:t>Gà cùng một mẹ chớ hoài đá nhau.</a:t>
            </a:r>
          </a:p>
          <a:p>
            <a:r>
              <a:rPr lang="en-US" sz="2000" b="1" smtClean="0">
                <a:latin typeface="Playfair Display" pitchFamily="2" charset="0"/>
              </a:rPr>
              <a:t>- ….</a:t>
            </a:r>
            <a:endParaRPr lang="en-US" sz="2000" b="1">
              <a:latin typeface="Playfair Display" pitchFamily="2" charset="0"/>
            </a:endParaRPr>
          </a:p>
        </p:txBody>
      </p:sp>
    </p:spTree>
    <p:extLst>
      <p:ext uri="{BB962C8B-B14F-4D97-AF65-F5344CB8AC3E}">
        <p14:creationId xmlns:p14="http://schemas.microsoft.com/office/powerpoint/2010/main" val="673130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left)">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left)">
                                      <p:cBhvr>
                                        <p:cTn id="45" dur="5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animEffect transition="in" filter="wipe(left)">
                                      <p:cBhvr>
                                        <p:cTn id="50" dur="500"/>
                                        <p:tgtEl>
                                          <p:spTgt spid="9">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animEffect transition="in" filter="wipe(left)">
                                      <p:cBhvr>
                                        <p:cTn id="55" dur="500"/>
                                        <p:tgtEl>
                                          <p:spTgt spid="9">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
                                            <p:txEl>
                                              <p:pRg st="4" end="4"/>
                                            </p:txEl>
                                          </p:spTgt>
                                        </p:tgtEl>
                                        <p:attrNameLst>
                                          <p:attrName>style.visibility</p:attrName>
                                        </p:attrNameLst>
                                      </p:cBhvr>
                                      <p:to>
                                        <p:strVal val="visible"/>
                                      </p:to>
                                    </p:set>
                                    <p:animEffect transition="in" filter="wipe(left)">
                                      <p:cBhvr>
                                        <p:cTn id="60" dur="500"/>
                                        <p:tgtEl>
                                          <p:spTgt spid="9">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9">
                                            <p:txEl>
                                              <p:pRg st="5" end="5"/>
                                            </p:txEl>
                                          </p:spTgt>
                                        </p:tgtEl>
                                        <p:attrNameLst>
                                          <p:attrName>style.visibility</p:attrName>
                                        </p:attrNameLst>
                                      </p:cBhvr>
                                      <p:to>
                                        <p:strVal val="visible"/>
                                      </p:to>
                                    </p:set>
                                    <p:animEffect transition="in" filter="wipe(left)">
                                      <p:cBhvr>
                                        <p:cTn id="65" dur="500"/>
                                        <p:tgtEl>
                                          <p:spTgt spid="9">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9">
                                            <p:txEl>
                                              <p:pRg st="6" end="6"/>
                                            </p:txEl>
                                          </p:spTgt>
                                        </p:tgtEl>
                                        <p:attrNameLst>
                                          <p:attrName>style.visibility</p:attrName>
                                        </p:attrNameLst>
                                      </p:cBhvr>
                                      <p:to>
                                        <p:strVal val="visible"/>
                                      </p:to>
                                    </p:set>
                                    <p:animEffect transition="in" filter="wipe(left)">
                                      <p:cBhvr>
                                        <p:cTn id="7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D83680F-9D5D-47D5-A1FB-4785D04422AE}"/>
              </a:ext>
            </a:extLst>
          </p:cNvPr>
          <p:cNvGrpSpPr/>
          <p:nvPr/>
        </p:nvGrpSpPr>
        <p:grpSpPr>
          <a:xfrm>
            <a:off x="857250" y="188542"/>
            <a:ext cx="11333163" cy="787540"/>
            <a:chOff x="857250" y="516202"/>
            <a:chExt cx="11333163" cy="787540"/>
          </a:xfrm>
        </p:grpSpPr>
        <p:sp>
          <p:nvSpPr>
            <p:cNvPr id="3" name="矩形 2">
              <a:extLst>
                <a:ext uri="{FF2B5EF4-FFF2-40B4-BE49-F238E27FC236}">
                  <a16:creationId xmlns:a16="http://schemas.microsoft.com/office/drawing/2014/main" xmlns="" id="{4B671E33-AFD7-488A-92E2-E7317AD00A09}"/>
                </a:ext>
              </a:extLst>
            </p:cNvPr>
            <p:cNvSpPr/>
            <p:nvPr/>
          </p:nvSpPr>
          <p:spPr>
            <a:xfrm flipV="1">
              <a:off x="857250" y="1258023"/>
              <a:ext cx="11333163" cy="45719"/>
            </a:xfrm>
            <a:prstGeom prst="rect">
              <a:avLst/>
            </a:prstGeom>
            <a:solidFill>
              <a:srgbClr val="4B9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1860416" y="516202"/>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TỔNG KẾT</a:t>
              </a:r>
              <a:endParaRPr lang="zh-CN" altLang="en-US" sz="3500" b="1" spc="300" dirty="0">
                <a:solidFill>
                  <a:srgbClr val="4B9C76"/>
                </a:solidFill>
                <a:latin typeface="Playfair Display" pitchFamily="2" charset="0"/>
                <a:ea typeface="字魂35号-经典雅黑" panose="00000500000000000000" pitchFamily="2" charset="-122"/>
                <a:sym typeface=""/>
              </a:endParaRPr>
            </a:p>
          </p:txBody>
        </p:sp>
      </p:grpSp>
      <p:cxnSp>
        <p:nvCxnSpPr>
          <p:cNvPr id="5" name="Straight Arrow Connector 22">
            <a:extLst>
              <a:ext uri="{FF2B5EF4-FFF2-40B4-BE49-F238E27FC236}">
                <a16:creationId xmlns:a16="http://schemas.microsoft.com/office/drawing/2014/main" xmlns="" id="{DCC6A291-7579-40C0-A72A-308F7DD97151}"/>
              </a:ext>
            </a:extLst>
          </p:cNvPr>
          <p:cNvCxnSpPr/>
          <p:nvPr/>
        </p:nvCxnSpPr>
        <p:spPr>
          <a:xfrm flipV="1">
            <a:off x="4199523" y="2270423"/>
            <a:ext cx="2820786" cy="1"/>
          </a:xfrm>
          <a:prstGeom prst="straightConnector1">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grpSp>
        <p:nvGrpSpPr>
          <p:cNvPr id="8" name="Group 20">
            <a:extLst>
              <a:ext uri="{FF2B5EF4-FFF2-40B4-BE49-F238E27FC236}">
                <a16:creationId xmlns:a16="http://schemas.microsoft.com/office/drawing/2014/main" xmlns="" id="{DAB2470D-135A-4674-AEB2-A176F75466E5}"/>
              </a:ext>
            </a:extLst>
          </p:cNvPr>
          <p:cNvGrpSpPr/>
          <p:nvPr/>
        </p:nvGrpSpPr>
        <p:grpSpPr>
          <a:xfrm>
            <a:off x="2464652" y="1513590"/>
            <a:ext cx="1513668" cy="1513668"/>
            <a:chOff x="2019765" y="1694131"/>
            <a:chExt cx="1513668" cy="1513668"/>
          </a:xfrm>
          <a:solidFill>
            <a:srgbClr val="539C26"/>
          </a:solidFill>
        </p:grpSpPr>
        <p:sp>
          <p:nvSpPr>
            <p:cNvPr id="10" name="Teardrop 9">
              <a:extLst>
                <a:ext uri="{FF2B5EF4-FFF2-40B4-BE49-F238E27FC236}">
                  <a16:creationId xmlns:a16="http://schemas.microsoft.com/office/drawing/2014/main" xmlns="" id="{54FB7078-DF28-4BD8-885B-8BF509A57F8A}"/>
                </a:ext>
              </a:extLst>
            </p:cNvPr>
            <p:cNvSpPr/>
            <p:nvPr/>
          </p:nvSpPr>
          <p:spPr>
            <a:xfrm rot="8028697">
              <a:off x="2019765" y="1694131"/>
              <a:ext cx="1513668" cy="151366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latin typeface=""/>
                <a:ea typeface="字魂35号-经典雅黑" panose="00000500000000000000" pitchFamily="2" charset="-122"/>
                <a:sym typeface=""/>
              </a:endParaRPr>
            </a:p>
          </p:txBody>
        </p:sp>
        <p:sp>
          <p:nvSpPr>
            <p:cNvPr id="11" name="Teardrop 3">
              <a:extLst>
                <a:ext uri="{FF2B5EF4-FFF2-40B4-BE49-F238E27FC236}">
                  <a16:creationId xmlns:a16="http://schemas.microsoft.com/office/drawing/2014/main" xmlns="" id="{20EDE10D-8C87-42A3-B40A-13E9E7E61689}"/>
                </a:ext>
              </a:extLst>
            </p:cNvPr>
            <p:cNvSpPr/>
            <p:nvPr/>
          </p:nvSpPr>
          <p:spPr>
            <a:xfrm rot="8028697">
              <a:off x="2084879" y="1759244"/>
              <a:ext cx="1383446" cy="1383446"/>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latin typeface=""/>
                <a:ea typeface="字魂35号-经典雅黑" panose="00000500000000000000" pitchFamily="2" charset="-122"/>
                <a:sym typeface=""/>
              </a:endParaRPr>
            </a:p>
          </p:txBody>
        </p:sp>
      </p:grpSp>
      <p:sp>
        <p:nvSpPr>
          <p:cNvPr id="9" name="Rectangle 60">
            <a:extLst>
              <a:ext uri="{FF2B5EF4-FFF2-40B4-BE49-F238E27FC236}">
                <a16:creationId xmlns:a16="http://schemas.microsoft.com/office/drawing/2014/main" xmlns="" id="{D67B0DCA-2986-45AB-A4C0-292945CAE88C}"/>
              </a:ext>
            </a:extLst>
          </p:cNvPr>
          <p:cNvSpPr/>
          <p:nvPr/>
        </p:nvSpPr>
        <p:spPr>
          <a:xfrm>
            <a:off x="2616898" y="2050836"/>
            <a:ext cx="1258679" cy="830997"/>
          </a:xfrm>
          <a:prstGeom prst="rect">
            <a:avLst/>
          </a:prstGeom>
          <a:noFill/>
          <a:ln>
            <a:noFill/>
          </a:ln>
        </p:spPr>
        <p:txBody>
          <a:bodyPr wrap="none">
            <a:spAutoFit/>
          </a:bodyPr>
          <a:lstStyle/>
          <a:p>
            <a:pPr algn="ctr"/>
            <a:r>
              <a:rPr lang="en-US" altLang="zh-CN" sz="2400" b="1" smtClean="0">
                <a:solidFill>
                  <a:schemeClr val="bg1"/>
                </a:solidFill>
                <a:latin typeface="Playfair Display" pitchFamily="2" charset="0"/>
                <a:ea typeface="字魂35号-经典雅黑" panose="00000500000000000000" pitchFamily="2" charset="-122"/>
                <a:sym typeface=""/>
              </a:rPr>
              <a:t>NGHỆ </a:t>
            </a:r>
          </a:p>
          <a:p>
            <a:pPr algn="ctr"/>
            <a:r>
              <a:rPr lang="en-US" altLang="zh-CN" sz="2400" b="1" smtClean="0">
                <a:solidFill>
                  <a:schemeClr val="bg1"/>
                </a:solidFill>
                <a:latin typeface="Playfair Display" pitchFamily="2" charset="0"/>
                <a:ea typeface="字魂35号-经典雅黑" panose="00000500000000000000" pitchFamily="2" charset="-122"/>
                <a:sym typeface=""/>
              </a:rPr>
              <a:t>THUẬT</a:t>
            </a:r>
            <a:endParaRPr lang="en-US" sz="2400" b="1" dirty="0">
              <a:solidFill>
                <a:schemeClr val="bg1"/>
              </a:solidFill>
              <a:latin typeface="Playfair Display" pitchFamily="2" charset="0"/>
              <a:ea typeface="字魂35号-经典雅黑" panose="00000500000000000000" pitchFamily="2" charset="-122"/>
              <a:sym typeface=""/>
            </a:endParaRPr>
          </a:p>
        </p:txBody>
      </p:sp>
      <p:grpSp>
        <p:nvGrpSpPr>
          <p:cNvPr id="13" name="Group 19">
            <a:extLst>
              <a:ext uri="{FF2B5EF4-FFF2-40B4-BE49-F238E27FC236}">
                <a16:creationId xmlns:a16="http://schemas.microsoft.com/office/drawing/2014/main" xmlns="" id="{B11167B4-7F6D-473B-815B-9395D0AE8A1B}"/>
              </a:ext>
            </a:extLst>
          </p:cNvPr>
          <p:cNvGrpSpPr/>
          <p:nvPr/>
        </p:nvGrpSpPr>
        <p:grpSpPr>
          <a:xfrm>
            <a:off x="7197822" y="1482474"/>
            <a:ext cx="1513668" cy="1513668"/>
            <a:chOff x="5339165" y="1694131"/>
            <a:chExt cx="1513668" cy="1513668"/>
          </a:xfrm>
          <a:solidFill>
            <a:srgbClr val="539C26"/>
          </a:solidFill>
        </p:grpSpPr>
        <p:sp>
          <p:nvSpPr>
            <p:cNvPr id="15" name="Teardrop 10">
              <a:extLst>
                <a:ext uri="{FF2B5EF4-FFF2-40B4-BE49-F238E27FC236}">
                  <a16:creationId xmlns:a16="http://schemas.microsoft.com/office/drawing/2014/main" xmlns="" id="{1D848FBE-FD17-497E-8895-BBB609142F9C}"/>
                </a:ext>
              </a:extLst>
            </p:cNvPr>
            <p:cNvSpPr/>
            <p:nvPr/>
          </p:nvSpPr>
          <p:spPr>
            <a:xfrm rot="8028697">
              <a:off x="5339165" y="1694131"/>
              <a:ext cx="1513668" cy="151366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latin typeface=""/>
                <a:ea typeface="字魂35号-经典雅黑" panose="00000500000000000000" pitchFamily="2" charset="-122"/>
                <a:sym typeface=""/>
              </a:endParaRPr>
            </a:p>
          </p:txBody>
        </p:sp>
        <p:sp>
          <p:nvSpPr>
            <p:cNvPr id="16" name="Teardrop 4">
              <a:extLst>
                <a:ext uri="{FF2B5EF4-FFF2-40B4-BE49-F238E27FC236}">
                  <a16:creationId xmlns:a16="http://schemas.microsoft.com/office/drawing/2014/main" xmlns="" id="{0F9269E3-A436-4F2B-A90A-467F75D22A9F}"/>
                </a:ext>
              </a:extLst>
            </p:cNvPr>
            <p:cNvSpPr/>
            <p:nvPr/>
          </p:nvSpPr>
          <p:spPr>
            <a:xfrm rot="8028697">
              <a:off x="5404278" y="1759242"/>
              <a:ext cx="1383446" cy="1383446"/>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latin typeface=""/>
                <a:ea typeface="字魂35号-经典雅黑" panose="00000500000000000000" pitchFamily="2" charset="-122"/>
                <a:sym typeface=""/>
              </a:endParaRPr>
            </a:p>
          </p:txBody>
        </p:sp>
      </p:grpSp>
      <p:sp>
        <p:nvSpPr>
          <p:cNvPr id="14" name="Rectangle 61">
            <a:extLst>
              <a:ext uri="{FF2B5EF4-FFF2-40B4-BE49-F238E27FC236}">
                <a16:creationId xmlns:a16="http://schemas.microsoft.com/office/drawing/2014/main" xmlns="" id="{81DB2C9E-6159-4B07-B2DB-ACDDAF82C1EE}"/>
              </a:ext>
            </a:extLst>
          </p:cNvPr>
          <p:cNvSpPr/>
          <p:nvPr/>
        </p:nvSpPr>
        <p:spPr>
          <a:xfrm>
            <a:off x="7281301" y="1978035"/>
            <a:ext cx="1415772" cy="830997"/>
          </a:xfrm>
          <a:prstGeom prst="rect">
            <a:avLst/>
          </a:prstGeom>
          <a:noFill/>
        </p:spPr>
        <p:txBody>
          <a:bodyPr wrap="square">
            <a:spAutoFit/>
          </a:bodyPr>
          <a:lstStyle/>
          <a:p>
            <a:pPr algn="ctr"/>
            <a:r>
              <a:rPr lang="en-US" altLang="zh-CN" sz="2400" b="1" smtClean="0">
                <a:solidFill>
                  <a:schemeClr val="bg1"/>
                </a:solidFill>
                <a:latin typeface="Playfair Display" pitchFamily="2" charset="0"/>
                <a:ea typeface="字魂35号-经典雅黑" panose="00000500000000000000" pitchFamily="2" charset="-122"/>
                <a:sym typeface=""/>
              </a:rPr>
              <a:t>NỘI DUNG</a:t>
            </a:r>
            <a:endParaRPr lang="vi-VN" sz="2400" b="1" dirty="0">
              <a:solidFill>
                <a:schemeClr val="bg1"/>
              </a:solidFill>
              <a:latin typeface=""/>
              <a:ea typeface="字魂35号-经典雅黑" panose="00000500000000000000" pitchFamily="2" charset="-122"/>
              <a:sym typeface=""/>
            </a:endParaRPr>
          </a:p>
        </p:txBody>
      </p:sp>
      <p:sp>
        <p:nvSpPr>
          <p:cNvPr id="23" name="矩形 22">
            <a:extLst>
              <a:ext uri="{FF2B5EF4-FFF2-40B4-BE49-F238E27FC236}">
                <a16:creationId xmlns:a16="http://schemas.microsoft.com/office/drawing/2014/main" xmlns="" id="{FCD67507-1359-4DAC-936A-BB2BD3231EF1}"/>
              </a:ext>
            </a:extLst>
          </p:cNvPr>
          <p:cNvSpPr/>
          <p:nvPr/>
        </p:nvSpPr>
        <p:spPr bwMode="auto">
          <a:xfrm>
            <a:off x="1768135" y="3371633"/>
            <a:ext cx="3347604" cy="465118"/>
          </a:xfrm>
          <a:prstGeom prst="rect">
            <a:avLst/>
          </a:prstGeom>
          <a:solidFill>
            <a:srgbClr val="92D050"/>
          </a:solid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
              <a:ea typeface="字魂35号-经典雅黑" panose="00000500000000000000" pitchFamily="2" charset="-122"/>
              <a:sym typeface=""/>
            </a:endParaRPr>
          </a:p>
        </p:txBody>
      </p:sp>
      <p:sp>
        <p:nvSpPr>
          <p:cNvPr id="24" name="TextBox 4">
            <a:extLst>
              <a:ext uri="{FF2B5EF4-FFF2-40B4-BE49-F238E27FC236}">
                <a16:creationId xmlns:a16="http://schemas.microsoft.com/office/drawing/2014/main" xmlns="" id="{71E1B146-E69D-4D3D-93E3-AE2D93848E1E}"/>
              </a:ext>
            </a:extLst>
          </p:cNvPr>
          <p:cNvSpPr txBox="1"/>
          <p:nvPr/>
        </p:nvSpPr>
        <p:spPr>
          <a:xfrm>
            <a:off x="1807277" y="3415567"/>
            <a:ext cx="2435650" cy="430887"/>
          </a:xfrm>
          <a:prstGeom prst="rect">
            <a:avLst/>
          </a:prstGeom>
          <a:noFill/>
          <a:ln>
            <a:noFill/>
          </a:ln>
        </p:spPr>
        <p:txBody>
          <a:bodyPr wrap="square" rtlCol="0">
            <a:spAutoFit/>
          </a:bodyPr>
          <a:lstStyle/>
          <a:p>
            <a:pPr algn="ctr"/>
            <a:r>
              <a:rPr lang="nl-NL" sz="2200" b="1">
                <a:solidFill>
                  <a:schemeClr val="bg1"/>
                </a:solidFill>
                <a:latin typeface="Dancing Script" pitchFamily="2" charset="0"/>
              </a:rPr>
              <a:t>- Thể thơ lục bát </a:t>
            </a:r>
            <a:endParaRPr lang="en-US" sz="2200" b="1">
              <a:solidFill>
                <a:schemeClr val="bg1"/>
              </a:solidFill>
              <a:latin typeface="Dancing Script" pitchFamily="2" charset="0"/>
            </a:endParaRPr>
          </a:p>
        </p:txBody>
      </p:sp>
      <p:sp>
        <p:nvSpPr>
          <p:cNvPr id="41" name="矩形 22">
            <a:extLst>
              <a:ext uri="{FF2B5EF4-FFF2-40B4-BE49-F238E27FC236}">
                <a16:creationId xmlns:a16="http://schemas.microsoft.com/office/drawing/2014/main" xmlns="" id="{FCD67507-1359-4DAC-936A-BB2BD3231EF1}"/>
              </a:ext>
            </a:extLst>
          </p:cNvPr>
          <p:cNvSpPr/>
          <p:nvPr/>
        </p:nvSpPr>
        <p:spPr bwMode="auto">
          <a:xfrm>
            <a:off x="1768135" y="4311985"/>
            <a:ext cx="3347604" cy="465118"/>
          </a:xfrm>
          <a:prstGeom prst="rect">
            <a:avLst/>
          </a:prstGeom>
          <a:solidFill>
            <a:srgbClr val="92D050"/>
          </a:solid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
              <a:ea typeface="字魂35号-经典雅黑" panose="00000500000000000000" pitchFamily="2" charset="-122"/>
              <a:sym typeface=""/>
            </a:endParaRPr>
          </a:p>
        </p:txBody>
      </p:sp>
      <p:sp>
        <p:nvSpPr>
          <p:cNvPr id="42" name="TextBox 4">
            <a:extLst>
              <a:ext uri="{FF2B5EF4-FFF2-40B4-BE49-F238E27FC236}">
                <a16:creationId xmlns:a16="http://schemas.microsoft.com/office/drawing/2014/main" xmlns="" id="{71E1B146-E69D-4D3D-93E3-AE2D93848E1E}"/>
              </a:ext>
            </a:extLst>
          </p:cNvPr>
          <p:cNvSpPr txBox="1"/>
          <p:nvPr/>
        </p:nvSpPr>
        <p:spPr>
          <a:xfrm>
            <a:off x="1768135" y="4336296"/>
            <a:ext cx="2864825" cy="430887"/>
          </a:xfrm>
          <a:prstGeom prst="rect">
            <a:avLst/>
          </a:prstGeom>
          <a:noFill/>
          <a:ln>
            <a:noFill/>
          </a:ln>
        </p:spPr>
        <p:txBody>
          <a:bodyPr wrap="square" rtlCol="0">
            <a:spAutoFit/>
          </a:bodyPr>
          <a:lstStyle/>
          <a:p>
            <a:pPr algn="ctr"/>
            <a:r>
              <a:rPr lang="nl-NL" sz="2200" b="1" smtClean="0">
                <a:solidFill>
                  <a:schemeClr val="bg1"/>
                </a:solidFill>
                <a:latin typeface="Dancing Script" pitchFamily="2" charset="0"/>
              </a:rPr>
              <a:t>- </a:t>
            </a:r>
            <a:r>
              <a:rPr lang="nl-NL" sz="2200" b="1">
                <a:solidFill>
                  <a:schemeClr val="bg1"/>
                </a:solidFill>
                <a:latin typeface="Dancing Script" pitchFamily="2" charset="0"/>
              </a:rPr>
              <a:t>Âm điệu tha </a:t>
            </a:r>
            <a:r>
              <a:rPr lang="nl-NL" sz="2200" b="1" smtClean="0">
                <a:solidFill>
                  <a:schemeClr val="bg1"/>
                </a:solidFill>
                <a:latin typeface="Dancing Script" pitchFamily="2" charset="0"/>
              </a:rPr>
              <a:t>thiết</a:t>
            </a:r>
            <a:endParaRPr lang="en-US" sz="2200" b="1">
              <a:solidFill>
                <a:schemeClr val="bg1"/>
              </a:solidFill>
              <a:latin typeface="Dancing Script" pitchFamily="2" charset="0"/>
            </a:endParaRPr>
          </a:p>
        </p:txBody>
      </p:sp>
      <p:sp>
        <p:nvSpPr>
          <p:cNvPr id="27" name="矩形 26">
            <a:extLst>
              <a:ext uri="{FF2B5EF4-FFF2-40B4-BE49-F238E27FC236}">
                <a16:creationId xmlns:a16="http://schemas.microsoft.com/office/drawing/2014/main" xmlns="" id="{BBE9843B-503E-4724-9DF8-0BA16DF9521E}"/>
              </a:ext>
            </a:extLst>
          </p:cNvPr>
          <p:cNvSpPr/>
          <p:nvPr/>
        </p:nvSpPr>
        <p:spPr bwMode="auto">
          <a:xfrm>
            <a:off x="6296482" y="3371633"/>
            <a:ext cx="3372904" cy="2359484"/>
          </a:xfrm>
          <a:prstGeom prst="rect">
            <a:avLst/>
          </a:prstGeom>
          <a:solidFill>
            <a:srgbClr val="92D050"/>
          </a:solid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
              <a:ea typeface="字魂35号-经典雅黑" panose="00000500000000000000" pitchFamily="2" charset="-122"/>
              <a:sym typeface=""/>
            </a:endParaRPr>
          </a:p>
        </p:txBody>
      </p:sp>
      <p:sp>
        <p:nvSpPr>
          <p:cNvPr id="28" name="TextBox 4">
            <a:extLst>
              <a:ext uri="{FF2B5EF4-FFF2-40B4-BE49-F238E27FC236}">
                <a16:creationId xmlns:a16="http://schemas.microsoft.com/office/drawing/2014/main" xmlns="" id="{18D5278D-0CC0-4407-A272-08877618B191}"/>
              </a:ext>
            </a:extLst>
          </p:cNvPr>
          <p:cNvSpPr txBox="1"/>
          <p:nvPr/>
        </p:nvSpPr>
        <p:spPr>
          <a:xfrm>
            <a:off x="6331379" y="3401464"/>
            <a:ext cx="3338007" cy="2123658"/>
          </a:xfrm>
          <a:prstGeom prst="rect">
            <a:avLst/>
          </a:prstGeom>
          <a:noFill/>
          <a:ln>
            <a:noFill/>
          </a:ln>
        </p:spPr>
        <p:txBody>
          <a:bodyPr wrap="square" rtlCol="0">
            <a:spAutoFit/>
          </a:bodyPr>
          <a:lstStyle/>
          <a:p>
            <a:pPr algn="just"/>
            <a:r>
              <a:rPr lang="nl-NL" sz="2200" b="1">
                <a:solidFill>
                  <a:schemeClr val="bg1"/>
                </a:solidFill>
                <a:latin typeface="Dancing Script" pitchFamily="2" charset="0"/>
              </a:rPr>
              <a:t>Tình cảm đối với ông bà, cha mẹ, anh em và tình cảm của ông bà, cha mẹ đối với con cháu luôn là những tình cảm sâu nặng thiêng liêng nhất trong đời sống mỗi con người.</a:t>
            </a:r>
            <a:endParaRPr lang="en-US" sz="2200" b="1">
              <a:solidFill>
                <a:schemeClr val="bg1"/>
              </a:solidFill>
              <a:latin typeface="Dancing Script" pitchFamily="2" charset="0"/>
            </a:endParaRPr>
          </a:p>
        </p:txBody>
      </p:sp>
      <p:sp>
        <p:nvSpPr>
          <p:cNvPr id="43" name="矩形 22">
            <a:extLst>
              <a:ext uri="{FF2B5EF4-FFF2-40B4-BE49-F238E27FC236}">
                <a16:creationId xmlns:a16="http://schemas.microsoft.com/office/drawing/2014/main" xmlns="" id="{FCD67507-1359-4DAC-936A-BB2BD3231EF1}"/>
              </a:ext>
            </a:extLst>
          </p:cNvPr>
          <p:cNvSpPr/>
          <p:nvPr/>
        </p:nvSpPr>
        <p:spPr bwMode="auto">
          <a:xfrm>
            <a:off x="1733237" y="5252337"/>
            <a:ext cx="3382502" cy="465118"/>
          </a:xfrm>
          <a:prstGeom prst="rect">
            <a:avLst/>
          </a:prstGeom>
          <a:solidFill>
            <a:srgbClr val="92D050"/>
          </a:solid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
              <a:ea typeface="字魂35号-经典雅黑" panose="00000500000000000000" pitchFamily="2" charset="-122"/>
              <a:sym typeface=""/>
            </a:endParaRPr>
          </a:p>
        </p:txBody>
      </p:sp>
      <p:sp>
        <p:nvSpPr>
          <p:cNvPr id="44" name="TextBox 4">
            <a:extLst>
              <a:ext uri="{FF2B5EF4-FFF2-40B4-BE49-F238E27FC236}">
                <a16:creationId xmlns:a16="http://schemas.microsoft.com/office/drawing/2014/main" xmlns="" id="{71E1B146-E69D-4D3D-93E3-AE2D93848E1E}"/>
              </a:ext>
            </a:extLst>
          </p:cNvPr>
          <p:cNvSpPr txBox="1"/>
          <p:nvPr/>
        </p:nvSpPr>
        <p:spPr>
          <a:xfrm>
            <a:off x="1733237" y="5242417"/>
            <a:ext cx="3277675" cy="430887"/>
          </a:xfrm>
          <a:prstGeom prst="rect">
            <a:avLst/>
          </a:prstGeom>
          <a:noFill/>
          <a:ln>
            <a:noFill/>
          </a:ln>
        </p:spPr>
        <p:txBody>
          <a:bodyPr wrap="square" rtlCol="0">
            <a:spAutoFit/>
          </a:bodyPr>
          <a:lstStyle/>
          <a:p>
            <a:pPr algn="ctr"/>
            <a:r>
              <a:rPr lang="nl-NL" sz="2200" b="1" smtClean="0">
                <a:solidFill>
                  <a:schemeClr val="bg1"/>
                </a:solidFill>
                <a:latin typeface="Dancing Script" pitchFamily="2" charset="0"/>
              </a:rPr>
              <a:t>- Phép so sánh, điệp ngữ</a:t>
            </a:r>
            <a:endParaRPr lang="en-US" sz="2200" b="1">
              <a:solidFill>
                <a:schemeClr val="bg1"/>
              </a:solidFill>
              <a:latin typeface="Dancing Script" pitchFamily="2" charset="0"/>
            </a:endParaRPr>
          </a:p>
        </p:txBody>
      </p:sp>
    </p:spTree>
    <p:extLst>
      <p:ext uri="{BB962C8B-B14F-4D97-AF65-F5344CB8AC3E}">
        <p14:creationId xmlns:p14="http://schemas.microsoft.com/office/powerpoint/2010/main" val="231149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3" grpId="0" animBg="1"/>
      <p:bldP spid="24" grpId="0"/>
      <p:bldP spid="41" grpId="0" animBg="1"/>
      <p:bldP spid="42" grpId="0"/>
      <p:bldP spid="27" grpId="0" animBg="1"/>
      <p:bldP spid="28" grpId="0"/>
      <p:bldP spid="43"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65F9E29D-244E-40E9-8EBC-FB4800478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793"/>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矩形 25">
            <a:extLst>
              <a:ext uri="{FF2B5EF4-FFF2-40B4-BE49-F238E27FC236}">
                <a16:creationId xmlns:a16="http://schemas.microsoft.com/office/drawing/2014/main" xmlns="" id="{57E59564-BDE0-4167-86C0-A82AC3CE9790}"/>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10"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807642" y="949608"/>
            <a:ext cx="951472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LUYỆN TẬP</a:t>
            </a:r>
            <a:endParaRPr lang="zh-CN" altLang="en-US" sz="3500" b="1" spc="300" dirty="0">
              <a:solidFill>
                <a:srgbClr val="4B9C76"/>
              </a:solidFill>
              <a:latin typeface="Playfair Display" pitchFamily="2" charset="0"/>
              <a:ea typeface="字魂35号-经典雅黑" panose="00000500000000000000" pitchFamily="2" charset="-122"/>
              <a:sym typeface=""/>
            </a:endParaRPr>
          </a:p>
        </p:txBody>
      </p:sp>
      <p:sp>
        <p:nvSpPr>
          <p:cNvPr id="2" name="Rectangle 1"/>
          <p:cNvSpPr/>
          <p:nvPr/>
        </p:nvSpPr>
        <p:spPr>
          <a:xfrm>
            <a:off x="1499615" y="1659271"/>
            <a:ext cx="6656832" cy="3046841"/>
          </a:xfrm>
          <a:prstGeom prst="rect">
            <a:avLst/>
          </a:prstGeom>
          <a:solidFill>
            <a:srgbClr val="F7FF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499616" y="2098286"/>
            <a:ext cx="6656831" cy="954107"/>
          </a:xfrm>
          <a:prstGeom prst="rect">
            <a:avLst/>
          </a:prstGeom>
        </p:spPr>
        <p:txBody>
          <a:bodyPr wrap="square">
            <a:spAutoFit/>
          </a:bodyPr>
          <a:lstStyle/>
          <a:p>
            <a:pPr algn="ctr"/>
            <a:r>
              <a:rPr lang="nl-NL" sz="2800" i="1" smtClean="0">
                <a:latin typeface="Dancing Script" pitchFamily="2" charset="0"/>
              </a:rPr>
              <a:t>Em hãy viết đoạn văn khoảng 7 câu nêu cảm nhận của em về bài ca dao mà em yêu thích nhất.</a:t>
            </a:r>
            <a:endParaRPr lang="en-US" sz="2800">
              <a:latin typeface="Dancing Script" pitchFamily="2" charset="0"/>
            </a:endParaRPr>
          </a:p>
        </p:txBody>
      </p:sp>
    </p:spTree>
    <p:extLst>
      <p:ext uri="{BB962C8B-B14F-4D97-AF65-F5344CB8AC3E}">
        <p14:creationId xmlns:p14="http://schemas.microsoft.com/office/powerpoint/2010/main" val="3574296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5" y="809625"/>
            <a:ext cx="5238750" cy="5238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126" y="1120751"/>
            <a:ext cx="3897287" cy="3021166"/>
          </a:xfrm>
          <a:prstGeom prst="ellipse">
            <a:avLst/>
          </a:prstGeom>
          <a:ln>
            <a:noFill/>
          </a:ln>
          <a:effectLst>
            <a:softEdge rad="112500"/>
          </a:effectLst>
        </p:spPr>
      </p:pic>
      <p:sp>
        <p:nvSpPr>
          <p:cNvPr id="39"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1251400" y="134810"/>
            <a:ext cx="951472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C00000"/>
                </a:solidFill>
                <a:latin typeface="Playfair Display" pitchFamily="2" charset="0"/>
                <a:ea typeface="字魂35号-经典雅黑" panose="00000500000000000000" pitchFamily="2" charset="-122"/>
                <a:sym typeface=""/>
              </a:rPr>
              <a:t>CỦNG CỐ, MỞ RỘNG</a:t>
            </a:r>
            <a:endParaRPr lang="zh-CN" altLang="en-US" sz="3500" b="1" spc="300" dirty="0">
              <a:solidFill>
                <a:srgbClr val="C00000"/>
              </a:solidFill>
              <a:latin typeface="Playfair Display" pitchFamily="2" charset="0"/>
              <a:ea typeface="字魂35号-经典雅黑" panose="00000500000000000000" pitchFamily="2" charset="-122"/>
              <a:sym typeface=""/>
            </a:endParaRPr>
          </a:p>
        </p:txBody>
      </p:sp>
    </p:spTree>
    <p:extLst>
      <p:ext uri="{BB962C8B-B14F-4D97-AF65-F5344CB8AC3E}">
        <p14:creationId xmlns:p14="http://schemas.microsoft.com/office/powerpoint/2010/main" val="264463533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65F9E29D-244E-40E9-8EBC-FB4800478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37322"/>
            <a:ext cx="12192000" cy="6858000"/>
          </a:xfrm>
          <a:prstGeom prst="rect">
            <a:avLst/>
          </a:prstGeom>
        </p:spPr>
      </p:pic>
      <p:sp>
        <p:nvSpPr>
          <p:cNvPr id="26" name="矩形 25">
            <a:extLst>
              <a:ext uri="{FF2B5EF4-FFF2-40B4-BE49-F238E27FC236}">
                <a16:creationId xmlns:a16="http://schemas.microsoft.com/office/drawing/2014/main" xmlns="" id="{57E59564-BDE0-4167-86C0-A82AC3CE9790}"/>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grpSp>
        <p:nvGrpSpPr>
          <p:cNvPr id="27" name="组合 26">
            <a:extLst>
              <a:ext uri="{FF2B5EF4-FFF2-40B4-BE49-F238E27FC236}">
                <a16:creationId xmlns:a16="http://schemas.microsoft.com/office/drawing/2014/main" xmlns="" id="{D7D721F2-EDD9-4355-891F-AD82EA18916F}"/>
              </a:ext>
            </a:extLst>
          </p:cNvPr>
          <p:cNvGrpSpPr/>
          <p:nvPr/>
        </p:nvGrpSpPr>
        <p:grpSpPr>
          <a:xfrm>
            <a:off x="1084073" y="2747778"/>
            <a:ext cx="9391577" cy="1384536"/>
            <a:chOff x="-874940" y="3262942"/>
            <a:chExt cx="10724532" cy="1464759"/>
          </a:xfrm>
          <a:noFill/>
        </p:grpSpPr>
        <p:sp>
          <p:nvSpPr>
            <p:cNvPr id="28" name="文本框 3">
              <a:extLst>
                <a:ext uri="{FF2B5EF4-FFF2-40B4-BE49-F238E27FC236}">
                  <a16:creationId xmlns:a16="http://schemas.microsoft.com/office/drawing/2014/main" xmlns="" id="{B268381A-C657-4E3A-87B7-F606AA041962}"/>
                </a:ext>
              </a:extLst>
            </p:cNvPr>
            <p:cNvSpPr txBox="1"/>
            <p:nvPr/>
          </p:nvSpPr>
          <p:spPr>
            <a:xfrm>
              <a:off x="-874938" y="3262942"/>
              <a:ext cx="4885223" cy="488415"/>
            </a:xfrm>
            <a:prstGeom prst="rect">
              <a:avLst/>
            </a:prstGeom>
            <a:grpFill/>
            <a:ln w="12700">
              <a:solidFill>
                <a:srgbClr val="4B9C76"/>
              </a:solidFill>
            </a:ln>
          </p:spPr>
          <p:txBody>
            <a:bodyPr wrap="square" rtlCol="0">
              <a:spAutoFit/>
            </a:bodyPr>
            <a:lstStyle/>
            <a:p>
              <a:pPr algn="ctr"/>
              <a:r>
                <a:rPr kumimoji="1" lang="en-US" altLang="zh-CN" sz="2400" b="1">
                  <a:solidFill>
                    <a:srgbClr val="4B9C76"/>
                  </a:solidFill>
                  <a:latin typeface=""/>
                  <a:ea typeface="字魂35号-经典雅黑" panose="00000500000000000000" pitchFamily="2" charset="-122"/>
                  <a:sym typeface=""/>
                </a:rPr>
                <a:t>01</a:t>
              </a:r>
              <a:r>
                <a:rPr kumimoji="1" lang="zh-CN" altLang="en-US" sz="2400" b="1">
                  <a:solidFill>
                    <a:srgbClr val="4B9C76"/>
                  </a:solidFill>
                  <a:latin typeface=""/>
                  <a:ea typeface="字魂35号-经典雅黑" panose="00000500000000000000" pitchFamily="2" charset="-122"/>
                  <a:sym typeface=""/>
                </a:rPr>
                <a:t>      </a:t>
              </a:r>
              <a:r>
                <a:rPr kumimoji="1" lang="en-US" altLang="zh-CN" sz="2400" b="1" smtClean="0">
                  <a:solidFill>
                    <a:srgbClr val="4B9C76"/>
                  </a:solidFill>
                  <a:latin typeface=""/>
                  <a:ea typeface="字魂35号-经典雅黑" panose="00000500000000000000" pitchFamily="2" charset="-122"/>
                  <a:sym typeface=""/>
                </a:rPr>
                <a:t>Tìm hiểu chung</a:t>
              </a:r>
              <a:endParaRPr kumimoji="1" lang="zh-CN" altLang="en-US" sz="2400" b="1" dirty="0">
                <a:solidFill>
                  <a:srgbClr val="4B9C76"/>
                </a:solidFill>
                <a:latin typeface=""/>
                <a:ea typeface="字魂35号-经典雅黑" panose="00000500000000000000" pitchFamily="2" charset="-122"/>
                <a:sym typeface=""/>
              </a:endParaRPr>
            </a:p>
          </p:txBody>
        </p:sp>
        <p:sp>
          <p:nvSpPr>
            <p:cNvPr id="29" name="文本框 4">
              <a:extLst>
                <a:ext uri="{FF2B5EF4-FFF2-40B4-BE49-F238E27FC236}">
                  <a16:creationId xmlns:a16="http://schemas.microsoft.com/office/drawing/2014/main" xmlns="" id="{B5C0E372-2459-458A-A911-0519FD41DD75}"/>
                </a:ext>
              </a:extLst>
            </p:cNvPr>
            <p:cNvSpPr txBox="1"/>
            <p:nvPr/>
          </p:nvSpPr>
          <p:spPr>
            <a:xfrm>
              <a:off x="-874940" y="4190445"/>
              <a:ext cx="4885224" cy="488415"/>
            </a:xfrm>
            <a:prstGeom prst="rect">
              <a:avLst/>
            </a:prstGeom>
            <a:grpFill/>
            <a:ln w="12700">
              <a:solidFill>
                <a:srgbClr val="4B9C76"/>
              </a:solidFill>
            </a:ln>
          </p:spPr>
          <p:txBody>
            <a:bodyPr wrap="square" rtlCol="0">
              <a:spAutoFit/>
            </a:bodyPr>
            <a:lstStyle/>
            <a:p>
              <a:pPr algn="ctr"/>
              <a:r>
                <a:rPr kumimoji="1" lang="en-US" altLang="zh-CN" sz="2400" b="1">
                  <a:solidFill>
                    <a:srgbClr val="4B9C76"/>
                  </a:solidFill>
                  <a:latin typeface=""/>
                  <a:ea typeface="字魂35号-经典雅黑" panose="00000500000000000000" pitchFamily="2" charset="-122"/>
                  <a:sym typeface=""/>
                </a:rPr>
                <a:t>02     </a:t>
              </a:r>
              <a:r>
                <a:rPr kumimoji="1" lang="en-US" altLang="zh-CN" sz="2400" b="1" smtClean="0">
                  <a:solidFill>
                    <a:srgbClr val="4B9C76"/>
                  </a:solidFill>
                  <a:latin typeface=""/>
                  <a:ea typeface="字魂35号-经典雅黑" panose="00000500000000000000" pitchFamily="2" charset="-122"/>
                  <a:sym typeface=""/>
                </a:rPr>
                <a:t>Tìm hiểu chi tiết</a:t>
              </a:r>
              <a:endParaRPr kumimoji="1" lang="zh-CN" altLang="en-US" sz="2400" b="1" dirty="0">
                <a:solidFill>
                  <a:srgbClr val="4B9C76"/>
                </a:solidFill>
                <a:latin typeface=""/>
                <a:ea typeface="字魂35号-经典雅黑" panose="00000500000000000000" pitchFamily="2" charset="-122"/>
                <a:sym typeface=""/>
              </a:endParaRPr>
            </a:p>
          </p:txBody>
        </p:sp>
        <p:sp>
          <p:nvSpPr>
            <p:cNvPr id="30" name="文本框 7">
              <a:extLst>
                <a:ext uri="{FF2B5EF4-FFF2-40B4-BE49-F238E27FC236}">
                  <a16:creationId xmlns:a16="http://schemas.microsoft.com/office/drawing/2014/main" xmlns="" id="{0B27C300-BF1E-4FC2-928F-72E41D360F0A}"/>
                </a:ext>
              </a:extLst>
            </p:cNvPr>
            <p:cNvSpPr txBox="1"/>
            <p:nvPr/>
          </p:nvSpPr>
          <p:spPr>
            <a:xfrm>
              <a:off x="4843963" y="3273681"/>
              <a:ext cx="5005629" cy="488416"/>
            </a:xfrm>
            <a:prstGeom prst="rect">
              <a:avLst/>
            </a:prstGeom>
            <a:grpFill/>
            <a:ln w="12700">
              <a:solidFill>
                <a:srgbClr val="4B9C76"/>
              </a:solidFill>
            </a:ln>
          </p:spPr>
          <p:txBody>
            <a:bodyPr wrap="square" rtlCol="0">
              <a:spAutoFit/>
            </a:bodyPr>
            <a:lstStyle/>
            <a:p>
              <a:pPr indent="400050">
                <a:tabLst>
                  <a:tab pos="400050" algn="l"/>
                </a:tabLst>
              </a:pPr>
              <a:r>
                <a:rPr kumimoji="1" lang="en-US" altLang="zh-CN" sz="2400" b="1">
                  <a:solidFill>
                    <a:srgbClr val="4B9C76"/>
                  </a:solidFill>
                  <a:latin typeface=""/>
                  <a:ea typeface="字魂35号-经典雅黑" panose="00000500000000000000" pitchFamily="2" charset="-122"/>
                  <a:sym typeface=""/>
                </a:rPr>
                <a:t>03     </a:t>
              </a:r>
              <a:r>
                <a:rPr kumimoji="1" lang="en-US" altLang="zh-CN" sz="2400" b="1" smtClean="0">
                  <a:solidFill>
                    <a:srgbClr val="4B9C76"/>
                  </a:solidFill>
                  <a:latin typeface=""/>
                  <a:ea typeface="字魂35号-经典雅黑" panose="00000500000000000000" pitchFamily="2" charset="-122"/>
                  <a:sym typeface=""/>
                </a:rPr>
                <a:t>Luyện tập</a:t>
              </a:r>
              <a:endParaRPr kumimoji="1" lang="zh-CN" altLang="en-US" sz="2400" b="1" dirty="0">
                <a:solidFill>
                  <a:srgbClr val="4B9C76"/>
                </a:solidFill>
                <a:latin typeface=""/>
                <a:ea typeface="字魂35号-经典雅黑" panose="00000500000000000000" pitchFamily="2" charset="-122"/>
                <a:sym typeface=""/>
              </a:endParaRPr>
            </a:p>
          </p:txBody>
        </p:sp>
        <p:sp>
          <p:nvSpPr>
            <p:cNvPr id="31" name="文本框 8">
              <a:extLst>
                <a:ext uri="{FF2B5EF4-FFF2-40B4-BE49-F238E27FC236}">
                  <a16:creationId xmlns:a16="http://schemas.microsoft.com/office/drawing/2014/main" xmlns="" id="{5D33B846-1E2D-4879-BE2F-01EB823AEC5E}"/>
                </a:ext>
              </a:extLst>
            </p:cNvPr>
            <p:cNvSpPr txBox="1"/>
            <p:nvPr/>
          </p:nvSpPr>
          <p:spPr>
            <a:xfrm>
              <a:off x="4843963" y="4239286"/>
              <a:ext cx="5005629" cy="488415"/>
            </a:xfrm>
            <a:prstGeom prst="rect">
              <a:avLst/>
            </a:prstGeom>
            <a:grpFill/>
            <a:ln w="12700">
              <a:solidFill>
                <a:srgbClr val="4B9C76"/>
              </a:solidFill>
            </a:ln>
          </p:spPr>
          <p:txBody>
            <a:bodyPr wrap="square" rtlCol="0">
              <a:spAutoFit/>
            </a:bodyPr>
            <a:lstStyle/>
            <a:p>
              <a:pPr algn="ctr"/>
              <a:r>
                <a:rPr kumimoji="1" lang="en-US" altLang="zh-CN" sz="2400" b="1">
                  <a:solidFill>
                    <a:srgbClr val="4B9C76"/>
                  </a:solidFill>
                  <a:latin typeface=""/>
                  <a:ea typeface="字魂35号-经典雅黑" panose="00000500000000000000" pitchFamily="2" charset="-122"/>
                  <a:sym typeface=""/>
                </a:rPr>
                <a:t>04     </a:t>
              </a:r>
              <a:r>
                <a:rPr kumimoji="1" lang="en-US" altLang="zh-CN" sz="2400" b="1" smtClean="0">
                  <a:solidFill>
                    <a:srgbClr val="4B9C76"/>
                  </a:solidFill>
                  <a:latin typeface=""/>
                  <a:ea typeface="字魂35号-经典雅黑" panose="00000500000000000000" pitchFamily="2" charset="-122"/>
                  <a:sym typeface=""/>
                </a:rPr>
                <a:t>Củng cố, mở rộng</a:t>
              </a:r>
              <a:endParaRPr kumimoji="1" lang="zh-CN" altLang="en-US" sz="2400" b="1" dirty="0">
                <a:solidFill>
                  <a:srgbClr val="4B9C76"/>
                </a:solidFill>
                <a:latin typeface=""/>
                <a:ea typeface="字魂35号-经典雅黑" panose="00000500000000000000" pitchFamily="2" charset="-122"/>
                <a:sym typeface=""/>
              </a:endParaRPr>
            </a:p>
          </p:txBody>
        </p:sp>
      </p:grpSp>
      <p:grpSp>
        <p:nvGrpSpPr>
          <p:cNvPr id="32" name="组合 31">
            <a:extLst>
              <a:ext uri="{FF2B5EF4-FFF2-40B4-BE49-F238E27FC236}">
                <a16:creationId xmlns:a16="http://schemas.microsoft.com/office/drawing/2014/main" xmlns="" id="{48DE7446-EBD8-42CE-9BC0-079E85CABE79}"/>
              </a:ext>
            </a:extLst>
          </p:cNvPr>
          <p:cNvGrpSpPr/>
          <p:nvPr/>
        </p:nvGrpSpPr>
        <p:grpSpPr>
          <a:xfrm>
            <a:off x="939581" y="1852369"/>
            <a:ext cx="10782355" cy="830997"/>
            <a:chOff x="2451620" y="3884293"/>
            <a:chExt cx="8602984" cy="830997"/>
          </a:xfrm>
        </p:grpSpPr>
        <p:sp>
          <p:nvSpPr>
            <p:cNvPr id="33" name="矩形 32">
              <a:extLst>
                <a:ext uri="{FF2B5EF4-FFF2-40B4-BE49-F238E27FC236}">
                  <a16:creationId xmlns:a16="http://schemas.microsoft.com/office/drawing/2014/main" xmlns="" id="{FE86B92D-1298-42DC-AF04-E5104C9F1012}"/>
                </a:ext>
              </a:extLst>
            </p:cNvPr>
            <p:cNvSpPr/>
            <p:nvPr/>
          </p:nvSpPr>
          <p:spPr>
            <a:xfrm>
              <a:off x="2451620" y="4336894"/>
              <a:ext cx="1144627" cy="45719"/>
            </a:xfrm>
            <a:prstGeom prst="rect">
              <a:avLst/>
            </a:prstGeom>
            <a:solidFill>
              <a:srgbClr val="4B9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4B9C76"/>
                </a:solidFill>
                <a:latin typeface=""/>
                <a:ea typeface="字魂35号-经典雅黑" panose="00000500000000000000" pitchFamily="2" charset="-122"/>
                <a:sym typeface=""/>
              </a:endParaRPr>
            </a:p>
          </p:txBody>
        </p:sp>
        <p:sp>
          <p:nvSpPr>
            <p:cNvPr id="34" name="矩形 33">
              <a:extLst>
                <a:ext uri="{FF2B5EF4-FFF2-40B4-BE49-F238E27FC236}">
                  <a16:creationId xmlns:a16="http://schemas.microsoft.com/office/drawing/2014/main" xmlns="" id="{FC836C53-E858-44FF-BE6D-80BF3C945A86}"/>
                </a:ext>
              </a:extLst>
            </p:cNvPr>
            <p:cNvSpPr/>
            <p:nvPr/>
          </p:nvSpPr>
          <p:spPr>
            <a:xfrm>
              <a:off x="9909977" y="4387591"/>
              <a:ext cx="1144627" cy="45719"/>
            </a:xfrm>
            <a:prstGeom prst="rect">
              <a:avLst/>
            </a:prstGeom>
            <a:solidFill>
              <a:srgbClr val="4B9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4B9C76"/>
                </a:solidFill>
                <a:latin typeface=""/>
                <a:ea typeface="字魂35号-经典雅黑" panose="00000500000000000000" pitchFamily="2" charset="-122"/>
                <a:sym typeface=""/>
              </a:endParaRPr>
            </a:p>
          </p:txBody>
        </p:sp>
        <p:sp>
          <p:nvSpPr>
            <p:cNvPr id="35" name="TextBox 4">
              <a:extLst>
                <a:ext uri="{FF2B5EF4-FFF2-40B4-BE49-F238E27FC236}">
                  <a16:creationId xmlns:a16="http://schemas.microsoft.com/office/drawing/2014/main" xmlns="" id="{AE2B1CEB-8387-4CAD-BCF7-7D34BB7FBEF2}"/>
                </a:ext>
              </a:extLst>
            </p:cNvPr>
            <p:cNvSpPr txBox="1"/>
            <p:nvPr/>
          </p:nvSpPr>
          <p:spPr>
            <a:xfrm>
              <a:off x="2643653" y="3884293"/>
              <a:ext cx="8218918" cy="830997"/>
            </a:xfrm>
            <a:prstGeom prst="rect">
              <a:avLst/>
            </a:prstGeom>
            <a:noFill/>
          </p:spPr>
          <p:txBody>
            <a:bodyPr wrap="none" rtlCol="0">
              <a:spAutoFit/>
            </a:bodyPr>
            <a:lstStyle/>
            <a:p>
              <a:pPr algn="ctr"/>
              <a:r>
                <a:rPr lang="en-US" altLang="zh-CN" sz="4800" b="1" spc="1000" smtClean="0">
                  <a:solidFill>
                    <a:srgbClr val="4B9C76"/>
                  </a:solidFill>
                  <a:latin typeface=""/>
                  <a:ea typeface="字魂35号-经典雅黑" panose="00000500000000000000" pitchFamily="2" charset="-122"/>
                  <a:sym typeface=""/>
                </a:rPr>
                <a:t>CẤU TRÚC BÀI HỌC</a:t>
              </a:r>
              <a:endParaRPr lang="en-US" altLang="zh-CN" sz="4800" b="1" spc="1000" dirty="0">
                <a:solidFill>
                  <a:srgbClr val="4B9C76"/>
                </a:solidFill>
                <a:latin typeface=""/>
                <a:ea typeface="字魂35号-经典雅黑" panose="00000500000000000000" pitchFamily="2" charset="-122"/>
                <a:sym typeface=""/>
              </a:endParaRPr>
            </a:p>
          </p:txBody>
        </p:sp>
      </p:grpSp>
    </p:spTree>
    <p:extLst>
      <p:ext uri="{BB962C8B-B14F-4D97-AF65-F5344CB8AC3E}">
        <p14:creationId xmlns:p14="http://schemas.microsoft.com/office/powerpoint/2010/main" val="151126239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fltVal val="0"/>
                                              </p:val>
                                            </p:tav>
                                            <p:tav tm="100000">
                                              <p:val>
                                                <p:strVal val="#ppt_w"/>
                                              </p:val>
                                            </p:tav>
                                          </p:tavLst>
                                        </p:anim>
                                        <p:anim calcmode="lin" valueType="num">
                                          <p:cBhvr>
                                            <p:cTn id="18" dur="1000" fill="hold"/>
                                            <p:tgtEl>
                                              <p:spTgt spid="32"/>
                                            </p:tgtEl>
                                            <p:attrNameLst>
                                              <p:attrName>ppt_h</p:attrName>
                                            </p:attrNameLst>
                                          </p:cBhvr>
                                          <p:tavLst>
                                            <p:tav tm="0">
                                              <p:val>
                                                <p:fltVal val="0"/>
                                              </p:val>
                                            </p:tav>
                                            <p:tav tm="100000">
                                              <p:val>
                                                <p:strVal val="#ppt_h"/>
                                              </p:val>
                                            </p:tav>
                                          </p:tavLst>
                                        </p:anim>
                                        <p:anim calcmode="lin" valueType="num">
                                          <p:cBhvr>
                                            <p:cTn id="19" dur="1000" fill="hold"/>
                                            <p:tgtEl>
                                              <p:spTgt spid="32"/>
                                            </p:tgtEl>
                                            <p:attrNameLst>
                                              <p:attrName>style.rotation</p:attrName>
                                            </p:attrNameLst>
                                          </p:cBhvr>
                                          <p:tavLst>
                                            <p:tav tm="0">
                                              <p:val>
                                                <p:fltVal val="90"/>
                                              </p:val>
                                            </p:tav>
                                            <p:tav tm="100000">
                                              <p:val>
                                                <p:fltVal val="0"/>
                                              </p:val>
                                            </p:tav>
                                          </p:tavLst>
                                        </p:anim>
                                        <p:animEffect transition="in" filter="fade">
                                          <p:cBhvr>
                                            <p:cTn id="20" dur="1000"/>
                                            <p:tgtEl>
                                              <p:spTgt spid="32"/>
                                            </p:tgtEl>
                                          </p:cBhvr>
                                        </p:animEffect>
                                      </p:childTnLst>
                                    </p:cTn>
                                  </p:par>
                                </p:childTnLst>
                              </p:cTn>
                            </p:par>
                            <p:par>
                              <p:cTn id="21" fill="hold">
                                <p:stCondLst>
                                  <p:cond delay="2500"/>
                                </p:stCondLst>
                                <p:childTnLst>
                                  <p:par>
                                    <p:cTn id="22" presetID="2" presetClass="entr" presetSubtype="1" fill="hold" nodeType="afterEffect" p14:presetBounceEnd="46400">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14:bounceEnd="46400">
                                          <p:cBhvr additive="base">
                                            <p:cTn id="24" dur="1250" fill="hold"/>
                                            <p:tgtEl>
                                              <p:spTgt spid="27"/>
                                            </p:tgtEl>
                                            <p:attrNameLst>
                                              <p:attrName>ppt_x</p:attrName>
                                            </p:attrNameLst>
                                          </p:cBhvr>
                                          <p:tavLst>
                                            <p:tav tm="0">
                                              <p:val>
                                                <p:strVal val="#ppt_x"/>
                                              </p:val>
                                            </p:tav>
                                            <p:tav tm="100000">
                                              <p:val>
                                                <p:strVal val="#ppt_x"/>
                                              </p:val>
                                            </p:tav>
                                          </p:tavLst>
                                        </p:anim>
                                        <p:anim calcmode="lin" valueType="num" p14:bounceEnd="46400">
                                          <p:cBhvr additive="base">
                                            <p:cTn id="25" dur="125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fltVal val="0"/>
                                              </p:val>
                                            </p:tav>
                                            <p:tav tm="100000">
                                              <p:val>
                                                <p:strVal val="#ppt_w"/>
                                              </p:val>
                                            </p:tav>
                                          </p:tavLst>
                                        </p:anim>
                                        <p:anim calcmode="lin" valueType="num">
                                          <p:cBhvr>
                                            <p:cTn id="18" dur="1000" fill="hold"/>
                                            <p:tgtEl>
                                              <p:spTgt spid="32"/>
                                            </p:tgtEl>
                                            <p:attrNameLst>
                                              <p:attrName>ppt_h</p:attrName>
                                            </p:attrNameLst>
                                          </p:cBhvr>
                                          <p:tavLst>
                                            <p:tav tm="0">
                                              <p:val>
                                                <p:fltVal val="0"/>
                                              </p:val>
                                            </p:tav>
                                            <p:tav tm="100000">
                                              <p:val>
                                                <p:strVal val="#ppt_h"/>
                                              </p:val>
                                            </p:tav>
                                          </p:tavLst>
                                        </p:anim>
                                        <p:anim calcmode="lin" valueType="num">
                                          <p:cBhvr>
                                            <p:cTn id="19" dur="1000" fill="hold"/>
                                            <p:tgtEl>
                                              <p:spTgt spid="32"/>
                                            </p:tgtEl>
                                            <p:attrNameLst>
                                              <p:attrName>style.rotation</p:attrName>
                                            </p:attrNameLst>
                                          </p:cBhvr>
                                          <p:tavLst>
                                            <p:tav tm="0">
                                              <p:val>
                                                <p:fltVal val="90"/>
                                              </p:val>
                                            </p:tav>
                                            <p:tav tm="100000">
                                              <p:val>
                                                <p:fltVal val="0"/>
                                              </p:val>
                                            </p:tav>
                                          </p:tavLst>
                                        </p:anim>
                                        <p:animEffect transition="in" filter="fade">
                                          <p:cBhvr>
                                            <p:cTn id="20" dur="1000"/>
                                            <p:tgtEl>
                                              <p:spTgt spid="32"/>
                                            </p:tgtEl>
                                          </p:cBhvr>
                                        </p:animEffect>
                                      </p:childTnLst>
                                    </p:cTn>
                                  </p:par>
                                </p:childTnLst>
                              </p:cTn>
                            </p:par>
                            <p:par>
                              <p:cTn id="21" fill="hold">
                                <p:stCondLst>
                                  <p:cond delay="2500"/>
                                </p:stCondLst>
                                <p:childTnLst>
                                  <p:par>
                                    <p:cTn id="22" presetID="2" presetClass="entr" presetSubtype="1"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250" fill="hold"/>
                                            <p:tgtEl>
                                              <p:spTgt spid="27"/>
                                            </p:tgtEl>
                                            <p:attrNameLst>
                                              <p:attrName>ppt_x</p:attrName>
                                            </p:attrNameLst>
                                          </p:cBhvr>
                                          <p:tavLst>
                                            <p:tav tm="0">
                                              <p:val>
                                                <p:strVal val="#ppt_x"/>
                                              </p:val>
                                            </p:tav>
                                            <p:tav tm="100000">
                                              <p:val>
                                                <p:strVal val="#ppt_x"/>
                                              </p:val>
                                            </p:tav>
                                          </p:tavLst>
                                        </p:anim>
                                        <p:anim calcmode="lin" valueType="num">
                                          <p:cBhvr additive="base">
                                            <p:cTn id="25" dur="125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0DD72BD-B251-4DBE-9A6F-20F6E26D1A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文本框 7">
            <a:extLst>
              <a:ext uri="{FF2B5EF4-FFF2-40B4-BE49-F238E27FC236}">
                <a16:creationId xmlns:a16="http://schemas.microsoft.com/office/drawing/2014/main" xmlns="" id="{DED394F6-B928-454B-900F-1F4C6087DB52}"/>
              </a:ext>
            </a:extLst>
          </p:cNvPr>
          <p:cNvSpPr txBox="1">
            <a:spLocks noChangeArrowheads="1"/>
          </p:cNvSpPr>
          <p:nvPr/>
        </p:nvSpPr>
        <p:spPr bwMode="auto">
          <a:xfrm>
            <a:off x="2483507" y="2463577"/>
            <a:ext cx="79211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400" b="1" smtClean="0">
                <a:solidFill>
                  <a:srgbClr val="4B9C76"/>
                </a:solidFill>
                <a:latin typeface="Dancing Script" pitchFamily="2" charset="0"/>
                <a:ea typeface="字魂35号-经典雅黑" panose="00000500000000000000" pitchFamily="2" charset="-122"/>
                <a:sym typeface=""/>
              </a:rPr>
              <a:t>Trân trọng cảm ơn!</a:t>
            </a:r>
            <a:endParaRPr lang="en-US" altLang="zh-CN" sz="6400" b="1" dirty="0">
              <a:solidFill>
                <a:srgbClr val="4B9C76"/>
              </a:solidFill>
              <a:latin typeface="Dancing Script" pitchFamily="2" charset="0"/>
              <a:ea typeface="字魂35号-经典雅黑" panose="00000500000000000000" pitchFamily="2" charset="-122"/>
              <a:sym typeface=""/>
            </a:endParaRPr>
          </a:p>
        </p:txBody>
      </p:sp>
      <p:sp>
        <p:nvSpPr>
          <p:cNvPr id="24" name="矩形 23">
            <a:extLst>
              <a:ext uri="{FF2B5EF4-FFF2-40B4-BE49-F238E27FC236}">
                <a16:creationId xmlns:a16="http://schemas.microsoft.com/office/drawing/2014/main" xmlns="" id="{B925D247-D5AC-40D1-BCFE-F9671BD200A5}"/>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Tree>
    <p:extLst>
      <p:ext uri="{BB962C8B-B14F-4D97-AF65-F5344CB8AC3E}">
        <p14:creationId xmlns:p14="http://schemas.microsoft.com/office/powerpoint/2010/main" val="242244433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750" fill="hold"/>
                                            <p:tgtEl>
                                              <p:spTgt spid="24"/>
                                            </p:tgtEl>
                                            <p:attrNameLst>
                                              <p:attrName>ppt_w</p:attrName>
                                            </p:attrNameLst>
                                          </p:cBhvr>
                                          <p:tavLst>
                                            <p:tav tm="0">
                                              <p:val>
                                                <p:fltVal val="0"/>
                                              </p:val>
                                            </p:tav>
                                            <p:tav tm="100000">
                                              <p:val>
                                                <p:strVal val="#ppt_w"/>
                                              </p:val>
                                            </p:tav>
                                          </p:tavLst>
                                        </p:anim>
                                        <p:anim calcmode="lin" valueType="num">
                                          <p:cBhvr>
                                            <p:cTn id="12" dur="750" fill="hold"/>
                                            <p:tgtEl>
                                              <p:spTgt spid="24"/>
                                            </p:tgtEl>
                                            <p:attrNameLst>
                                              <p:attrName>ppt_h</p:attrName>
                                            </p:attrNameLst>
                                          </p:cBhvr>
                                          <p:tavLst>
                                            <p:tav tm="0">
                                              <p:val>
                                                <p:fltVal val="0"/>
                                              </p:val>
                                            </p:tav>
                                            <p:tav tm="100000">
                                              <p:val>
                                                <p:strVal val="#ppt_h"/>
                                              </p:val>
                                            </p:tav>
                                          </p:tavLst>
                                        </p:anim>
                                        <p:animEffect transition="in" filter="fade">
                                          <p:cBhvr>
                                            <p:cTn id="13" dur="750"/>
                                            <p:tgtEl>
                                              <p:spTgt spid="24"/>
                                            </p:tgtEl>
                                          </p:cBhvr>
                                        </p:animEffect>
                                      </p:childTnLst>
                                    </p:cTn>
                                  </p:par>
                                </p:childTnLst>
                              </p:cTn>
                            </p:par>
                            <p:par>
                              <p:cTn id="14" fill="hold">
                                <p:stCondLst>
                                  <p:cond delay="1500"/>
                                </p:stCondLst>
                                <p:childTnLst>
                                  <p:par>
                                    <p:cTn id="15" presetID="2" presetClass="entr" presetSubtype="4" fill="hold" grpId="0" nodeType="afterEffect" p14:presetBounceEnd="33333">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33333">
                                          <p:cBhvr additive="base">
                                            <p:cTn id="17" dur="1250" fill="hold"/>
                                            <p:tgtEl>
                                              <p:spTgt spid="14"/>
                                            </p:tgtEl>
                                            <p:attrNameLst>
                                              <p:attrName>ppt_x</p:attrName>
                                            </p:attrNameLst>
                                          </p:cBhvr>
                                          <p:tavLst>
                                            <p:tav tm="0">
                                              <p:val>
                                                <p:strVal val="#ppt_x"/>
                                              </p:val>
                                            </p:tav>
                                            <p:tav tm="100000">
                                              <p:val>
                                                <p:strVal val="#ppt_x"/>
                                              </p:val>
                                            </p:tav>
                                          </p:tavLst>
                                        </p:anim>
                                        <p:anim calcmode="lin" valueType="num" p14:bounceEnd="33333">
                                          <p:cBhvr additive="base">
                                            <p:cTn id="18"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750" fill="hold"/>
                                            <p:tgtEl>
                                              <p:spTgt spid="24"/>
                                            </p:tgtEl>
                                            <p:attrNameLst>
                                              <p:attrName>ppt_w</p:attrName>
                                            </p:attrNameLst>
                                          </p:cBhvr>
                                          <p:tavLst>
                                            <p:tav tm="0">
                                              <p:val>
                                                <p:fltVal val="0"/>
                                              </p:val>
                                            </p:tav>
                                            <p:tav tm="100000">
                                              <p:val>
                                                <p:strVal val="#ppt_w"/>
                                              </p:val>
                                            </p:tav>
                                          </p:tavLst>
                                        </p:anim>
                                        <p:anim calcmode="lin" valueType="num">
                                          <p:cBhvr>
                                            <p:cTn id="12" dur="750" fill="hold"/>
                                            <p:tgtEl>
                                              <p:spTgt spid="24"/>
                                            </p:tgtEl>
                                            <p:attrNameLst>
                                              <p:attrName>ppt_h</p:attrName>
                                            </p:attrNameLst>
                                          </p:cBhvr>
                                          <p:tavLst>
                                            <p:tav tm="0">
                                              <p:val>
                                                <p:fltVal val="0"/>
                                              </p:val>
                                            </p:tav>
                                            <p:tav tm="100000">
                                              <p:val>
                                                <p:strVal val="#ppt_h"/>
                                              </p:val>
                                            </p:tav>
                                          </p:tavLst>
                                        </p:anim>
                                        <p:animEffect transition="in" filter="fade">
                                          <p:cBhvr>
                                            <p:cTn id="13" dur="750"/>
                                            <p:tgtEl>
                                              <p:spTgt spid="2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250" fill="hold"/>
                                            <p:tgtEl>
                                              <p:spTgt spid="14"/>
                                            </p:tgtEl>
                                            <p:attrNameLst>
                                              <p:attrName>ppt_x</p:attrName>
                                            </p:attrNameLst>
                                          </p:cBhvr>
                                          <p:tavLst>
                                            <p:tav tm="0">
                                              <p:val>
                                                <p:strVal val="#ppt_x"/>
                                              </p:val>
                                            </p:tav>
                                            <p:tav tm="100000">
                                              <p:val>
                                                <p:strVal val="#ppt_x"/>
                                              </p:val>
                                            </p:tav>
                                          </p:tavLst>
                                        </p:anim>
                                        <p:anim calcmode="lin" valueType="num">
                                          <p:cBhvr additive="base">
                                            <p:cTn id="18"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D83680F-9D5D-47D5-A1FB-4785D04422AE}"/>
              </a:ext>
            </a:extLst>
          </p:cNvPr>
          <p:cNvGrpSpPr/>
          <p:nvPr/>
        </p:nvGrpSpPr>
        <p:grpSpPr>
          <a:xfrm>
            <a:off x="857250" y="196236"/>
            <a:ext cx="11333163" cy="779846"/>
            <a:chOff x="857250" y="523896"/>
            <a:chExt cx="11333163" cy="779846"/>
          </a:xfrm>
        </p:grpSpPr>
        <p:sp>
          <p:nvSpPr>
            <p:cNvPr id="3" name="矩形 2">
              <a:extLst>
                <a:ext uri="{FF2B5EF4-FFF2-40B4-BE49-F238E27FC236}">
                  <a16:creationId xmlns:a16="http://schemas.microsoft.com/office/drawing/2014/main" xmlns="" id="{4B671E33-AFD7-488A-92E2-E7317AD00A09}"/>
                </a:ext>
              </a:extLst>
            </p:cNvPr>
            <p:cNvSpPr/>
            <p:nvPr/>
          </p:nvSpPr>
          <p:spPr>
            <a:xfrm flipV="1">
              <a:off x="857250" y="1258023"/>
              <a:ext cx="11333163" cy="45719"/>
            </a:xfrm>
            <a:prstGeom prst="rect">
              <a:avLst/>
            </a:prstGeom>
            <a:solidFill>
              <a:srgbClr val="4B9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1860416" y="523896"/>
              <a:ext cx="533049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Thi hát/đọc ca dao</a:t>
              </a:r>
              <a:endParaRPr lang="zh-CN" altLang="en-US" sz="3500" b="1" spc="300" dirty="0">
                <a:solidFill>
                  <a:srgbClr val="4B9C76"/>
                </a:solidFill>
                <a:latin typeface="Playfair Display" pitchFamily="2" charset="0"/>
                <a:ea typeface="字魂35号-经典雅黑" panose="00000500000000000000" pitchFamily="2" charset="-122"/>
                <a:sym typeface=""/>
              </a:endParaRPr>
            </a:p>
          </p:txBody>
        </p:sp>
      </p:grpSp>
      <p:sp>
        <p:nvSpPr>
          <p:cNvPr id="10" name="Rectangle 70">
            <a:extLst>
              <a:ext uri="{FF2B5EF4-FFF2-40B4-BE49-F238E27FC236}">
                <a16:creationId xmlns:a16="http://schemas.microsoft.com/office/drawing/2014/main" xmlns="" id="{C960E44A-2FD7-4D1D-B3F2-FEF41DDB2654}"/>
              </a:ext>
            </a:extLst>
          </p:cNvPr>
          <p:cNvSpPr>
            <a:spLocks noChangeArrowheads="1"/>
          </p:cNvSpPr>
          <p:nvPr/>
        </p:nvSpPr>
        <p:spPr bwMode="auto">
          <a:xfrm flipH="1">
            <a:off x="6369162" y="3218211"/>
            <a:ext cx="529802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r>
              <a:rPr lang="en-US" sz="2200" b="1">
                <a:latin typeface="Playfair Display" pitchFamily="2" charset="0"/>
              </a:rPr>
              <a:t>T</a:t>
            </a:r>
            <a:r>
              <a:rPr lang="en-US" sz="2200" b="1" smtClean="0">
                <a:latin typeface="Playfair Display" pitchFamily="2" charset="0"/>
              </a:rPr>
              <a:t>iêu </a:t>
            </a:r>
            <a:r>
              <a:rPr lang="en-US" sz="2200" b="1">
                <a:latin typeface="Playfair Display" pitchFamily="2" charset="0"/>
              </a:rPr>
              <a:t>chí chấm điểm: </a:t>
            </a:r>
            <a:r>
              <a:rPr lang="en-US" sz="2200">
                <a:latin typeface="Playfair Display" pitchFamily="2" charset="0"/>
              </a:rPr>
              <a:t>Các nhóm mỗi lần hát đúng nhạc/lời hoặc đọc đúng bài ca dao sẽ được tính 10 điểm. Nếu hát/đọc không chính xác về nhạc/lời sẽ không được tính điểm. Nhóm nào có tổng điểm cao hơn sẽ chiến thắng.</a:t>
            </a:r>
          </a:p>
        </p:txBody>
      </p:sp>
      <p:sp>
        <p:nvSpPr>
          <p:cNvPr id="11" name="Rectangle 23">
            <a:extLst>
              <a:ext uri="{FF2B5EF4-FFF2-40B4-BE49-F238E27FC236}">
                <a16:creationId xmlns:a16="http://schemas.microsoft.com/office/drawing/2014/main" xmlns="" id="{1DE4B06C-C6BD-403E-960B-27D258BF0D3C}"/>
              </a:ext>
            </a:extLst>
          </p:cNvPr>
          <p:cNvSpPr/>
          <p:nvPr/>
        </p:nvSpPr>
        <p:spPr>
          <a:xfrm flipH="1">
            <a:off x="6369161" y="2141856"/>
            <a:ext cx="5298029" cy="1107996"/>
          </a:xfrm>
          <a:prstGeom prst="rect">
            <a:avLst/>
          </a:prstGeom>
        </p:spPr>
        <p:txBody>
          <a:bodyPr wrap="square">
            <a:spAutoFit/>
          </a:bodyPr>
          <a:lstStyle/>
          <a:p>
            <a:pPr algn="just"/>
            <a:r>
              <a:rPr lang="en-US" sz="2200" b="1">
                <a:latin typeface="Playfair Display" pitchFamily="2" charset="0"/>
                <a:ea typeface="Roboto" panose="02000000000000000000" pitchFamily="2" charset="0"/>
                <a:cs typeface="Times New Roman" panose="02020603050405020304" pitchFamily="18" charset="0"/>
              </a:rPr>
              <a:t>Nội dung thi: </a:t>
            </a:r>
            <a:r>
              <a:rPr lang="en-US" sz="2200">
                <a:latin typeface="Playfair Display" pitchFamily="2" charset="0"/>
                <a:ea typeface="Roboto" panose="02000000000000000000" pitchFamily="2" charset="0"/>
                <a:cs typeface="Times New Roman" panose="02020603050405020304" pitchFamily="18" charset="0"/>
              </a:rPr>
              <a:t>Mỗi nhóm lần lượt thay phiên nhau hát hoặc đọc một bài ca dao về chủ đề bất kì.</a:t>
            </a:r>
            <a:endParaRPr lang="en-US" altLang="zh-CN" sz="2200" dirty="0">
              <a:solidFill>
                <a:schemeClr val="bg1">
                  <a:lumMod val="50000"/>
                </a:schemeClr>
              </a:solidFill>
              <a:latin typeface="Playfair Display" pitchFamily="2" charset="0"/>
              <a:ea typeface="Roboto" panose="02000000000000000000" pitchFamily="2" charset="0"/>
              <a:cs typeface="Times New Roman" panose="02020603050405020304" pitchFamily="18" charset="0"/>
              <a:sym typeface=""/>
            </a:endParaRPr>
          </a:p>
        </p:txBody>
      </p:sp>
      <p:cxnSp>
        <p:nvCxnSpPr>
          <p:cNvPr id="18" name="Straight Connector 16">
            <a:extLst>
              <a:ext uri="{FF2B5EF4-FFF2-40B4-BE49-F238E27FC236}">
                <a16:creationId xmlns:a16="http://schemas.microsoft.com/office/drawing/2014/main" xmlns="" id="{5EE03E6E-2D54-42C3-8EEB-9E4DEF79362F}"/>
              </a:ext>
            </a:extLst>
          </p:cNvPr>
          <p:cNvCxnSpPr/>
          <p:nvPr/>
        </p:nvCxnSpPr>
        <p:spPr>
          <a:xfrm flipH="1">
            <a:off x="6191885" y="1952472"/>
            <a:ext cx="0" cy="3919537"/>
          </a:xfrm>
          <a:prstGeom prst="line">
            <a:avLst/>
          </a:prstGeom>
          <a:ln>
            <a:solidFill>
              <a:srgbClr val="4B9C76"/>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57250" y="2141856"/>
            <a:ext cx="4980081" cy="3228996"/>
          </a:xfrm>
          <a:prstGeom prst="rect">
            <a:avLst/>
          </a:prstGeom>
        </p:spPr>
      </p:pic>
    </p:spTree>
    <p:extLst>
      <p:ext uri="{BB962C8B-B14F-4D97-AF65-F5344CB8AC3E}">
        <p14:creationId xmlns:p14="http://schemas.microsoft.com/office/powerpoint/2010/main" val="3844112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250" fill="hold"/>
                                        <p:tgtEl>
                                          <p:spTgt spid="11"/>
                                        </p:tgtEl>
                                        <p:attrNameLst>
                                          <p:attrName>ppt_x</p:attrName>
                                        </p:attrNameLst>
                                      </p:cBhvr>
                                      <p:tavLst>
                                        <p:tav tm="0">
                                          <p:val>
                                            <p:strVal val="0-#ppt_w/2"/>
                                          </p:val>
                                        </p:tav>
                                        <p:tav tm="100000">
                                          <p:val>
                                            <p:strVal val="#ppt_x"/>
                                          </p:val>
                                        </p:tav>
                                      </p:tavLst>
                                    </p:anim>
                                    <p:anim calcmode="lin" valueType="num">
                                      <p:cBhvr additive="base">
                                        <p:cTn id="21" dur="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250" fill="hold"/>
                                        <p:tgtEl>
                                          <p:spTgt spid="10"/>
                                        </p:tgtEl>
                                        <p:attrNameLst>
                                          <p:attrName>ppt_x</p:attrName>
                                        </p:attrNameLst>
                                      </p:cBhvr>
                                      <p:tavLst>
                                        <p:tav tm="0">
                                          <p:val>
                                            <p:strVal val="0-#ppt_w/2"/>
                                          </p:val>
                                        </p:tav>
                                        <p:tav tm="100000">
                                          <p:val>
                                            <p:strVal val="#ppt_x"/>
                                          </p:val>
                                        </p:tav>
                                      </p:tavLst>
                                    </p:anim>
                                    <p:anim calcmode="lin" valueType="num">
                                      <p:cBhvr additive="base">
                                        <p:cTn id="27"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D83680F-9D5D-47D5-A1FB-4785D04422AE}"/>
              </a:ext>
            </a:extLst>
          </p:cNvPr>
          <p:cNvGrpSpPr/>
          <p:nvPr/>
        </p:nvGrpSpPr>
        <p:grpSpPr>
          <a:xfrm>
            <a:off x="858837" y="184090"/>
            <a:ext cx="11333163" cy="787540"/>
            <a:chOff x="857250" y="516202"/>
            <a:chExt cx="11333163" cy="787540"/>
          </a:xfrm>
        </p:grpSpPr>
        <p:sp>
          <p:nvSpPr>
            <p:cNvPr id="3" name="矩形 2">
              <a:extLst>
                <a:ext uri="{FF2B5EF4-FFF2-40B4-BE49-F238E27FC236}">
                  <a16:creationId xmlns:a16="http://schemas.microsoft.com/office/drawing/2014/main" xmlns="" id="{4B671E33-AFD7-488A-92E2-E7317AD00A09}"/>
                </a:ext>
              </a:extLst>
            </p:cNvPr>
            <p:cNvSpPr/>
            <p:nvPr/>
          </p:nvSpPr>
          <p:spPr>
            <a:xfrm flipV="1">
              <a:off x="857250" y="1258023"/>
              <a:ext cx="11333163" cy="45719"/>
            </a:xfrm>
            <a:prstGeom prst="rect">
              <a:avLst/>
            </a:prstGeom>
            <a:solidFill>
              <a:srgbClr val="4B9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1860416" y="516202"/>
              <a:ext cx="514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r>
                <a:rPr lang="en-US" altLang="zh-CN" sz="3600" b="1" spc="300" smtClean="0">
                  <a:solidFill>
                    <a:srgbClr val="4B9C76"/>
                  </a:solidFill>
                  <a:latin typeface="Playfair Display" pitchFamily="2" charset="0"/>
                  <a:ea typeface="字魂35号-经典雅黑" panose="00000500000000000000" pitchFamily="2" charset="-122"/>
                  <a:sym typeface=""/>
                </a:rPr>
                <a:t>Ca dao</a:t>
              </a:r>
              <a:endParaRPr lang="zh-CN" altLang="en-US" sz="3600" b="1" spc="300" dirty="0">
                <a:solidFill>
                  <a:srgbClr val="4B9C76"/>
                </a:solidFill>
                <a:latin typeface="Playfair Display" pitchFamily="2" charset="0"/>
                <a:ea typeface="字魂35号-经典雅黑" panose="00000500000000000000" pitchFamily="2" charset="-122"/>
                <a:sym typeface=""/>
              </a:endParaRPr>
            </a:p>
          </p:txBody>
        </p:sp>
      </p:grpSp>
      <p:grpSp>
        <p:nvGrpSpPr>
          <p:cNvPr id="9" name="组合 8">
            <a:extLst>
              <a:ext uri="{FF2B5EF4-FFF2-40B4-BE49-F238E27FC236}">
                <a16:creationId xmlns:a16="http://schemas.microsoft.com/office/drawing/2014/main" xmlns="" id="{2937F419-E3C5-47A0-8860-36EAEE98AD3A}"/>
              </a:ext>
            </a:extLst>
          </p:cNvPr>
          <p:cNvGrpSpPr/>
          <p:nvPr/>
        </p:nvGrpSpPr>
        <p:grpSpPr>
          <a:xfrm>
            <a:off x="1272605" y="1291568"/>
            <a:ext cx="4597610" cy="174940"/>
            <a:chOff x="4906190" y="1416527"/>
            <a:chExt cx="3933010" cy="166280"/>
          </a:xfrm>
          <a:solidFill>
            <a:srgbClr val="4B9C76"/>
          </a:solidFill>
        </p:grpSpPr>
        <p:sp>
          <p:nvSpPr>
            <p:cNvPr id="10" name="矩形 9">
              <a:extLst>
                <a:ext uri="{FF2B5EF4-FFF2-40B4-BE49-F238E27FC236}">
                  <a16:creationId xmlns:a16="http://schemas.microsoft.com/office/drawing/2014/main" xmlns="" id="{55C4B262-7DBB-4420-88E6-7179C1B2380B}"/>
                </a:ext>
              </a:extLst>
            </p:cNvPr>
            <p:cNvSpPr/>
            <p:nvPr/>
          </p:nvSpPr>
          <p:spPr>
            <a:xfrm>
              <a:off x="4906190" y="1416527"/>
              <a:ext cx="166280" cy="166280"/>
            </a:xfrm>
            <a:prstGeom prst="rect">
              <a:avLst/>
            </a:prstGeom>
            <a:grp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b="0">
                <a:solidFill>
                  <a:srgbClr val="FFB850"/>
                </a:solidFill>
                <a:latin typeface=""/>
                <a:ea typeface="字魂35号-经典雅黑" panose="00000500000000000000" pitchFamily="2" charset="-122"/>
                <a:sym typeface=""/>
              </a:endParaRPr>
            </a:p>
          </p:txBody>
        </p:sp>
        <p:cxnSp>
          <p:nvCxnSpPr>
            <p:cNvPr id="11" name="直接连接符 10">
              <a:extLst>
                <a:ext uri="{FF2B5EF4-FFF2-40B4-BE49-F238E27FC236}">
                  <a16:creationId xmlns:a16="http://schemas.microsoft.com/office/drawing/2014/main" xmlns="" id="{E3BDBE22-FF1E-45E3-B535-C441F60B5F39}"/>
                </a:ext>
              </a:extLst>
            </p:cNvPr>
            <p:cNvCxnSpPr>
              <a:stCxn id="10" idx="3"/>
            </p:cNvCxnSpPr>
            <p:nvPr/>
          </p:nvCxnSpPr>
          <p:spPr>
            <a:xfrm>
              <a:off x="5072470" y="1499667"/>
              <a:ext cx="3766730" cy="0"/>
            </a:xfrm>
            <a:prstGeom prst="line">
              <a:avLst/>
            </a:prstGeom>
            <a:grpFill/>
            <a:ln>
              <a:solidFill>
                <a:srgbClr val="4B9C7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组合 11">
            <a:extLst>
              <a:ext uri="{FF2B5EF4-FFF2-40B4-BE49-F238E27FC236}">
                <a16:creationId xmlns:a16="http://schemas.microsoft.com/office/drawing/2014/main" xmlns="" id="{68F24699-E70A-4782-AD27-8D4CBAB39893}"/>
              </a:ext>
            </a:extLst>
          </p:cNvPr>
          <p:cNvGrpSpPr/>
          <p:nvPr/>
        </p:nvGrpSpPr>
        <p:grpSpPr>
          <a:xfrm>
            <a:off x="1272606" y="2470816"/>
            <a:ext cx="4597610" cy="174940"/>
            <a:chOff x="4906190" y="2727732"/>
            <a:chExt cx="3933010" cy="166280"/>
          </a:xfrm>
          <a:solidFill>
            <a:srgbClr val="4B9C76"/>
          </a:solidFill>
        </p:grpSpPr>
        <p:sp>
          <p:nvSpPr>
            <p:cNvPr id="13" name="矩形 12">
              <a:extLst>
                <a:ext uri="{FF2B5EF4-FFF2-40B4-BE49-F238E27FC236}">
                  <a16:creationId xmlns:a16="http://schemas.microsoft.com/office/drawing/2014/main" xmlns="" id="{63A8846E-820A-461F-B8F0-2D92E4F11DA9}"/>
                </a:ext>
              </a:extLst>
            </p:cNvPr>
            <p:cNvSpPr/>
            <p:nvPr/>
          </p:nvSpPr>
          <p:spPr>
            <a:xfrm>
              <a:off x="4906190" y="2727732"/>
              <a:ext cx="166280" cy="166280"/>
            </a:xfrm>
            <a:prstGeom prst="rect">
              <a:avLst/>
            </a:prstGeom>
            <a:grp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b="0">
                <a:latin typeface=""/>
                <a:ea typeface="字魂35号-经典雅黑" panose="00000500000000000000" pitchFamily="2" charset="-122"/>
                <a:sym typeface=""/>
              </a:endParaRPr>
            </a:p>
          </p:txBody>
        </p:sp>
        <p:cxnSp>
          <p:nvCxnSpPr>
            <p:cNvPr id="14" name="直接连接符 13">
              <a:extLst>
                <a:ext uri="{FF2B5EF4-FFF2-40B4-BE49-F238E27FC236}">
                  <a16:creationId xmlns:a16="http://schemas.microsoft.com/office/drawing/2014/main" xmlns="" id="{F1616F58-5F38-48FE-B681-B73FB447B025}"/>
                </a:ext>
              </a:extLst>
            </p:cNvPr>
            <p:cNvCxnSpPr>
              <a:stCxn id="13" idx="3"/>
            </p:cNvCxnSpPr>
            <p:nvPr/>
          </p:nvCxnSpPr>
          <p:spPr>
            <a:xfrm>
              <a:off x="5072470" y="2810872"/>
              <a:ext cx="3766730" cy="0"/>
            </a:xfrm>
            <a:prstGeom prst="line">
              <a:avLst/>
            </a:prstGeom>
            <a:grpFill/>
            <a:ln>
              <a:solidFill>
                <a:srgbClr val="4B9C7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5" name="组合 14">
            <a:extLst>
              <a:ext uri="{FF2B5EF4-FFF2-40B4-BE49-F238E27FC236}">
                <a16:creationId xmlns:a16="http://schemas.microsoft.com/office/drawing/2014/main" xmlns="" id="{4ACCB2AF-45F1-4965-AC96-FB6551839051}"/>
              </a:ext>
            </a:extLst>
          </p:cNvPr>
          <p:cNvGrpSpPr/>
          <p:nvPr/>
        </p:nvGrpSpPr>
        <p:grpSpPr>
          <a:xfrm>
            <a:off x="1272606" y="3711386"/>
            <a:ext cx="4597610" cy="174940"/>
            <a:chOff x="4906190" y="3870732"/>
            <a:chExt cx="3933010" cy="166280"/>
          </a:xfrm>
          <a:solidFill>
            <a:srgbClr val="4B9C76"/>
          </a:solidFill>
        </p:grpSpPr>
        <p:sp>
          <p:nvSpPr>
            <p:cNvPr id="16" name="矩形 15">
              <a:extLst>
                <a:ext uri="{FF2B5EF4-FFF2-40B4-BE49-F238E27FC236}">
                  <a16:creationId xmlns:a16="http://schemas.microsoft.com/office/drawing/2014/main" xmlns="" id="{F1E01457-F115-4529-B6A2-10927C391B31}"/>
                </a:ext>
              </a:extLst>
            </p:cNvPr>
            <p:cNvSpPr/>
            <p:nvPr/>
          </p:nvSpPr>
          <p:spPr>
            <a:xfrm>
              <a:off x="4906190" y="3870732"/>
              <a:ext cx="166280" cy="166280"/>
            </a:xfrm>
            <a:prstGeom prst="rect">
              <a:avLst/>
            </a:prstGeom>
            <a:grp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b="0">
                <a:latin typeface=""/>
                <a:ea typeface="字魂35号-经典雅黑" panose="00000500000000000000" pitchFamily="2" charset="-122"/>
                <a:sym typeface=""/>
              </a:endParaRPr>
            </a:p>
          </p:txBody>
        </p:sp>
        <p:cxnSp>
          <p:nvCxnSpPr>
            <p:cNvPr id="17" name="直接连接符 16">
              <a:extLst>
                <a:ext uri="{FF2B5EF4-FFF2-40B4-BE49-F238E27FC236}">
                  <a16:creationId xmlns:a16="http://schemas.microsoft.com/office/drawing/2014/main" xmlns="" id="{58E08467-F9C9-487E-9D11-61E6BE7919C6}"/>
                </a:ext>
              </a:extLst>
            </p:cNvPr>
            <p:cNvCxnSpPr/>
            <p:nvPr/>
          </p:nvCxnSpPr>
          <p:spPr>
            <a:xfrm>
              <a:off x="5072470" y="3941172"/>
              <a:ext cx="3766730" cy="0"/>
            </a:xfrm>
            <a:prstGeom prst="line">
              <a:avLst/>
            </a:prstGeom>
            <a:grpFill/>
            <a:ln>
              <a:solidFill>
                <a:srgbClr val="4B9C76"/>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8" name="TextBox 35">
            <a:extLst>
              <a:ext uri="{FF2B5EF4-FFF2-40B4-BE49-F238E27FC236}">
                <a16:creationId xmlns:a16="http://schemas.microsoft.com/office/drawing/2014/main" xmlns="" id="{50A0D36A-2F00-4239-8403-B1DE9C137A1F}"/>
              </a:ext>
            </a:extLst>
          </p:cNvPr>
          <p:cNvSpPr txBox="1"/>
          <p:nvPr/>
        </p:nvSpPr>
        <p:spPr>
          <a:xfrm>
            <a:off x="1272606" y="1480399"/>
            <a:ext cx="4597610" cy="646331"/>
          </a:xfrm>
          <a:prstGeom prst="rect">
            <a:avLst/>
          </a:prstGeom>
          <a:noFill/>
        </p:spPr>
        <p:txBody>
          <a:bodyPr wrap="square" rtlCol="0">
            <a:spAutoFit/>
          </a:bodyPr>
          <a:lstStyle/>
          <a:p>
            <a:pPr algn="just"/>
            <a:r>
              <a:rPr lang="en-US" smtClean="0">
                <a:latin typeface="Playfair Display" pitchFamily="2" charset="0"/>
              </a:rPr>
              <a:t>Ca </a:t>
            </a:r>
            <a:r>
              <a:rPr lang="en-US">
                <a:latin typeface="Playfair Display" pitchFamily="2" charset="0"/>
              </a:rPr>
              <a:t>dao là một hình thức thơ ca dân gian truyền thống lâu đời của dân tộc Việt Nam.</a:t>
            </a:r>
          </a:p>
        </p:txBody>
      </p:sp>
      <p:sp>
        <p:nvSpPr>
          <p:cNvPr id="19" name="TextBox 36">
            <a:extLst>
              <a:ext uri="{FF2B5EF4-FFF2-40B4-BE49-F238E27FC236}">
                <a16:creationId xmlns:a16="http://schemas.microsoft.com/office/drawing/2014/main" xmlns="" id="{EE786C11-B4D0-4F6C-ABD8-367C1D5FAA77}"/>
              </a:ext>
            </a:extLst>
          </p:cNvPr>
          <p:cNvSpPr txBox="1"/>
          <p:nvPr/>
        </p:nvSpPr>
        <p:spPr>
          <a:xfrm>
            <a:off x="1272606" y="2654013"/>
            <a:ext cx="4597610" cy="923330"/>
          </a:xfrm>
          <a:prstGeom prst="rect">
            <a:avLst/>
          </a:prstGeom>
          <a:noFill/>
        </p:spPr>
        <p:txBody>
          <a:bodyPr wrap="square" rtlCol="0">
            <a:spAutoFit/>
          </a:bodyPr>
          <a:lstStyle/>
          <a:p>
            <a:pPr lvl="0" algn="just"/>
            <a:r>
              <a:rPr lang="en-US">
                <a:latin typeface="Playfair Display" pitchFamily="2" charset="0"/>
              </a:rPr>
              <a:t>Ca dao sử dụng nhiều thể thơ, trong đó nhiều bài viết theo thể lục bát. Mỗi bài ca dao ít nhất có hai dòng.</a:t>
            </a:r>
            <a:endParaRPr lang="en-US" altLang="zh-CN" dirty="0">
              <a:solidFill>
                <a:srgbClr val="FFFFFF">
                  <a:lumMod val="50000"/>
                </a:srgbClr>
              </a:solidFill>
              <a:latin typeface="Playfair Display" pitchFamily="2" charset="0"/>
              <a:ea typeface="字魂35号-经典雅黑" panose="00000500000000000000" pitchFamily="2" charset="-122"/>
              <a:cs typeface="Lato Regular"/>
              <a:sym typeface=""/>
            </a:endParaRPr>
          </a:p>
        </p:txBody>
      </p:sp>
      <p:sp>
        <p:nvSpPr>
          <p:cNvPr id="20" name="TextBox 37">
            <a:extLst>
              <a:ext uri="{FF2B5EF4-FFF2-40B4-BE49-F238E27FC236}">
                <a16:creationId xmlns:a16="http://schemas.microsoft.com/office/drawing/2014/main" xmlns="" id="{F3DF780E-68E8-4E03-94EA-82A2085A78BB}"/>
              </a:ext>
            </a:extLst>
          </p:cNvPr>
          <p:cNvSpPr txBox="1"/>
          <p:nvPr/>
        </p:nvSpPr>
        <p:spPr>
          <a:xfrm>
            <a:off x="1272606" y="3928265"/>
            <a:ext cx="4597610" cy="646331"/>
          </a:xfrm>
          <a:prstGeom prst="rect">
            <a:avLst/>
          </a:prstGeom>
          <a:noFill/>
        </p:spPr>
        <p:txBody>
          <a:bodyPr wrap="square" rtlCol="0">
            <a:spAutoFit/>
          </a:bodyPr>
          <a:lstStyle/>
          <a:p>
            <a:pPr lvl="0" algn="just"/>
            <a:r>
              <a:rPr lang="en-US">
                <a:latin typeface="Playfair Display" pitchFamily="2" charset="0"/>
              </a:rPr>
              <a:t>Ca dao thể hiện các phương diện tình cảm, trong đó có tình cảm gia đình.</a:t>
            </a:r>
            <a:endParaRPr lang="en-US" altLang="zh-CN" dirty="0">
              <a:solidFill>
                <a:srgbClr val="FFFFFF">
                  <a:lumMod val="50000"/>
                </a:srgbClr>
              </a:solidFill>
              <a:latin typeface="Playfair Display" pitchFamily="2" charset="0"/>
              <a:ea typeface="字魂35号-经典雅黑" panose="00000500000000000000" pitchFamily="2" charset="-122"/>
              <a:cs typeface="Lato Regular"/>
              <a:sym typeface=""/>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212" y="1175544"/>
            <a:ext cx="4654605" cy="2705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211" y="1175544"/>
            <a:ext cx="4654606" cy="462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ounded Rectangle 26"/>
          <p:cNvSpPr/>
          <p:nvPr/>
        </p:nvSpPr>
        <p:spPr>
          <a:xfrm>
            <a:off x="7146210" y="1163905"/>
            <a:ext cx="4654607" cy="4628097"/>
          </a:xfrm>
          <a:prstGeom prst="roundRect">
            <a:avLst>
              <a:gd name="adj" fmla="val 9412"/>
            </a:avLst>
          </a:prstGeom>
          <a:solidFill>
            <a:srgbClr val="F0F9F6">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756600" y="1215795"/>
            <a:ext cx="3865984" cy="4524315"/>
          </a:xfrm>
          <a:prstGeom prst="rect">
            <a:avLst/>
          </a:prstGeom>
        </p:spPr>
        <p:txBody>
          <a:bodyPr wrap="square">
            <a:spAutoFit/>
          </a:bodyPr>
          <a:lstStyle/>
          <a:p>
            <a:pPr marL="682625"/>
            <a:r>
              <a:rPr lang="vi-VN" sz="2400" b="1">
                <a:solidFill>
                  <a:srgbClr val="002060"/>
                </a:solidFill>
                <a:latin typeface="Dancing Script" pitchFamily="2" charset="0"/>
              </a:rPr>
              <a:t>Khăn thương nhớ ai,</a:t>
            </a:r>
            <a:br>
              <a:rPr lang="vi-VN" sz="2400" b="1">
                <a:solidFill>
                  <a:srgbClr val="002060"/>
                </a:solidFill>
                <a:latin typeface="Dancing Script" pitchFamily="2" charset="0"/>
              </a:rPr>
            </a:br>
            <a:r>
              <a:rPr lang="vi-VN" sz="2400" b="1">
                <a:solidFill>
                  <a:srgbClr val="002060"/>
                </a:solidFill>
                <a:latin typeface="Dancing Script" pitchFamily="2" charset="0"/>
              </a:rPr>
              <a:t>Khăn rơi xuống đất.</a:t>
            </a:r>
            <a:br>
              <a:rPr lang="vi-VN" sz="2400" b="1">
                <a:solidFill>
                  <a:srgbClr val="002060"/>
                </a:solidFill>
                <a:latin typeface="Dancing Script" pitchFamily="2" charset="0"/>
              </a:rPr>
            </a:br>
            <a:r>
              <a:rPr lang="vi-VN" sz="2400" b="1">
                <a:solidFill>
                  <a:srgbClr val="002060"/>
                </a:solidFill>
                <a:latin typeface="Dancing Script" pitchFamily="2" charset="0"/>
              </a:rPr>
              <a:t>Khăn thương nhớ ai,</a:t>
            </a:r>
            <a:br>
              <a:rPr lang="vi-VN" sz="2400" b="1">
                <a:solidFill>
                  <a:srgbClr val="002060"/>
                </a:solidFill>
                <a:latin typeface="Dancing Script" pitchFamily="2" charset="0"/>
              </a:rPr>
            </a:br>
            <a:r>
              <a:rPr lang="vi-VN" sz="2400" b="1">
                <a:solidFill>
                  <a:srgbClr val="002060"/>
                </a:solidFill>
                <a:latin typeface="Dancing Script" pitchFamily="2" charset="0"/>
              </a:rPr>
              <a:t>Khăn vắt lên vai.</a:t>
            </a:r>
            <a:br>
              <a:rPr lang="vi-VN" sz="2400" b="1">
                <a:solidFill>
                  <a:srgbClr val="002060"/>
                </a:solidFill>
                <a:latin typeface="Dancing Script" pitchFamily="2" charset="0"/>
              </a:rPr>
            </a:br>
            <a:r>
              <a:rPr lang="vi-VN" sz="2400" b="1">
                <a:solidFill>
                  <a:srgbClr val="002060"/>
                </a:solidFill>
                <a:latin typeface="Dancing Script" pitchFamily="2" charset="0"/>
              </a:rPr>
              <a:t>Khăn thương nhớ ai,</a:t>
            </a:r>
            <a:br>
              <a:rPr lang="vi-VN" sz="2400" b="1">
                <a:solidFill>
                  <a:srgbClr val="002060"/>
                </a:solidFill>
                <a:latin typeface="Dancing Script" pitchFamily="2" charset="0"/>
              </a:rPr>
            </a:br>
            <a:r>
              <a:rPr lang="vi-VN" sz="2400" b="1">
                <a:solidFill>
                  <a:srgbClr val="002060"/>
                </a:solidFill>
                <a:latin typeface="Dancing Script" pitchFamily="2" charset="0"/>
              </a:rPr>
              <a:t>Khăn chùi nước mắt.</a:t>
            </a:r>
            <a:br>
              <a:rPr lang="vi-VN" sz="2400" b="1">
                <a:solidFill>
                  <a:srgbClr val="002060"/>
                </a:solidFill>
                <a:latin typeface="Dancing Script" pitchFamily="2" charset="0"/>
              </a:rPr>
            </a:br>
            <a:r>
              <a:rPr lang="vi-VN" sz="2400" b="1">
                <a:solidFill>
                  <a:srgbClr val="002060"/>
                </a:solidFill>
                <a:latin typeface="Dancing Script" pitchFamily="2" charset="0"/>
              </a:rPr>
              <a:t>Đèn thương nhớ ai,</a:t>
            </a:r>
            <a:br>
              <a:rPr lang="vi-VN" sz="2400" b="1">
                <a:solidFill>
                  <a:srgbClr val="002060"/>
                </a:solidFill>
                <a:latin typeface="Dancing Script" pitchFamily="2" charset="0"/>
              </a:rPr>
            </a:br>
            <a:r>
              <a:rPr lang="vi-VN" sz="2400" b="1">
                <a:solidFill>
                  <a:srgbClr val="002060"/>
                </a:solidFill>
                <a:latin typeface="Dancing Script" pitchFamily="2" charset="0"/>
              </a:rPr>
              <a:t>Mà đèn không tắt.</a:t>
            </a:r>
            <a:br>
              <a:rPr lang="vi-VN" sz="2400" b="1">
                <a:solidFill>
                  <a:srgbClr val="002060"/>
                </a:solidFill>
                <a:latin typeface="Dancing Script" pitchFamily="2" charset="0"/>
              </a:rPr>
            </a:br>
            <a:r>
              <a:rPr lang="vi-VN" sz="2400" b="1">
                <a:solidFill>
                  <a:srgbClr val="002060"/>
                </a:solidFill>
                <a:latin typeface="Dancing Script" pitchFamily="2" charset="0"/>
              </a:rPr>
              <a:t>Mắt thương nhớ ai,</a:t>
            </a:r>
            <a:br>
              <a:rPr lang="vi-VN" sz="2400" b="1">
                <a:solidFill>
                  <a:srgbClr val="002060"/>
                </a:solidFill>
                <a:latin typeface="Dancing Script" pitchFamily="2" charset="0"/>
              </a:rPr>
            </a:br>
            <a:r>
              <a:rPr lang="vi-VN" sz="2400" b="1">
                <a:solidFill>
                  <a:srgbClr val="002060"/>
                </a:solidFill>
                <a:latin typeface="Dancing Script" pitchFamily="2" charset="0"/>
              </a:rPr>
              <a:t>Mắt ngủ không </a:t>
            </a:r>
            <a:r>
              <a:rPr lang="vi-VN" sz="2400" b="1" smtClean="0">
                <a:solidFill>
                  <a:srgbClr val="002060"/>
                </a:solidFill>
                <a:latin typeface="Dancing Script" pitchFamily="2" charset="0"/>
              </a:rPr>
              <a:t>yên.</a:t>
            </a:r>
            <a:endParaRPr lang="en-US" sz="2400" b="1" smtClean="0">
              <a:solidFill>
                <a:srgbClr val="002060"/>
              </a:solidFill>
              <a:latin typeface="Dancing Script" pitchFamily="2" charset="0"/>
            </a:endParaRPr>
          </a:p>
          <a:p>
            <a:pPr marL="682625" indent="-401638"/>
            <a:r>
              <a:rPr lang="vi-VN" sz="2400" b="1" smtClean="0">
                <a:solidFill>
                  <a:srgbClr val="002060"/>
                </a:solidFill>
                <a:latin typeface="Dancing Script" pitchFamily="2" charset="0"/>
              </a:rPr>
              <a:t>Đêm </a:t>
            </a:r>
            <a:r>
              <a:rPr lang="vi-VN" sz="2400" b="1">
                <a:solidFill>
                  <a:srgbClr val="002060"/>
                </a:solidFill>
                <a:latin typeface="Dancing Script" pitchFamily="2" charset="0"/>
              </a:rPr>
              <a:t>qua em những lo </a:t>
            </a:r>
            <a:r>
              <a:rPr lang="vi-VN" sz="2400" b="1" smtClean="0">
                <a:solidFill>
                  <a:srgbClr val="002060"/>
                </a:solidFill>
                <a:latin typeface="Dancing Script" pitchFamily="2" charset="0"/>
              </a:rPr>
              <a:t>phiền,</a:t>
            </a:r>
            <a:endParaRPr lang="en-US" sz="2400" b="1" smtClean="0">
              <a:solidFill>
                <a:srgbClr val="002060"/>
              </a:solidFill>
              <a:latin typeface="Dancing Script" pitchFamily="2" charset="0"/>
            </a:endParaRPr>
          </a:p>
          <a:p>
            <a:pPr marL="682625" indent="-682625"/>
            <a:r>
              <a:rPr lang="vi-VN" sz="2400" b="1" smtClean="0">
                <a:solidFill>
                  <a:srgbClr val="002060"/>
                </a:solidFill>
                <a:latin typeface="Dancing Script" pitchFamily="2" charset="0"/>
              </a:rPr>
              <a:t>Lo </a:t>
            </a:r>
            <a:r>
              <a:rPr lang="vi-VN" sz="2400" b="1">
                <a:solidFill>
                  <a:srgbClr val="002060"/>
                </a:solidFill>
                <a:latin typeface="Dancing Script" pitchFamily="2" charset="0"/>
              </a:rPr>
              <a:t>vì một nỗi không yên một bề…</a:t>
            </a:r>
            <a:endParaRPr lang="en-US" sz="2400" b="1">
              <a:solidFill>
                <a:srgbClr val="002060"/>
              </a:solidFill>
              <a:latin typeface="Dancing Script" pitchFamily="2"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209" y="1215794"/>
            <a:ext cx="4605425" cy="4564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Rounded Rectangle 30"/>
          <p:cNvSpPr/>
          <p:nvPr/>
        </p:nvSpPr>
        <p:spPr>
          <a:xfrm>
            <a:off x="7121617" y="1204156"/>
            <a:ext cx="4654607" cy="4576205"/>
          </a:xfrm>
          <a:prstGeom prst="roundRect">
            <a:avLst>
              <a:gd name="adj" fmla="val 9412"/>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2456" y="3979574"/>
            <a:ext cx="4488362" cy="830997"/>
          </a:xfrm>
          <a:prstGeom prst="rect">
            <a:avLst/>
          </a:prstGeom>
        </p:spPr>
        <p:txBody>
          <a:bodyPr wrap="square">
            <a:spAutoFit/>
          </a:bodyPr>
          <a:lstStyle/>
          <a:p>
            <a:pPr marL="682625"/>
            <a:r>
              <a:rPr lang="en-US" sz="2400" b="1" smtClean="0">
                <a:solidFill>
                  <a:srgbClr val="FF0000"/>
                </a:solidFill>
                <a:latin typeface="Dancing Script" pitchFamily="2" charset="0"/>
              </a:rPr>
              <a:t>Ước gì sông rộng một gang</a:t>
            </a:r>
          </a:p>
          <a:p>
            <a:pPr marL="682625" indent="-682625"/>
            <a:r>
              <a:rPr lang="en-US" sz="2400" b="1" smtClean="0">
                <a:solidFill>
                  <a:srgbClr val="FF0000"/>
                </a:solidFill>
                <a:latin typeface="Dancing Script" pitchFamily="2" charset="0"/>
              </a:rPr>
              <a:t>Bắc cầu dải yếm cho chàng sang chơi</a:t>
            </a:r>
            <a:endParaRPr lang="en-US" sz="2400" b="1">
              <a:solidFill>
                <a:srgbClr val="FF0000"/>
              </a:solidFill>
              <a:latin typeface="Dancing Script" pitchFamily="2" charset="0"/>
            </a:endParaRPr>
          </a:p>
        </p:txBody>
      </p:sp>
      <p:sp>
        <p:nvSpPr>
          <p:cNvPr id="30" name="Rounded Rectangle 29"/>
          <p:cNvSpPr/>
          <p:nvPr/>
        </p:nvSpPr>
        <p:spPr>
          <a:xfrm>
            <a:off x="7592122" y="971630"/>
            <a:ext cx="4030462" cy="4838331"/>
          </a:xfrm>
          <a:prstGeom prst="roundRect">
            <a:avLst/>
          </a:prstGeom>
          <a:solidFill>
            <a:schemeClr val="accent5">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Dancing Script" pitchFamily="2" charset="0"/>
            </a:endParaRPr>
          </a:p>
        </p:txBody>
      </p:sp>
      <p:sp>
        <p:nvSpPr>
          <p:cNvPr id="32" name="Rectangle 31"/>
          <p:cNvSpPr/>
          <p:nvPr/>
        </p:nvSpPr>
        <p:spPr>
          <a:xfrm>
            <a:off x="6427088" y="1109815"/>
            <a:ext cx="6096000" cy="892552"/>
          </a:xfrm>
          <a:prstGeom prst="rect">
            <a:avLst/>
          </a:prstGeom>
        </p:spPr>
        <p:txBody>
          <a:bodyPr>
            <a:spAutoFit/>
          </a:bodyPr>
          <a:lstStyle/>
          <a:p>
            <a:pPr algn="ctr"/>
            <a:r>
              <a:rPr lang="en-US" sz="2600" b="1">
                <a:solidFill>
                  <a:srgbClr val="002060"/>
                </a:solidFill>
                <a:latin typeface="Dancing Script" pitchFamily="2" charset="0"/>
              </a:rPr>
              <a:t>Một số chủ đề thường gặp </a:t>
            </a:r>
          </a:p>
          <a:p>
            <a:pPr algn="ctr"/>
            <a:r>
              <a:rPr lang="en-US" sz="2600" b="1">
                <a:solidFill>
                  <a:srgbClr val="002060"/>
                </a:solidFill>
                <a:latin typeface="Dancing Script" pitchFamily="2" charset="0"/>
              </a:rPr>
              <a:t>trong ca dao Việt Nam</a:t>
            </a:r>
          </a:p>
        </p:txBody>
      </p:sp>
      <p:sp>
        <p:nvSpPr>
          <p:cNvPr id="33" name="Rectangle 32"/>
          <p:cNvSpPr/>
          <p:nvPr/>
        </p:nvSpPr>
        <p:spPr>
          <a:xfrm>
            <a:off x="8280210" y="2051795"/>
            <a:ext cx="3129696" cy="646331"/>
          </a:xfrm>
          <a:prstGeom prst="rect">
            <a:avLst/>
          </a:prstGeom>
        </p:spPr>
        <p:txBody>
          <a:bodyPr wrap="square">
            <a:spAutoFit/>
          </a:bodyPr>
          <a:lstStyle/>
          <a:p>
            <a:pPr algn="just"/>
            <a:r>
              <a:rPr lang="en-US" b="1" smtClean="0">
                <a:solidFill>
                  <a:schemeClr val="tx1">
                    <a:lumMod val="95000"/>
                    <a:lumOff val="5000"/>
                  </a:schemeClr>
                </a:solidFill>
                <a:latin typeface="Dancing Script" pitchFamily="2" charset="0"/>
              </a:rPr>
              <a:t>Ca dao về tình yêu quê hương, đất nước, con người</a:t>
            </a:r>
            <a:endParaRPr lang="en-US" b="1">
              <a:solidFill>
                <a:schemeClr val="tx1">
                  <a:lumMod val="95000"/>
                  <a:lumOff val="5000"/>
                </a:schemeClr>
              </a:solidFill>
              <a:latin typeface="Dancing Script" pitchFamily="2" charset="0"/>
            </a:endParaRPr>
          </a:p>
        </p:txBody>
      </p:sp>
      <p:grpSp>
        <p:nvGrpSpPr>
          <p:cNvPr id="34" name="组合 27">
            <a:extLst>
              <a:ext uri="{FF2B5EF4-FFF2-40B4-BE49-F238E27FC236}">
                <a16:creationId xmlns:a16="http://schemas.microsoft.com/office/drawing/2014/main" xmlns="" id="{E48C315B-8B0C-44D8-AA52-A5C0E102BE6F}"/>
              </a:ext>
            </a:extLst>
          </p:cNvPr>
          <p:cNvGrpSpPr/>
          <p:nvPr/>
        </p:nvGrpSpPr>
        <p:grpSpPr>
          <a:xfrm>
            <a:off x="7820038" y="2140552"/>
            <a:ext cx="465138" cy="417513"/>
            <a:chOff x="0" y="0"/>
            <a:chExt cx="465358" cy="418456"/>
          </a:xfrm>
          <a:solidFill>
            <a:srgbClr val="539C26"/>
          </a:solidFill>
        </p:grpSpPr>
        <p:grpSp>
          <p:nvGrpSpPr>
            <p:cNvPr id="35" name="组合 28">
              <a:extLst>
                <a:ext uri="{FF2B5EF4-FFF2-40B4-BE49-F238E27FC236}">
                  <a16:creationId xmlns:a16="http://schemas.microsoft.com/office/drawing/2014/main" xmlns="" id="{AE0D80FE-8434-4840-93FD-22506989425C}"/>
                </a:ext>
              </a:extLst>
            </p:cNvPr>
            <p:cNvGrpSpPr/>
            <p:nvPr/>
          </p:nvGrpSpPr>
          <p:grpSpPr>
            <a:xfrm>
              <a:off x="0" y="0"/>
              <a:ext cx="460390" cy="418456"/>
              <a:chOff x="0" y="0"/>
              <a:chExt cx="460390" cy="418456"/>
            </a:xfrm>
            <a:grpFill/>
          </p:grpSpPr>
          <p:sp>
            <p:nvSpPr>
              <p:cNvPr id="38" name="任意多边形 31">
                <a:extLst>
                  <a:ext uri="{FF2B5EF4-FFF2-40B4-BE49-F238E27FC236}">
                    <a16:creationId xmlns:a16="http://schemas.microsoft.com/office/drawing/2014/main" xmlns="" id="{AD2C2A4B-FA64-4F54-855E-EA42A25A17CE}"/>
                  </a:ext>
                </a:extLst>
              </p:cNvPr>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39" name="任意多边形 32">
                <a:extLst>
                  <a:ext uri="{FF2B5EF4-FFF2-40B4-BE49-F238E27FC236}">
                    <a16:creationId xmlns:a16="http://schemas.microsoft.com/office/drawing/2014/main" xmlns="" id="{5703122A-F0B5-46C0-953B-4D11B2D213C4}"/>
                  </a:ext>
                </a:extLst>
              </p:cNvPr>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36" name="任意多边形 29">
              <a:extLst>
                <a:ext uri="{FF2B5EF4-FFF2-40B4-BE49-F238E27FC236}">
                  <a16:creationId xmlns:a16="http://schemas.microsoft.com/office/drawing/2014/main" xmlns="" id="{A00C7032-ADB9-40A4-BDB5-7C781EC51FD0}"/>
                </a:ext>
              </a:extLst>
            </p:cNvPr>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37" name="任意多边形 30">
              <a:extLst>
                <a:ext uri="{FF2B5EF4-FFF2-40B4-BE49-F238E27FC236}">
                  <a16:creationId xmlns:a16="http://schemas.microsoft.com/office/drawing/2014/main" xmlns="" id="{A07E5A8E-9CC9-4085-A8F4-BA9380487B00}"/>
                </a:ext>
              </a:extLst>
            </p:cNvPr>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40" name="Rectangle 39"/>
          <p:cNvSpPr/>
          <p:nvPr/>
        </p:nvSpPr>
        <p:spPr>
          <a:xfrm>
            <a:off x="8280210" y="2739195"/>
            <a:ext cx="3129696" cy="369332"/>
          </a:xfrm>
          <a:prstGeom prst="rect">
            <a:avLst/>
          </a:prstGeom>
        </p:spPr>
        <p:txBody>
          <a:bodyPr wrap="square">
            <a:spAutoFit/>
          </a:bodyPr>
          <a:lstStyle/>
          <a:p>
            <a:pPr algn="just"/>
            <a:r>
              <a:rPr lang="en-US" b="1" smtClean="0">
                <a:solidFill>
                  <a:schemeClr val="tx1">
                    <a:lumMod val="95000"/>
                    <a:lumOff val="5000"/>
                  </a:schemeClr>
                </a:solidFill>
                <a:latin typeface="Dancing Script" pitchFamily="2" charset="0"/>
              </a:rPr>
              <a:t>Ca dao về tình yêu đôi lứa</a:t>
            </a:r>
            <a:endParaRPr lang="en-US" b="1">
              <a:solidFill>
                <a:schemeClr val="tx1">
                  <a:lumMod val="95000"/>
                  <a:lumOff val="5000"/>
                </a:schemeClr>
              </a:solidFill>
              <a:latin typeface="Dancing Script" pitchFamily="2" charset="0"/>
            </a:endParaRPr>
          </a:p>
        </p:txBody>
      </p:sp>
      <p:grpSp>
        <p:nvGrpSpPr>
          <p:cNvPr id="41" name="组合 27">
            <a:extLst>
              <a:ext uri="{FF2B5EF4-FFF2-40B4-BE49-F238E27FC236}">
                <a16:creationId xmlns:a16="http://schemas.microsoft.com/office/drawing/2014/main" xmlns="" id="{E48C315B-8B0C-44D8-AA52-A5C0E102BE6F}"/>
              </a:ext>
            </a:extLst>
          </p:cNvPr>
          <p:cNvGrpSpPr/>
          <p:nvPr/>
        </p:nvGrpSpPr>
        <p:grpSpPr>
          <a:xfrm>
            <a:off x="7820038" y="2827952"/>
            <a:ext cx="465138" cy="417513"/>
            <a:chOff x="0" y="0"/>
            <a:chExt cx="465358" cy="418456"/>
          </a:xfrm>
          <a:solidFill>
            <a:srgbClr val="539C26"/>
          </a:solidFill>
        </p:grpSpPr>
        <p:grpSp>
          <p:nvGrpSpPr>
            <p:cNvPr id="42" name="组合 28">
              <a:extLst>
                <a:ext uri="{FF2B5EF4-FFF2-40B4-BE49-F238E27FC236}">
                  <a16:creationId xmlns:a16="http://schemas.microsoft.com/office/drawing/2014/main" xmlns="" id="{AE0D80FE-8434-4840-93FD-22506989425C}"/>
                </a:ext>
              </a:extLst>
            </p:cNvPr>
            <p:cNvGrpSpPr/>
            <p:nvPr/>
          </p:nvGrpSpPr>
          <p:grpSpPr>
            <a:xfrm>
              <a:off x="0" y="0"/>
              <a:ext cx="460390" cy="418456"/>
              <a:chOff x="0" y="0"/>
              <a:chExt cx="460390" cy="418456"/>
            </a:xfrm>
            <a:grpFill/>
          </p:grpSpPr>
          <p:sp>
            <p:nvSpPr>
              <p:cNvPr id="45" name="任意多边形 31">
                <a:extLst>
                  <a:ext uri="{FF2B5EF4-FFF2-40B4-BE49-F238E27FC236}">
                    <a16:creationId xmlns:a16="http://schemas.microsoft.com/office/drawing/2014/main" xmlns="" id="{AD2C2A4B-FA64-4F54-855E-EA42A25A17CE}"/>
                  </a:ext>
                </a:extLst>
              </p:cNvPr>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46" name="任意多边形 32">
                <a:extLst>
                  <a:ext uri="{FF2B5EF4-FFF2-40B4-BE49-F238E27FC236}">
                    <a16:creationId xmlns:a16="http://schemas.microsoft.com/office/drawing/2014/main" xmlns="" id="{5703122A-F0B5-46C0-953B-4D11B2D213C4}"/>
                  </a:ext>
                </a:extLst>
              </p:cNvPr>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43" name="任意多边形 29">
              <a:extLst>
                <a:ext uri="{FF2B5EF4-FFF2-40B4-BE49-F238E27FC236}">
                  <a16:creationId xmlns:a16="http://schemas.microsoft.com/office/drawing/2014/main" xmlns="" id="{A00C7032-ADB9-40A4-BDB5-7C781EC51FD0}"/>
                </a:ext>
              </a:extLst>
            </p:cNvPr>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44" name="任意多边形 30">
              <a:extLst>
                <a:ext uri="{FF2B5EF4-FFF2-40B4-BE49-F238E27FC236}">
                  <a16:creationId xmlns:a16="http://schemas.microsoft.com/office/drawing/2014/main" xmlns="" id="{A07E5A8E-9CC9-4085-A8F4-BA9380487B00}"/>
                </a:ext>
              </a:extLst>
            </p:cNvPr>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47" name="Rectangle 46"/>
          <p:cNvSpPr/>
          <p:nvPr/>
        </p:nvSpPr>
        <p:spPr>
          <a:xfrm>
            <a:off x="8280210" y="3426595"/>
            <a:ext cx="3129696" cy="369332"/>
          </a:xfrm>
          <a:prstGeom prst="rect">
            <a:avLst/>
          </a:prstGeom>
        </p:spPr>
        <p:txBody>
          <a:bodyPr wrap="square">
            <a:spAutoFit/>
          </a:bodyPr>
          <a:lstStyle/>
          <a:p>
            <a:pPr algn="just"/>
            <a:r>
              <a:rPr lang="en-US" b="1" smtClean="0">
                <a:solidFill>
                  <a:schemeClr val="tx1">
                    <a:lumMod val="95000"/>
                    <a:lumOff val="5000"/>
                  </a:schemeClr>
                </a:solidFill>
                <a:latin typeface="Dancing Script" pitchFamily="2" charset="0"/>
              </a:rPr>
              <a:t>Ca dao than thân</a:t>
            </a:r>
            <a:endParaRPr lang="en-US" b="1">
              <a:solidFill>
                <a:schemeClr val="tx1">
                  <a:lumMod val="95000"/>
                  <a:lumOff val="5000"/>
                </a:schemeClr>
              </a:solidFill>
              <a:latin typeface="Dancing Script" pitchFamily="2" charset="0"/>
            </a:endParaRPr>
          </a:p>
        </p:txBody>
      </p:sp>
      <p:grpSp>
        <p:nvGrpSpPr>
          <p:cNvPr id="48" name="组合 27">
            <a:extLst>
              <a:ext uri="{FF2B5EF4-FFF2-40B4-BE49-F238E27FC236}">
                <a16:creationId xmlns:a16="http://schemas.microsoft.com/office/drawing/2014/main" xmlns="" id="{E48C315B-8B0C-44D8-AA52-A5C0E102BE6F}"/>
              </a:ext>
            </a:extLst>
          </p:cNvPr>
          <p:cNvGrpSpPr/>
          <p:nvPr/>
        </p:nvGrpSpPr>
        <p:grpSpPr>
          <a:xfrm>
            <a:off x="7820038" y="3515352"/>
            <a:ext cx="465138" cy="417513"/>
            <a:chOff x="0" y="0"/>
            <a:chExt cx="465358" cy="418456"/>
          </a:xfrm>
          <a:solidFill>
            <a:srgbClr val="539C26"/>
          </a:solidFill>
        </p:grpSpPr>
        <p:grpSp>
          <p:nvGrpSpPr>
            <p:cNvPr id="49" name="组合 28">
              <a:extLst>
                <a:ext uri="{FF2B5EF4-FFF2-40B4-BE49-F238E27FC236}">
                  <a16:creationId xmlns:a16="http://schemas.microsoft.com/office/drawing/2014/main" xmlns="" id="{AE0D80FE-8434-4840-93FD-22506989425C}"/>
                </a:ext>
              </a:extLst>
            </p:cNvPr>
            <p:cNvGrpSpPr/>
            <p:nvPr/>
          </p:nvGrpSpPr>
          <p:grpSpPr>
            <a:xfrm>
              <a:off x="0" y="0"/>
              <a:ext cx="460390" cy="418456"/>
              <a:chOff x="0" y="0"/>
              <a:chExt cx="460390" cy="418456"/>
            </a:xfrm>
            <a:grpFill/>
          </p:grpSpPr>
          <p:sp>
            <p:nvSpPr>
              <p:cNvPr id="52" name="任意多边形 31">
                <a:extLst>
                  <a:ext uri="{FF2B5EF4-FFF2-40B4-BE49-F238E27FC236}">
                    <a16:creationId xmlns:a16="http://schemas.microsoft.com/office/drawing/2014/main" xmlns="" id="{AD2C2A4B-FA64-4F54-855E-EA42A25A17CE}"/>
                  </a:ext>
                </a:extLst>
              </p:cNvPr>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53" name="任意多边形 32">
                <a:extLst>
                  <a:ext uri="{FF2B5EF4-FFF2-40B4-BE49-F238E27FC236}">
                    <a16:creationId xmlns:a16="http://schemas.microsoft.com/office/drawing/2014/main" xmlns="" id="{5703122A-F0B5-46C0-953B-4D11B2D213C4}"/>
                  </a:ext>
                </a:extLst>
              </p:cNvPr>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50" name="任意多边形 29">
              <a:extLst>
                <a:ext uri="{FF2B5EF4-FFF2-40B4-BE49-F238E27FC236}">
                  <a16:creationId xmlns:a16="http://schemas.microsoft.com/office/drawing/2014/main" xmlns="" id="{A00C7032-ADB9-40A4-BDB5-7C781EC51FD0}"/>
                </a:ext>
              </a:extLst>
            </p:cNvPr>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51" name="任意多边形 30">
              <a:extLst>
                <a:ext uri="{FF2B5EF4-FFF2-40B4-BE49-F238E27FC236}">
                  <a16:creationId xmlns:a16="http://schemas.microsoft.com/office/drawing/2014/main" xmlns="" id="{A07E5A8E-9CC9-4085-A8F4-BA9380487B00}"/>
                </a:ext>
              </a:extLst>
            </p:cNvPr>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54" name="Rectangle 53"/>
          <p:cNvSpPr/>
          <p:nvPr/>
        </p:nvSpPr>
        <p:spPr>
          <a:xfrm>
            <a:off x="8280210" y="4113995"/>
            <a:ext cx="3129696" cy="369332"/>
          </a:xfrm>
          <a:prstGeom prst="rect">
            <a:avLst/>
          </a:prstGeom>
        </p:spPr>
        <p:txBody>
          <a:bodyPr wrap="square">
            <a:spAutoFit/>
          </a:bodyPr>
          <a:lstStyle/>
          <a:p>
            <a:pPr algn="just"/>
            <a:r>
              <a:rPr lang="en-US" b="1" smtClean="0">
                <a:solidFill>
                  <a:schemeClr val="tx1">
                    <a:lumMod val="95000"/>
                    <a:lumOff val="5000"/>
                  </a:schemeClr>
                </a:solidFill>
                <a:latin typeface="Dancing Script" pitchFamily="2" charset="0"/>
              </a:rPr>
              <a:t>Ca dao châm biếm</a:t>
            </a:r>
            <a:endParaRPr lang="en-US" b="1">
              <a:solidFill>
                <a:schemeClr val="tx1">
                  <a:lumMod val="95000"/>
                  <a:lumOff val="5000"/>
                </a:schemeClr>
              </a:solidFill>
              <a:latin typeface="Dancing Script" pitchFamily="2" charset="0"/>
            </a:endParaRPr>
          </a:p>
        </p:txBody>
      </p:sp>
      <p:grpSp>
        <p:nvGrpSpPr>
          <p:cNvPr id="55" name="组合 27">
            <a:extLst>
              <a:ext uri="{FF2B5EF4-FFF2-40B4-BE49-F238E27FC236}">
                <a16:creationId xmlns:a16="http://schemas.microsoft.com/office/drawing/2014/main" xmlns="" id="{E48C315B-8B0C-44D8-AA52-A5C0E102BE6F}"/>
              </a:ext>
            </a:extLst>
          </p:cNvPr>
          <p:cNvGrpSpPr/>
          <p:nvPr/>
        </p:nvGrpSpPr>
        <p:grpSpPr>
          <a:xfrm>
            <a:off x="7820038" y="4202752"/>
            <a:ext cx="465138" cy="417513"/>
            <a:chOff x="0" y="0"/>
            <a:chExt cx="465358" cy="418456"/>
          </a:xfrm>
          <a:solidFill>
            <a:srgbClr val="539C26"/>
          </a:solidFill>
        </p:grpSpPr>
        <p:grpSp>
          <p:nvGrpSpPr>
            <p:cNvPr id="56" name="组合 28">
              <a:extLst>
                <a:ext uri="{FF2B5EF4-FFF2-40B4-BE49-F238E27FC236}">
                  <a16:creationId xmlns:a16="http://schemas.microsoft.com/office/drawing/2014/main" xmlns="" id="{AE0D80FE-8434-4840-93FD-22506989425C}"/>
                </a:ext>
              </a:extLst>
            </p:cNvPr>
            <p:cNvGrpSpPr/>
            <p:nvPr/>
          </p:nvGrpSpPr>
          <p:grpSpPr>
            <a:xfrm>
              <a:off x="0" y="0"/>
              <a:ext cx="460390" cy="418456"/>
              <a:chOff x="0" y="0"/>
              <a:chExt cx="460390" cy="418456"/>
            </a:xfrm>
            <a:grpFill/>
          </p:grpSpPr>
          <p:sp>
            <p:nvSpPr>
              <p:cNvPr id="59" name="任意多边形 31">
                <a:extLst>
                  <a:ext uri="{FF2B5EF4-FFF2-40B4-BE49-F238E27FC236}">
                    <a16:creationId xmlns:a16="http://schemas.microsoft.com/office/drawing/2014/main" xmlns="" id="{AD2C2A4B-FA64-4F54-855E-EA42A25A17CE}"/>
                  </a:ext>
                </a:extLst>
              </p:cNvPr>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60" name="任意多边形 32">
                <a:extLst>
                  <a:ext uri="{FF2B5EF4-FFF2-40B4-BE49-F238E27FC236}">
                    <a16:creationId xmlns:a16="http://schemas.microsoft.com/office/drawing/2014/main" xmlns="" id="{5703122A-F0B5-46C0-953B-4D11B2D213C4}"/>
                  </a:ext>
                </a:extLst>
              </p:cNvPr>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57" name="任意多边形 29">
              <a:extLst>
                <a:ext uri="{FF2B5EF4-FFF2-40B4-BE49-F238E27FC236}">
                  <a16:creationId xmlns:a16="http://schemas.microsoft.com/office/drawing/2014/main" xmlns="" id="{A00C7032-ADB9-40A4-BDB5-7C781EC51FD0}"/>
                </a:ext>
              </a:extLst>
            </p:cNvPr>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58" name="任意多边形 30">
              <a:extLst>
                <a:ext uri="{FF2B5EF4-FFF2-40B4-BE49-F238E27FC236}">
                  <a16:creationId xmlns:a16="http://schemas.microsoft.com/office/drawing/2014/main" xmlns="" id="{A07E5A8E-9CC9-4085-A8F4-BA9380487B00}"/>
                </a:ext>
              </a:extLst>
            </p:cNvPr>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61" name="Rectangle 60"/>
          <p:cNvSpPr/>
          <p:nvPr/>
        </p:nvSpPr>
        <p:spPr>
          <a:xfrm>
            <a:off x="8280210" y="4801396"/>
            <a:ext cx="3129696" cy="369332"/>
          </a:xfrm>
          <a:prstGeom prst="rect">
            <a:avLst/>
          </a:prstGeom>
        </p:spPr>
        <p:txBody>
          <a:bodyPr wrap="square">
            <a:spAutoFit/>
          </a:bodyPr>
          <a:lstStyle/>
          <a:p>
            <a:pPr algn="just"/>
            <a:r>
              <a:rPr lang="en-US" b="1" smtClean="0">
                <a:solidFill>
                  <a:srgbClr val="C00000"/>
                </a:solidFill>
                <a:latin typeface="Dancing Script" pitchFamily="2" charset="0"/>
              </a:rPr>
              <a:t>Ca dao về tình cảm gia đình</a:t>
            </a:r>
            <a:endParaRPr lang="en-US" b="1">
              <a:solidFill>
                <a:srgbClr val="C00000"/>
              </a:solidFill>
              <a:latin typeface="Dancing Script" pitchFamily="2" charset="0"/>
            </a:endParaRPr>
          </a:p>
        </p:txBody>
      </p:sp>
      <p:grpSp>
        <p:nvGrpSpPr>
          <p:cNvPr id="62" name="组合 27">
            <a:extLst>
              <a:ext uri="{FF2B5EF4-FFF2-40B4-BE49-F238E27FC236}">
                <a16:creationId xmlns:a16="http://schemas.microsoft.com/office/drawing/2014/main" xmlns="" id="{E48C315B-8B0C-44D8-AA52-A5C0E102BE6F}"/>
              </a:ext>
            </a:extLst>
          </p:cNvPr>
          <p:cNvGrpSpPr/>
          <p:nvPr/>
        </p:nvGrpSpPr>
        <p:grpSpPr>
          <a:xfrm>
            <a:off x="7820038" y="4890152"/>
            <a:ext cx="465138" cy="417513"/>
            <a:chOff x="0" y="0"/>
            <a:chExt cx="465358" cy="418456"/>
          </a:xfrm>
          <a:solidFill>
            <a:srgbClr val="539C26"/>
          </a:solidFill>
        </p:grpSpPr>
        <p:grpSp>
          <p:nvGrpSpPr>
            <p:cNvPr id="63" name="组合 28">
              <a:extLst>
                <a:ext uri="{FF2B5EF4-FFF2-40B4-BE49-F238E27FC236}">
                  <a16:creationId xmlns:a16="http://schemas.microsoft.com/office/drawing/2014/main" xmlns="" id="{AE0D80FE-8434-4840-93FD-22506989425C}"/>
                </a:ext>
              </a:extLst>
            </p:cNvPr>
            <p:cNvGrpSpPr/>
            <p:nvPr/>
          </p:nvGrpSpPr>
          <p:grpSpPr>
            <a:xfrm>
              <a:off x="0" y="0"/>
              <a:ext cx="460390" cy="418456"/>
              <a:chOff x="0" y="0"/>
              <a:chExt cx="460390" cy="418456"/>
            </a:xfrm>
            <a:grpFill/>
          </p:grpSpPr>
          <p:sp>
            <p:nvSpPr>
              <p:cNvPr id="66" name="任意多边形 31">
                <a:extLst>
                  <a:ext uri="{FF2B5EF4-FFF2-40B4-BE49-F238E27FC236}">
                    <a16:creationId xmlns:a16="http://schemas.microsoft.com/office/drawing/2014/main" xmlns="" id="{AD2C2A4B-FA64-4F54-855E-EA42A25A17CE}"/>
                  </a:ext>
                </a:extLst>
              </p:cNvPr>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67" name="任意多边形 32">
                <a:extLst>
                  <a:ext uri="{FF2B5EF4-FFF2-40B4-BE49-F238E27FC236}">
                    <a16:creationId xmlns:a16="http://schemas.microsoft.com/office/drawing/2014/main" xmlns="" id="{5703122A-F0B5-46C0-953B-4D11B2D213C4}"/>
                  </a:ext>
                </a:extLst>
              </p:cNvPr>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
          <p:nvSpPr>
            <p:cNvPr id="64" name="任意多边形 29">
              <a:extLst>
                <a:ext uri="{FF2B5EF4-FFF2-40B4-BE49-F238E27FC236}">
                  <a16:creationId xmlns:a16="http://schemas.microsoft.com/office/drawing/2014/main" xmlns="" id="{A00C7032-ADB9-40A4-BDB5-7C781EC51FD0}"/>
                </a:ext>
              </a:extLst>
            </p:cNvPr>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sp>
          <p:nvSpPr>
            <p:cNvPr id="65" name="任意多边形 30">
              <a:extLst>
                <a:ext uri="{FF2B5EF4-FFF2-40B4-BE49-F238E27FC236}">
                  <a16:creationId xmlns:a16="http://schemas.microsoft.com/office/drawing/2014/main" xmlns="" id="{A07E5A8E-9CC9-4085-A8F4-BA9380487B00}"/>
                </a:ext>
              </a:extLst>
            </p:cNvPr>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noFill/>
            </a:ln>
          </p:spPr>
          <p:txBody>
            <a:bodyPr/>
            <a:lstStyle/>
            <a:p>
              <a:endParaRPr lang="zh-CN" altLang="en-US">
                <a:solidFill>
                  <a:srgbClr val="002060"/>
                </a:solidFill>
                <a:latin typeface=""/>
                <a:ea typeface="字魂35号-经典雅黑" panose="00000500000000000000" pitchFamily="2" charset="-122"/>
                <a:sym typeface=""/>
              </a:endParaRPr>
            </a:p>
          </p:txBody>
        </p:sp>
      </p:grpSp>
    </p:spTree>
    <p:extLst>
      <p:ext uri="{BB962C8B-B14F-4D97-AF65-F5344CB8AC3E}">
        <p14:creationId xmlns:p14="http://schemas.microsoft.com/office/powerpoint/2010/main" val="2493775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4" presetClass="exit" presetSubtype="10" fill="hold" grpId="1" nodeType="withEffect">
                                  <p:stCondLst>
                                    <p:cond delay="0"/>
                                  </p:stCondLst>
                                  <p:childTnLst>
                                    <p:animEffect transition="out" filter="randombar(horizontal)">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randombar(horizontal)">
                                      <p:cBhvr>
                                        <p:cTn id="59" dur="500"/>
                                        <p:tgtEl>
                                          <p:spTgt spid="28"/>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randombar(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xit" presetSubtype="10" fill="hold" grpId="1" nodeType="clickEffect">
                                  <p:stCondLst>
                                    <p:cond delay="0"/>
                                  </p:stCondLst>
                                  <p:childTnLst>
                                    <p:animEffect transition="out" filter="randombar(horizontal)">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4" presetClass="exit" presetSubtype="10" fill="hold" nodeType="withEffect">
                                  <p:stCondLst>
                                    <p:cond delay="0"/>
                                  </p:stCondLst>
                                  <p:childTnLst>
                                    <p:animEffect transition="out" filter="randombar(horizontal)">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left)">
                                      <p:cBhvr>
                                        <p:cTn id="97" dur="500"/>
                                        <p:tgtEl>
                                          <p:spTgt spid="34"/>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left)">
                                      <p:cBhvr>
                                        <p:cTn id="105" dur="500"/>
                                        <p:tgtEl>
                                          <p:spTgt spid="4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wipe(left)">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wipe(left)">
                                      <p:cBhvr>
                                        <p:cTn id="113" dur="500"/>
                                        <p:tgtEl>
                                          <p:spTgt spid="48"/>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wipe(left)">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wipe(left)">
                                      <p:cBhvr>
                                        <p:cTn id="121" dur="500"/>
                                        <p:tgtEl>
                                          <p:spTgt spid="55"/>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wipe(left)">
                                      <p:cBhvr>
                                        <p:cTn id="124" dur="500"/>
                                        <p:tgtEl>
                                          <p:spTgt spid="54"/>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wipe(left)">
                                      <p:cBhvr>
                                        <p:cTn id="129" dur="500"/>
                                        <p:tgtEl>
                                          <p:spTgt spid="62"/>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wipe(left)">
                                      <p:cBhvr>
                                        <p:cTn id="13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7" grpId="0" animBg="1"/>
      <p:bldP spid="27" grpId="1" animBg="1"/>
      <p:bldP spid="26" grpId="0"/>
      <p:bldP spid="26" grpId="1"/>
      <p:bldP spid="31" grpId="0" animBg="1"/>
      <p:bldP spid="31" grpId="1" animBg="1"/>
      <p:bldP spid="29" grpId="0"/>
      <p:bldP spid="29" grpId="1"/>
      <p:bldP spid="30" grpId="0" animBg="1"/>
      <p:bldP spid="32" grpId="0"/>
      <p:bldP spid="33" grpId="0"/>
      <p:bldP spid="40" grpId="0"/>
      <p:bldP spid="47" grpId="0"/>
      <p:bldP spid="54"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65F9E29D-244E-40E9-8EBC-FB4800478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602" y="0"/>
            <a:ext cx="12192000" cy="6858000"/>
          </a:xfrm>
          <a:prstGeom prst="rect">
            <a:avLst/>
          </a:prstGeom>
        </p:spPr>
      </p:pic>
      <p:sp>
        <p:nvSpPr>
          <p:cNvPr id="26" name="矩形 25">
            <a:extLst>
              <a:ext uri="{FF2B5EF4-FFF2-40B4-BE49-F238E27FC236}">
                <a16:creationId xmlns:a16="http://schemas.microsoft.com/office/drawing/2014/main" xmlns="" id="{57E59564-BDE0-4167-86C0-A82AC3CE9790}"/>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14" name="文本框 13">
            <a:extLst>
              <a:ext uri="{FF2B5EF4-FFF2-40B4-BE49-F238E27FC236}">
                <a16:creationId xmlns:a16="http://schemas.microsoft.com/office/drawing/2014/main" xmlns="" id="{C6DD371F-FBE9-4814-8D49-DB0B94EEB666}"/>
              </a:ext>
            </a:extLst>
          </p:cNvPr>
          <p:cNvSpPr txBox="1"/>
          <p:nvPr/>
        </p:nvSpPr>
        <p:spPr>
          <a:xfrm>
            <a:off x="2560404" y="1643202"/>
            <a:ext cx="5428344" cy="2160591"/>
          </a:xfrm>
          <a:prstGeom prst="rect">
            <a:avLst/>
          </a:prstGeom>
          <a:noFill/>
        </p:spPr>
        <p:txBody>
          <a:bodyPr wrap="square" rtlCol="0">
            <a:spAutoFit/>
          </a:bodyPr>
          <a:lstStyle/>
          <a:p>
            <a:pPr indent="461963">
              <a:lnSpc>
                <a:spcPct val="120000"/>
              </a:lnSpc>
            </a:pPr>
            <a:r>
              <a:rPr lang="en-US" altLang="zh-CN" sz="2800" smtClean="0">
                <a:latin typeface="Dancing Script" pitchFamily="2" charset="0"/>
                <a:ea typeface="字魂35号-经典雅黑" panose="00000500000000000000" pitchFamily="2" charset="-122"/>
                <a:sym typeface=""/>
              </a:rPr>
              <a:t>Công cha như núi ngất trời</a:t>
            </a:r>
          </a:p>
          <a:p>
            <a:pPr>
              <a:lnSpc>
                <a:spcPct val="120000"/>
              </a:lnSpc>
            </a:pPr>
            <a:r>
              <a:rPr lang="en-US" altLang="zh-CN" sz="2800" smtClean="0">
                <a:latin typeface="Dancing Script" pitchFamily="2" charset="0"/>
                <a:ea typeface="字魂35号-经典雅黑" panose="00000500000000000000" pitchFamily="2" charset="-122"/>
                <a:sym typeface=""/>
              </a:rPr>
              <a:t>Nghĩa mẹ như nước ở ngoài biển </a:t>
            </a:r>
            <a:r>
              <a:rPr lang="en-US" altLang="zh-CN" sz="2800">
                <a:latin typeface="Dancing Script" pitchFamily="2" charset="0"/>
                <a:ea typeface="字魂35号-经典雅黑" panose="00000500000000000000" pitchFamily="2" charset="-122"/>
                <a:sym typeface=""/>
              </a:rPr>
              <a:t>Đông</a:t>
            </a:r>
          </a:p>
          <a:p>
            <a:pPr indent="461963">
              <a:lnSpc>
                <a:spcPct val="120000"/>
              </a:lnSpc>
            </a:pPr>
            <a:r>
              <a:rPr lang="en-US" altLang="zh-CN" sz="2800" smtClean="0">
                <a:latin typeface="Dancing Script" pitchFamily="2" charset="0"/>
                <a:ea typeface="字魂35号-经典雅黑" panose="00000500000000000000" pitchFamily="2" charset="-122"/>
                <a:sym typeface=""/>
              </a:rPr>
              <a:t>Núi cao biển rộng mênh mông</a:t>
            </a:r>
          </a:p>
          <a:p>
            <a:pPr>
              <a:lnSpc>
                <a:spcPct val="120000"/>
              </a:lnSpc>
            </a:pPr>
            <a:r>
              <a:rPr lang="en-US" altLang="zh-CN" sz="2800" smtClean="0">
                <a:latin typeface="Dancing Script" pitchFamily="2" charset="0"/>
                <a:ea typeface="字魂35号-经典雅黑" panose="00000500000000000000" pitchFamily="2" charset="-122"/>
                <a:sym typeface=""/>
              </a:rPr>
              <a:t>Cù lao chín chữ ghi lòng con ơi!</a:t>
            </a:r>
            <a:endParaRPr lang="en-US" altLang="zh-CN" sz="2800" dirty="0">
              <a:latin typeface="Dancing Script" pitchFamily="2" charset="0"/>
              <a:ea typeface="字魂35号-经典雅黑" panose="00000500000000000000" pitchFamily="2" charset="-122"/>
              <a:sym typeface=""/>
            </a:endParaRPr>
          </a:p>
        </p:txBody>
      </p:sp>
      <p:sp>
        <p:nvSpPr>
          <p:cNvPr id="2" name="Rectangle 1"/>
          <p:cNvSpPr/>
          <p:nvPr/>
        </p:nvSpPr>
        <p:spPr>
          <a:xfrm>
            <a:off x="6695629" y="2151703"/>
            <a:ext cx="856325" cy="580672"/>
          </a:xfrm>
          <a:prstGeom prst="rect">
            <a:avLst/>
          </a:prstGeom>
        </p:spPr>
        <p:txBody>
          <a:bodyPr wrap="none">
            <a:spAutoFit/>
          </a:bodyPr>
          <a:lstStyle/>
          <a:p>
            <a:pPr algn="ctr">
              <a:lnSpc>
                <a:spcPct val="120000"/>
              </a:lnSpc>
            </a:pPr>
            <a:r>
              <a:rPr lang="en-US" altLang="zh-CN" sz="2800">
                <a:solidFill>
                  <a:srgbClr val="FF0000"/>
                </a:solidFill>
                <a:latin typeface="Dancing Script" pitchFamily="2" charset="0"/>
                <a:ea typeface="字魂35号-经典雅黑" panose="00000500000000000000" pitchFamily="2" charset="-122"/>
                <a:sym typeface=""/>
              </a:rPr>
              <a:t>Đông</a:t>
            </a:r>
          </a:p>
        </p:txBody>
      </p:sp>
      <p:sp>
        <p:nvSpPr>
          <p:cNvPr id="11" name="Rectangle 10"/>
          <p:cNvSpPr/>
          <p:nvPr/>
        </p:nvSpPr>
        <p:spPr>
          <a:xfrm>
            <a:off x="6094785" y="2660730"/>
            <a:ext cx="854722" cy="580672"/>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mông</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12" name="文本框 13">
            <a:extLst>
              <a:ext uri="{FF2B5EF4-FFF2-40B4-BE49-F238E27FC236}">
                <a16:creationId xmlns:a16="http://schemas.microsoft.com/office/drawing/2014/main" xmlns="" id="{C6DD371F-FBE9-4814-8D49-DB0B94EEB666}"/>
              </a:ext>
            </a:extLst>
          </p:cNvPr>
          <p:cNvSpPr txBox="1"/>
          <p:nvPr/>
        </p:nvSpPr>
        <p:spPr>
          <a:xfrm>
            <a:off x="2952498" y="3180323"/>
            <a:ext cx="5428344" cy="609398"/>
          </a:xfrm>
          <a:prstGeom prst="rect">
            <a:avLst/>
          </a:prstGeom>
          <a:noFill/>
        </p:spPr>
        <p:txBody>
          <a:bodyPr wrap="square" rtlCol="0">
            <a:spAutoFit/>
          </a:bodyPr>
          <a:lstStyle/>
          <a:p>
            <a:pPr algn="ctr">
              <a:lnSpc>
                <a:spcPct val="120000"/>
              </a:lnSpc>
            </a:pPr>
            <a:r>
              <a:rPr lang="en-US" altLang="zh-CN" sz="2800" smtClean="0">
                <a:latin typeface="Dancing Script" pitchFamily="2" charset="0"/>
                <a:ea typeface="字魂35号-经典雅黑" panose="00000500000000000000" pitchFamily="2" charset="-122"/>
                <a:sym typeface=""/>
              </a:rPr>
              <a:t>ghi lòng con ơi!</a:t>
            </a:r>
            <a:endParaRPr lang="en-US" altLang="zh-CN" sz="2800" dirty="0">
              <a:latin typeface="Dancing Script" pitchFamily="2" charset="0"/>
              <a:ea typeface="字魂35号-经典雅黑" panose="00000500000000000000" pitchFamily="2" charset="-122"/>
              <a:sym typeface=""/>
            </a:endParaRPr>
          </a:p>
        </p:txBody>
      </p:sp>
      <p:sp>
        <p:nvSpPr>
          <p:cNvPr id="3" name="Rectangle 2"/>
          <p:cNvSpPr/>
          <p:nvPr/>
        </p:nvSpPr>
        <p:spPr>
          <a:xfrm>
            <a:off x="5352961" y="1643202"/>
            <a:ext cx="1289135" cy="609398"/>
          </a:xfrm>
          <a:prstGeom prst="rect">
            <a:avLst/>
          </a:prstGeom>
        </p:spPr>
        <p:txBody>
          <a:bodyPr wrap="none">
            <a:spAutoFit/>
          </a:bodyPr>
          <a:lstStyle/>
          <a:p>
            <a:pPr>
              <a:lnSpc>
                <a:spcPct val="120000"/>
              </a:lnSpc>
            </a:pPr>
            <a:r>
              <a:rPr lang="en-US" altLang="zh-CN" sz="2800" smtClean="0">
                <a:latin typeface="Dancing Script" pitchFamily="2" charset="0"/>
                <a:ea typeface="字魂35号-经典雅黑" panose="00000500000000000000" pitchFamily="2" charset="-122"/>
                <a:sym typeface=""/>
              </a:rPr>
              <a:t>ngất </a:t>
            </a:r>
            <a:r>
              <a:rPr lang="en-US" altLang="zh-CN" sz="2800">
                <a:latin typeface="Dancing Script" pitchFamily="2" charset="0"/>
                <a:ea typeface="字魂35号-经典雅黑" panose="00000500000000000000" pitchFamily="2" charset="-122"/>
                <a:sym typeface=""/>
              </a:rPr>
              <a:t>trời</a:t>
            </a:r>
          </a:p>
        </p:txBody>
      </p:sp>
      <p:sp>
        <p:nvSpPr>
          <p:cNvPr id="4" name="Rectangle 3"/>
          <p:cNvSpPr/>
          <p:nvPr/>
        </p:nvSpPr>
        <p:spPr>
          <a:xfrm>
            <a:off x="4274063" y="1687592"/>
            <a:ext cx="1276311"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như </a:t>
            </a:r>
            <a:r>
              <a:rPr lang="en-US" altLang="zh-CN" sz="2800" smtClean="0">
                <a:latin typeface="Dancing Script" pitchFamily="2" charset="0"/>
                <a:ea typeface="字魂35号-经典雅黑" panose="00000500000000000000" pitchFamily="2" charset="-122"/>
                <a:sym typeface=""/>
              </a:rPr>
              <a:t>núi</a:t>
            </a:r>
            <a:r>
              <a:rPr lang="en-US" altLang="zh-CN" sz="2800" smtClean="0">
                <a:solidFill>
                  <a:srgbClr val="FF0000"/>
                </a:solidFill>
                <a:latin typeface="Dancing Script" pitchFamily="2" charset="0"/>
                <a:ea typeface="字魂35号-经典雅黑" panose="00000500000000000000" pitchFamily="2" charset="-122"/>
                <a:sym typeface=""/>
              </a:rPr>
              <a:t> </a:t>
            </a:r>
            <a:endParaRPr lang="en-US" sz="2800"/>
          </a:p>
        </p:txBody>
      </p:sp>
      <p:sp>
        <p:nvSpPr>
          <p:cNvPr id="5" name="Rectangle 4"/>
          <p:cNvSpPr/>
          <p:nvPr/>
        </p:nvSpPr>
        <p:spPr>
          <a:xfrm>
            <a:off x="3015768" y="1698893"/>
            <a:ext cx="1563248"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Công </a:t>
            </a:r>
            <a:r>
              <a:rPr lang="en-US" altLang="zh-CN" sz="2800" smtClean="0">
                <a:latin typeface="Dancing Script" pitchFamily="2" charset="0"/>
                <a:ea typeface="字魂35号-经典雅黑" panose="00000500000000000000" pitchFamily="2" charset="-122"/>
                <a:sym typeface=""/>
              </a:rPr>
              <a:t>cha</a:t>
            </a:r>
            <a:r>
              <a:rPr lang="en-US" altLang="zh-CN" sz="2800" smtClean="0">
                <a:solidFill>
                  <a:srgbClr val="FF0000"/>
                </a:solidFill>
                <a:latin typeface="Dancing Script" pitchFamily="2" charset="0"/>
                <a:ea typeface="字魂35号-经典雅黑" panose="00000500000000000000" pitchFamily="2" charset="-122"/>
                <a:sym typeface=""/>
              </a:rPr>
              <a:t>/</a:t>
            </a:r>
            <a:r>
              <a:rPr lang="en-US" altLang="zh-CN" sz="2800" smtClean="0">
                <a:latin typeface="Dancing Script" pitchFamily="2" charset="0"/>
                <a:ea typeface="字魂35号-经典雅黑" panose="00000500000000000000" pitchFamily="2" charset="-122"/>
                <a:sym typeface=""/>
              </a:rPr>
              <a:t> </a:t>
            </a:r>
            <a:endParaRPr lang="en-US" sz="2800"/>
          </a:p>
        </p:txBody>
      </p:sp>
      <p:sp>
        <p:nvSpPr>
          <p:cNvPr id="6" name="Rectangle 5"/>
          <p:cNvSpPr/>
          <p:nvPr/>
        </p:nvSpPr>
        <p:spPr>
          <a:xfrm>
            <a:off x="2560404" y="2222113"/>
            <a:ext cx="1532792"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Nghĩa mẹ</a:t>
            </a:r>
            <a:r>
              <a:rPr lang="en-US" altLang="zh-CN" sz="2800">
                <a:solidFill>
                  <a:srgbClr val="FF0000"/>
                </a:solidFill>
                <a:latin typeface="Dancing Script" pitchFamily="2" charset="0"/>
                <a:ea typeface="字魂35号-经典雅黑" panose="00000500000000000000" pitchFamily="2" charset="-122"/>
                <a:sym typeface=""/>
              </a:rPr>
              <a:t>/</a:t>
            </a:r>
            <a:endParaRPr lang="en-US" sz="2800"/>
          </a:p>
        </p:txBody>
      </p:sp>
      <p:sp>
        <p:nvSpPr>
          <p:cNvPr id="7" name="Rectangle 6"/>
          <p:cNvSpPr/>
          <p:nvPr/>
        </p:nvSpPr>
        <p:spPr>
          <a:xfrm>
            <a:off x="3874653" y="2200277"/>
            <a:ext cx="1462260"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như nước</a:t>
            </a:r>
            <a:r>
              <a:rPr lang="en-US" altLang="zh-CN" sz="2800">
                <a:solidFill>
                  <a:srgbClr val="FF0000"/>
                </a:solidFill>
                <a:latin typeface="Dancing Script" pitchFamily="2" charset="0"/>
                <a:ea typeface="字魂35号-经典雅黑" panose="00000500000000000000" pitchFamily="2" charset="-122"/>
                <a:sym typeface=""/>
              </a:rPr>
              <a:t>/</a:t>
            </a:r>
            <a:endParaRPr lang="en-US" sz="2800"/>
          </a:p>
        </p:txBody>
      </p:sp>
      <p:sp>
        <p:nvSpPr>
          <p:cNvPr id="8" name="Rectangle 7"/>
          <p:cNvSpPr/>
          <p:nvPr/>
        </p:nvSpPr>
        <p:spPr>
          <a:xfrm>
            <a:off x="5111357" y="2212039"/>
            <a:ext cx="1208985"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ở ngoài</a:t>
            </a:r>
            <a:r>
              <a:rPr lang="en-US" altLang="zh-CN" sz="2800">
                <a:solidFill>
                  <a:srgbClr val="FF0000"/>
                </a:solidFill>
                <a:latin typeface="Dancing Script" pitchFamily="2" charset="0"/>
                <a:ea typeface="字魂35号-经典雅黑" panose="00000500000000000000" pitchFamily="2" charset="-122"/>
                <a:sym typeface=""/>
              </a:rPr>
              <a:t>/</a:t>
            </a:r>
            <a:endParaRPr lang="en-US" sz="2800"/>
          </a:p>
        </p:txBody>
      </p:sp>
      <p:sp>
        <p:nvSpPr>
          <p:cNvPr id="9" name="Rectangle 8"/>
          <p:cNvSpPr/>
          <p:nvPr/>
        </p:nvSpPr>
        <p:spPr>
          <a:xfrm>
            <a:off x="6088783" y="2152145"/>
            <a:ext cx="1463863" cy="580672"/>
          </a:xfrm>
          <a:prstGeom prst="rect">
            <a:avLst/>
          </a:prstGeom>
        </p:spPr>
        <p:txBody>
          <a:bodyPr wrap="none">
            <a:spAutoFit/>
          </a:bodyPr>
          <a:lstStyle/>
          <a:p>
            <a:pPr algn="ctr">
              <a:lnSpc>
                <a:spcPct val="120000"/>
              </a:lnSpc>
            </a:pPr>
            <a:r>
              <a:rPr lang="en-US" altLang="zh-CN" sz="2800">
                <a:latin typeface="Dancing Script" pitchFamily="2" charset="0"/>
                <a:ea typeface="字魂35号-经典雅黑" panose="00000500000000000000" pitchFamily="2" charset="-122"/>
                <a:sym typeface=""/>
              </a:rPr>
              <a:t>biển Đông</a:t>
            </a:r>
          </a:p>
        </p:txBody>
      </p:sp>
      <p:sp>
        <p:nvSpPr>
          <p:cNvPr id="10" name="Rectangle 9"/>
          <p:cNvSpPr/>
          <p:nvPr/>
        </p:nvSpPr>
        <p:spPr>
          <a:xfrm>
            <a:off x="3024062" y="2723497"/>
            <a:ext cx="1273105"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Núi cao</a:t>
            </a:r>
            <a:r>
              <a:rPr lang="en-US" altLang="zh-CN" sz="2800" b="1">
                <a:solidFill>
                  <a:srgbClr val="FF0000"/>
                </a:solidFill>
                <a:latin typeface="Dancing Script" pitchFamily="2" charset="0"/>
                <a:ea typeface="字魂35号-经典雅黑" panose="00000500000000000000" pitchFamily="2" charset="-122"/>
                <a:sym typeface=""/>
              </a:rPr>
              <a:t>/</a:t>
            </a:r>
            <a:endParaRPr lang="en-US" sz="2800"/>
          </a:p>
        </p:txBody>
      </p:sp>
      <p:sp>
        <p:nvSpPr>
          <p:cNvPr id="15" name="Rectangle 14"/>
          <p:cNvSpPr/>
          <p:nvPr/>
        </p:nvSpPr>
        <p:spPr>
          <a:xfrm>
            <a:off x="4062805" y="2670061"/>
            <a:ext cx="2901756" cy="580672"/>
          </a:xfrm>
          <a:prstGeom prst="rect">
            <a:avLst/>
          </a:prstGeom>
        </p:spPr>
        <p:txBody>
          <a:bodyPr wrap="none">
            <a:spAutoFit/>
          </a:bodyPr>
          <a:lstStyle/>
          <a:p>
            <a:pPr algn="ctr">
              <a:lnSpc>
                <a:spcPct val="120000"/>
              </a:lnSpc>
            </a:pPr>
            <a:r>
              <a:rPr lang="en-US" altLang="zh-CN" sz="2800">
                <a:latin typeface="Dancing Script" pitchFamily="2" charset="0"/>
                <a:ea typeface="字魂35号-经典雅黑" panose="00000500000000000000" pitchFamily="2" charset="-122"/>
                <a:sym typeface=""/>
              </a:rPr>
              <a:t>biển rộng</a:t>
            </a:r>
            <a:r>
              <a:rPr lang="en-US" altLang="zh-CN" sz="2800" b="1">
                <a:solidFill>
                  <a:srgbClr val="FF0000"/>
                </a:solidFill>
                <a:latin typeface="Dancing Script" pitchFamily="2" charset="0"/>
                <a:ea typeface="字魂35号-经典雅黑" panose="00000500000000000000" pitchFamily="2" charset="-122"/>
                <a:sym typeface=""/>
              </a:rPr>
              <a:t> </a:t>
            </a:r>
            <a:r>
              <a:rPr lang="en-US" altLang="zh-CN" sz="2800">
                <a:latin typeface="Dancing Script" pitchFamily="2" charset="0"/>
                <a:ea typeface="字魂35号-经典雅黑" panose="00000500000000000000" pitchFamily="2" charset="-122"/>
                <a:sym typeface=""/>
              </a:rPr>
              <a:t>mênh mông</a:t>
            </a:r>
          </a:p>
        </p:txBody>
      </p:sp>
      <p:sp>
        <p:nvSpPr>
          <p:cNvPr id="17" name="Rectangle 16"/>
          <p:cNvSpPr/>
          <p:nvPr/>
        </p:nvSpPr>
        <p:spPr>
          <a:xfrm>
            <a:off x="2557265" y="3235249"/>
            <a:ext cx="2289409"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Cù lao chin chữ</a:t>
            </a:r>
            <a:r>
              <a:rPr lang="en-US" altLang="zh-CN" sz="2800" b="1">
                <a:solidFill>
                  <a:srgbClr val="FF0000"/>
                </a:solidFill>
                <a:latin typeface="Dancing Script" pitchFamily="2" charset="0"/>
                <a:ea typeface="字魂35号-经典雅黑" panose="00000500000000000000" pitchFamily="2" charset="-122"/>
                <a:sym typeface=""/>
              </a:rPr>
              <a:t>/</a:t>
            </a:r>
            <a:endParaRPr lang="en-US" sz="2800"/>
          </a:p>
        </p:txBody>
      </p:sp>
    </p:spTree>
    <p:extLst>
      <p:ext uri="{BB962C8B-B14F-4D97-AF65-F5344CB8AC3E}">
        <p14:creationId xmlns:p14="http://schemas.microsoft.com/office/powerpoint/2010/main" val="1571252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2" grpId="0"/>
      <p:bldP spid="2" grpId="1"/>
      <p:bldP spid="11" grpId="0"/>
      <p:bldP spid="11" grpId="1"/>
      <p:bldP spid="12" grpId="0"/>
      <p:bldP spid="3" grpId="0"/>
      <p:bldP spid="4" grpId="0"/>
      <p:bldP spid="5" grpId="0"/>
      <p:bldP spid="6" grpId="0"/>
      <p:bldP spid="7" grpId="0"/>
      <p:bldP spid="8" grpId="0"/>
      <p:bldP spid="9" grpId="0"/>
      <p:bldP spid="10"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65F9E29D-244E-40E9-8EBC-FB4800478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602" y="0"/>
            <a:ext cx="12192000" cy="6858000"/>
          </a:xfrm>
          <a:prstGeom prst="rect">
            <a:avLst/>
          </a:prstGeom>
        </p:spPr>
      </p:pic>
      <p:sp>
        <p:nvSpPr>
          <p:cNvPr id="26" name="矩形 25">
            <a:extLst>
              <a:ext uri="{FF2B5EF4-FFF2-40B4-BE49-F238E27FC236}">
                <a16:creationId xmlns:a16="http://schemas.microsoft.com/office/drawing/2014/main" xmlns="" id="{57E59564-BDE0-4167-86C0-A82AC3CE9790}"/>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14" name="文本框 13">
            <a:extLst>
              <a:ext uri="{FF2B5EF4-FFF2-40B4-BE49-F238E27FC236}">
                <a16:creationId xmlns:a16="http://schemas.microsoft.com/office/drawing/2014/main" xmlns="" id="{C6DD371F-FBE9-4814-8D49-DB0B94EEB666}"/>
              </a:ext>
            </a:extLst>
          </p:cNvPr>
          <p:cNvSpPr txBox="1"/>
          <p:nvPr/>
        </p:nvSpPr>
        <p:spPr>
          <a:xfrm>
            <a:off x="2749102" y="2391792"/>
            <a:ext cx="5428344" cy="1126462"/>
          </a:xfrm>
          <a:prstGeom prst="rect">
            <a:avLst/>
          </a:prstGeom>
          <a:noFill/>
        </p:spPr>
        <p:txBody>
          <a:bodyPr wrap="square" rtlCol="0">
            <a:spAutoFit/>
          </a:bodyPr>
          <a:lstStyle/>
          <a:p>
            <a:pPr indent="461963">
              <a:lnSpc>
                <a:spcPct val="120000"/>
              </a:lnSpc>
            </a:pPr>
            <a:r>
              <a:rPr lang="en-US" altLang="zh-CN" sz="2800" smtClean="0">
                <a:latin typeface="Dancing Script" pitchFamily="2" charset="0"/>
                <a:ea typeface="字魂35号-经典雅黑" panose="00000500000000000000" pitchFamily="2" charset="-122"/>
                <a:sym typeface=""/>
              </a:rPr>
              <a:t>Con người có cố, có ông</a:t>
            </a:r>
          </a:p>
          <a:p>
            <a:pPr>
              <a:lnSpc>
                <a:spcPct val="120000"/>
              </a:lnSpc>
            </a:pPr>
            <a:r>
              <a:rPr lang="en-US" altLang="zh-CN" sz="2800" smtClean="0">
                <a:latin typeface="Dancing Script" pitchFamily="2" charset="0"/>
                <a:ea typeface="字魂35号-经典雅黑" panose="00000500000000000000" pitchFamily="2" charset="-122"/>
                <a:sym typeface=""/>
              </a:rPr>
              <a:t>Như cây có cội, như sông có nguồn</a:t>
            </a:r>
          </a:p>
        </p:txBody>
      </p:sp>
      <p:sp>
        <p:nvSpPr>
          <p:cNvPr id="2" name="Rectangle 1"/>
          <p:cNvSpPr/>
          <p:nvPr/>
        </p:nvSpPr>
        <p:spPr>
          <a:xfrm>
            <a:off x="5633600" y="2383878"/>
            <a:ext cx="622285" cy="580672"/>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ông</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11" name="Rectangle 10"/>
          <p:cNvSpPr/>
          <p:nvPr/>
        </p:nvSpPr>
        <p:spPr>
          <a:xfrm>
            <a:off x="5303700" y="2898646"/>
            <a:ext cx="745718" cy="609398"/>
          </a:xfrm>
          <a:prstGeom prst="rect">
            <a:avLst/>
          </a:prstGeom>
        </p:spPr>
        <p:txBody>
          <a:bodyPr wrap="none">
            <a:spAutoFit/>
          </a:bodyPr>
          <a:lstStyle/>
          <a:p>
            <a:pPr algn="ctr">
              <a:lnSpc>
                <a:spcPct val="120000"/>
              </a:lnSpc>
            </a:pPr>
            <a:r>
              <a:rPr lang="en-US" altLang="zh-CN" sz="2800">
                <a:solidFill>
                  <a:srgbClr val="FF0000"/>
                </a:solidFill>
                <a:latin typeface="Dancing Script" pitchFamily="2" charset="0"/>
                <a:ea typeface="字魂35号-经典雅黑" panose="00000500000000000000" pitchFamily="2" charset="-122"/>
                <a:sym typeface=""/>
              </a:rPr>
              <a:t>s</a:t>
            </a:r>
            <a:r>
              <a:rPr lang="en-US" altLang="zh-CN" sz="2800" smtClean="0">
                <a:solidFill>
                  <a:srgbClr val="FF0000"/>
                </a:solidFill>
                <a:latin typeface="Dancing Script" pitchFamily="2" charset="0"/>
                <a:ea typeface="字魂35号-经典雅黑" panose="00000500000000000000" pitchFamily="2" charset="-122"/>
                <a:sym typeface=""/>
              </a:rPr>
              <a:t>ông</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3" name="Rectangle 2"/>
          <p:cNvSpPr/>
          <p:nvPr/>
        </p:nvSpPr>
        <p:spPr>
          <a:xfrm>
            <a:off x="5302096" y="2394088"/>
            <a:ext cx="962123" cy="609398"/>
          </a:xfrm>
          <a:prstGeom prst="rect">
            <a:avLst/>
          </a:prstGeom>
        </p:spPr>
        <p:txBody>
          <a:bodyPr wrap="none">
            <a:spAutoFit/>
          </a:bodyPr>
          <a:lstStyle/>
          <a:p>
            <a:pPr>
              <a:lnSpc>
                <a:spcPct val="120000"/>
              </a:lnSpc>
            </a:pPr>
            <a:r>
              <a:rPr lang="en-US" altLang="zh-CN" sz="2800">
                <a:latin typeface="Dancing Script" pitchFamily="2" charset="0"/>
                <a:ea typeface="字魂35号-经典雅黑" panose="00000500000000000000" pitchFamily="2" charset="-122"/>
                <a:sym typeface=""/>
              </a:rPr>
              <a:t>c</a:t>
            </a:r>
            <a:r>
              <a:rPr lang="en-US" altLang="zh-CN" sz="2800" smtClean="0">
                <a:latin typeface="Dancing Script" pitchFamily="2" charset="0"/>
                <a:ea typeface="字魂35号-经典雅黑" panose="00000500000000000000" pitchFamily="2" charset="-122"/>
                <a:sym typeface=""/>
              </a:rPr>
              <a:t>ó ông</a:t>
            </a:r>
            <a:endParaRPr lang="en-US" altLang="zh-CN" sz="2800">
              <a:latin typeface="Dancing Script" pitchFamily="2" charset="0"/>
              <a:ea typeface="字魂35号-经典雅黑" panose="00000500000000000000" pitchFamily="2" charset="-122"/>
              <a:sym typeface=""/>
            </a:endParaRPr>
          </a:p>
        </p:txBody>
      </p:sp>
      <p:sp>
        <p:nvSpPr>
          <p:cNvPr id="4" name="Rectangle 3"/>
          <p:cNvSpPr/>
          <p:nvPr/>
        </p:nvSpPr>
        <p:spPr>
          <a:xfrm>
            <a:off x="4555524" y="2444007"/>
            <a:ext cx="960519"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có cố,</a:t>
            </a:r>
            <a:r>
              <a:rPr lang="en-US" altLang="zh-CN" sz="2800" smtClean="0">
                <a:solidFill>
                  <a:srgbClr val="FF0000"/>
                </a:solidFill>
                <a:latin typeface="Dancing Script" pitchFamily="2" charset="0"/>
                <a:ea typeface="字魂35号-经典雅黑" panose="00000500000000000000" pitchFamily="2" charset="-122"/>
                <a:sym typeface=""/>
              </a:rPr>
              <a:t>/</a:t>
            </a:r>
            <a:endParaRPr lang="en-US" sz="2800">
              <a:latin typeface="Dancing Script" pitchFamily="2" charset="0"/>
            </a:endParaRPr>
          </a:p>
        </p:txBody>
      </p:sp>
      <p:sp>
        <p:nvSpPr>
          <p:cNvPr id="5" name="Rectangle 4"/>
          <p:cNvSpPr/>
          <p:nvPr/>
        </p:nvSpPr>
        <p:spPr>
          <a:xfrm>
            <a:off x="3218472" y="2447190"/>
            <a:ext cx="1661032"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Con người</a:t>
            </a:r>
            <a:r>
              <a:rPr lang="en-US" altLang="zh-CN" sz="2800" smtClean="0">
                <a:solidFill>
                  <a:srgbClr val="FF0000"/>
                </a:solidFill>
                <a:latin typeface="Dancing Script" pitchFamily="2" charset="0"/>
                <a:ea typeface="字魂35号-经典雅黑" panose="00000500000000000000" pitchFamily="2" charset="-122"/>
                <a:sym typeface=""/>
              </a:rPr>
              <a:t>/</a:t>
            </a:r>
            <a:r>
              <a:rPr lang="en-US" altLang="zh-CN" sz="2800" smtClean="0">
                <a:latin typeface="Dancing Script" pitchFamily="2" charset="0"/>
                <a:ea typeface="字魂35号-经典雅黑" panose="00000500000000000000" pitchFamily="2" charset="-122"/>
                <a:sym typeface=""/>
              </a:rPr>
              <a:t> </a:t>
            </a:r>
            <a:endParaRPr lang="en-US" sz="2800"/>
          </a:p>
        </p:txBody>
      </p:sp>
      <p:sp>
        <p:nvSpPr>
          <p:cNvPr id="6" name="Rectangle 5"/>
          <p:cNvSpPr/>
          <p:nvPr/>
        </p:nvSpPr>
        <p:spPr>
          <a:xfrm>
            <a:off x="2756806" y="2960067"/>
            <a:ext cx="1247457"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Như cây</a:t>
            </a:r>
            <a:endParaRPr lang="en-US" sz="2800"/>
          </a:p>
        </p:txBody>
      </p:sp>
      <p:sp>
        <p:nvSpPr>
          <p:cNvPr id="7" name="Rectangle 6"/>
          <p:cNvSpPr/>
          <p:nvPr/>
        </p:nvSpPr>
        <p:spPr>
          <a:xfrm>
            <a:off x="3894272" y="2952640"/>
            <a:ext cx="1047082"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c</a:t>
            </a:r>
            <a:r>
              <a:rPr lang="en-US" altLang="zh-CN" sz="2800" smtClean="0">
                <a:latin typeface="Dancing Script" pitchFamily="2" charset="0"/>
                <a:ea typeface="字魂35号-经典雅黑" panose="00000500000000000000" pitchFamily="2" charset="-122"/>
                <a:sym typeface=""/>
              </a:rPr>
              <a:t>ó cội,</a:t>
            </a:r>
            <a:r>
              <a:rPr lang="en-US" altLang="zh-CN" sz="2800" smtClean="0">
                <a:solidFill>
                  <a:srgbClr val="FF0000"/>
                </a:solidFill>
                <a:latin typeface="Dancing Script" pitchFamily="2" charset="0"/>
                <a:ea typeface="字魂35号-经典雅黑" panose="00000500000000000000" pitchFamily="2" charset="-122"/>
                <a:sym typeface=""/>
              </a:rPr>
              <a:t>/</a:t>
            </a:r>
            <a:endParaRPr lang="en-US" sz="2800"/>
          </a:p>
        </p:txBody>
      </p:sp>
      <p:sp>
        <p:nvSpPr>
          <p:cNvPr id="8" name="Rectangle 7"/>
          <p:cNvSpPr/>
          <p:nvPr/>
        </p:nvSpPr>
        <p:spPr>
          <a:xfrm>
            <a:off x="4725263" y="2960067"/>
            <a:ext cx="1334020"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n</a:t>
            </a:r>
            <a:r>
              <a:rPr lang="en-US" altLang="zh-CN" sz="2800" smtClean="0">
                <a:latin typeface="Dancing Script" pitchFamily="2" charset="0"/>
                <a:ea typeface="字魂35号-经典雅黑" panose="00000500000000000000" pitchFamily="2" charset="-122"/>
                <a:sym typeface=""/>
              </a:rPr>
              <a:t>hư sông</a:t>
            </a:r>
            <a:endParaRPr lang="en-US" sz="2800"/>
          </a:p>
        </p:txBody>
      </p:sp>
      <p:sp>
        <p:nvSpPr>
          <p:cNvPr id="9" name="Rectangle 8"/>
          <p:cNvSpPr/>
          <p:nvPr/>
        </p:nvSpPr>
        <p:spPr>
          <a:xfrm>
            <a:off x="5950001" y="2894232"/>
            <a:ext cx="1285929" cy="609398"/>
          </a:xfrm>
          <a:prstGeom prst="rect">
            <a:avLst/>
          </a:prstGeom>
        </p:spPr>
        <p:txBody>
          <a:bodyPr wrap="none">
            <a:spAutoFit/>
          </a:bodyPr>
          <a:lstStyle/>
          <a:p>
            <a:pPr algn="ctr">
              <a:lnSpc>
                <a:spcPct val="120000"/>
              </a:lnSpc>
            </a:pPr>
            <a:r>
              <a:rPr lang="en-US" altLang="zh-CN" sz="2800">
                <a:latin typeface="Dancing Script" pitchFamily="2" charset="0"/>
                <a:ea typeface="字魂35号-经典雅黑" panose="00000500000000000000" pitchFamily="2" charset="-122"/>
                <a:sym typeface=""/>
              </a:rPr>
              <a:t>c</a:t>
            </a:r>
            <a:r>
              <a:rPr lang="en-US" altLang="zh-CN" sz="2800" smtClean="0">
                <a:latin typeface="Dancing Script" pitchFamily="2" charset="0"/>
                <a:ea typeface="字魂35号-经典雅黑" panose="00000500000000000000" pitchFamily="2" charset="-122"/>
                <a:sym typeface=""/>
              </a:rPr>
              <a:t>ó nguồn</a:t>
            </a:r>
            <a:endParaRPr lang="en-US" altLang="zh-CN" sz="2800">
              <a:latin typeface="Dancing Script" pitchFamily="2" charset="0"/>
              <a:ea typeface="字魂35号-经典雅黑" panose="00000500000000000000" pitchFamily="2" charset="-122"/>
              <a:sym typeface=""/>
            </a:endParaRPr>
          </a:p>
        </p:txBody>
      </p:sp>
    </p:spTree>
    <p:extLst>
      <p:ext uri="{BB962C8B-B14F-4D97-AF65-F5344CB8AC3E}">
        <p14:creationId xmlns:p14="http://schemas.microsoft.com/office/powerpoint/2010/main" val="1932738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2" grpId="0"/>
      <p:bldP spid="2" grpId="1"/>
      <p:bldP spid="11" grpId="0"/>
      <p:bldP spid="11" grpId="1"/>
      <p:bldP spid="3"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65F9E29D-244E-40E9-8EBC-FB4800478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602" y="0"/>
            <a:ext cx="12192000" cy="6858000"/>
          </a:xfrm>
          <a:prstGeom prst="rect">
            <a:avLst/>
          </a:prstGeom>
        </p:spPr>
      </p:pic>
      <p:sp>
        <p:nvSpPr>
          <p:cNvPr id="26" name="矩形 25">
            <a:extLst>
              <a:ext uri="{FF2B5EF4-FFF2-40B4-BE49-F238E27FC236}">
                <a16:creationId xmlns:a16="http://schemas.microsoft.com/office/drawing/2014/main" xmlns="" id="{57E59564-BDE0-4167-86C0-A82AC3CE9790}"/>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14" name="文本框 13">
            <a:extLst>
              <a:ext uri="{FF2B5EF4-FFF2-40B4-BE49-F238E27FC236}">
                <a16:creationId xmlns:a16="http://schemas.microsoft.com/office/drawing/2014/main" xmlns="" id="{C6DD371F-FBE9-4814-8D49-DB0B94EEB666}"/>
              </a:ext>
            </a:extLst>
          </p:cNvPr>
          <p:cNvSpPr txBox="1"/>
          <p:nvPr/>
        </p:nvSpPr>
        <p:spPr>
          <a:xfrm>
            <a:off x="2560404" y="1643202"/>
            <a:ext cx="5428344" cy="2160591"/>
          </a:xfrm>
          <a:prstGeom prst="rect">
            <a:avLst/>
          </a:prstGeom>
          <a:noFill/>
        </p:spPr>
        <p:txBody>
          <a:bodyPr wrap="square" rtlCol="0">
            <a:spAutoFit/>
          </a:bodyPr>
          <a:lstStyle/>
          <a:p>
            <a:pPr indent="461963">
              <a:lnSpc>
                <a:spcPct val="120000"/>
              </a:lnSpc>
            </a:pPr>
            <a:r>
              <a:rPr lang="en-US" altLang="zh-CN" sz="2800" smtClean="0">
                <a:latin typeface="Dancing Script" pitchFamily="2" charset="0"/>
                <a:ea typeface="字魂35号-经典雅黑" panose="00000500000000000000" pitchFamily="2" charset="-122"/>
                <a:sym typeface=""/>
              </a:rPr>
              <a:t>Anh em nào phải người xa</a:t>
            </a:r>
          </a:p>
          <a:p>
            <a:pPr>
              <a:lnSpc>
                <a:spcPct val="120000"/>
              </a:lnSpc>
            </a:pPr>
            <a:r>
              <a:rPr lang="en-US" altLang="zh-CN" sz="2800" smtClean="0">
                <a:latin typeface="Dancing Script" pitchFamily="2" charset="0"/>
                <a:ea typeface="字魂35号-经典雅黑" panose="00000500000000000000" pitchFamily="2" charset="-122"/>
                <a:sym typeface=""/>
              </a:rPr>
              <a:t>Cùng chung bác mẹ, một nhà cùng thân.</a:t>
            </a:r>
            <a:endParaRPr lang="en-US" altLang="zh-CN" sz="2800">
              <a:latin typeface="Dancing Script" pitchFamily="2" charset="0"/>
              <a:ea typeface="字魂35号-经典雅黑" panose="00000500000000000000" pitchFamily="2" charset="-122"/>
              <a:sym typeface=""/>
            </a:endParaRPr>
          </a:p>
          <a:p>
            <a:pPr indent="461963">
              <a:lnSpc>
                <a:spcPct val="120000"/>
              </a:lnSpc>
            </a:pPr>
            <a:r>
              <a:rPr lang="en-US" altLang="zh-CN" sz="2800" smtClean="0">
                <a:latin typeface="Dancing Script" pitchFamily="2" charset="0"/>
                <a:ea typeface="字魂35号-经典雅黑" panose="00000500000000000000" pitchFamily="2" charset="-122"/>
                <a:sym typeface=""/>
              </a:rPr>
              <a:t>Yêu nhau như thể tay chân,</a:t>
            </a:r>
          </a:p>
          <a:p>
            <a:pPr>
              <a:lnSpc>
                <a:spcPct val="120000"/>
              </a:lnSpc>
            </a:pPr>
            <a:r>
              <a:rPr lang="en-US" altLang="zh-CN" sz="2800" smtClean="0">
                <a:latin typeface="Dancing Script" pitchFamily="2" charset="0"/>
                <a:ea typeface="字魂35号-经典雅黑" panose="00000500000000000000" pitchFamily="2" charset="-122"/>
                <a:sym typeface=""/>
              </a:rPr>
              <a:t>Anh em hòa thuận, hai thân vui vầy.</a:t>
            </a:r>
            <a:endParaRPr lang="en-US" altLang="zh-CN" sz="2800" dirty="0">
              <a:latin typeface="Dancing Script" pitchFamily="2" charset="0"/>
              <a:ea typeface="字魂35号-经典雅黑" panose="00000500000000000000" pitchFamily="2" charset="-122"/>
              <a:sym typeface=""/>
            </a:endParaRPr>
          </a:p>
        </p:txBody>
      </p:sp>
      <p:sp>
        <p:nvSpPr>
          <p:cNvPr id="2" name="Rectangle 1"/>
          <p:cNvSpPr/>
          <p:nvPr/>
        </p:nvSpPr>
        <p:spPr>
          <a:xfrm>
            <a:off x="6054102" y="1652841"/>
            <a:ext cx="492443" cy="609398"/>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xa</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11" name="Rectangle 10"/>
          <p:cNvSpPr/>
          <p:nvPr/>
        </p:nvSpPr>
        <p:spPr>
          <a:xfrm>
            <a:off x="5694823" y="2170043"/>
            <a:ext cx="679994" cy="580672"/>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nhà</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12" name="文本框 13">
            <a:extLst>
              <a:ext uri="{FF2B5EF4-FFF2-40B4-BE49-F238E27FC236}">
                <a16:creationId xmlns:a16="http://schemas.microsoft.com/office/drawing/2014/main" xmlns="" id="{C6DD371F-FBE9-4814-8D49-DB0B94EEB666}"/>
              </a:ext>
            </a:extLst>
          </p:cNvPr>
          <p:cNvSpPr txBox="1"/>
          <p:nvPr/>
        </p:nvSpPr>
        <p:spPr>
          <a:xfrm>
            <a:off x="3525892" y="3182443"/>
            <a:ext cx="5428344" cy="609398"/>
          </a:xfrm>
          <a:prstGeom prst="rect">
            <a:avLst/>
          </a:prstGeom>
          <a:noFill/>
        </p:spPr>
        <p:txBody>
          <a:bodyPr wrap="square" rtlCol="0">
            <a:spAutoFit/>
          </a:bodyPr>
          <a:lstStyle/>
          <a:p>
            <a:pPr algn="ctr">
              <a:lnSpc>
                <a:spcPct val="120000"/>
              </a:lnSpc>
            </a:pPr>
            <a:r>
              <a:rPr lang="en-US" altLang="zh-CN" sz="2800">
                <a:latin typeface="Dancing Script" pitchFamily="2" charset="0"/>
                <a:ea typeface="字魂35号-经典雅黑" panose="00000500000000000000" pitchFamily="2" charset="-122"/>
                <a:sym typeface=""/>
              </a:rPr>
              <a:t>h</a:t>
            </a:r>
            <a:r>
              <a:rPr lang="en-US" altLang="zh-CN" sz="2800" smtClean="0">
                <a:latin typeface="Dancing Script" pitchFamily="2" charset="0"/>
                <a:ea typeface="字魂35号-经典雅黑" panose="00000500000000000000" pitchFamily="2" charset="-122"/>
                <a:sym typeface=""/>
              </a:rPr>
              <a:t>ai thân vui vầy</a:t>
            </a:r>
            <a:endParaRPr lang="en-US" altLang="zh-CN" sz="2800" dirty="0">
              <a:latin typeface="Dancing Script" pitchFamily="2" charset="0"/>
              <a:ea typeface="字魂35号-经典雅黑" panose="00000500000000000000" pitchFamily="2" charset="-122"/>
              <a:sym typeface=""/>
            </a:endParaRPr>
          </a:p>
        </p:txBody>
      </p:sp>
      <p:sp>
        <p:nvSpPr>
          <p:cNvPr id="3" name="Rectangle 2"/>
          <p:cNvSpPr/>
          <p:nvPr/>
        </p:nvSpPr>
        <p:spPr>
          <a:xfrm>
            <a:off x="5291115" y="1643510"/>
            <a:ext cx="1385316" cy="1126462"/>
          </a:xfrm>
          <a:prstGeom prst="rect">
            <a:avLst/>
          </a:prstGeom>
        </p:spPr>
        <p:txBody>
          <a:bodyPr wrap="none">
            <a:spAutoFit/>
          </a:bodyPr>
          <a:lstStyle/>
          <a:p>
            <a:pPr>
              <a:lnSpc>
                <a:spcPct val="120000"/>
              </a:lnSpc>
            </a:pPr>
            <a:r>
              <a:rPr lang="en-US" altLang="zh-CN" sz="2800">
                <a:latin typeface="Dancing Script" pitchFamily="2" charset="0"/>
                <a:ea typeface="字魂35号-经典雅黑" panose="00000500000000000000" pitchFamily="2" charset="-122"/>
                <a:sym typeface=""/>
              </a:rPr>
              <a:t>n</a:t>
            </a:r>
            <a:r>
              <a:rPr lang="en-US" altLang="zh-CN" sz="2800" smtClean="0">
                <a:latin typeface="Dancing Script" pitchFamily="2" charset="0"/>
                <a:ea typeface="字魂35号-经典雅黑" panose="00000500000000000000" pitchFamily="2" charset="-122"/>
                <a:sym typeface=""/>
              </a:rPr>
              <a:t>gười xa</a:t>
            </a:r>
            <a:r>
              <a:rPr lang="en-US" altLang="zh-CN" sz="2800" smtClean="0">
                <a:solidFill>
                  <a:srgbClr val="FF0000"/>
                </a:solidFill>
                <a:latin typeface="Dancing Script" pitchFamily="2" charset="0"/>
                <a:ea typeface="字魂35号-经典雅黑" panose="00000500000000000000" pitchFamily="2" charset="-122"/>
                <a:sym typeface=""/>
              </a:rPr>
              <a:t>/</a:t>
            </a:r>
            <a:endParaRPr lang="en-US" sz="2800"/>
          </a:p>
          <a:p>
            <a:pPr>
              <a:lnSpc>
                <a:spcPct val="120000"/>
              </a:lnSpc>
            </a:pPr>
            <a:endParaRPr lang="en-US" altLang="zh-CN" sz="2800">
              <a:latin typeface="Dancing Script" pitchFamily="2" charset="0"/>
              <a:ea typeface="字魂35号-经典雅黑" panose="00000500000000000000" pitchFamily="2" charset="-122"/>
              <a:sym typeface=""/>
            </a:endParaRPr>
          </a:p>
        </p:txBody>
      </p:sp>
      <p:sp>
        <p:nvSpPr>
          <p:cNvPr id="4" name="Rectangle 3"/>
          <p:cNvSpPr/>
          <p:nvPr/>
        </p:nvSpPr>
        <p:spPr>
          <a:xfrm>
            <a:off x="4099746" y="1696717"/>
            <a:ext cx="1407758"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n</a:t>
            </a:r>
            <a:r>
              <a:rPr lang="en-US" altLang="zh-CN" sz="2800" smtClean="0">
                <a:latin typeface="Dancing Script" pitchFamily="2" charset="0"/>
                <a:ea typeface="字魂35号-经典雅黑" panose="00000500000000000000" pitchFamily="2" charset="-122"/>
                <a:sym typeface=""/>
              </a:rPr>
              <a:t>ào phải</a:t>
            </a:r>
            <a:r>
              <a:rPr lang="en-US" altLang="zh-CN" sz="2800" smtClean="0">
                <a:solidFill>
                  <a:srgbClr val="FF0000"/>
                </a:solidFill>
                <a:latin typeface="Dancing Script" pitchFamily="2" charset="0"/>
                <a:ea typeface="字魂35号-经典雅黑" panose="00000500000000000000" pitchFamily="2" charset="-122"/>
                <a:sym typeface=""/>
              </a:rPr>
              <a:t>/</a:t>
            </a:r>
            <a:endParaRPr lang="en-US" sz="2800"/>
          </a:p>
        </p:txBody>
      </p:sp>
      <p:sp>
        <p:nvSpPr>
          <p:cNvPr id="5" name="Rectangle 4"/>
          <p:cNvSpPr/>
          <p:nvPr/>
        </p:nvSpPr>
        <p:spPr>
          <a:xfrm>
            <a:off x="3018098" y="1701005"/>
            <a:ext cx="1393330"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Anh em</a:t>
            </a:r>
            <a:r>
              <a:rPr lang="en-US" altLang="zh-CN" sz="2800" smtClean="0">
                <a:solidFill>
                  <a:srgbClr val="FF0000"/>
                </a:solidFill>
                <a:latin typeface="Dancing Script" pitchFamily="2" charset="0"/>
                <a:ea typeface="字魂35号-经典雅黑" panose="00000500000000000000" pitchFamily="2" charset="-122"/>
                <a:sym typeface=""/>
              </a:rPr>
              <a:t>/</a:t>
            </a:r>
            <a:r>
              <a:rPr lang="en-US" altLang="zh-CN" sz="2800" smtClean="0">
                <a:latin typeface="Dancing Script" pitchFamily="2" charset="0"/>
                <a:ea typeface="字魂35号-经典雅黑" panose="00000500000000000000" pitchFamily="2" charset="-122"/>
                <a:sym typeface=""/>
              </a:rPr>
              <a:t> </a:t>
            </a:r>
            <a:endParaRPr lang="en-US" sz="2800"/>
          </a:p>
        </p:txBody>
      </p:sp>
      <p:sp>
        <p:nvSpPr>
          <p:cNvPr id="6" name="Rectangle 5"/>
          <p:cNvSpPr/>
          <p:nvPr/>
        </p:nvSpPr>
        <p:spPr>
          <a:xfrm>
            <a:off x="2556985" y="2224044"/>
            <a:ext cx="1683474"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Cùng chung</a:t>
            </a:r>
            <a:endParaRPr lang="en-US" sz="2800"/>
          </a:p>
        </p:txBody>
      </p:sp>
      <p:sp>
        <p:nvSpPr>
          <p:cNvPr id="7" name="Rectangle 6"/>
          <p:cNvSpPr/>
          <p:nvPr/>
        </p:nvSpPr>
        <p:spPr>
          <a:xfrm>
            <a:off x="4142683" y="2208591"/>
            <a:ext cx="1162498"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b</a:t>
            </a:r>
            <a:r>
              <a:rPr lang="en-US" altLang="zh-CN" sz="2800" smtClean="0">
                <a:latin typeface="Dancing Script" pitchFamily="2" charset="0"/>
                <a:ea typeface="字魂35号-经典雅黑" panose="00000500000000000000" pitchFamily="2" charset="-122"/>
                <a:sym typeface=""/>
              </a:rPr>
              <a:t>ác mẹ</a:t>
            </a:r>
            <a:r>
              <a:rPr lang="en-US" altLang="zh-CN" sz="2800" smtClean="0">
                <a:solidFill>
                  <a:srgbClr val="FF0000"/>
                </a:solidFill>
                <a:latin typeface="Dancing Script" pitchFamily="2" charset="0"/>
                <a:ea typeface="字魂35号-经典雅黑" panose="00000500000000000000" pitchFamily="2" charset="-122"/>
                <a:sym typeface=""/>
              </a:rPr>
              <a:t>/</a:t>
            </a:r>
            <a:endParaRPr lang="en-US" sz="2800"/>
          </a:p>
        </p:txBody>
      </p:sp>
      <p:sp>
        <p:nvSpPr>
          <p:cNvPr id="8" name="Rectangle 7"/>
          <p:cNvSpPr/>
          <p:nvPr/>
        </p:nvSpPr>
        <p:spPr>
          <a:xfrm>
            <a:off x="5154037" y="2214207"/>
            <a:ext cx="1239442" cy="523220"/>
          </a:xfrm>
          <a:prstGeom prst="rect">
            <a:avLst/>
          </a:prstGeom>
        </p:spPr>
        <p:txBody>
          <a:bodyPr wrap="none">
            <a:spAutoFit/>
          </a:bodyPr>
          <a:lstStyle/>
          <a:p>
            <a:r>
              <a:rPr lang="en-US" altLang="zh-CN" sz="2800">
                <a:latin typeface="Dancing Script" pitchFamily="2" charset="0"/>
                <a:ea typeface="字魂35号-经典雅黑" panose="00000500000000000000" pitchFamily="2" charset="-122"/>
                <a:sym typeface=""/>
              </a:rPr>
              <a:t>m</a:t>
            </a:r>
            <a:r>
              <a:rPr lang="en-US" altLang="zh-CN" sz="2800" smtClean="0">
                <a:latin typeface="Dancing Script" pitchFamily="2" charset="0"/>
                <a:ea typeface="字魂35号-经典雅黑" panose="00000500000000000000" pitchFamily="2" charset="-122"/>
                <a:sym typeface=""/>
              </a:rPr>
              <a:t>ột nhà</a:t>
            </a:r>
            <a:endParaRPr lang="en-US" sz="2800"/>
          </a:p>
        </p:txBody>
      </p:sp>
      <p:sp>
        <p:nvSpPr>
          <p:cNvPr id="9" name="Rectangle 8"/>
          <p:cNvSpPr/>
          <p:nvPr/>
        </p:nvSpPr>
        <p:spPr>
          <a:xfrm>
            <a:off x="6277388" y="2160712"/>
            <a:ext cx="1454244" cy="609398"/>
          </a:xfrm>
          <a:prstGeom prst="rect">
            <a:avLst/>
          </a:prstGeom>
        </p:spPr>
        <p:txBody>
          <a:bodyPr wrap="none">
            <a:spAutoFit/>
          </a:bodyPr>
          <a:lstStyle/>
          <a:p>
            <a:pPr algn="ctr">
              <a:lnSpc>
                <a:spcPct val="120000"/>
              </a:lnSpc>
            </a:pPr>
            <a:r>
              <a:rPr lang="en-US" altLang="zh-CN" sz="2800">
                <a:latin typeface="Dancing Script" pitchFamily="2" charset="0"/>
                <a:ea typeface="字魂35号-经典雅黑" panose="00000500000000000000" pitchFamily="2" charset="-122"/>
                <a:sym typeface=""/>
              </a:rPr>
              <a:t>c</a:t>
            </a:r>
            <a:r>
              <a:rPr lang="en-US" altLang="zh-CN" sz="2800" smtClean="0">
                <a:latin typeface="Dancing Script" pitchFamily="2" charset="0"/>
                <a:ea typeface="字魂35号-经典雅黑" panose="00000500000000000000" pitchFamily="2" charset="-122"/>
                <a:sym typeface=""/>
              </a:rPr>
              <a:t>ùng thân</a:t>
            </a:r>
            <a:endParaRPr lang="en-US" altLang="zh-CN" sz="2800">
              <a:latin typeface="Dancing Script" pitchFamily="2" charset="0"/>
              <a:ea typeface="字魂35号-经典雅黑" panose="00000500000000000000" pitchFamily="2" charset="-122"/>
              <a:sym typeface=""/>
            </a:endParaRPr>
          </a:p>
        </p:txBody>
      </p:sp>
      <p:sp>
        <p:nvSpPr>
          <p:cNvPr id="10" name="Rectangle 9"/>
          <p:cNvSpPr/>
          <p:nvPr/>
        </p:nvSpPr>
        <p:spPr>
          <a:xfrm>
            <a:off x="3026775" y="2723497"/>
            <a:ext cx="1564852"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Yêu nhau</a:t>
            </a:r>
            <a:r>
              <a:rPr lang="en-US" altLang="zh-CN" sz="2800" b="1" smtClean="0">
                <a:solidFill>
                  <a:srgbClr val="FF0000"/>
                </a:solidFill>
                <a:latin typeface="Dancing Script" pitchFamily="2" charset="0"/>
                <a:ea typeface="字魂35号-经典雅黑" panose="00000500000000000000" pitchFamily="2" charset="-122"/>
                <a:sym typeface=""/>
              </a:rPr>
              <a:t>/</a:t>
            </a:r>
            <a:endParaRPr lang="en-US" sz="2800"/>
          </a:p>
        </p:txBody>
      </p:sp>
      <p:sp>
        <p:nvSpPr>
          <p:cNvPr id="15" name="Rectangle 14"/>
          <p:cNvSpPr/>
          <p:nvPr/>
        </p:nvSpPr>
        <p:spPr>
          <a:xfrm>
            <a:off x="5422640" y="2668568"/>
            <a:ext cx="1287532" cy="580672"/>
          </a:xfrm>
          <a:prstGeom prst="rect">
            <a:avLst/>
          </a:prstGeom>
        </p:spPr>
        <p:txBody>
          <a:bodyPr wrap="none">
            <a:spAutoFit/>
          </a:bodyPr>
          <a:lstStyle/>
          <a:p>
            <a:pPr algn="ctr">
              <a:lnSpc>
                <a:spcPct val="120000"/>
              </a:lnSpc>
            </a:pPr>
            <a:r>
              <a:rPr lang="en-US" altLang="zh-CN" sz="2800" smtClean="0">
                <a:latin typeface="Dancing Script" pitchFamily="2" charset="0"/>
                <a:ea typeface="字魂35号-经典雅黑" panose="00000500000000000000" pitchFamily="2" charset="-122"/>
                <a:sym typeface=""/>
              </a:rPr>
              <a:t>tay chân</a:t>
            </a:r>
            <a:endParaRPr lang="en-US" altLang="zh-CN" sz="2800">
              <a:latin typeface="Dancing Script" pitchFamily="2" charset="0"/>
              <a:ea typeface="字魂35号-经典雅黑" panose="00000500000000000000" pitchFamily="2" charset="-122"/>
              <a:sym typeface=""/>
            </a:endParaRPr>
          </a:p>
        </p:txBody>
      </p:sp>
      <p:sp>
        <p:nvSpPr>
          <p:cNvPr id="17" name="Rectangle 16"/>
          <p:cNvSpPr/>
          <p:nvPr/>
        </p:nvSpPr>
        <p:spPr>
          <a:xfrm>
            <a:off x="2556985" y="3246030"/>
            <a:ext cx="2771913" cy="523220"/>
          </a:xfrm>
          <a:prstGeom prst="rect">
            <a:avLst/>
          </a:prstGeom>
        </p:spPr>
        <p:txBody>
          <a:bodyPr wrap="none">
            <a:spAutoFit/>
          </a:bodyPr>
          <a:lstStyle/>
          <a:p>
            <a:r>
              <a:rPr lang="en-US" altLang="zh-CN" sz="2800" smtClean="0">
                <a:latin typeface="Dancing Script" pitchFamily="2" charset="0"/>
                <a:ea typeface="字魂35号-经典雅黑" panose="00000500000000000000" pitchFamily="2" charset="-122"/>
                <a:sym typeface=""/>
              </a:rPr>
              <a:t>Anh em hòa thuận,</a:t>
            </a:r>
            <a:r>
              <a:rPr lang="en-US" altLang="zh-CN" sz="2800" b="1" smtClean="0">
                <a:solidFill>
                  <a:srgbClr val="FF0000"/>
                </a:solidFill>
                <a:latin typeface="Dancing Script" pitchFamily="2" charset="0"/>
                <a:ea typeface="字魂35号-经典雅黑" panose="00000500000000000000" pitchFamily="2" charset="-122"/>
                <a:sym typeface=""/>
              </a:rPr>
              <a:t>/</a:t>
            </a:r>
            <a:endParaRPr lang="en-US" sz="2800"/>
          </a:p>
        </p:txBody>
      </p:sp>
      <p:sp>
        <p:nvSpPr>
          <p:cNvPr id="18" name="Rectangle 17"/>
          <p:cNvSpPr/>
          <p:nvPr/>
        </p:nvSpPr>
        <p:spPr>
          <a:xfrm>
            <a:off x="5601561" y="3183487"/>
            <a:ext cx="782587" cy="609398"/>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thân</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19" name="Rectangle 18"/>
          <p:cNvSpPr/>
          <p:nvPr/>
        </p:nvSpPr>
        <p:spPr>
          <a:xfrm>
            <a:off x="5913609" y="2672197"/>
            <a:ext cx="795411" cy="580672"/>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chân</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20" name="Rectangle 19"/>
          <p:cNvSpPr/>
          <p:nvPr/>
        </p:nvSpPr>
        <p:spPr>
          <a:xfrm>
            <a:off x="5911177" y="2681797"/>
            <a:ext cx="795411" cy="580672"/>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chân</a:t>
            </a:r>
            <a:endParaRPr lang="en-US" altLang="zh-CN" sz="2800">
              <a:solidFill>
                <a:srgbClr val="FF0000"/>
              </a:solidFill>
              <a:latin typeface="Dancing Script" pitchFamily="2" charset="0"/>
              <a:ea typeface="字魂35号-经典雅黑" panose="00000500000000000000" pitchFamily="2" charset="-122"/>
              <a:sym typeface=""/>
            </a:endParaRPr>
          </a:p>
        </p:txBody>
      </p:sp>
      <p:sp>
        <p:nvSpPr>
          <p:cNvPr id="13" name="Rectangle 12"/>
          <p:cNvSpPr/>
          <p:nvPr/>
        </p:nvSpPr>
        <p:spPr>
          <a:xfrm>
            <a:off x="4352839" y="2669241"/>
            <a:ext cx="1285929" cy="579326"/>
          </a:xfrm>
          <a:prstGeom prst="rect">
            <a:avLst/>
          </a:prstGeom>
        </p:spPr>
        <p:txBody>
          <a:bodyPr wrap="none">
            <a:spAutoFit/>
          </a:bodyPr>
          <a:lstStyle/>
          <a:p>
            <a:pPr algn="ctr">
              <a:lnSpc>
                <a:spcPct val="120000"/>
              </a:lnSpc>
            </a:pPr>
            <a:r>
              <a:rPr lang="en-US" altLang="zh-CN" sz="2800">
                <a:latin typeface="Dancing Script" pitchFamily="2" charset="0"/>
                <a:ea typeface="字魂35号-经典雅黑" panose="00000500000000000000" pitchFamily="2" charset="-122"/>
                <a:sym typeface=""/>
              </a:rPr>
              <a:t>như thể</a:t>
            </a:r>
            <a:r>
              <a:rPr lang="en-US" altLang="zh-CN" sz="2800" b="1">
                <a:solidFill>
                  <a:srgbClr val="FF0000"/>
                </a:solidFill>
                <a:latin typeface="Dancing Script" pitchFamily="2" charset="0"/>
                <a:ea typeface="字魂35号-经典雅黑" panose="00000500000000000000" pitchFamily="2" charset="-122"/>
                <a:sym typeface=""/>
              </a:rPr>
              <a:t>/</a:t>
            </a:r>
            <a:endParaRPr lang="en-US" sz="2800"/>
          </a:p>
        </p:txBody>
      </p:sp>
      <p:sp>
        <p:nvSpPr>
          <p:cNvPr id="22" name="Rectangle 21"/>
          <p:cNvSpPr/>
          <p:nvPr/>
        </p:nvSpPr>
        <p:spPr>
          <a:xfrm>
            <a:off x="6947859" y="2160712"/>
            <a:ext cx="782587" cy="609398"/>
          </a:xfrm>
          <a:prstGeom prst="rect">
            <a:avLst/>
          </a:prstGeom>
        </p:spPr>
        <p:txBody>
          <a:bodyPr wrap="none">
            <a:spAutoFit/>
          </a:bodyPr>
          <a:lstStyle/>
          <a:p>
            <a:pPr algn="ctr">
              <a:lnSpc>
                <a:spcPct val="120000"/>
              </a:lnSpc>
            </a:pPr>
            <a:r>
              <a:rPr lang="en-US" altLang="zh-CN" sz="2800" smtClean="0">
                <a:solidFill>
                  <a:srgbClr val="FF0000"/>
                </a:solidFill>
                <a:latin typeface="Dancing Script" pitchFamily="2" charset="0"/>
                <a:ea typeface="字魂35号-经典雅黑" panose="00000500000000000000" pitchFamily="2" charset="-122"/>
                <a:sym typeface=""/>
              </a:rPr>
              <a:t>thân</a:t>
            </a:r>
            <a:endParaRPr lang="en-US" altLang="zh-CN" sz="2800">
              <a:solidFill>
                <a:srgbClr val="FF0000"/>
              </a:solidFill>
              <a:latin typeface="Dancing Script" pitchFamily="2" charset="0"/>
              <a:ea typeface="字魂35号-经典雅黑" panose="00000500000000000000" pitchFamily="2" charset="-122"/>
              <a:sym typeface=""/>
            </a:endParaRPr>
          </a:p>
        </p:txBody>
      </p:sp>
    </p:spTree>
    <p:extLst>
      <p:ext uri="{BB962C8B-B14F-4D97-AF65-F5344CB8AC3E}">
        <p14:creationId xmlns:p14="http://schemas.microsoft.com/office/powerpoint/2010/main" val="1858891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wipe(left)">
                                      <p:cBhvr>
                                        <p:cTn id="60" dur="500"/>
                                        <p:tgtEl>
                                          <p:spTgt spid="20">
                                            <p:txEl>
                                              <p:pRg st="0" end="0"/>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xit" presetSubtype="8" fill="hold" grpId="2" nodeType="clickEffect">
                                  <p:stCondLst>
                                    <p:cond delay="0"/>
                                  </p:stCondLst>
                                  <p:childTnLst>
                                    <p:animEffect transition="out" filter="wipe(left)">
                                      <p:cBhvr>
                                        <p:cTn id="67" dur="500"/>
                                        <p:tgtEl>
                                          <p:spTgt spid="20">
                                            <p:txEl>
                                              <p:pRg st="0" end="0"/>
                                            </p:txEl>
                                          </p:spTgt>
                                        </p:tgtEl>
                                      </p:cBhvr>
                                    </p:animEffect>
                                    <p:set>
                                      <p:cBhvr>
                                        <p:cTn id="68" dur="1" fill="hold">
                                          <p:stCondLst>
                                            <p:cond delay="499"/>
                                          </p:stCondLst>
                                        </p:cTn>
                                        <p:tgtEl>
                                          <p:spTgt spid="20">
                                            <p:txEl>
                                              <p:pRg st="0" end="0"/>
                                            </p:txEl>
                                          </p:spTgt>
                                        </p:tgtEl>
                                        <p:attrNameLst>
                                          <p:attrName>style.visibility</p:attrName>
                                        </p:attrNameLst>
                                      </p:cBhvr>
                                      <p:to>
                                        <p:strVal val="hidden"/>
                                      </p:to>
                                    </p:set>
                                  </p:childTnLst>
                                </p:cTn>
                              </p:par>
                              <p:par>
                                <p:cTn id="69" presetID="14" presetClass="exit" presetSubtype="10" fill="hold" grpId="1" nodeType="withEffect">
                                  <p:stCondLst>
                                    <p:cond delay="0"/>
                                  </p:stCondLst>
                                  <p:childTnLst>
                                    <p:animEffect transition="out" filter="randombar(horizont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randombar(horizontal)">
                                      <p:cBhvr>
                                        <p:cTn id="76" dur="500"/>
                                        <p:tgtEl>
                                          <p:spTgt spid="5"/>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randombar(horizontal)">
                                      <p:cBhvr>
                                        <p:cTn id="79" dur="500"/>
                                        <p:tgtEl>
                                          <p:spTgt spid="4"/>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randombar(horizontal)">
                                      <p:cBhvr>
                                        <p:cTn id="82" dur="500"/>
                                        <p:tgtEl>
                                          <p:spTgt spid="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left)">
                                      <p:cBhvr>
                                        <p:cTn id="90" dur="500"/>
                                        <p:tgtEl>
                                          <p:spTgt spid="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wipe(left)">
                                      <p:cBhvr>
                                        <p:cTn id="96" dur="500"/>
                                        <p:tgtEl>
                                          <p:spTgt spid="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ipe(left)">
                                      <p:cBhvr>
                                        <p:cTn id="101" dur="500"/>
                                        <p:tgtEl>
                                          <p:spTgt spid="1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left)">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wipe(left)">
                                      <p:cBhvr>
                                        <p:cTn id="112" dur="500"/>
                                        <p:tgtEl>
                                          <p:spTgt spid="17"/>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wipe(left)">
                                      <p:cBhvr>
                                        <p:cTn id="1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2" grpId="0"/>
      <p:bldP spid="2" grpId="1"/>
      <p:bldP spid="11" grpId="0"/>
      <p:bldP spid="11" grpId="1"/>
      <p:bldP spid="12" grpId="0"/>
      <p:bldP spid="3" grpId="0"/>
      <p:bldP spid="4" grpId="0"/>
      <p:bldP spid="5" grpId="0"/>
      <p:bldP spid="6" grpId="0"/>
      <p:bldP spid="7" grpId="0"/>
      <p:bldP spid="8" grpId="0"/>
      <p:bldP spid="9" grpId="0"/>
      <p:bldP spid="10" grpId="0"/>
      <p:bldP spid="15" grpId="0"/>
      <p:bldP spid="17" grpId="0"/>
      <p:bldP spid="18" grpId="0"/>
      <p:bldP spid="18" grpId="1"/>
      <p:bldP spid="19" grpId="0"/>
      <p:bldP spid="19" grpId="1"/>
      <p:bldP spid="20" grpId="0"/>
      <p:bldP spid="20" grpId="1"/>
      <p:bldP spid="20" grpId="2" build="allAtOnce"/>
      <p:bldP spid="13" grpId="0"/>
      <p:bldP spid="22" grpId="0"/>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xmlns="" id="{C6DD371F-FBE9-4814-8D49-DB0B94EEB666}"/>
              </a:ext>
            </a:extLst>
          </p:cNvPr>
          <p:cNvSpPr txBox="1"/>
          <p:nvPr/>
        </p:nvSpPr>
        <p:spPr>
          <a:xfrm>
            <a:off x="106454" y="626164"/>
            <a:ext cx="5428344" cy="1694823"/>
          </a:xfrm>
          <a:prstGeom prst="rect">
            <a:avLst/>
          </a:prstGeom>
          <a:noFill/>
        </p:spPr>
        <p:txBody>
          <a:bodyPr wrap="square" rtlCol="0">
            <a:spAutoFit/>
          </a:bodyPr>
          <a:lstStyle/>
          <a:p>
            <a:pPr indent="461963">
              <a:lnSpc>
                <a:spcPct val="120000"/>
              </a:lnSpc>
            </a:pPr>
            <a:r>
              <a:rPr lang="en-US" altLang="zh-CN" sz="2200" b="1" smtClean="0">
                <a:latin typeface="Dancing Script" pitchFamily="2" charset="0"/>
                <a:ea typeface="字魂35号-经典雅黑" panose="00000500000000000000" pitchFamily="2" charset="-122"/>
                <a:sym typeface=""/>
              </a:rPr>
              <a:t>Công cha như núi ngất trời</a:t>
            </a:r>
          </a:p>
          <a:p>
            <a:pPr>
              <a:lnSpc>
                <a:spcPct val="120000"/>
              </a:lnSpc>
            </a:pPr>
            <a:r>
              <a:rPr lang="en-US" altLang="zh-CN" sz="2200" b="1" smtClean="0">
                <a:latin typeface="Dancing Script" pitchFamily="2" charset="0"/>
                <a:ea typeface="字魂35号-经典雅黑" panose="00000500000000000000" pitchFamily="2" charset="-122"/>
                <a:sym typeface=""/>
              </a:rPr>
              <a:t>Nghĩa mẹ như nước ở ngoài biển </a:t>
            </a:r>
            <a:r>
              <a:rPr lang="en-US" altLang="zh-CN" sz="2200" b="1">
                <a:latin typeface="Dancing Script" pitchFamily="2" charset="0"/>
                <a:ea typeface="字魂35号-经典雅黑" panose="00000500000000000000" pitchFamily="2" charset="-122"/>
                <a:sym typeface=""/>
              </a:rPr>
              <a:t>Đông</a:t>
            </a:r>
          </a:p>
          <a:p>
            <a:pPr indent="461963">
              <a:lnSpc>
                <a:spcPct val="120000"/>
              </a:lnSpc>
            </a:pPr>
            <a:r>
              <a:rPr lang="en-US" altLang="zh-CN" sz="2200" b="1" smtClean="0">
                <a:latin typeface="Dancing Script" pitchFamily="2" charset="0"/>
                <a:ea typeface="字魂35号-经典雅黑" panose="00000500000000000000" pitchFamily="2" charset="-122"/>
                <a:sym typeface=""/>
              </a:rPr>
              <a:t>Núi cao biển rộng mênh mông</a:t>
            </a:r>
          </a:p>
          <a:p>
            <a:pPr>
              <a:lnSpc>
                <a:spcPct val="120000"/>
              </a:lnSpc>
            </a:pPr>
            <a:r>
              <a:rPr lang="en-US" altLang="zh-CN" sz="2200" b="1" smtClean="0">
                <a:latin typeface="Dancing Script" pitchFamily="2" charset="0"/>
                <a:ea typeface="字魂35号-经典雅黑" panose="00000500000000000000" pitchFamily="2" charset="-122"/>
                <a:sym typeface=""/>
              </a:rPr>
              <a:t>Cù lao chín chữ ghi lòng con ơi!</a:t>
            </a:r>
            <a:endParaRPr lang="en-US" altLang="zh-CN" sz="2200" b="1" dirty="0">
              <a:latin typeface="Dancing Script" pitchFamily="2" charset="0"/>
              <a:ea typeface="字魂35号-经典雅黑" panose="00000500000000000000" pitchFamily="2" charset="-122"/>
              <a:sym typeface=""/>
            </a:endParaRPr>
          </a:p>
        </p:txBody>
      </p:sp>
      <p:sp>
        <p:nvSpPr>
          <p:cNvPr id="24" name="文本框 13">
            <a:extLst>
              <a:ext uri="{FF2B5EF4-FFF2-40B4-BE49-F238E27FC236}">
                <a16:creationId xmlns:a16="http://schemas.microsoft.com/office/drawing/2014/main" xmlns="" id="{C6DD371F-FBE9-4814-8D49-DB0B94EEB666}"/>
              </a:ext>
            </a:extLst>
          </p:cNvPr>
          <p:cNvSpPr txBox="1"/>
          <p:nvPr/>
        </p:nvSpPr>
        <p:spPr>
          <a:xfrm>
            <a:off x="4470430" y="626164"/>
            <a:ext cx="4584759" cy="882293"/>
          </a:xfrm>
          <a:prstGeom prst="rect">
            <a:avLst/>
          </a:prstGeom>
          <a:noFill/>
        </p:spPr>
        <p:txBody>
          <a:bodyPr wrap="square" rtlCol="0">
            <a:spAutoFit/>
          </a:bodyPr>
          <a:lstStyle/>
          <a:p>
            <a:pPr indent="461963">
              <a:lnSpc>
                <a:spcPct val="120000"/>
              </a:lnSpc>
            </a:pPr>
            <a:r>
              <a:rPr lang="en-US" altLang="zh-CN" sz="2200" b="1" smtClean="0">
                <a:latin typeface="Dancing Script" pitchFamily="2" charset="0"/>
                <a:ea typeface="字魂35号-经典雅黑" panose="00000500000000000000" pitchFamily="2" charset="-122"/>
                <a:sym typeface=""/>
              </a:rPr>
              <a:t>Con người có cố, có ông</a:t>
            </a:r>
          </a:p>
          <a:p>
            <a:pPr>
              <a:lnSpc>
                <a:spcPct val="120000"/>
              </a:lnSpc>
            </a:pPr>
            <a:r>
              <a:rPr lang="en-US" altLang="zh-CN" sz="2200" b="1" smtClean="0">
                <a:latin typeface="Dancing Script" pitchFamily="2" charset="0"/>
                <a:ea typeface="字魂35号-经典雅黑" panose="00000500000000000000" pitchFamily="2" charset="-122"/>
                <a:sym typeface=""/>
              </a:rPr>
              <a:t>Như cây có cội, như sông có nguồn</a:t>
            </a:r>
          </a:p>
        </p:txBody>
      </p:sp>
      <p:sp>
        <p:nvSpPr>
          <p:cNvPr id="25" name="文本框 13">
            <a:extLst>
              <a:ext uri="{FF2B5EF4-FFF2-40B4-BE49-F238E27FC236}">
                <a16:creationId xmlns:a16="http://schemas.microsoft.com/office/drawing/2014/main" xmlns="" id="{C6DD371F-FBE9-4814-8D49-DB0B94EEB666}"/>
              </a:ext>
            </a:extLst>
          </p:cNvPr>
          <p:cNvSpPr txBox="1"/>
          <p:nvPr/>
        </p:nvSpPr>
        <p:spPr>
          <a:xfrm>
            <a:off x="7990821" y="626164"/>
            <a:ext cx="5428344" cy="1694823"/>
          </a:xfrm>
          <a:prstGeom prst="rect">
            <a:avLst/>
          </a:prstGeom>
          <a:noFill/>
        </p:spPr>
        <p:txBody>
          <a:bodyPr wrap="square" rtlCol="0">
            <a:spAutoFit/>
          </a:bodyPr>
          <a:lstStyle/>
          <a:p>
            <a:pPr indent="461963">
              <a:lnSpc>
                <a:spcPct val="120000"/>
              </a:lnSpc>
            </a:pPr>
            <a:r>
              <a:rPr lang="en-US" altLang="zh-CN" sz="2200" b="1" smtClean="0">
                <a:latin typeface="Dancing Script" pitchFamily="2" charset="0"/>
                <a:ea typeface="字魂35号-经典雅黑" panose="00000500000000000000" pitchFamily="2" charset="-122"/>
                <a:sym typeface=""/>
              </a:rPr>
              <a:t>Anh em nào phải người xa</a:t>
            </a:r>
          </a:p>
          <a:p>
            <a:pPr>
              <a:lnSpc>
                <a:spcPct val="120000"/>
              </a:lnSpc>
            </a:pPr>
            <a:r>
              <a:rPr lang="en-US" altLang="zh-CN" sz="2200" b="1" smtClean="0">
                <a:latin typeface="Dancing Script" pitchFamily="2" charset="0"/>
                <a:ea typeface="字魂35号-经典雅黑" panose="00000500000000000000" pitchFamily="2" charset="-122"/>
                <a:sym typeface=""/>
              </a:rPr>
              <a:t>Cùng chung bác mẹ, một nhà cùng thân.</a:t>
            </a:r>
            <a:endParaRPr lang="en-US" altLang="zh-CN" sz="2200" b="1">
              <a:latin typeface="Dancing Script" pitchFamily="2" charset="0"/>
              <a:ea typeface="字魂35号-经典雅黑" panose="00000500000000000000" pitchFamily="2" charset="-122"/>
              <a:sym typeface=""/>
            </a:endParaRPr>
          </a:p>
          <a:p>
            <a:pPr indent="461963">
              <a:lnSpc>
                <a:spcPct val="120000"/>
              </a:lnSpc>
            </a:pPr>
            <a:r>
              <a:rPr lang="en-US" altLang="zh-CN" sz="2200" b="1" smtClean="0">
                <a:latin typeface="Dancing Script" pitchFamily="2" charset="0"/>
                <a:ea typeface="字魂35号-经典雅黑" panose="00000500000000000000" pitchFamily="2" charset="-122"/>
                <a:sym typeface=""/>
              </a:rPr>
              <a:t>Yêu nhau như thể tay chân,</a:t>
            </a:r>
          </a:p>
          <a:p>
            <a:pPr>
              <a:lnSpc>
                <a:spcPct val="120000"/>
              </a:lnSpc>
            </a:pPr>
            <a:r>
              <a:rPr lang="en-US" altLang="zh-CN" sz="2200" b="1" smtClean="0">
                <a:latin typeface="Dancing Script" pitchFamily="2" charset="0"/>
                <a:ea typeface="字魂35号-经典雅黑" panose="00000500000000000000" pitchFamily="2" charset="-122"/>
                <a:sym typeface=""/>
              </a:rPr>
              <a:t>Anh em hòa thuận, hai thân vui vầy.</a:t>
            </a:r>
            <a:endParaRPr lang="en-US" altLang="zh-CN" sz="2200" b="1" dirty="0">
              <a:latin typeface="Dancing Script" pitchFamily="2" charset="0"/>
              <a:ea typeface="字魂35号-经典雅黑" panose="00000500000000000000" pitchFamily="2" charset="-122"/>
              <a:sym typeface=""/>
            </a:endParaRPr>
          </a:p>
        </p:txBody>
      </p:sp>
      <p:sp>
        <p:nvSpPr>
          <p:cNvPr id="21" name="Right Brace 20"/>
          <p:cNvSpPr/>
          <p:nvPr/>
        </p:nvSpPr>
        <p:spPr>
          <a:xfrm rot="5400000">
            <a:off x="5701003" y="-2407297"/>
            <a:ext cx="653143" cy="10879492"/>
          </a:xfrm>
          <a:prstGeom prst="rightBrace">
            <a:avLst>
              <a:gd name="adj1" fmla="val 8333"/>
              <a:gd name="adj2" fmla="val 49914"/>
            </a:avLst>
          </a:prstGeom>
          <a:ln w="19050">
            <a:solidFill>
              <a:srgbClr val="539C2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30"/>
          <p:cNvSpPr/>
          <p:nvPr/>
        </p:nvSpPr>
        <p:spPr>
          <a:xfrm>
            <a:off x="3970886" y="4377462"/>
            <a:ext cx="1397142" cy="1423372"/>
          </a:xfrm>
          <a:prstGeom prst="ellipse">
            <a:avLst/>
          </a:prstGeom>
          <a:solidFill>
            <a:srgbClr val="00B050"/>
          </a:solidFill>
          <a:ln>
            <a:noFill/>
          </a:ln>
          <a:scene3d>
            <a:camera prst="orthographicFront"/>
            <a:lightRig rig="threePt" dir="t"/>
          </a:scene3d>
          <a:sp3d>
            <a:bevelT prst="relaxedInset"/>
          </a:sp3d>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38" name="Group 37"/>
          <p:cNvGrpSpPr/>
          <p:nvPr/>
        </p:nvGrpSpPr>
        <p:grpSpPr>
          <a:xfrm>
            <a:off x="5777174" y="4011517"/>
            <a:ext cx="62873" cy="1257468"/>
            <a:chOff x="2536079" y="1926942"/>
            <a:chExt cx="62873" cy="1257468"/>
          </a:xfrm>
        </p:grpSpPr>
        <p:sp>
          <p:nvSpPr>
            <p:cNvPr id="48" name="Straight Connector 3"/>
            <p:cNvSpPr/>
            <p:nvPr/>
          </p:nvSpPr>
          <p:spPr>
            <a:xfrm rot="18770822">
              <a:off x="1938782" y="2537922"/>
              <a:ext cx="1257468" cy="35507"/>
            </a:xfrm>
            <a:custGeom>
              <a:avLst/>
              <a:gdLst/>
              <a:ahLst/>
              <a:cxnLst/>
              <a:rect l="0" t="0" r="0" b="0"/>
              <a:pathLst>
                <a:path>
                  <a:moveTo>
                    <a:pt x="0" y="17753"/>
                  </a:moveTo>
                  <a:lnTo>
                    <a:pt x="1257468" y="17753"/>
                  </a:lnTo>
                </a:path>
              </a:pathLst>
            </a:cu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sp>
        <p:sp>
          <p:nvSpPr>
            <p:cNvPr id="49" name="Straight Connector 4"/>
            <p:cNvSpPr/>
            <p:nvPr/>
          </p:nvSpPr>
          <p:spPr>
            <a:xfrm rot="18770822">
              <a:off x="2536079" y="2524240"/>
              <a:ext cx="62873" cy="62873"/>
            </a:xfrm>
            <a:prstGeom prst="rect">
              <a:avLst/>
            </a:pr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46" name="Rounded Rectangle 45"/>
          <p:cNvSpPr/>
          <p:nvPr/>
        </p:nvSpPr>
        <p:spPr>
          <a:xfrm>
            <a:off x="6236178" y="3644823"/>
            <a:ext cx="2137833" cy="1068916"/>
          </a:xfrm>
          <a:prstGeom prst="roundRect">
            <a:avLst>
              <a:gd name="adj" fmla="val 10000"/>
            </a:avLst>
          </a:prstGeom>
          <a:solidFill>
            <a:srgbClr val="92D050"/>
          </a:solidFill>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sp>
      <p:grpSp>
        <p:nvGrpSpPr>
          <p:cNvPr id="40" name="Group 39"/>
          <p:cNvGrpSpPr/>
          <p:nvPr/>
        </p:nvGrpSpPr>
        <p:grpSpPr>
          <a:xfrm>
            <a:off x="5777174" y="4933458"/>
            <a:ext cx="62873" cy="1257468"/>
            <a:chOff x="2536079" y="2848883"/>
            <a:chExt cx="62873" cy="1257468"/>
          </a:xfrm>
        </p:grpSpPr>
        <p:sp>
          <p:nvSpPr>
            <p:cNvPr id="44" name="Straight Connector 7"/>
            <p:cNvSpPr/>
            <p:nvPr/>
          </p:nvSpPr>
          <p:spPr>
            <a:xfrm rot="2829178">
              <a:off x="1938782" y="3459863"/>
              <a:ext cx="1257468" cy="35507"/>
            </a:xfrm>
            <a:custGeom>
              <a:avLst/>
              <a:gdLst/>
              <a:ahLst/>
              <a:cxnLst/>
              <a:rect l="0" t="0" r="0" b="0"/>
              <a:pathLst>
                <a:path>
                  <a:moveTo>
                    <a:pt x="0" y="17753"/>
                  </a:moveTo>
                  <a:lnTo>
                    <a:pt x="1257468" y="17753"/>
                  </a:lnTo>
                </a:path>
              </a:pathLst>
            </a:cu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sp>
        <p:sp>
          <p:nvSpPr>
            <p:cNvPr id="45" name="Straight Connector 8"/>
            <p:cNvSpPr/>
            <p:nvPr/>
          </p:nvSpPr>
          <p:spPr>
            <a:xfrm rot="2829178">
              <a:off x="2536079" y="3446180"/>
              <a:ext cx="62873" cy="62873"/>
            </a:xfrm>
            <a:prstGeom prst="rect">
              <a:avLst/>
            </a:pr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42" name="Rounded Rectangle 41"/>
          <p:cNvSpPr/>
          <p:nvPr/>
        </p:nvSpPr>
        <p:spPr>
          <a:xfrm>
            <a:off x="6236178" y="5488704"/>
            <a:ext cx="2137833" cy="1068916"/>
          </a:xfrm>
          <a:prstGeom prst="roundRect">
            <a:avLst>
              <a:gd name="adj" fmla="val 10000"/>
            </a:avLst>
          </a:prstGeom>
          <a:solidFill>
            <a:srgbClr val="92D050"/>
          </a:solidFill>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sp>
      <p:sp>
        <p:nvSpPr>
          <p:cNvPr id="50" name="TextBox 49"/>
          <p:cNvSpPr txBox="1"/>
          <p:nvPr/>
        </p:nvSpPr>
        <p:spPr>
          <a:xfrm>
            <a:off x="6429378" y="3810820"/>
            <a:ext cx="1726164" cy="646331"/>
          </a:xfrm>
          <a:prstGeom prst="rect">
            <a:avLst/>
          </a:prstGeom>
          <a:noFill/>
        </p:spPr>
        <p:txBody>
          <a:bodyPr wrap="square" rtlCol="0">
            <a:spAutoFit/>
          </a:bodyPr>
          <a:lstStyle/>
          <a:p>
            <a:pPr algn="ctr"/>
            <a:r>
              <a:rPr lang="en-US" smtClean="0">
                <a:latin typeface="Playfair Display" pitchFamily="2" charset="0"/>
              </a:rPr>
              <a:t>Đều viết bằng thể thơ lục bát</a:t>
            </a:r>
            <a:endParaRPr lang="en-US">
              <a:latin typeface="Playfair Display" pitchFamily="2" charset="0"/>
            </a:endParaRPr>
          </a:p>
        </p:txBody>
      </p:sp>
      <p:sp>
        <p:nvSpPr>
          <p:cNvPr id="51" name="TextBox 50"/>
          <p:cNvSpPr txBox="1"/>
          <p:nvPr/>
        </p:nvSpPr>
        <p:spPr>
          <a:xfrm>
            <a:off x="6448520" y="5548296"/>
            <a:ext cx="1726164" cy="923330"/>
          </a:xfrm>
          <a:prstGeom prst="rect">
            <a:avLst/>
          </a:prstGeom>
          <a:noFill/>
        </p:spPr>
        <p:txBody>
          <a:bodyPr wrap="square" rtlCol="0">
            <a:spAutoFit/>
          </a:bodyPr>
          <a:lstStyle/>
          <a:p>
            <a:pPr algn="ctr"/>
            <a:r>
              <a:rPr lang="en-US" smtClean="0">
                <a:latin typeface="Playfair Display" pitchFamily="2" charset="0"/>
              </a:rPr>
              <a:t>Đều nói về </a:t>
            </a:r>
          </a:p>
          <a:p>
            <a:pPr algn="ctr"/>
            <a:r>
              <a:rPr lang="en-US" smtClean="0">
                <a:latin typeface="Playfair Display" pitchFamily="2" charset="0"/>
              </a:rPr>
              <a:t>tình cảm </a:t>
            </a:r>
          </a:p>
          <a:p>
            <a:pPr algn="ctr"/>
            <a:r>
              <a:rPr lang="en-US" smtClean="0">
                <a:latin typeface="Playfair Display" pitchFamily="2" charset="0"/>
              </a:rPr>
              <a:t>gia đình</a:t>
            </a:r>
            <a:endParaRPr lang="en-US">
              <a:latin typeface="Playfair Display" pitchFamily="2" charset="0"/>
            </a:endParaRPr>
          </a:p>
        </p:txBody>
      </p:sp>
      <p:sp>
        <p:nvSpPr>
          <p:cNvPr id="52" name="TextBox 51"/>
          <p:cNvSpPr txBox="1"/>
          <p:nvPr/>
        </p:nvSpPr>
        <p:spPr>
          <a:xfrm>
            <a:off x="4082447" y="4765982"/>
            <a:ext cx="1086255" cy="646331"/>
          </a:xfrm>
          <a:prstGeom prst="rect">
            <a:avLst/>
          </a:prstGeom>
          <a:noFill/>
        </p:spPr>
        <p:txBody>
          <a:bodyPr wrap="square" rtlCol="0">
            <a:spAutoFit/>
          </a:bodyPr>
          <a:lstStyle/>
          <a:p>
            <a:pPr algn="ctr"/>
            <a:r>
              <a:rPr lang="en-US" smtClean="0">
                <a:latin typeface="Playfair Display" pitchFamily="2" charset="0"/>
              </a:rPr>
              <a:t>Cả 3 bài ca dao</a:t>
            </a:r>
            <a:endParaRPr lang="en-US">
              <a:latin typeface="Playfair Display" pitchFamily="2" charset="0"/>
            </a:endParaRPr>
          </a:p>
        </p:txBody>
      </p:sp>
    </p:spTree>
    <p:extLst>
      <p:ext uri="{BB962C8B-B14F-4D97-AF65-F5344CB8AC3E}">
        <p14:creationId xmlns:p14="http://schemas.microsoft.com/office/powerpoint/2010/main" val="2942228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heel(1)">
                                      <p:cBhvr>
                                        <p:cTn id="25" dur="2000"/>
                                        <p:tgtEl>
                                          <p:spTgt spid="31"/>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heel(1)">
                                      <p:cBhvr>
                                        <p:cTn id="28" dur="20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par>
                                <p:cTn id="34" presetID="22" presetClass="entr" presetSubtype="8"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500"/>
                                        <p:tgtEl>
                                          <p:spTgt spid="51"/>
                                        </p:tgtEl>
                                      </p:cBhvr>
                                    </p:animEffect>
                                  </p:childTnLst>
                                </p:cTn>
                              </p:par>
                              <p:par>
                                <p:cTn id="48" presetID="22" presetClass="entr" presetSubtype="8"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1" grpId="0" animBg="1"/>
      <p:bldP spid="50" grpId="0"/>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 y="1171600"/>
            <a:ext cx="11123256" cy="4716016"/>
          </a:xfrm>
          <a:prstGeom prst="rect">
            <a:avLst/>
          </a:prstGeom>
        </p:spPr>
      </p:pic>
      <p:sp>
        <p:nvSpPr>
          <p:cNvPr id="19" name="Round Diagonal Corner Rectangle 18"/>
          <p:cNvSpPr/>
          <p:nvPr/>
        </p:nvSpPr>
        <p:spPr>
          <a:xfrm>
            <a:off x="857250" y="1171600"/>
            <a:ext cx="11123256" cy="4716016"/>
          </a:xfrm>
          <a:prstGeom prst="round2DiagRect">
            <a:avLst>
              <a:gd name="adj1" fmla="val 1414"/>
              <a:gd name="adj2" fmla="val 0"/>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8">
            <a:extLst>
              <a:ext uri="{FF2B5EF4-FFF2-40B4-BE49-F238E27FC236}">
                <a16:creationId xmlns:a16="http://schemas.microsoft.com/office/drawing/2014/main" xmlns="" id="{DF92F432-4D2B-45D0-95F9-4EC785148E51}"/>
              </a:ext>
            </a:extLst>
          </p:cNvPr>
          <p:cNvSpPr txBox="1">
            <a:spLocks noChangeArrowheads="1"/>
          </p:cNvSpPr>
          <p:nvPr/>
        </p:nvSpPr>
        <p:spPr bwMode="auto">
          <a:xfrm>
            <a:off x="3054735" y="196236"/>
            <a:ext cx="641583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00" b="1" spc="300" smtClean="0">
                <a:solidFill>
                  <a:srgbClr val="4B9C76"/>
                </a:solidFill>
                <a:latin typeface="Playfair Display" pitchFamily="2" charset="0"/>
                <a:ea typeface="字魂35号-经典雅黑" panose="00000500000000000000" pitchFamily="2" charset="-122"/>
                <a:sym typeface=""/>
              </a:rPr>
              <a:t>PHIẾU HỌC TẬP </a:t>
            </a:r>
            <a:r>
              <a:rPr lang="en-US" altLang="zh-CN" sz="3500" b="1" spc="300" smtClean="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rPr>
              <a:t>1</a:t>
            </a:r>
            <a:endParaRPr lang="zh-CN" altLang="en-US" sz="3500" b="1" spc="300" dirty="0">
              <a:solidFill>
                <a:srgbClr val="4B9C76"/>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aphicFrame>
        <p:nvGraphicFramePr>
          <p:cNvPr id="15" name="Table 14"/>
          <p:cNvGraphicFramePr>
            <a:graphicFrameLocks noGrp="1"/>
          </p:cNvGraphicFramePr>
          <p:nvPr>
            <p:extLst>
              <p:ext uri="{D42A27DB-BD31-4B8C-83A1-F6EECF244321}">
                <p14:modId xmlns:p14="http://schemas.microsoft.com/office/powerpoint/2010/main" val="2875256517"/>
              </p:ext>
            </p:extLst>
          </p:nvPr>
        </p:nvGraphicFramePr>
        <p:xfrm>
          <a:off x="857250" y="1171600"/>
          <a:ext cx="11123256" cy="4663440"/>
        </p:xfrm>
        <a:graphic>
          <a:graphicData uri="http://schemas.openxmlformats.org/drawingml/2006/table">
            <a:tbl>
              <a:tblPr firstRow="1" bandRow="1">
                <a:tableStyleId>{2D5ABB26-0587-4C30-8999-92F81FD0307C}</a:tableStyleId>
              </a:tblPr>
              <a:tblGrid>
                <a:gridCol w="5561628"/>
                <a:gridCol w="5561628"/>
              </a:tblGrid>
              <a:tr h="397017">
                <a:tc gridSpan="2">
                  <a:txBody>
                    <a:bodyPr/>
                    <a:lstStyle/>
                    <a:p>
                      <a:pPr algn="ctr">
                        <a:lnSpc>
                          <a:spcPct val="100000"/>
                        </a:lnSpc>
                      </a:pPr>
                      <a:r>
                        <a:rPr lang="en-US" sz="2200" b="1" smtClean="0">
                          <a:latin typeface="Playfair Display" pitchFamily="2" charset="0"/>
                          <a:cs typeface="Times New Roman" panose="02020603050405020304" pitchFamily="18" charset="0"/>
                        </a:rPr>
                        <a:t>Đọc</a:t>
                      </a:r>
                      <a:r>
                        <a:rPr lang="en-US" sz="2200" b="1" baseline="0" smtClean="0">
                          <a:latin typeface="Playfair Display" pitchFamily="2" charset="0"/>
                          <a:cs typeface="Times New Roman" panose="02020603050405020304" pitchFamily="18" charset="0"/>
                        </a:rPr>
                        <a:t> bài ca dao 1 và trả lời các câu hỏi sau:</a:t>
                      </a:r>
                      <a:endParaRPr lang="en-US" sz="2200" b="1">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nSpc>
                          <a:spcPct val="100000"/>
                        </a:lnSpc>
                      </a:pPr>
                      <a:endParaRPr lang="en-US" sz="2200" b="1">
                        <a:latin typeface="Times New Roman" panose="02020603050405020304" pitchFamily="18"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08959">
                <a:tc>
                  <a:txBody>
                    <a:bodyPr/>
                    <a:lstStyle/>
                    <a:p>
                      <a:pPr marL="0" marR="0" algn="just">
                        <a:lnSpc>
                          <a:spcPct val="100000"/>
                        </a:lnSpc>
                        <a:spcBef>
                          <a:spcPts val="0"/>
                        </a:spcBef>
                        <a:spcAft>
                          <a:spcPts val="1000"/>
                        </a:spcAft>
                      </a:pPr>
                      <a:r>
                        <a:rPr lang="it-IT" sz="2000" smtClean="0">
                          <a:effectLst/>
                          <a:latin typeface="Playfair Display" pitchFamily="2" charset="0"/>
                          <a:cs typeface="Times New Roman" panose="02020603050405020304" pitchFamily="18" charset="0"/>
                        </a:rPr>
                        <a:t>1.</a:t>
                      </a:r>
                      <a:r>
                        <a:rPr lang="it-IT" sz="2000" baseline="0" smtClean="0">
                          <a:effectLst/>
                          <a:latin typeface="Playfair Display" pitchFamily="2" charset="0"/>
                          <a:cs typeface="Times New Roman" panose="02020603050405020304" pitchFamily="18" charset="0"/>
                        </a:rPr>
                        <a:t> </a:t>
                      </a:r>
                      <a:r>
                        <a:rPr lang="it-IT" sz="2000" smtClean="0">
                          <a:effectLst/>
                          <a:latin typeface="Playfair Display" pitchFamily="2" charset="0"/>
                          <a:cs typeface="Times New Roman" panose="02020603050405020304" pitchFamily="18" charset="0"/>
                        </a:rPr>
                        <a:t>Bài ca dao là lời của ai nói với ai? Nói về điều gì?</a:t>
                      </a:r>
                      <a:endParaRPr lang="en-US" sz="20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00000"/>
                        </a:lnSpc>
                      </a:pPr>
                      <a:r>
                        <a:rPr lang="en-US" sz="2200" smtClean="0">
                          <a:latin typeface="Playfair Display" pitchFamily="2" charset="0"/>
                          <a:cs typeface="Times New Roman" panose="02020603050405020304" pitchFamily="18" charset="0"/>
                        </a:rPr>
                        <a:t>…………………………………………………………………………………………………………………………</a:t>
                      </a:r>
                      <a:endParaRPr lang="en-US" sz="2200">
                        <a:latin typeface="Playfair Display" pitchFamily="2"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97017">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it-IT" sz="2000" smtClean="0">
                          <a:effectLst/>
                          <a:latin typeface="Playfair Display" pitchFamily="2" charset="0"/>
                          <a:cs typeface="Times New Roman" panose="02020603050405020304" pitchFamily="18" charset="0"/>
                        </a:rPr>
                        <a:t>2. Em hiểu thế nào là </a:t>
                      </a:r>
                      <a:r>
                        <a:rPr lang="it-IT" sz="2000" i="1" smtClean="0">
                          <a:effectLst/>
                          <a:latin typeface="Playfair Display" pitchFamily="2" charset="0"/>
                          <a:cs typeface="Times New Roman" panose="02020603050405020304" pitchFamily="18" charset="0"/>
                        </a:rPr>
                        <a:t>công cha</a:t>
                      </a:r>
                      <a:r>
                        <a:rPr lang="it-IT" sz="2000" smtClean="0">
                          <a:effectLst/>
                          <a:latin typeface="Playfair Display" pitchFamily="2" charset="0"/>
                          <a:cs typeface="Times New Roman" panose="02020603050405020304" pitchFamily="18" charset="0"/>
                        </a:rPr>
                        <a:t>, </a:t>
                      </a:r>
                      <a:r>
                        <a:rPr lang="it-IT" sz="2000" i="1" smtClean="0">
                          <a:effectLst/>
                          <a:latin typeface="Playfair Display" pitchFamily="2" charset="0"/>
                          <a:cs typeface="Times New Roman" panose="02020603050405020304" pitchFamily="18" charset="0"/>
                        </a:rPr>
                        <a:t>nghĩa mẹ</a:t>
                      </a:r>
                      <a:r>
                        <a:rPr lang="it-IT" sz="2000" smtClean="0">
                          <a:effectLst/>
                          <a:latin typeface="Playfair Display" pitchFamily="2" charset="0"/>
                          <a:cs typeface="Times New Roman" panose="02020603050405020304" pitchFamily="18" charset="0"/>
                        </a:rPr>
                        <a:t>?</a:t>
                      </a:r>
                      <a:endParaRPr lang="en-US" sz="20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08959">
                <a:tc>
                  <a:txBody>
                    <a:bodyPr/>
                    <a:lstStyle/>
                    <a:p>
                      <a:pPr algn="just">
                        <a:lnSpc>
                          <a:spcPct val="100000"/>
                        </a:lnSpc>
                      </a:pPr>
                      <a:r>
                        <a:rPr lang="nl-NL" sz="2000" smtClean="0">
                          <a:latin typeface="Playfair Display" pitchFamily="2" charset="0"/>
                          <a:cs typeface="Times New Roman" panose="02020603050405020304" pitchFamily="18" charset="0"/>
                        </a:rPr>
                        <a:t>3. Em hiểu gì về hình ảnh </a:t>
                      </a:r>
                      <a:r>
                        <a:rPr lang="nl-NL" sz="2000" i="1" smtClean="0">
                          <a:latin typeface="Playfair Display" pitchFamily="2" charset="0"/>
                          <a:cs typeface="Times New Roman" panose="02020603050405020304" pitchFamily="18" charset="0"/>
                        </a:rPr>
                        <a:t>núi ngất trời </a:t>
                      </a:r>
                      <a:r>
                        <a:rPr lang="nl-NL" sz="2000" smtClean="0">
                          <a:latin typeface="Playfair Display" pitchFamily="2" charset="0"/>
                          <a:cs typeface="Times New Roman" panose="02020603050405020304" pitchFamily="18" charset="0"/>
                        </a:rPr>
                        <a:t>và </a:t>
                      </a:r>
                      <a:r>
                        <a:rPr lang="nl-NL" sz="2000" i="1" smtClean="0">
                          <a:latin typeface="Playfair Display" pitchFamily="2" charset="0"/>
                          <a:cs typeface="Times New Roman" panose="02020603050405020304" pitchFamily="18" charset="0"/>
                        </a:rPr>
                        <a:t>nước ở ngoài biển Đông</a:t>
                      </a:r>
                      <a:r>
                        <a:rPr lang="nl-NL" sz="2000" smtClean="0">
                          <a:latin typeface="Playfair Display" pitchFamily="2" charset="0"/>
                          <a:cs typeface="Times New Roman" panose="02020603050405020304" pitchFamily="18" charset="0"/>
                        </a:rPr>
                        <a:t>? </a:t>
                      </a:r>
                      <a:endParaRPr lang="en-US" sz="20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034244">
                <a:tc>
                  <a:txBody>
                    <a:bodyPr/>
                    <a:lstStyle/>
                    <a:p>
                      <a:pPr algn="just">
                        <a:lnSpc>
                          <a:spcPct val="100000"/>
                        </a:lnSpc>
                      </a:pPr>
                      <a:r>
                        <a:rPr lang="nl-NL" sz="2000" smtClean="0">
                          <a:latin typeface="Playfair Display" pitchFamily="2" charset="0"/>
                          <a:cs typeface="Times New Roman" panose="02020603050405020304" pitchFamily="18" charset="0"/>
                        </a:rPr>
                        <a:t>4. Như vậy, để diễn tả công lao trời biển của cha mẹ tác giả dân gian đã sử dụng nghệ thuật gì? Nêu</a:t>
                      </a:r>
                      <a:r>
                        <a:rPr lang="nl-NL" sz="2000" baseline="0" smtClean="0">
                          <a:latin typeface="Playfair Display" pitchFamily="2" charset="0"/>
                          <a:cs typeface="Times New Roman" panose="02020603050405020304" pitchFamily="18" charset="0"/>
                        </a:rPr>
                        <a:t> tác dụng của biện pháp nghệ thuật đó.</a:t>
                      </a:r>
                      <a:endParaRPr lang="en-US" sz="20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970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000" smtClean="0">
                          <a:latin typeface="Playfair Display" pitchFamily="2" charset="0"/>
                          <a:cs typeface="Times New Roman" panose="02020603050405020304" pitchFamily="18" charset="0"/>
                        </a:rPr>
                        <a:t>5. Em hiểu </a:t>
                      </a:r>
                      <a:r>
                        <a:rPr lang="nl-NL" sz="2000" i="1" smtClean="0">
                          <a:latin typeface="Playfair Display" pitchFamily="2" charset="0"/>
                          <a:cs typeface="Times New Roman" panose="02020603050405020304" pitchFamily="18" charset="0"/>
                        </a:rPr>
                        <a:t>cù lao chín chữ </a:t>
                      </a:r>
                      <a:r>
                        <a:rPr lang="nl-NL" sz="2000" smtClean="0">
                          <a:latin typeface="Playfair Display" pitchFamily="2" charset="0"/>
                          <a:cs typeface="Times New Roman" panose="02020603050405020304" pitchFamily="18" charset="0"/>
                        </a:rPr>
                        <a:t>như thế nào?</a:t>
                      </a:r>
                      <a:endParaRPr lang="en-US" sz="2000" i="0" smtClean="0">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08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effectLst/>
                          <a:latin typeface="Playfair Display" pitchFamily="2" charset="0"/>
                          <a:cs typeface="Times New Roman" panose="02020603050405020304" pitchFamily="18" charset="0"/>
                        </a:rPr>
                        <a:t>6. Câu</a:t>
                      </a:r>
                      <a:r>
                        <a:rPr lang="en-US" sz="2000" baseline="0" smtClean="0">
                          <a:effectLst/>
                          <a:latin typeface="Playfair Display" pitchFamily="2" charset="0"/>
                          <a:cs typeface="Times New Roman" panose="02020603050405020304" pitchFamily="18" charset="0"/>
                        </a:rPr>
                        <a:t> cuối muốn nhắn nhủ với chúng ta điều gì?</a:t>
                      </a:r>
                      <a:endParaRPr lang="en-US" sz="2000" smtClean="0">
                        <a:effectLst/>
                        <a:latin typeface="Playfair Display" pitchFamily="2" charset="0"/>
                        <a:ea typeface="Calibri" panose="020F0502020204030204" pitchFamily="34" charset="0"/>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latin typeface="Playfair Display" pitchFamily="2" charset="0"/>
                          <a:cs typeface="Times New Roman" panose="02020603050405020304" pitchFamily="18"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9724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TotalTime>
  <Words>2090</Words>
  <Application>Microsoft Office PowerPoint</Application>
  <PresentationFormat>Widescreen</PresentationFormat>
  <Paragraphs>228</Paragraphs>
  <Slides>20</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Dancing Script</vt:lpstr>
      <vt:lpstr>Lato Regular</vt:lpstr>
      <vt:lpstr>Playfair Display</vt:lpstr>
      <vt:lpstr>Roboto</vt:lpstr>
      <vt:lpstr>Roboto Black</vt:lpstr>
      <vt:lpstr>Times New Roman</vt:lpstr>
      <vt:lpstr>字魂35号-经典雅黑</vt:lpstr>
      <vt:lpstr>等线</vt:lpstr>
      <vt:lpstr>等线 Light</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Đoàn Huyền</dc:creator>
  <cp:lastModifiedBy>LENOVO</cp:lastModifiedBy>
  <cp:revision>272</cp:revision>
  <dcterms:created xsi:type="dcterms:W3CDTF">2018-02-23T07:21:57Z</dcterms:created>
  <dcterms:modified xsi:type="dcterms:W3CDTF">2021-06-15T13:20:05Z</dcterms:modified>
</cp:coreProperties>
</file>