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2"/>
  </p:notesMasterIdLst>
  <p:sldIdLst>
    <p:sldId id="318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9" r:id="rId10"/>
    <p:sldId id="328" r:id="rId11"/>
    <p:sldId id="331" r:id="rId12"/>
    <p:sldId id="333" r:id="rId13"/>
    <p:sldId id="334" r:id="rId14"/>
    <p:sldId id="335" r:id="rId15"/>
    <p:sldId id="336" r:id="rId16"/>
    <p:sldId id="332" r:id="rId17"/>
    <p:sldId id="337" r:id="rId18"/>
    <p:sldId id="338" r:id="rId19"/>
    <p:sldId id="339" r:id="rId20"/>
    <p:sldId id="34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01" autoAdjust="0"/>
    <p:restoredTop sz="89308" autoAdjust="0"/>
  </p:normalViewPr>
  <p:slideViewPr>
    <p:cSldViewPr snapToGrid="0">
      <p:cViewPr varScale="1">
        <p:scale>
          <a:sx n="69" d="100"/>
          <a:sy n="69" d="100"/>
        </p:scale>
        <p:origin x="8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DD5F5-5F2D-4809-B2A9-7C71360D53D6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B1982-32B2-4B30-A9AD-7E346788C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B1982-32B2-4B30-A9AD-7E346788C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33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C54D-9949-44C8-95C1-F0F4AF37D8C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BDF-79D5-4CA6-8037-4D34F43F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3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C54D-9949-44C8-95C1-F0F4AF37D8C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BDF-79D5-4CA6-8037-4D34F43F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6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C54D-9949-44C8-95C1-F0F4AF37D8C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BDF-79D5-4CA6-8037-4D34F43F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7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C54D-9949-44C8-95C1-F0F4AF37D8C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BDF-79D5-4CA6-8037-4D34F43F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0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C54D-9949-44C8-95C1-F0F4AF37D8C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BDF-79D5-4CA6-8037-4D34F43F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C54D-9949-44C8-95C1-F0F4AF37D8C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BDF-79D5-4CA6-8037-4D34F43F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1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C54D-9949-44C8-95C1-F0F4AF37D8C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BDF-79D5-4CA6-8037-4D34F43F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7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C54D-9949-44C8-95C1-F0F4AF37D8C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BDF-79D5-4CA6-8037-4D34F43F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6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C54D-9949-44C8-95C1-F0F4AF37D8C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BDF-79D5-4CA6-8037-4D34F43F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7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C54D-9949-44C8-95C1-F0F4AF37D8C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BDF-79D5-4CA6-8037-4D34F43F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1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C54D-9949-44C8-95C1-F0F4AF37D8C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BDF-79D5-4CA6-8037-4D34F43F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C54D-9949-44C8-95C1-F0F4AF37D8C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AEBDF-79D5-4CA6-8037-4D34F43F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2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0027" y="122535"/>
            <a:ext cx="5045547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THỰC HÀNH ĐỌC HIỂU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3514" y="830421"/>
            <a:ext cx="69249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BẢN: SỰ TÍCH HỒ GƯƠM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38" y="1400982"/>
            <a:ext cx="10492125" cy="5346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902" y="2184638"/>
            <a:ext cx="7785099" cy="369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4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372534" y="146755"/>
            <a:ext cx="5697336" cy="711201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vi-VN" sz="32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 tích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346083"/>
              </p:ext>
            </p:extLst>
          </p:nvPr>
        </p:nvGraphicFramePr>
        <p:xfrm>
          <a:off x="920045" y="2350243"/>
          <a:ext cx="10351911" cy="3802145"/>
        </p:xfrm>
        <a:graphic>
          <a:graphicData uri="http://schemas.openxmlformats.org/drawingml/2006/table">
            <a:tbl>
              <a:tblPr firstRow="1" firstCol="1" bandRow="1"/>
              <a:tblGrid>
                <a:gridCol w="3179603">
                  <a:extLst>
                    <a:ext uri="{9D8B030D-6E8A-4147-A177-3AD203B41FA5}">
                      <a16:colId xmlns:a16="http://schemas.microsoft.com/office/drawing/2014/main" val="3915392702"/>
                    </a:ext>
                  </a:extLst>
                </a:gridCol>
                <a:gridCol w="3410898">
                  <a:extLst>
                    <a:ext uri="{9D8B030D-6E8A-4147-A177-3AD203B41FA5}">
                      <a16:colId xmlns:a16="http://schemas.microsoft.com/office/drawing/2014/main" val="3899208907"/>
                    </a:ext>
                  </a:extLst>
                </a:gridCol>
                <a:gridCol w="3761410">
                  <a:extLst>
                    <a:ext uri="{9D8B030D-6E8A-4147-A177-3AD203B41FA5}">
                      <a16:colId xmlns:a16="http://schemas.microsoft.com/office/drawing/2014/main" val="263607506"/>
                    </a:ext>
                  </a:extLst>
                </a:gridCol>
              </a:tblGrid>
              <a:tr h="592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 </a:t>
                      </a:r>
                      <a:r>
                        <a:rPr lang="en-US" sz="2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mượn</a:t>
                      </a: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gươm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 </a:t>
                      </a:r>
                      <a:r>
                        <a:rPr lang="en-US" sz="2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đòi</a:t>
                      </a: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gươm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304673"/>
                  </a:ext>
                </a:extLst>
              </a:tr>
              <a:tr h="1184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983664"/>
                  </a:ext>
                </a:extLst>
              </a:tr>
              <a:tr h="5921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 thức hành động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298066"/>
                  </a:ext>
                </a:extLst>
              </a:tr>
              <a:tr h="1184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461241"/>
                  </a:ext>
                </a:extLst>
              </a:tr>
            </a:tbl>
          </a:graphicData>
        </a:graphic>
      </p:graphicFrame>
      <p:sp>
        <p:nvSpPr>
          <p:cNvPr id="11" name="Plaque 10"/>
          <p:cNvSpPr/>
          <p:nvPr/>
        </p:nvSpPr>
        <p:spPr>
          <a:xfrm>
            <a:off x="293510" y="1003941"/>
            <a:ext cx="9164815" cy="592667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spcAft>
                <a:spcPts val="1200"/>
              </a:spcAf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Long quân cho nghĩa quân Lam Sơn mượn gươm thần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1733" y="1742593"/>
            <a:ext cx="3928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06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09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372533" y="146756"/>
            <a:ext cx="5432741" cy="643466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Phân tích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Plaque 10"/>
          <p:cNvSpPr/>
          <p:nvPr/>
        </p:nvSpPr>
        <p:spPr>
          <a:xfrm>
            <a:off x="316088" y="861662"/>
            <a:ext cx="9085087" cy="649111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Long quân cho nghĩa quân Lam Sơn mượn gươm thần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07067" y="1774917"/>
            <a:ext cx="9177867" cy="447912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19050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spcAft>
                <a:spcPts val="1200"/>
              </a:spcAft>
            </a:pP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vi-VN" sz="2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 cảnh lịch sử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vi-VN" sz="2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Giặc Minh đô hộ.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vi-VN" sz="2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Nghĩa quân Lam Sơn nổi dậy nhiều lần bị thua.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vi-VN" sz="2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Cách Long Quân cho mượn gươm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vi-VN" sz="2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Lê Thận là người đánh cá nhặt được lưỡi gươm dưới nước.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vi-VN" sz="2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Lê Lợi đến nhà Lê Thận thanh gươm sáng lên 2 chữ “Thuận thiên”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vi-VN" sz="2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Lê Lợi nhặt được chuôi gươm trên rừng ( gươm sáng trên ngọn cây đa) 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vi-VN" sz="2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Gươm tra vào vừa như in.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vi-VN" sz="2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→ 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ảo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hoang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45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372534" y="146756"/>
            <a:ext cx="5484002" cy="643466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Phân tích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Plaque 10"/>
          <p:cNvSpPr/>
          <p:nvPr/>
        </p:nvSpPr>
        <p:spPr>
          <a:xfrm>
            <a:off x="358246" y="929438"/>
            <a:ext cx="9170811" cy="649111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Long quân cho nghĩa quân Lam Sơn mượn gươm thần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07067" y="1774917"/>
            <a:ext cx="9177867" cy="447912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spcAft>
                <a:spcPts val="1200"/>
              </a:spcAf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vi-VN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 Thận dâng gươm cho Lê Lợi và nói: “ Đây là ý trời …theo minh công”: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Lê Thận tin tưởng vào Lê Lợi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Thanh gươm gặp được minh chủ sử dụng vào việc lớn, hợp lòng dân, thuận ý trời.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 Long Quân cho mượn gươm thần chứng tỏ cuộc khởi nghĩa được tổ tiên, thần thiêng ủng hộ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Tính chất toàn dân trên dưới một lòng tham gia đánh giặc..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8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372534" y="146756"/>
            <a:ext cx="5432740" cy="643466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Phân tích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Plaque 10"/>
          <p:cNvSpPr/>
          <p:nvPr/>
        </p:nvSpPr>
        <p:spPr>
          <a:xfrm>
            <a:off x="316089" y="872286"/>
            <a:ext cx="9085086" cy="649111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Long quân cho nghĩa quân Lam Sơn mượn gươm thần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11112" y="1774917"/>
            <a:ext cx="9369777" cy="472748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spcAft>
                <a:spcPts val="1200"/>
              </a:spcAft>
            </a:pPr>
            <a:endParaRPr lang="en-US" sz="2000" b="1" dirty="0" smtClean="0">
              <a:solidFill>
                <a:srgbClr val="0D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en-US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gươm</a:t>
            </a:r>
            <a:r>
              <a:rPr lang="en-US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vi-VN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Trước khi có gươm</a:t>
            </a:r>
            <a:r>
              <a:rPr lang="vi-VN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vi-VN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Non yếu.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vi-VN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Trốn tránh.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vi-VN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Ăn uống khổ sở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vi-VN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Sau khi có gươm 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vi-VN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Nhuệ khí tăng tiến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vi-VN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Xông </a:t>
            </a:r>
            <a:r>
              <a:rPr lang="vi-VN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xáo </a:t>
            </a:r>
            <a:r>
              <a:rPr lang="vi-VN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địch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vi-VN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Đầy đủ, chiếm được các kho lương của địch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en-US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Chuyển bại thành thắng, chuyển yếu thành mạnh, tạo bước ngoặt mở đường cho nghĩa quân quét giặc ngoại xâm.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11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372533" y="146756"/>
            <a:ext cx="5467337" cy="643466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Phân tích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Plaque 10"/>
          <p:cNvSpPr/>
          <p:nvPr/>
        </p:nvSpPr>
        <p:spPr>
          <a:xfrm>
            <a:off x="372533" y="852820"/>
            <a:ext cx="9142942" cy="649111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Long quân cho nghĩa quân Lam Sơn mượn gươm thần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11112" y="2328072"/>
            <a:ext cx="9369777" cy="436623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spcAft>
                <a:spcPts val="1200"/>
              </a:spcAf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vi-VN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 cảnh lịch sử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Đất nước thanh bình.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Lê Lợi lên làm vua.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vi-VN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Cảnh trả gươm: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Ở hồ Tả Vọng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Một năm sau khi đuổi giặc Minh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Nhân vật đòi gươm: Vùa vàng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Vua nâng gươm → Rùa vàng đớp lấy rồi chìm xuồng đáy hồ.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Plaque 4"/>
          <p:cNvSpPr/>
          <p:nvPr/>
        </p:nvSpPr>
        <p:spPr>
          <a:xfrm>
            <a:off x="372533" y="1598397"/>
            <a:ext cx="9142942" cy="649111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Long Quân đòi gươm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20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372534" y="146756"/>
            <a:ext cx="5458794" cy="643466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Phân tích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Plaque 10"/>
          <p:cNvSpPr/>
          <p:nvPr/>
        </p:nvSpPr>
        <p:spPr>
          <a:xfrm>
            <a:off x="372533" y="852820"/>
            <a:ext cx="9128655" cy="649111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Long quân cho nghĩa quân Lam Sơn mượn gươm thần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07912" y="2475326"/>
            <a:ext cx="9776176" cy="40727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spcAft>
                <a:spcPts val="1200"/>
              </a:spcAft>
            </a:pPr>
            <a:r>
              <a:rPr lang="vi-VN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 tiết đòi gươm</a:t>
            </a:r>
            <a:r>
              <a:rPr lang="vi-VN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vi-VN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Giải thích tên gọi của Hồ Hoàn Kiếm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vi-VN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Đánh dấu và khẳng định chiến thắng hoàn toàn của nghĩa quân Lam Sơn.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vi-VN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Phản ánh tư tưởng, tình cảm yêu hoà bình đã thành truyền thống của nhân dân ta.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Ý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dòm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Plaque 4"/>
          <p:cNvSpPr/>
          <p:nvPr/>
        </p:nvSpPr>
        <p:spPr>
          <a:xfrm>
            <a:off x="372533" y="1598397"/>
            <a:ext cx="9128655" cy="649111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Long Quân đòi gươm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9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20" y="566825"/>
            <a:ext cx="2575102" cy="27525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2613378" y="2206449"/>
            <a:ext cx="6965244" cy="327377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1905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spcAft>
                <a:spcPts val="1200"/>
              </a:spcAft>
            </a:pPr>
            <a:r>
              <a:rPr lang="vi-VN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biết truyền thuyết nào của nước ta cũng có hình ảnh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Rùa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vi-VN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Theo em, hình tượng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Rùa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vi-VN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trong truyền thuyết Việt Nam tượng trưng cho ai và cho cái gì?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Sự Tích Hồ Gươm | Tiếng Việt Thực Hà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148" y="248355"/>
            <a:ext cx="3012880" cy="16947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0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949913" y="-181338"/>
            <a:ext cx="15985555" cy="7009009"/>
            <a:chOff x="-4949913" y="-181338"/>
            <a:chExt cx="15985555" cy="7009009"/>
          </a:xfrm>
        </p:grpSpPr>
        <p:sp>
          <p:nvSpPr>
            <p:cNvPr id="3" name="Block Arc 2"/>
            <p:cNvSpPr/>
            <p:nvPr/>
          </p:nvSpPr>
          <p:spPr>
            <a:xfrm>
              <a:off x="-4949913" y="-181338"/>
              <a:ext cx="7009009" cy="7009009"/>
            </a:xfrm>
            <a:prstGeom prst="blockArc">
              <a:avLst>
                <a:gd name="adj1" fmla="val 17907885"/>
                <a:gd name="adj2" fmla="val 3597795"/>
                <a:gd name="adj3" fmla="val 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Freeform 4"/>
            <p:cNvSpPr/>
            <p:nvPr/>
          </p:nvSpPr>
          <p:spPr>
            <a:xfrm>
              <a:off x="1848997" y="1463538"/>
              <a:ext cx="9186645" cy="1487536"/>
            </a:xfrm>
            <a:custGeom>
              <a:avLst/>
              <a:gdLst>
                <a:gd name="connsiteX0" fmla="*/ 0 w 9186645"/>
                <a:gd name="connsiteY0" fmla="*/ 0 h 1487536"/>
                <a:gd name="connsiteX1" fmla="*/ 9186645 w 9186645"/>
                <a:gd name="connsiteY1" fmla="*/ 0 h 1487536"/>
                <a:gd name="connsiteX2" fmla="*/ 9186645 w 9186645"/>
                <a:gd name="connsiteY2" fmla="*/ 1487536 h 1487536"/>
                <a:gd name="connsiteX3" fmla="*/ 0 w 9186645"/>
                <a:gd name="connsiteY3" fmla="*/ 1487536 h 1487536"/>
                <a:gd name="connsiteX4" fmla="*/ 0 w 9186645"/>
                <a:gd name="connsiteY4" fmla="*/ 0 h 148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6645" h="1487536">
                  <a:moveTo>
                    <a:pt x="0" y="0"/>
                  </a:moveTo>
                  <a:lnTo>
                    <a:pt x="9186645" y="0"/>
                  </a:lnTo>
                  <a:lnTo>
                    <a:pt x="9186645" y="1487536"/>
                  </a:lnTo>
                  <a:lnTo>
                    <a:pt x="0" y="14875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0732" tIns="81280" rIns="81280" bIns="8128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</a:t>
              </a:r>
              <a:r>
                <a:rPr lang="vi-VN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Truyền thuyết An Dương Vương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Mị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Châu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Thuỷ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Rùa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919287" y="1277596"/>
              <a:ext cx="1859420" cy="1859420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1848997" y="3695258"/>
              <a:ext cx="9186645" cy="1487536"/>
            </a:xfrm>
            <a:custGeom>
              <a:avLst/>
              <a:gdLst>
                <a:gd name="connsiteX0" fmla="*/ 0 w 9186645"/>
                <a:gd name="connsiteY0" fmla="*/ 0 h 1487536"/>
                <a:gd name="connsiteX1" fmla="*/ 9186645 w 9186645"/>
                <a:gd name="connsiteY1" fmla="*/ 0 h 1487536"/>
                <a:gd name="connsiteX2" fmla="*/ 9186645 w 9186645"/>
                <a:gd name="connsiteY2" fmla="*/ 1487536 h 1487536"/>
                <a:gd name="connsiteX3" fmla="*/ 0 w 9186645"/>
                <a:gd name="connsiteY3" fmla="*/ 1487536 h 1487536"/>
                <a:gd name="connsiteX4" fmla="*/ 0 w 9186645"/>
                <a:gd name="connsiteY4" fmla="*/ 0 h 148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6645" h="1487536">
                  <a:moveTo>
                    <a:pt x="0" y="0"/>
                  </a:moveTo>
                  <a:lnTo>
                    <a:pt x="9186645" y="0"/>
                  </a:lnTo>
                  <a:lnTo>
                    <a:pt x="9186645" y="1487536"/>
                  </a:lnTo>
                  <a:lnTo>
                    <a:pt x="0" y="14875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0732" tIns="81280" rIns="81280" bIns="8128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Rùa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Long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Quân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trưng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tiên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khí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thiêng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sông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núi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tưởng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tuệ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919287" y="3509316"/>
              <a:ext cx="1859420" cy="1859420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91612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2619839" y="532222"/>
            <a:ext cx="4876800" cy="1407297"/>
          </a:xfrm>
          <a:prstGeom prst="diamond">
            <a:avLst/>
          </a:prstGeom>
          <a:blipFill>
            <a:blip r:embed="rId2"/>
            <a:tile tx="0" ty="0" sx="100000" sy="100000" flip="none" algn="tl"/>
          </a:blip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39726" y="2220824"/>
            <a:ext cx="4367306" cy="2486861"/>
            <a:chOff x="1348231" y="2215008"/>
            <a:chExt cx="4367306" cy="2486861"/>
          </a:xfrm>
        </p:grpSpPr>
        <p:sp>
          <p:nvSpPr>
            <p:cNvPr id="3" name="Freeform 2"/>
            <p:cNvSpPr/>
            <p:nvPr/>
          </p:nvSpPr>
          <p:spPr>
            <a:xfrm>
              <a:off x="1348231" y="2215008"/>
              <a:ext cx="2626540" cy="845273"/>
            </a:xfrm>
            <a:custGeom>
              <a:avLst/>
              <a:gdLst>
                <a:gd name="connsiteX0" fmla="*/ 0 w 2626540"/>
                <a:gd name="connsiteY0" fmla="*/ 84527 h 845273"/>
                <a:gd name="connsiteX1" fmla="*/ 84527 w 2626540"/>
                <a:gd name="connsiteY1" fmla="*/ 0 h 845273"/>
                <a:gd name="connsiteX2" fmla="*/ 2542013 w 2626540"/>
                <a:gd name="connsiteY2" fmla="*/ 0 h 845273"/>
                <a:gd name="connsiteX3" fmla="*/ 2626540 w 2626540"/>
                <a:gd name="connsiteY3" fmla="*/ 84527 h 845273"/>
                <a:gd name="connsiteX4" fmla="*/ 2626540 w 2626540"/>
                <a:gd name="connsiteY4" fmla="*/ 760746 h 845273"/>
                <a:gd name="connsiteX5" fmla="*/ 2542013 w 2626540"/>
                <a:gd name="connsiteY5" fmla="*/ 845273 h 845273"/>
                <a:gd name="connsiteX6" fmla="*/ 84527 w 2626540"/>
                <a:gd name="connsiteY6" fmla="*/ 845273 h 845273"/>
                <a:gd name="connsiteX7" fmla="*/ 0 w 2626540"/>
                <a:gd name="connsiteY7" fmla="*/ 760746 h 845273"/>
                <a:gd name="connsiteX8" fmla="*/ 0 w 2626540"/>
                <a:gd name="connsiteY8" fmla="*/ 84527 h 84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6540" h="845273">
                  <a:moveTo>
                    <a:pt x="0" y="84527"/>
                  </a:moveTo>
                  <a:cubicBezTo>
                    <a:pt x="0" y="37844"/>
                    <a:pt x="37844" y="0"/>
                    <a:pt x="84527" y="0"/>
                  </a:cubicBezTo>
                  <a:lnTo>
                    <a:pt x="2542013" y="0"/>
                  </a:lnTo>
                  <a:cubicBezTo>
                    <a:pt x="2588696" y="0"/>
                    <a:pt x="2626540" y="37844"/>
                    <a:pt x="2626540" y="84527"/>
                  </a:cubicBezTo>
                  <a:lnTo>
                    <a:pt x="2626540" y="760746"/>
                  </a:lnTo>
                  <a:cubicBezTo>
                    <a:pt x="2626540" y="807429"/>
                    <a:pt x="2588696" y="845273"/>
                    <a:pt x="2542013" y="845273"/>
                  </a:cubicBezTo>
                  <a:lnTo>
                    <a:pt x="84527" y="845273"/>
                  </a:lnTo>
                  <a:cubicBezTo>
                    <a:pt x="37844" y="845273"/>
                    <a:pt x="0" y="807429"/>
                    <a:pt x="0" y="760746"/>
                  </a:cubicBezTo>
                  <a:lnTo>
                    <a:pt x="0" y="84527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622" tIns="66667" rIns="87622" bIns="66667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33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33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vi-VN" sz="33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Nghệ thuật</a:t>
              </a:r>
              <a:endParaRPr lang="en-US" sz="33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1610885" y="3060281"/>
              <a:ext cx="262654" cy="98495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84952"/>
                  </a:lnTo>
                  <a:lnTo>
                    <a:pt x="262654" y="984952"/>
                  </a:ln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1873539" y="3388599"/>
              <a:ext cx="3841998" cy="1313270"/>
            </a:xfrm>
            <a:custGeom>
              <a:avLst/>
              <a:gdLst>
                <a:gd name="connsiteX0" fmla="*/ 0 w 3841998"/>
                <a:gd name="connsiteY0" fmla="*/ 131327 h 1313270"/>
                <a:gd name="connsiteX1" fmla="*/ 131327 w 3841998"/>
                <a:gd name="connsiteY1" fmla="*/ 0 h 1313270"/>
                <a:gd name="connsiteX2" fmla="*/ 3710671 w 3841998"/>
                <a:gd name="connsiteY2" fmla="*/ 0 h 1313270"/>
                <a:gd name="connsiteX3" fmla="*/ 3841998 w 3841998"/>
                <a:gd name="connsiteY3" fmla="*/ 131327 h 1313270"/>
                <a:gd name="connsiteX4" fmla="*/ 3841998 w 3841998"/>
                <a:gd name="connsiteY4" fmla="*/ 1181943 h 1313270"/>
                <a:gd name="connsiteX5" fmla="*/ 3710671 w 3841998"/>
                <a:gd name="connsiteY5" fmla="*/ 1313270 h 1313270"/>
                <a:gd name="connsiteX6" fmla="*/ 131327 w 3841998"/>
                <a:gd name="connsiteY6" fmla="*/ 1313270 h 1313270"/>
                <a:gd name="connsiteX7" fmla="*/ 0 w 3841998"/>
                <a:gd name="connsiteY7" fmla="*/ 1181943 h 1313270"/>
                <a:gd name="connsiteX8" fmla="*/ 0 w 3841998"/>
                <a:gd name="connsiteY8" fmla="*/ 131327 h 131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1998" h="1313270">
                  <a:moveTo>
                    <a:pt x="0" y="131327"/>
                  </a:moveTo>
                  <a:cubicBezTo>
                    <a:pt x="0" y="58797"/>
                    <a:pt x="58797" y="0"/>
                    <a:pt x="131327" y="0"/>
                  </a:cubicBezTo>
                  <a:lnTo>
                    <a:pt x="3710671" y="0"/>
                  </a:lnTo>
                  <a:cubicBezTo>
                    <a:pt x="3783201" y="0"/>
                    <a:pt x="3841998" y="58797"/>
                    <a:pt x="3841998" y="131327"/>
                  </a:cubicBezTo>
                  <a:lnTo>
                    <a:pt x="3841998" y="1181943"/>
                  </a:lnTo>
                  <a:cubicBezTo>
                    <a:pt x="3841998" y="1254473"/>
                    <a:pt x="3783201" y="1313270"/>
                    <a:pt x="3710671" y="1313270"/>
                  </a:cubicBezTo>
                  <a:lnTo>
                    <a:pt x="131327" y="1313270"/>
                  </a:lnTo>
                  <a:cubicBezTo>
                    <a:pt x="58797" y="1313270"/>
                    <a:pt x="0" y="1254473"/>
                    <a:pt x="0" y="1181943"/>
                  </a:cubicBezTo>
                  <a:lnTo>
                    <a:pt x="0" y="131327"/>
                  </a:lnTo>
                  <a:close/>
                </a:path>
              </a:pathLst>
            </a:cu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279" tIns="67674" rIns="82279" bIns="67674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Cốt</a:t>
              </a:r>
              <a:r>
                <a:rPr lang="en-US" sz="23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</a:t>
              </a:r>
              <a:r>
                <a:rPr lang="vi-VN" sz="23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uyện hấp dẫn</a:t>
              </a:r>
              <a:r>
                <a:rPr lang="en-US" sz="23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3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đan</a:t>
              </a:r>
              <a:r>
                <a:rPr lang="en-US" sz="23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xen</a:t>
              </a:r>
              <a:r>
                <a:rPr lang="en-US" sz="23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chi </a:t>
              </a:r>
              <a:r>
                <a:rPr lang="en-US" sz="23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3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23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3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3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chi </a:t>
              </a:r>
              <a:r>
                <a:rPr lang="en-US" sz="23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3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hoang</a:t>
              </a:r>
              <a:r>
                <a:rPr lang="en-US" sz="23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3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3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kì</a:t>
              </a:r>
              <a:r>
                <a:rPr lang="en-US" sz="23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ảo</a:t>
              </a:r>
              <a:r>
                <a:rPr lang="en-US" sz="23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3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14761" y="2220824"/>
            <a:ext cx="5137513" cy="4028165"/>
            <a:chOff x="5846865" y="2215007"/>
            <a:chExt cx="5137513" cy="4028165"/>
          </a:xfrm>
        </p:grpSpPr>
        <p:sp>
          <p:nvSpPr>
            <p:cNvPr id="8" name="Freeform 7"/>
            <p:cNvSpPr/>
            <p:nvPr/>
          </p:nvSpPr>
          <p:spPr>
            <a:xfrm>
              <a:off x="5846865" y="2215007"/>
              <a:ext cx="2626540" cy="821778"/>
            </a:xfrm>
            <a:custGeom>
              <a:avLst/>
              <a:gdLst>
                <a:gd name="connsiteX0" fmla="*/ 0 w 2626540"/>
                <a:gd name="connsiteY0" fmla="*/ 82178 h 821778"/>
                <a:gd name="connsiteX1" fmla="*/ 82178 w 2626540"/>
                <a:gd name="connsiteY1" fmla="*/ 0 h 821778"/>
                <a:gd name="connsiteX2" fmla="*/ 2544362 w 2626540"/>
                <a:gd name="connsiteY2" fmla="*/ 0 h 821778"/>
                <a:gd name="connsiteX3" fmla="*/ 2626540 w 2626540"/>
                <a:gd name="connsiteY3" fmla="*/ 82178 h 821778"/>
                <a:gd name="connsiteX4" fmla="*/ 2626540 w 2626540"/>
                <a:gd name="connsiteY4" fmla="*/ 739600 h 821778"/>
                <a:gd name="connsiteX5" fmla="*/ 2544362 w 2626540"/>
                <a:gd name="connsiteY5" fmla="*/ 821778 h 821778"/>
                <a:gd name="connsiteX6" fmla="*/ 82178 w 2626540"/>
                <a:gd name="connsiteY6" fmla="*/ 821778 h 821778"/>
                <a:gd name="connsiteX7" fmla="*/ 0 w 2626540"/>
                <a:gd name="connsiteY7" fmla="*/ 739600 h 821778"/>
                <a:gd name="connsiteX8" fmla="*/ 0 w 2626540"/>
                <a:gd name="connsiteY8" fmla="*/ 82178 h 82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6540" h="821778">
                  <a:moveTo>
                    <a:pt x="0" y="82178"/>
                  </a:moveTo>
                  <a:cubicBezTo>
                    <a:pt x="0" y="36792"/>
                    <a:pt x="36792" y="0"/>
                    <a:pt x="82178" y="0"/>
                  </a:cubicBezTo>
                  <a:lnTo>
                    <a:pt x="2544362" y="0"/>
                  </a:lnTo>
                  <a:cubicBezTo>
                    <a:pt x="2589748" y="0"/>
                    <a:pt x="2626540" y="36792"/>
                    <a:pt x="2626540" y="82178"/>
                  </a:cubicBezTo>
                  <a:lnTo>
                    <a:pt x="2626540" y="739600"/>
                  </a:lnTo>
                  <a:cubicBezTo>
                    <a:pt x="2626540" y="784986"/>
                    <a:pt x="2589748" y="821778"/>
                    <a:pt x="2544362" y="821778"/>
                  </a:cubicBezTo>
                  <a:lnTo>
                    <a:pt x="82178" y="821778"/>
                  </a:lnTo>
                  <a:cubicBezTo>
                    <a:pt x="36792" y="821778"/>
                    <a:pt x="0" y="784986"/>
                    <a:pt x="0" y="739600"/>
                  </a:cubicBezTo>
                  <a:lnTo>
                    <a:pt x="0" y="82178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934" tIns="65979" rIns="86934" bIns="65979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33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33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vi-VN" sz="33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Nội dung</a:t>
              </a:r>
              <a:endParaRPr lang="en-US" sz="33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6109519" y="3036787"/>
              <a:ext cx="262654" cy="98495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84952"/>
                  </a:lnTo>
                  <a:lnTo>
                    <a:pt x="262654" y="984952"/>
                  </a:ln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372173" y="3365104"/>
              <a:ext cx="4612205" cy="1313270"/>
            </a:xfrm>
            <a:custGeom>
              <a:avLst/>
              <a:gdLst>
                <a:gd name="connsiteX0" fmla="*/ 0 w 4612205"/>
                <a:gd name="connsiteY0" fmla="*/ 131327 h 1313270"/>
                <a:gd name="connsiteX1" fmla="*/ 131327 w 4612205"/>
                <a:gd name="connsiteY1" fmla="*/ 0 h 1313270"/>
                <a:gd name="connsiteX2" fmla="*/ 4480878 w 4612205"/>
                <a:gd name="connsiteY2" fmla="*/ 0 h 1313270"/>
                <a:gd name="connsiteX3" fmla="*/ 4612205 w 4612205"/>
                <a:gd name="connsiteY3" fmla="*/ 131327 h 1313270"/>
                <a:gd name="connsiteX4" fmla="*/ 4612205 w 4612205"/>
                <a:gd name="connsiteY4" fmla="*/ 1181943 h 1313270"/>
                <a:gd name="connsiteX5" fmla="*/ 4480878 w 4612205"/>
                <a:gd name="connsiteY5" fmla="*/ 1313270 h 1313270"/>
                <a:gd name="connsiteX6" fmla="*/ 131327 w 4612205"/>
                <a:gd name="connsiteY6" fmla="*/ 1313270 h 1313270"/>
                <a:gd name="connsiteX7" fmla="*/ 0 w 4612205"/>
                <a:gd name="connsiteY7" fmla="*/ 1181943 h 1313270"/>
                <a:gd name="connsiteX8" fmla="*/ 0 w 4612205"/>
                <a:gd name="connsiteY8" fmla="*/ 131327 h 131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2205" h="1313270">
                  <a:moveTo>
                    <a:pt x="0" y="131327"/>
                  </a:moveTo>
                  <a:cubicBezTo>
                    <a:pt x="0" y="58797"/>
                    <a:pt x="58797" y="0"/>
                    <a:pt x="131327" y="0"/>
                  </a:cubicBezTo>
                  <a:lnTo>
                    <a:pt x="4480878" y="0"/>
                  </a:lnTo>
                  <a:cubicBezTo>
                    <a:pt x="4553408" y="0"/>
                    <a:pt x="4612205" y="58797"/>
                    <a:pt x="4612205" y="131327"/>
                  </a:cubicBezTo>
                  <a:lnTo>
                    <a:pt x="4612205" y="1181943"/>
                  </a:lnTo>
                  <a:cubicBezTo>
                    <a:pt x="4612205" y="1254473"/>
                    <a:pt x="4553408" y="1313270"/>
                    <a:pt x="4480878" y="1313270"/>
                  </a:cubicBezTo>
                  <a:lnTo>
                    <a:pt x="131327" y="1313270"/>
                  </a:lnTo>
                  <a:cubicBezTo>
                    <a:pt x="58797" y="1313270"/>
                    <a:pt x="0" y="1254473"/>
                    <a:pt x="0" y="1181943"/>
                  </a:cubicBezTo>
                  <a:lnTo>
                    <a:pt x="0" y="131327"/>
                  </a:lnTo>
                  <a:close/>
                </a:path>
              </a:pathLst>
            </a:cu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279" tIns="67674" rIns="82279" bIns="67674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3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 ngợi tính chất toàn dân, chính nghĩa của cuộc khởi nghĩa Lam Sơn. Đề cao, suy tôn Lê Lợi và nhà Lê.</a:t>
              </a:r>
              <a:endParaRPr lang="en-US" sz="23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109519" y="3036787"/>
              <a:ext cx="262654" cy="26265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26540"/>
                  </a:lnTo>
                  <a:lnTo>
                    <a:pt x="262654" y="2626540"/>
                  </a:ln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372173" y="5083481"/>
              <a:ext cx="3710987" cy="1159691"/>
            </a:xfrm>
            <a:custGeom>
              <a:avLst/>
              <a:gdLst>
                <a:gd name="connsiteX0" fmla="*/ 0 w 3710987"/>
                <a:gd name="connsiteY0" fmla="*/ 131327 h 1313270"/>
                <a:gd name="connsiteX1" fmla="*/ 131327 w 3710987"/>
                <a:gd name="connsiteY1" fmla="*/ 0 h 1313270"/>
                <a:gd name="connsiteX2" fmla="*/ 3579660 w 3710987"/>
                <a:gd name="connsiteY2" fmla="*/ 0 h 1313270"/>
                <a:gd name="connsiteX3" fmla="*/ 3710987 w 3710987"/>
                <a:gd name="connsiteY3" fmla="*/ 131327 h 1313270"/>
                <a:gd name="connsiteX4" fmla="*/ 3710987 w 3710987"/>
                <a:gd name="connsiteY4" fmla="*/ 1181943 h 1313270"/>
                <a:gd name="connsiteX5" fmla="*/ 3579660 w 3710987"/>
                <a:gd name="connsiteY5" fmla="*/ 1313270 h 1313270"/>
                <a:gd name="connsiteX6" fmla="*/ 131327 w 3710987"/>
                <a:gd name="connsiteY6" fmla="*/ 1313270 h 1313270"/>
                <a:gd name="connsiteX7" fmla="*/ 0 w 3710987"/>
                <a:gd name="connsiteY7" fmla="*/ 1181943 h 1313270"/>
                <a:gd name="connsiteX8" fmla="*/ 0 w 3710987"/>
                <a:gd name="connsiteY8" fmla="*/ 131327 h 131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0987" h="1313270">
                  <a:moveTo>
                    <a:pt x="0" y="131327"/>
                  </a:moveTo>
                  <a:cubicBezTo>
                    <a:pt x="0" y="58797"/>
                    <a:pt x="58797" y="0"/>
                    <a:pt x="131327" y="0"/>
                  </a:cubicBezTo>
                  <a:lnTo>
                    <a:pt x="3579660" y="0"/>
                  </a:lnTo>
                  <a:cubicBezTo>
                    <a:pt x="3652190" y="0"/>
                    <a:pt x="3710987" y="58797"/>
                    <a:pt x="3710987" y="131327"/>
                  </a:cubicBezTo>
                  <a:lnTo>
                    <a:pt x="3710987" y="1181943"/>
                  </a:lnTo>
                  <a:cubicBezTo>
                    <a:pt x="3710987" y="1254473"/>
                    <a:pt x="3652190" y="1313270"/>
                    <a:pt x="3579660" y="1313270"/>
                  </a:cubicBezTo>
                  <a:lnTo>
                    <a:pt x="131327" y="1313270"/>
                  </a:lnTo>
                  <a:cubicBezTo>
                    <a:pt x="58797" y="1313270"/>
                    <a:pt x="0" y="1254473"/>
                    <a:pt x="0" y="1181943"/>
                  </a:cubicBezTo>
                  <a:lnTo>
                    <a:pt x="0" y="131327"/>
                  </a:lnTo>
                  <a:close/>
                </a:path>
              </a:pathLst>
            </a:cu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279" tIns="67674" rIns="82279" bIns="67674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3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 thích nguồn gốc tên gọi Hồ Hoàn Kiếm</a:t>
              </a:r>
              <a:r>
                <a:rPr lang="vi-VN" sz="2300" kern="1200" dirty="0" smtClean="0"/>
                <a:t>.</a:t>
              </a:r>
              <a:endParaRPr lang="en-US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048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7268" y="653113"/>
            <a:ext cx="82974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1580445" y="1794933"/>
            <a:ext cx="9031111" cy="3883378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mượn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gươm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gươm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3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khấu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9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8487" y="459304"/>
            <a:ext cx="2547056" cy="19978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2633514" y="220821"/>
            <a:ext cx="69249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BẢN: SỰ TÍCH HỒ GƯƠM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62768" y="2049302"/>
            <a:ext cx="7066465" cy="3802291"/>
            <a:chOff x="2060221" y="2049302"/>
            <a:chExt cx="7066465" cy="38022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60221" y="2049302"/>
              <a:ext cx="7066465" cy="380229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870199" y="2630085"/>
              <a:ext cx="5588000" cy="2640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3600" dirty="0" err="1" smtClean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Xem</a:t>
              </a:r>
              <a:r>
                <a:rPr lang="en-US" sz="3600" dirty="0" smtClean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đoạn</a:t>
              </a:r>
              <a:r>
                <a:rPr lang="en-US" sz="3600" dirty="0" smtClean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video </a:t>
              </a:r>
              <a:r>
                <a:rPr lang="en-US" sz="36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về</a:t>
              </a:r>
              <a:r>
                <a:rPr lang="en-US" sz="3600" dirty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Hồ</a:t>
              </a:r>
              <a:r>
                <a:rPr lang="en-US" sz="3600" dirty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Gươm</a:t>
              </a:r>
              <a:r>
                <a:rPr lang="en-US" sz="3600" dirty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en-US" sz="36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Hà</a:t>
              </a:r>
              <a:r>
                <a:rPr lang="en-US" sz="3600" dirty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Nội</a:t>
              </a:r>
              <a:r>
                <a:rPr lang="en-US" sz="3600" dirty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) </a:t>
              </a:r>
              <a:r>
                <a:rPr lang="en-US" sz="36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3600" dirty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trả</a:t>
              </a:r>
              <a:r>
                <a:rPr lang="en-US" sz="3600" dirty="0" smtClean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lời</a:t>
              </a:r>
              <a:r>
                <a:rPr lang="en-US" sz="3600" dirty="0" smtClean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câu</a:t>
              </a:r>
              <a:r>
                <a:rPr lang="en-US" sz="3600" dirty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hỏi</a:t>
              </a:r>
              <a:r>
                <a:rPr lang="en-US" sz="3600" dirty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: </a:t>
              </a:r>
              <a:r>
                <a:rPr lang="en-US" sz="3600" i="1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sz="3600" i="1" dirty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i="1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hãy</a:t>
              </a:r>
              <a:r>
                <a:rPr lang="en-US" sz="3600" i="1" dirty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i="1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trình</a:t>
              </a:r>
              <a:r>
                <a:rPr lang="en-US" sz="3600" i="1" dirty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i="1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bày</a:t>
              </a:r>
              <a:r>
                <a:rPr lang="en-US" sz="3600" i="1" dirty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i="1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những</a:t>
              </a:r>
              <a:r>
                <a:rPr lang="en-US" sz="3600" i="1" dirty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i="1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hiểu</a:t>
              </a:r>
              <a:r>
                <a:rPr lang="en-US" sz="3600" i="1" dirty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i="1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biết</a:t>
              </a:r>
              <a:r>
                <a:rPr lang="en-US" sz="3600" i="1" dirty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i="1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về</a:t>
              </a:r>
              <a:r>
                <a:rPr lang="en-US" sz="3600" i="1" dirty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i="1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địa</a:t>
              </a:r>
              <a:r>
                <a:rPr lang="en-US" sz="3600" i="1" dirty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i="1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danh</a:t>
              </a:r>
              <a:r>
                <a:rPr lang="en-US" sz="3600" i="1" dirty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i="1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này</a:t>
              </a:r>
              <a:r>
                <a:rPr lang="en-US" sz="3600" i="1" dirty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788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1580445" y="1086556"/>
            <a:ext cx="9031111" cy="4684888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  <a:ln w="19050"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500"/>
              </a:spcAft>
            </a:pPr>
            <a:endParaRPr lang="en-US" sz="3200" b="1" dirty="0" smtClean="0">
              <a:solidFill>
                <a:srgbClr val="0D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Thăng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Long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1500"/>
              </a:spcAft>
            </a:pPr>
            <a:r>
              <a:rPr lang="en-US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0666" y="122535"/>
            <a:ext cx="5950667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VIDEO</a:t>
            </a:r>
            <a:r>
              <a:rPr kumimoji="0" lang="en-US" sz="3600" b="1" i="0" u="none" strike="noStrike" kern="120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 GƯƠM – HÀ NỘI</a:t>
            </a:r>
            <a:endParaRPr kumimoji="0" lang="en-US" sz="3600" b="1" i="1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Hồ Gươm - Du lịch Hà Nội - Cảnh đẹp Hà Nộ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9271" y="993422"/>
            <a:ext cx="9753598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8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619" y="557214"/>
            <a:ext cx="6100762" cy="38147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Plaque 7"/>
          <p:cNvSpPr/>
          <p:nvPr/>
        </p:nvSpPr>
        <p:spPr>
          <a:xfrm>
            <a:off x="1821392" y="4714875"/>
            <a:ext cx="8549217" cy="1655962"/>
          </a:xfrm>
          <a:prstGeom prst="plaqu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 Gươm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hùng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Gươm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7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63391" y="722859"/>
            <a:ext cx="7465219" cy="5412283"/>
            <a:chOff x="1798946" y="745435"/>
            <a:chExt cx="7465219" cy="5412283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Freeform 2"/>
            <p:cNvSpPr/>
            <p:nvPr/>
          </p:nvSpPr>
          <p:spPr>
            <a:xfrm>
              <a:off x="5192227" y="3451577"/>
              <a:ext cx="678656" cy="21886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339328" y="0"/>
                  </a:lnTo>
                  <a:lnTo>
                    <a:pt x="339328" y="2188666"/>
                  </a:lnTo>
                  <a:lnTo>
                    <a:pt x="678656" y="2188666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Freeform 4"/>
            <p:cNvSpPr/>
            <p:nvPr/>
          </p:nvSpPr>
          <p:spPr>
            <a:xfrm>
              <a:off x="5192227" y="3451577"/>
              <a:ext cx="678656" cy="72955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339328" y="0"/>
                  </a:lnTo>
                  <a:lnTo>
                    <a:pt x="339328" y="729555"/>
                  </a:lnTo>
                  <a:lnTo>
                    <a:pt x="678656" y="729555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5192227" y="2722022"/>
              <a:ext cx="678656" cy="72955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729555"/>
                  </a:moveTo>
                  <a:lnTo>
                    <a:pt x="339328" y="729555"/>
                  </a:lnTo>
                  <a:lnTo>
                    <a:pt x="339328" y="0"/>
                  </a:lnTo>
                  <a:lnTo>
                    <a:pt x="678656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5192227" y="1262911"/>
              <a:ext cx="678656" cy="21886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188666"/>
                  </a:moveTo>
                  <a:lnTo>
                    <a:pt x="339328" y="2188666"/>
                  </a:lnTo>
                  <a:lnTo>
                    <a:pt x="339328" y="0"/>
                  </a:lnTo>
                  <a:lnTo>
                    <a:pt x="678656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1798946" y="2934102"/>
              <a:ext cx="3393281" cy="1034950"/>
            </a:xfrm>
            <a:custGeom>
              <a:avLst/>
              <a:gdLst>
                <a:gd name="connsiteX0" fmla="*/ 0 w 3393281"/>
                <a:gd name="connsiteY0" fmla="*/ 0 h 1034950"/>
                <a:gd name="connsiteX1" fmla="*/ 3393281 w 3393281"/>
                <a:gd name="connsiteY1" fmla="*/ 0 h 1034950"/>
                <a:gd name="connsiteX2" fmla="*/ 3393281 w 3393281"/>
                <a:gd name="connsiteY2" fmla="*/ 1034950 h 1034950"/>
                <a:gd name="connsiteX3" fmla="*/ 0 w 3393281"/>
                <a:gd name="connsiteY3" fmla="*/ 1034950 h 1034950"/>
                <a:gd name="connsiteX4" fmla="*/ 0 w 3393281"/>
                <a:gd name="connsiteY4" fmla="*/ 0 h 10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3281" h="1034950">
                  <a:moveTo>
                    <a:pt x="0" y="0"/>
                  </a:moveTo>
                  <a:lnTo>
                    <a:pt x="3393281" y="0"/>
                  </a:lnTo>
                  <a:lnTo>
                    <a:pt x="3393281" y="1034950"/>
                  </a:lnTo>
                  <a:lnTo>
                    <a:pt x="0" y="1034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8575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3600" b="1" kern="1200" dirty="0" smtClean="0">
                  <a:latin typeface="+mj-lt"/>
                </a:rPr>
                <a:t>I. Đọc </a:t>
              </a:r>
              <a:r>
                <a:rPr lang="en-US" sz="36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6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36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endParaRPr lang="en-US" sz="36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870884" y="745435"/>
              <a:ext cx="3393281" cy="1034950"/>
            </a:xfrm>
            <a:custGeom>
              <a:avLst/>
              <a:gdLst>
                <a:gd name="connsiteX0" fmla="*/ 0 w 3393281"/>
                <a:gd name="connsiteY0" fmla="*/ 0 h 1034950"/>
                <a:gd name="connsiteX1" fmla="*/ 3393281 w 3393281"/>
                <a:gd name="connsiteY1" fmla="*/ 0 h 1034950"/>
                <a:gd name="connsiteX2" fmla="*/ 3393281 w 3393281"/>
                <a:gd name="connsiteY2" fmla="*/ 1034950 h 1034950"/>
                <a:gd name="connsiteX3" fmla="*/ 0 w 3393281"/>
                <a:gd name="connsiteY3" fmla="*/ 1034950 h 1034950"/>
                <a:gd name="connsiteX4" fmla="*/ 0 w 3393281"/>
                <a:gd name="connsiteY4" fmla="*/ 0 h 10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3281" h="1034950">
                  <a:moveTo>
                    <a:pt x="0" y="0"/>
                  </a:moveTo>
                  <a:lnTo>
                    <a:pt x="3393281" y="0"/>
                  </a:lnTo>
                  <a:lnTo>
                    <a:pt x="3393281" y="1034950"/>
                  </a:lnTo>
                  <a:lnTo>
                    <a:pt x="0" y="1034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28575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/>
            <a:p>
              <a:pPr lvl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3500" b="1" kern="1200" dirty="0" smtClean="0">
                  <a:latin typeface="+mj-lt"/>
                </a:rPr>
                <a:t>1. Đọc, kể</a:t>
              </a:r>
              <a:endParaRPr lang="en-US" sz="3500" kern="1200" dirty="0">
                <a:latin typeface="+mj-lt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870884" y="2204546"/>
              <a:ext cx="3393281" cy="1034950"/>
            </a:xfrm>
            <a:custGeom>
              <a:avLst/>
              <a:gdLst>
                <a:gd name="connsiteX0" fmla="*/ 0 w 3393281"/>
                <a:gd name="connsiteY0" fmla="*/ 0 h 1034950"/>
                <a:gd name="connsiteX1" fmla="*/ 3393281 w 3393281"/>
                <a:gd name="connsiteY1" fmla="*/ 0 h 1034950"/>
                <a:gd name="connsiteX2" fmla="*/ 3393281 w 3393281"/>
                <a:gd name="connsiteY2" fmla="*/ 1034950 h 1034950"/>
                <a:gd name="connsiteX3" fmla="*/ 0 w 3393281"/>
                <a:gd name="connsiteY3" fmla="*/ 1034950 h 1034950"/>
                <a:gd name="connsiteX4" fmla="*/ 0 w 3393281"/>
                <a:gd name="connsiteY4" fmla="*/ 0 h 10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3281" h="1034950">
                  <a:moveTo>
                    <a:pt x="0" y="0"/>
                  </a:moveTo>
                  <a:lnTo>
                    <a:pt x="3393281" y="0"/>
                  </a:lnTo>
                  <a:lnTo>
                    <a:pt x="3393281" y="1034950"/>
                  </a:lnTo>
                  <a:lnTo>
                    <a:pt x="0" y="1034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28575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/>
            <a:p>
              <a:pPr lvl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3500" b="1" kern="1200" dirty="0" smtClean="0">
                  <a:latin typeface="+mj-lt"/>
                </a:rPr>
                <a:t>2</a:t>
              </a:r>
              <a:r>
                <a:rPr lang="en-US" sz="3500" b="1" kern="1200" dirty="0" smtClean="0">
                  <a:latin typeface="+mj-lt"/>
                </a:rPr>
                <a:t>. </a:t>
              </a:r>
              <a:r>
                <a:rPr lang="vi-VN" sz="3500" b="1" kern="1200" dirty="0" smtClean="0">
                  <a:latin typeface="+mj-lt"/>
                </a:rPr>
                <a:t>Chú thích(sgk)</a:t>
              </a:r>
              <a:endParaRPr lang="en-US" sz="3500" kern="1200" dirty="0">
                <a:latin typeface="+mj-lt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870884" y="3663657"/>
              <a:ext cx="3393281" cy="1034950"/>
            </a:xfrm>
            <a:custGeom>
              <a:avLst/>
              <a:gdLst>
                <a:gd name="connsiteX0" fmla="*/ 0 w 3393281"/>
                <a:gd name="connsiteY0" fmla="*/ 0 h 1034950"/>
                <a:gd name="connsiteX1" fmla="*/ 3393281 w 3393281"/>
                <a:gd name="connsiteY1" fmla="*/ 0 h 1034950"/>
                <a:gd name="connsiteX2" fmla="*/ 3393281 w 3393281"/>
                <a:gd name="connsiteY2" fmla="*/ 1034950 h 1034950"/>
                <a:gd name="connsiteX3" fmla="*/ 0 w 3393281"/>
                <a:gd name="connsiteY3" fmla="*/ 1034950 h 1034950"/>
                <a:gd name="connsiteX4" fmla="*/ 0 w 3393281"/>
                <a:gd name="connsiteY4" fmla="*/ 0 h 10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3281" h="1034950">
                  <a:moveTo>
                    <a:pt x="0" y="0"/>
                  </a:moveTo>
                  <a:lnTo>
                    <a:pt x="3393281" y="0"/>
                  </a:lnTo>
                  <a:lnTo>
                    <a:pt x="3393281" y="1034950"/>
                  </a:lnTo>
                  <a:lnTo>
                    <a:pt x="0" y="1034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28575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5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35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Tóm</a:t>
              </a:r>
              <a:r>
                <a:rPr lang="en-US" sz="35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35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endParaRPr lang="en-US" sz="35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870884" y="5122768"/>
              <a:ext cx="3393281" cy="1034950"/>
            </a:xfrm>
            <a:custGeom>
              <a:avLst/>
              <a:gdLst>
                <a:gd name="connsiteX0" fmla="*/ 0 w 3393281"/>
                <a:gd name="connsiteY0" fmla="*/ 0 h 1034950"/>
                <a:gd name="connsiteX1" fmla="*/ 3393281 w 3393281"/>
                <a:gd name="connsiteY1" fmla="*/ 0 h 1034950"/>
                <a:gd name="connsiteX2" fmla="*/ 3393281 w 3393281"/>
                <a:gd name="connsiteY2" fmla="*/ 1034950 h 1034950"/>
                <a:gd name="connsiteX3" fmla="*/ 0 w 3393281"/>
                <a:gd name="connsiteY3" fmla="*/ 1034950 h 1034950"/>
                <a:gd name="connsiteX4" fmla="*/ 0 w 3393281"/>
                <a:gd name="connsiteY4" fmla="*/ 0 h 10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3281" h="1034950">
                  <a:moveTo>
                    <a:pt x="0" y="0"/>
                  </a:moveTo>
                  <a:lnTo>
                    <a:pt x="3393281" y="0"/>
                  </a:lnTo>
                  <a:lnTo>
                    <a:pt x="3393281" y="1034950"/>
                  </a:lnTo>
                  <a:lnTo>
                    <a:pt x="0" y="1034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28575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5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vi-VN" sz="35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 cục :</a:t>
              </a:r>
              <a:r>
                <a:rPr lang="vi-VN" sz="3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2 phần</a:t>
              </a:r>
              <a:endParaRPr lang="en-US" sz="35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338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974219" y="1654066"/>
            <a:ext cx="2695674" cy="2603010"/>
          </a:xfrm>
          <a:custGeom>
            <a:avLst/>
            <a:gdLst>
              <a:gd name="connsiteX0" fmla="*/ 0 w 2695674"/>
              <a:gd name="connsiteY0" fmla="*/ 260301 h 2603010"/>
              <a:gd name="connsiteX1" fmla="*/ 260301 w 2695674"/>
              <a:gd name="connsiteY1" fmla="*/ 0 h 2603010"/>
              <a:gd name="connsiteX2" fmla="*/ 2435373 w 2695674"/>
              <a:gd name="connsiteY2" fmla="*/ 0 h 2603010"/>
              <a:gd name="connsiteX3" fmla="*/ 2695674 w 2695674"/>
              <a:gd name="connsiteY3" fmla="*/ 260301 h 2603010"/>
              <a:gd name="connsiteX4" fmla="*/ 2695674 w 2695674"/>
              <a:gd name="connsiteY4" fmla="*/ 2342709 h 2603010"/>
              <a:gd name="connsiteX5" fmla="*/ 2435373 w 2695674"/>
              <a:gd name="connsiteY5" fmla="*/ 2603010 h 2603010"/>
              <a:gd name="connsiteX6" fmla="*/ 260301 w 2695674"/>
              <a:gd name="connsiteY6" fmla="*/ 2603010 h 2603010"/>
              <a:gd name="connsiteX7" fmla="*/ 0 w 2695674"/>
              <a:gd name="connsiteY7" fmla="*/ 2342709 h 2603010"/>
              <a:gd name="connsiteX8" fmla="*/ 0 w 2695674"/>
              <a:gd name="connsiteY8" fmla="*/ 260301 h 260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5674" h="2603010">
                <a:moveTo>
                  <a:pt x="0" y="260301"/>
                </a:moveTo>
                <a:cubicBezTo>
                  <a:pt x="0" y="116541"/>
                  <a:pt x="116541" y="0"/>
                  <a:pt x="260301" y="0"/>
                </a:cubicBezTo>
                <a:lnTo>
                  <a:pt x="2435373" y="0"/>
                </a:lnTo>
                <a:cubicBezTo>
                  <a:pt x="2579133" y="0"/>
                  <a:pt x="2695674" y="116541"/>
                  <a:pt x="2695674" y="260301"/>
                </a:cubicBezTo>
                <a:lnTo>
                  <a:pt x="2695674" y="2342709"/>
                </a:lnTo>
                <a:cubicBezTo>
                  <a:pt x="2695674" y="2486469"/>
                  <a:pt x="2579133" y="2603010"/>
                  <a:pt x="2435373" y="2603010"/>
                </a:cubicBezTo>
                <a:lnTo>
                  <a:pt x="260301" y="2603010"/>
                </a:lnTo>
                <a:cubicBezTo>
                  <a:pt x="116541" y="2603010"/>
                  <a:pt x="0" y="2486469"/>
                  <a:pt x="0" y="2342709"/>
                </a:cubicBezTo>
                <a:lnTo>
                  <a:pt x="0" y="260301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19050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640" tIns="228640" rIns="228640" bIns="22864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4000" b="1" kern="1200" dirty="0" smtClean="0">
                <a:solidFill>
                  <a:schemeClr val="tx1"/>
                </a:solidFill>
                <a:latin typeface="+mj-lt"/>
              </a:rPr>
              <a:t>1. Đọc, kể</a:t>
            </a:r>
            <a:endParaRPr lang="en-US" sz="4000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939461" y="2357438"/>
            <a:ext cx="571482" cy="932397"/>
          </a:xfrm>
          <a:custGeom>
            <a:avLst/>
            <a:gdLst>
              <a:gd name="connsiteX0" fmla="*/ 0 w 571482"/>
              <a:gd name="connsiteY0" fmla="*/ 133705 h 668527"/>
              <a:gd name="connsiteX1" fmla="*/ 285741 w 571482"/>
              <a:gd name="connsiteY1" fmla="*/ 133705 h 668527"/>
              <a:gd name="connsiteX2" fmla="*/ 285741 w 571482"/>
              <a:gd name="connsiteY2" fmla="*/ 0 h 668527"/>
              <a:gd name="connsiteX3" fmla="*/ 571482 w 571482"/>
              <a:gd name="connsiteY3" fmla="*/ 334264 h 668527"/>
              <a:gd name="connsiteX4" fmla="*/ 285741 w 571482"/>
              <a:gd name="connsiteY4" fmla="*/ 668527 h 668527"/>
              <a:gd name="connsiteX5" fmla="*/ 285741 w 571482"/>
              <a:gd name="connsiteY5" fmla="*/ 534822 h 668527"/>
              <a:gd name="connsiteX6" fmla="*/ 0 w 571482"/>
              <a:gd name="connsiteY6" fmla="*/ 534822 h 668527"/>
              <a:gd name="connsiteX7" fmla="*/ 0 w 571482"/>
              <a:gd name="connsiteY7" fmla="*/ 133705 h 66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482" h="668527">
                <a:moveTo>
                  <a:pt x="0" y="133705"/>
                </a:moveTo>
                <a:lnTo>
                  <a:pt x="285741" y="133705"/>
                </a:lnTo>
                <a:lnTo>
                  <a:pt x="285741" y="0"/>
                </a:lnTo>
                <a:lnTo>
                  <a:pt x="571482" y="334264"/>
                </a:lnTo>
                <a:lnTo>
                  <a:pt x="285741" y="668527"/>
                </a:lnTo>
                <a:lnTo>
                  <a:pt x="285741" y="534822"/>
                </a:lnTo>
                <a:lnTo>
                  <a:pt x="0" y="534822"/>
                </a:lnTo>
                <a:lnTo>
                  <a:pt x="0" y="133705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33705" rIns="171445" bIns="133705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  <p:sp>
        <p:nvSpPr>
          <p:cNvPr id="9" name="Freeform 8"/>
          <p:cNvSpPr/>
          <p:nvPr/>
        </p:nvSpPr>
        <p:spPr>
          <a:xfrm>
            <a:off x="4748163" y="1654066"/>
            <a:ext cx="2695674" cy="2603010"/>
          </a:xfrm>
          <a:custGeom>
            <a:avLst/>
            <a:gdLst>
              <a:gd name="connsiteX0" fmla="*/ 0 w 2695674"/>
              <a:gd name="connsiteY0" fmla="*/ 260301 h 2603010"/>
              <a:gd name="connsiteX1" fmla="*/ 260301 w 2695674"/>
              <a:gd name="connsiteY1" fmla="*/ 0 h 2603010"/>
              <a:gd name="connsiteX2" fmla="*/ 2435373 w 2695674"/>
              <a:gd name="connsiteY2" fmla="*/ 0 h 2603010"/>
              <a:gd name="connsiteX3" fmla="*/ 2695674 w 2695674"/>
              <a:gd name="connsiteY3" fmla="*/ 260301 h 2603010"/>
              <a:gd name="connsiteX4" fmla="*/ 2695674 w 2695674"/>
              <a:gd name="connsiteY4" fmla="*/ 2342709 h 2603010"/>
              <a:gd name="connsiteX5" fmla="*/ 2435373 w 2695674"/>
              <a:gd name="connsiteY5" fmla="*/ 2603010 h 2603010"/>
              <a:gd name="connsiteX6" fmla="*/ 260301 w 2695674"/>
              <a:gd name="connsiteY6" fmla="*/ 2603010 h 2603010"/>
              <a:gd name="connsiteX7" fmla="*/ 0 w 2695674"/>
              <a:gd name="connsiteY7" fmla="*/ 2342709 h 2603010"/>
              <a:gd name="connsiteX8" fmla="*/ 0 w 2695674"/>
              <a:gd name="connsiteY8" fmla="*/ 260301 h 260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5674" h="2603010">
                <a:moveTo>
                  <a:pt x="0" y="260301"/>
                </a:moveTo>
                <a:cubicBezTo>
                  <a:pt x="0" y="116541"/>
                  <a:pt x="116541" y="0"/>
                  <a:pt x="260301" y="0"/>
                </a:cubicBezTo>
                <a:lnTo>
                  <a:pt x="2435373" y="0"/>
                </a:lnTo>
                <a:cubicBezTo>
                  <a:pt x="2579133" y="0"/>
                  <a:pt x="2695674" y="116541"/>
                  <a:pt x="2695674" y="260301"/>
                </a:cubicBezTo>
                <a:lnTo>
                  <a:pt x="2695674" y="2342709"/>
                </a:lnTo>
                <a:cubicBezTo>
                  <a:pt x="2695674" y="2486469"/>
                  <a:pt x="2579133" y="2603010"/>
                  <a:pt x="2435373" y="2603010"/>
                </a:cubicBezTo>
                <a:lnTo>
                  <a:pt x="260301" y="2603010"/>
                </a:lnTo>
                <a:cubicBezTo>
                  <a:pt x="116541" y="2603010"/>
                  <a:pt x="0" y="2486469"/>
                  <a:pt x="0" y="2342709"/>
                </a:cubicBezTo>
                <a:lnTo>
                  <a:pt x="0" y="260301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19050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920" tIns="182920" rIns="182920" bIns="18292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rành</a:t>
            </a:r>
            <a:r>
              <a:rPr lang="en-US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713405" y="2357438"/>
            <a:ext cx="571482" cy="932397"/>
          </a:xfrm>
          <a:custGeom>
            <a:avLst/>
            <a:gdLst>
              <a:gd name="connsiteX0" fmla="*/ 0 w 571482"/>
              <a:gd name="connsiteY0" fmla="*/ 133705 h 668527"/>
              <a:gd name="connsiteX1" fmla="*/ 285741 w 571482"/>
              <a:gd name="connsiteY1" fmla="*/ 133705 h 668527"/>
              <a:gd name="connsiteX2" fmla="*/ 285741 w 571482"/>
              <a:gd name="connsiteY2" fmla="*/ 0 h 668527"/>
              <a:gd name="connsiteX3" fmla="*/ 571482 w 571482"/>
              <a:gd name="connsiteY3" fmla="*/ 334264 h 668527"/>
              <a:gd name="connsiteX4" fmla="*/ 285741 w 571482"/>
              <a:gd name="connsiteY4" fmla="*/ 668527 h 668527"/>
              <a:gd name="connsiteX5" fmla="*/ 285741 w 571482"/>
              <a:gd name="connsiteY5" fmla="*/ 534822 h 668527"/>
              <a:gd name="connsiteX6" fmla="*/ 0 w 571482"/>
              <a:gd name="connsiteY6" fmla="*/ 534822 h 668527"/>
              <a:gd name="connsiteX7" fmla="*/ 0 w 571482"/>
              <a:gd name="connsiteY7" fmla="*/ 133705 h 66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482" h="668527">
                <a:moveTo>
                  <a:pt x="0" y="133705"/>
                </a:moveTo>
                <a:lnTo>
                  <a:pt x="285741" y="133705"/>
                </a:lnTo>
                <a:lnTo>
                  <a:pt x="285741" y="0"/>
                </a:lnTo>
                <a:lnTo>
                  <a:pt x="571482" y="334264"/>
                </a:lnTo>
                <a:lnTo>
                  <a:pt x="285741" y="668527"/>
                </a:lnTo>
                <a:lnTo>
                  <a:pt x="285741" y="534822"/>
                </a:lnTo>
                <a:lnTo>
                  <a:pt x="0" y="534822"/>
                </a:lnTo>
                <a:lnTo>
                  <a:pt x="0" y="133705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33705" rIns="171445" bIns="133705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  <p:sp>
        <p:nvSpPr>
          <p:cNvPr id="11" name="Freeform 10"/>
          <p:cNvSpPr/>
          <p:nvPr/>
        </p:nvSpPr>
        <p:spPr>
          <a:xfrm>
            <a:off x="8522107" y="1654066"/>
            <a:ext cx="2695674" cy="2603010"/>
          </a:xfrm>
          <a:custGeom>
            <a:avLst/>
            <a:gdLst>
              <a:gd name="connsiteX0" fmla="*/ 0 w 2695674"/>
              <a:gd name="connsiteY0" fmla="*/ 260301 h 2603010"/>
              <a:gd name="connsiteX1" fmla="*/ 260301 w 2695674"/>
              <a:gd name="connsiteY1" fmla="*/ 0 h 2603010"/>
              <a:gd name="connsiteX2" fmla="*/ 2435373 w 2695674"/>
              <a:gd name="connsiteY2" fmla="*/ 0 h 2603010"/>
              <a:gd name="connsiteX3" fmla="*/ 2695674 w 2695674"/>
              <a:gd name="connsiteY3" fmla="*/ 260301 h 2603010"/>
              <a:gd name="connsiteX4" fmla="*/ 2695674 w 2695674"/>
              <a:gd name="connsiteY4" fmla="*/ 2342709 h 2603010"/>
              <a:gd name="connsiteX5" fmla="*/ 2435373 w 2695674"/>
              <a:gd name="connsiteY5" fmla="*/ 2603010 h 2603010"/>
              <a:gd name="connsiteX6" fmla="*/ 260301 w 2695674"/>
              <a:gd name="connsiteY6" fmla="*/ 2603010 h 2603010"/>
              <a:gd name="connsiteX7" fmla="*/ 0 w 2695674"/>
              <a:gd name="connsiteY7" fmla="*/ 2342709 h 2603010"/>
              <a:gd name="connsiteX8" fmla="*/ 0 w 2695674"/>
              <a:gd name="connsiteY8" fmla="*/ 260301 h 260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5674" h="2603010">
                <a:moveTo>
                  <a:pt x="0" y="260301"/>
                </a:moveTo>
                <a:cubicBezTo>
                  <a:pt x="0" y="116541"/>
                  <a:pt x="116541" y="0"/>
                  <a:pt x="260301" y="0"/>
                </a:cubicBezTo>
                <a:lnTo>
                  <a:pt x="2435373" y="0"/>
                </a:lnTo>
                <a:cubicBezTo>
                  <a:pt x="2579133" y="0"/>
                  <a:pt x="2695674" y="116541"/>
                  <a:pt x="2695674" y="260301"/>
                </a:cubicBezTo>
                <a:lnTo>
                  <a:pt x="2695674" y="2342709"/>
                </a:lnTo>
                <a:cubicBezTo>
                  <a:pt x="2695674" y="2486469"/>
                  <a:pt x="2579133" y="2603010"/>
                  <a:pt x="2435373" y="2603010"/>
                </a:cubicBezTo>
                <a:lnTo>
                  <a:pt x="260301" y="2603010"/>
                </a:lnTo>
                <a:cubicBezTo>
                  <a:pt x="116541" y="2603010"/>
                  <a:pt x="0" y="2486469"/>
                  <a:pt x="0" y="2342709"/>
                </a:cubicBezTo>
                <a:lnTo>
                  <a:pt x="0" y="260301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19050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920" tIns="182920" rIns="182920" bIns="18292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 nghĩa các từ: </a:t>
            </a:r>
            <a:r>
              <a:rPr lang="vi-VN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 ngược, thiên hạ, tuỳ tùng, phó thác, Tả Vọng, Hoàn Kiếm?</a:t>
            </a:r>
            <a:endPara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880" y="307621"/>
            <a:ext cx="5369983" cy="8240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600" b="1" kern="1200" dirty="0" smtClean="0">
                <a:solidFill>
                  <a:schemeClr val="tx1"/>
                </a:solidFill>
                <a:latin typeface="+mj-lt"/>
              </a:rPr>
              <a:t>I. Đọc </a:t>
            </a:r>
            <a:r>
              <a:rPr lang="en-US" sz="36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3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191912" y="135467"/>
            <a:ext cx="4580114" cy="711200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vi-VN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 thích (sgk)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Plaque 4"/>
          <p:cNvSpPr/>
          <p:nvPr/>
        </p:nvSpPr>
        <p:spPr>
          <a:xfrm>
            <a:off x="191912" y="942623"/>
            <a:ext cx="4580114" cy="711200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spcAft>
                <a:spcPts val="1200"/>
              </a:spcAft>
            </a:pP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18445" y="1851378"/>
            <a:ext cx="10555111" cy="4673600"/>
            <a:chOff x="891822" y="1851378"/>
            <a:chExt cx="10555111" cy="4673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1822" y="1851378"/>
              <a:ext cx="10555111" cy="46736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388532" y="2393400"/>
              <a:ext cx="9561689" cy="381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0480" marR="30480" algn="just">
                <a:spcAft>
                  <a:spcPts val="1200"/>
                </a:spcAft>
              </a:pPr>
              <a:r>
                <a:rPr lang="vi-VN" sz="2400" dirty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- Giặc Minh đô hộ, nghĩa quân Lam Sơn nổi dậy nhưng thất bại, Long Quân quyết định cho mượn gươm thần.</a:t>
              </a:r>
              <a:endParaRPr 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30480" marR="30480" algn="just">
                <a:spcAft>
                  <a:spcPts val="1200"/>
                </a:spcAft>
              </a:pPr>
              <a:r>
                <a:rPr lang="vi-VN" sz="2400" dirty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- Lê Thận được lưỡi gươm dưới nước.</a:t>
              </a:r>
              <a:endParaRPr 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30480" marR="30480" algn="just">
                <a:spcAft>
                  <a:spcPts val="1200"/>
                </a:spcAft>
              </a:pPr>
              <a:r>
                <a:rPr lang="vi-VN" sz="2400" dirty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- Lê Lợi được chuôi gươm trên rừng, tra vào nhau vừa như in.</a:t>
              </a:r>
              <a:endParaRPr 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30480" marR="30480" algn="just">
                <a:spcAft>
                  <a:spcPts val="1200"/>
                </a:spcAft>
              </a:pPr>
              <a:r>
                <a:rPr lang="vi-VN" sz="2400" dirty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- Từ đó nghĩa quân nhanh chóng quét sạch giặc ngoại xâm.</a:t>
              </a:r>
              <a:endParaRPr 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30480" marR="30480" algn="just">
                <a:spcAft>
                  <a:spcPts val="1200"/>
                </a:spcAft>
              </a:pPr>
              <a:r>
                <a:rPr lang="vi-VN" sz="2400" dirty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- Đất nước thanh bình, Lờ Lợi lên làm vua, Long Quân cho đòi lại gươm thần.</a:t>
              </a:r>
              <a:endParaRPr 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30480" marR="30480" algn="just">
                <a:spcAft>
                  <a:spcPts val="1200"/>
                </a:spcAft>
              </a:pPr>
              <a:r>
                <a:rPr lang="vi-VN" sz="2400" dirty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- Vua trả gươm, từ đó hồ Tả Vọng mang tên Hồ Gươm hay hồ Hoàn Kiếm.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68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33960" y="360980"/>
            <a:ext cx="8124080" cy="4033486"/>
            <a:chOff x="1898492" y="642937"/>
            <a:chExt cx="8124080" cy="4033486"/>
          </a:xfrm>
          <a:blipFill>
            <a:blip r:embed="rId2"/>
            <a:tile tx="0" ty="0" sx="100000" sy="100000" flip="none" algn="tl"/>
          </a:blipFill>
        </p:grpSpPr>
        <p:sp>
          <p:nvSpPr>
            <p:cNvPr id="3" name="Freeform 2"/>
            <p:cNvSpPr/>
            <p:nvPr/>
          </p:nvSpPr>
          <p:spPr>
            <a:xfrm>
              <a:off x="5960533" y="1650057"/>
              <a:ext cx="2224013" cy="7719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85985"/>
                  </a:lnTo>
                  <a:lnTo>
                    <a:pt x="2224013" y="385985"/>
                  </a:lnTo>
                  <a:lnTo>
                    <a:pt x="2224013" y="771971"/>
                  </a:lnTo>
                </a:path>
              </a:pathLst>
            </a:custGeom>
            <a:grpFill/>
            <a:ln w="19050"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3736519" y="1650057"/>
              <a:ext cx="2224013" cy="7719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224013" y="0"/>
                  </a:moveTo>
                  <a:lnTo>
                    <a:pt x="2224013" y="385985"/>
                  </a:lnTo>
                  <a:lnTo>
                    <a:pt x="0" y="385985"/>
                  </a:lnTo>
                  <a:lnTo>
                    <a:pt x="0" y="771971"/>
                  </a:lnTo>
                </a:path>
              </a:pathLst>
            </a:custGeom>
            <a:grpFill/>
            <a:ln w="19050"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4122505" y="642937"/>
              <a:ext cx="3676054" cy="1007119"/>
            </a:xfrm>
            <a:custGeom>
              <a:avLst/>
              <a:gdLst>
                <a:gd name="connsiteX0" fmla="*/ 0 w 3676054"/>
                <a:gd name="connsiteY0" fmla="*/ 0 h 1415814"/>
                <a:gd name="connsiteX1" fmla="*/ 3676054 w 3676054"/>
                <a:gd name="connsiteY1" fmla="*/ 0 h 1415814"/>
                <a:gd name="connsiteX2" fmla="*/ 3676054 w 3676054"/>
                <a:gd name="connsiteY2" fmla="*/ 1415814 h 1415814"/>
                <a:gd name="connsiteX3" fmla="*/ 0 w 3676054"/>
                <a:gd name="connsiteY3" fmla="*/ 1415814 h 1415814"/>
                <a:gd name="connsiteX4" fmla="*/ 0 w 3676054"/>
                <a:gd name="connsiteY4" fmla="*/ 0 h 141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6054" h="1415814">
                  <a:moveTo>
                    <a:pt x="0" y="0"/>
                  </a:moveTo>
                  <a:lnTo>
                    <a:pt x="3676054" y="0"/>
                  </a:lnTo>
                  <a:lnTo>
                    <a:pt x="3676054" y="1415814"/>
                  </a:lnTo>
                  <a:lnTo>
                    <a:pt x="0" y="14158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vi-VN" sz="36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 cục :</a:t>
              </a:r>
              <a:r>
                <a:rPr lang="vi-VN" sz="36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2 phần</a:t>
              </a:r>
              <a:endParaRPr lang="en-US" sz="3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898492" y="2422028"/>
              <a:ext cx="3676054" cy="2254395"/>
            </a:xfrm>
            <a:custGeom>
              <a:avLst/>
              <a:gdLst>
                <a:gd name="connsiteX0" fmla="*/ 0 w 3676054"/>
                <a:gd name="connsiteY0" fmla="*/ 0 h 2254395"/>
                <a:gd name="connsiteX1" fmla="*/ 3676054 w 3676054"/>
                <a:gd name="connsiteY1" fmla="*/ 0 h 2254395"/>
                <a:gd name="connsiteX2" fmla="*/ 3676054 w 3676054"/>
                <a:gd name="connsiteY2" fmla="*/ 2254395 h 2254395"/>
                <a:gd name="connsiteX3" fmla="*/ 0 w 3676054"/>
                <a:gd name="connsiteY3" fmla="*/ 2254395 h 2254395"/>
                <a:gd name="connsiteX4" fmla="*/ 0 w 3676054"/>
                <a:gd name="connsiteY4" fmla="*/ 0 h 225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6054" h="2254395">
                  <a:moveTo>
                    <a:pt x="0" y="0"/>
                  </a:moveTo>
                  <a:lnTo>
                    <a:pt x="3676054" y="0"/>
                  </a:lnTo>
                  <a:lnTo>
                    <a:pt x="3676054" y="2254395"/>
                  </a:lnTo>
                  <a:lnTo>
                    <a:pt x="0" y="22543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3200" b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Phần 1: </a:t>
              </a:r>
              <a:r>
                <a:rPr lang="vi-VN" sz="32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đầu → đất nước: Long Quân cho nghĩa quân mượn gươm thần.</a:t>
              </a:r>
              <a:endPara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346518" y="2422028"/>
              <a:ext cx="3676054" cy="2209235"/>
            </a:xfrm>
            <a:custGeom>
              <a:avLst/>
              <a:gdLst>
                <a:gd name="connsiteX0" fmla="*/ 0 w 3676054"/>
                <a:gd name="connsiteY0" fmla="*/ 0 h 2209235"/>
                <a:gd name="connsiteX1" fmla="*/ 3676054 w 3676054"/>
                <a:gd name="connsiteY1" fmla="*/ 0 h 2209235"/>
                <a:gd name="connsiteX2" fmla="*/ 3676054 w 3676054"/>
                <a:gd name="connsiteY2" fmla="*/ 2209235 h 2209235"/>
                <a:gd name="connsiteX3" fmla="*/ 0 w 3676054"/>
                <a:gd name="connsiteY3" fmla="*/ 2209235 h 2209235"/>
                <a:gd name="connsiteX4" fmla="*/ 0 w 3676054"/>
                <a:gd name="connsiteY4" fmla="*/ 0 h 220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6054" h="2209235">
                  <a:moveTo>
                    <a:pt x="0" y="0"/>
                  </a:moveTo>
                  <a:lnTo>
                    <a:pt x="3676054" y="0"/>
                  </a:lnTo>
                  <a:lnTo>
                    <a:pt x="3676054" y="2209235"/>
                  </a:lnTo>
                  <a:lnTo>
                    <a:pt x="0" y="22092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3200" b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Phần 2: </a:t>
              </a:r>
              <a:r>
                <a:rPr lang="vi-VN" sz="32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 lại: Long Quân đòi lại gươm thần</a:t>
              </a:r>
              <a:r>
                <a:rPr lang="vi-VN" sz="3300" kern="1200" dirty="0" smtClean="0">
                  <a:solidFill>
                    <a:schemeClr val="tx1"/>
                  </a:solidFill>
                </a:rPr>
                <a:t>.</a:t>
              </a:r>
              <a:endParaRPr lang="en-US" sz="33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1" y="4481954"/>
            <a:ext cx="3702756" cy="201506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66" y="4481954"/>
            <a:ext cx="3725333" cy="201506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911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928" y="2515306"/>
            <a:ext cx="2962275" cy="15430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Plaque 7"/>
          <p:cNvSpPr/>
          <p:nvPr/>
        </p:nvSpPr>
        <p:spPr>
          <a:xfrm>
            <a:off x="316089" y="191911"/>
            <a:ext cx="4713111" cy="857956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vi-VN" sz="32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 tích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899405" y="2694164"/>
            <a:ext cx="6260615" cy="1185334"/>
          </a:xfrm>
          <a:prstGeom prst="round2Same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06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316089" y="1134533"/>
            <a:ext cx="8742186" cy="857956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spcAft>
                <a:spcPts val="1200"/>
              </a:spcAf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Long quân cho nghĩa quân Lam Sơn mượn gươm thần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4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3854</TotalTime>
  <Words>1186</Words>
  <Application>Microsoft Office PowerPoint</Application>
  <PresentationFormat>Widescreen</PresentationFormat>
  <Paragraphs>113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TBC</dc:creator>
  <cp:lastModifiedBy>Admin</cp:lastModifiedBy>
  <cp:revision>155</cp:revision>
  <dcterms:created xsi:type="dcterms:W3CDTF">2021-05-29T02:48:06Z</dcterms:created>
  <dcterms:modified xsi:type="dcterms:W3CDTF">2023-10-05T16:09:44Z</dcterms:modified>
</cp:coreProperties>
</file>