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2" r:id="rId3"/>
    <p:sldId id="273" r:id="rId4"/>
    <p:sldId id="274" r:id="rId5"/>
    <p:sldId id="275" r:id="rId6"/>
    <p:sldId id="276" r:id="rId7"/>
    <p:sldId id="268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6" y="3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2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5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9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9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8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9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8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0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0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7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9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08630-BFAF-4E90-930A-EE4AD5643FAA}" type="datetimeFigureOut">
              <a:rPr lang="en-US" smtClean="0"/>
              <a:t>26/09/2023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7C104-A59D-44C3-8170-C4B18C8AB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5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Kết quả hình ảnh cho welc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535114"/>
            <a:ext cx="11785600" cy="349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2"/>
          <p:cNvSpPr txBox="1">
            <a:spLocks noChangeArrowheads="1"/>
          </p:cNvSpPr>
          <p:nvPr/>
        </p:nvSpPr>
        <p:spPr bwMode="auto">
          <a:xfrm>
            <a:off x="1828800" y="274638"/>
            <a:ext cx="82296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300">
                <a:latin typeface="Times New Roman" pitchFamily="18" charset="0"/>
                <a:cs typeface="Times New Roman" pitchFamily="18" charset="0"/>
              </a:rPr>
              <a:t>UNIT 2: CITY LIFE</a:t>
            </a:r>
          </a:p>
          <a:p>
            <a:pPr algn="ctr" eaLnBrk="1" hangingPunct="1"/>
            <a:r>
              <a:rPr lang="en-US" sz="4300">
                <a:latin typeface="Times New Roman" pitchFamily="18" charset="0"/>
                <a:cs typeface="Times New Roman" pitchFamily="18" charset="0"/>
              </a:rPr>
              <a:t>Lesson 3: A closer look 2</a:t>
            </a:r>
          </a:p>
        </p:txBody>
      </p:sp>
    </p:spTree>
    <p:extLst>
      <p:ext uri="{BB962C8B-B14F-4D97-AF65-F5344CB8AC3E}">
        <p14:creationId xmlns:p14="http://schemas.microsoft.com/office/powerpoint/2010/main" val="283947154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Exercise 1: Match the beginning to the correct endings.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909034"/>
              </p:ext>
            </p:extLst>
          </p:nvPr>
        </p:nvGraphicFramePr>
        <p:xfrm>
          <a:off x="838200" y="1825625"/>
          <a:ext cx="10515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5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1. It’s not as                                  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  <a:r>
                        <a:rPr lang="en-US" sz="2400"/>
                        <a:t>. faster </a:t>
                      </a:r>
                      <a:r>
                        <a:rPr lang="en-US" sz="2400" dirty="0"/>
                        <a:t>than ever.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2. That skyscraper is</a:t>
                      </a:r>
                      <a:r>
                        <a:rPr lang="en-US" sz="2400" baseline="0" dirty="0"/>
                        <a:t> one           d    </a:t>
                      </a:r>
                    </a:p>
                    <a:p>
                      <a:r>
                        <a:rPr lang="en-US" sz="2400" dirty="0"/>
                        <a:t>3. The exam was                           e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  <a:r>
                        <a:rPr lang="en-US" sz="2400"/>
                        <a:t>. to </a:t>
                      </a:r>
                      <a:r>
                        <a:rPr lang="en-US" sz="2400" dirty="0"/>
                        <a:t>spell better.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4. Life in the past was                 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</a:t>
                      </a:r>
                      <a:r>
                        <a:rPr lang="en-US" sz="2400"/>
                        <a:t>. than </a:t>
                      </a:r>
                      <a:r>
                        <a:rPr lang="en-US" sz="2400" dirty="0"/>
                        <a:t>being stuck in a traffic jam.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5. Mexico City is a lot                 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</a:t>
                      </a:r>
                      <a:r>
                        <a:rPr lang="en-US" sz="2400"/>
                        <a:t>. of </a:t>
                      </a:r>
                      <a:r>
                        <a:rPr lang="en-US" sz="2400" dirty="0"/>
                        <a:t>the tallest  buildings in the world.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6. Kids</a:t>
                      </a:r>
                      <a:r>
                        <a:rPr lang="en-US" sz="2400" baseline="0" dirty="0"/>
                        <a:t> are growing up                 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</a:t>
                      </a:r>
                      <a:r>
                        <a:rPr lang="en-US" sz="2400"/>
                        <a:t>. more </a:t>
                      </a:r>
                      <a:r>
                        <a:rPr lang="en-US" sz="2400" dirty="0"/>
                        <a:t>difficult than I expect.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7. Nothing is worse                      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</a:t>
                      </a:r>
                      <a:r>
                        <a:rPr lang="en-US" sz="2400"/>
                        <a:t>. simple </a:t>
                      </a:r>
                      <a:r>
                        <a:rPr lang="en-US" sz="2400" dirty="0"/>
                        <a:t>as it looks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8.</a:t>
                      </a:r>
                      <a:r>
                        <a:rPr lang="en-US" sz="2400" baseline="0" dirty="0"/>
                        <a:t> These fun cards will  encourage kids    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</a:t>
                      </a:r>
                      <a:r>
                        <a:rPr lang="en-US" sz="2400"/>
                        <a:t>. bigger </a:t>
                      </a:r>
                      <a:r>
                        <a:rPr lang="en-US" sz="2400" dirty="0"/>
                        <a:t>than Rome.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</a:t>
                      </a:r>
                      <a:r>
                        <a:rPr lang="en-US" sz="2400"/>
                        <a:t>. less </a:t>
                      </a:r>
                      <a:r>
                        <a:rPr lang="en-US" sz="2400" dirty="0"/>
                        <a:t>comfortable than it is now.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035980" y="2285998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25316" y="2769484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</a:p>
        </p:txBody>
      </p:sp>
      <p:sp>
        <p:nvSpPr>
          <p:cNvPr id="7" name="Rectangle 6"/>
          <p:cNvSpPr/>
          <p:nvPr/>
        </p:nvSpPr>
        <p:spPr>
          <a:xfrm>
            <a:off x="4151588" y="3221438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</a:p>
        </p:txBody>
      </p:sp>
      <p:sp>
        <p:nvSpPr>
          <p:cNvPr id="8" name="Rectangle 7"/>
          <p:cNvSpPr/>
          <p:nvPr/>
        </p:nvSpPr>
        <p:spPr>
          <a:xfrm>
            <a:off x="4167354" y="3678652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</a:p>
        </p:txBody>
      </p:sp>
      <p:sp>
        <p:nvSpPr>
          <p:cNvPr id="9" name="Rectangle 8"/>
          <p:cNvSpPr/>
          <p:nvPr/>
        </p:nvSpPr>
        <p:spPr>
          <a:xfrm>
            <a:off x="4167354" y="4198930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51588" y="4892634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51588" y="5475976"/>
            <a:ext cx="1308538" cy="3626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01710" y="5838582"/>
            <a:ext cx="825100" cy="3783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Than being stuck in a traffic jam.</a:t>
            </a:r>
          </a:p>
        </p:txBody>
      </p:sp>
    </p:spTree>
    <p:extLst>
      <p:ext uri="{BB962C8B-B14F-4D97-AF65-F5344CB8AC3E}">
        <p14:creationId xmlns:p14="http://schemas.microsoft.com/office/powerpoint/2010/main" val="288555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54058"/>
          </a:xfrm>
        </p:spPr>
        <p:txBody>
          <a:bodyPr/>
          <a:lstStyle/>
          <a:p>
            <a:r>
              <a:rPr lang="en-US" dirty="0"/>
              <a:t>We can use : </a:t>
            </a:r>
            <a:r>
              <a:rPr lang="en-US" dirty="0">
                <a:solidFill>
                  <a:srgbClr val="FF0000"/>
                </a:solidFill>
              </a:rPr>
              <a:t>much, a lot, a bit, a little </a:t>
            </a:r>
            <a:r>
              <a:rPr lang="en-US" dirty="0"/>
              <a:t>+ </a:t>
            </a:r>
            <a:r>
              <a:rPr lang="en-US" dirty="0">
                <a:solidFill>
                  <a:srgbClr val="FF0000"/>
                </a:solidFill>
              </a:rPr>
              <a:t>comparatives forms </a:t>
            </a:r>
            <a:r>
              <a:rPr lang="en-US" dirty="0"/>
              <a:t>to show how big the differences are.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1770" y="2782091"/>
            <a:ext cx="10515600" cy="1154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dirty="0"/>
              <a:t>EX:</a:t>
            </a:r>
          </a:p>
          <a:p>
            <a:pPr marL="457200" lvl="1" indent="0">
              <a:buNone/>
            </a:pPr>
            <a:r>
              <a:rPr lang="en-US" dirty="0"/>
              <a:t>1. A DVD is </a:t>
            </a:r>
            <a:r>
              <a:rPr lang="en-US" u="sng" dirty="0">
                <a:solidFill>
                  <a:srgbClr val="FF0000"/>
                </a:solidFill>
              </a:rPr>
              <a:t>much better </a:t>
            </a:r>
            <a:r>
              <a:rPr lang="en-US" dirty="0"/>
              <a:t>than  a video.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69574" y="3959281"/>
            <a:ext cx="10515600" cy="1154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2. This house  is </a:t>
            </a:r>
            <a:r>
              <a:rPr lang="en-US" u="sng" dirty="0">
                <a:solidFill>
                  <a:srgbClr val="FF0000"/>
                </a:solidFill>
              </a:rPr>
              <a:t>a lot bigger </a:t>
            </a:r>
            <a:r>
              <a:rPr lang="en-US" dirty="0"/>
              <a:t>than the one we used to live in 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420" y="4994577"/>
            <a:ext cx="10515600" cy="1154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3. This house  is </a:t>
            </a:r>
            <a:r>
              <a:rPr lang="en-US" u="sng" dirty="0">
                <a:solidFill>
                  <a:srgbClr val="FF0000"/>
                </a:solidFill>
              </a:rPr>
              <a:t>a little smaller </a:t>
            </a:r>
            <a:r>
              <a:rPr lang="en-US" dirty="0"/>
              <a:t>than the one we used to live in .</a:t>
            </a:r>
          </a:p>
        </p:txBody>
      </p:sp>
    </p:spTree>
    <p:extLst>
      <p:ext uri="{BB962C8B-B14F-4D97-AF65-F5344CB8AC3E}">
        <p14:creationId xmlns:p14="http://schemas.microsoft.com/office/powerpoint/2010/main" val="416592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979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2. Complete the text with the most suitable form of the adjectives in brackets. Add </a:t>
            </a:r>
            <a:r>
              <a:rPr lang="en-US" sz="3200" i="1" dirty="0"/>
              <a:t>the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where necessary</a:t>
            </a:r>
            <a:r>
              <a:rPr lang="en-US" sz="32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85938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Lon Don is one of (1. large)……</a:t>
            </a:r>
            <a:r>
              <a:rPr lang="en-US" sz="3200" dirty="0">
                <a:solidFill>
                  <a:srgbClr val="FF0000"/>
                </a:solidFill>
              </a:rPr>
              <a:t>the largest</a:t>
            </a:r>
            <a:r>
              <a:rPr lang="en-US" sz="3200" dirty="0"/>
              <a:t>… cities in the world. Its population is a lot (2. Small)…</a:t>
            </a:r>
            <a:r>
              <a:rPr lang="en-US" sz="3200" dirty="0">
                <a:solidFill>
                  <a:srgbClr val="FF0000"/>
                </a:solidFill>
              </a:rPr>
              <a:t>smaller .</a:t>
            </a:r>
            <a:r>
              <a:rPr lang="en-US" sz="3200" dirty="0"/>
              <a:t>.than Tokyo or Shanghai,  but it is by far (3. Popular)……</a:t>
            </a:r>
            <a:r>
              <a:rPr lang="en-US" sz="3200" dirty="0">
                <a:solidFill>
                  <a:srgbClr val="FF0000"/>
                </a:solidFill>
              </a:rPr>
              <a:t>the most popular</a:t>
            </a:r>
            <a:r>
              <a:rPr lang="en-US" sz="3200" dirty="0"/>
              <a:t>.. tourist destination. Lon Don is probably most famous for its museums, galleries. Palaces, and other sights, but it also includes a (4. Wide)…</a:t>
            </a:r>
            <a:r>
              <a:rPr lang="en-US" sz="3200" dirty="0">
                <a:solidFill>
                  <a:srgbClr val="FF0000"/>
                </a:solidFill>
              </a:rPr>
              <a:t>wider</a:t>
            </a:r>
            <a:r>
              <a:rPr lang="en-US" sz="3200" dirty="0"/>
              <a:t>…range of peoples, cultures, and regions than many other places. People used to say that it was (5. Dirty)…</a:t>
            </a:r>
            <a:r>
              <a:rPr lang="en-US" sz="3200" dirty="0">
                <a:solidFill>
                  <a:srgbClr val="FF0000"/>
                </a:solidFill>
              </a:rPr>
              <a:t>the dirtiest</a:t>
            </a:r>
            <a:r>
              <a:rPr lang="en-US" sz="3200" dirty="0"/>
              <a:t>... city too, but it is now much (6. Clean)…</a:t>
            </a:r>
            <a:r>
              <a:rPr lang="en-US" sz="3200" dirty="0">
                <a:solidFill>
                  <a:srgbClr val="FF0000"/>
                </a:solidFill>
              </a:rPr>
              <a:t>cleaner </a:t>
            </a:r>
            <a:r>
              <a:rPr lang="en-US" sz="3200" dirty="0"/>
              <a:t>.. than it was. To the surprise of many people, it now has some of (7. Good)…</a:t>
            </a:r>
            <a:r>
              <a:rPr lang="en-US" sz="3200" dirty="0">
                <a:solidFill>
                  <a:srgbClr val="FF0000"/>
                </a:solidFill>
              </a:rPr>
              <a:t>the best </a:t>
            </a:r>
            <a:r>
              <a:rPr lang="en-US" sz="3200" dirty="0"/>
              <a:t>…. restaurants in Europe too. For some people, this makes London (8. Exciting)…… </a:t>
            </a:r>
          </a:p>
          <a:p>
            <a:pPr marL="0" indent="0">
              <a:buNone/>
            </a:pPr>
            <a:r>
              <a:rPr lang="en-US" sz="3200" dirty="0"/>
              <a:t>   </a:t>
            </a:r>
            <a:r>
              <a:rPr lang="en-US" sz="3200" dirty="0">
                <a:solidFill>
                  <a:srgbClr val="FF0000"/>
                </a:solidFill>
              </a:rPr>
              <a:t>the most exciting</a:t>
            </a:r>
            <a:r>
              <a:rPr lang="en-US" sz="3200" dirty="0"/>
              <a:t>….city in Europe.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29300" y="1818604"/>
            <a:ext cx="203499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9821" y="2191728"/>
            <a:ext cx="127700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5779" y="2564852"/>
            <a:ext cx="297968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349" y="2559592"/>
            <a:ext cx="297968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34097" y="3311100"/>
            <a:ext cx="94593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2002" y="4020570"/>
            <a:ext cx="180166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58249" y="4409460"/>
            <a:ext cx="146013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7938" y="4772078"/>
            <a:ext cx="162824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8390" y="5623442"/>
            <a:ext cx="276875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27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3. Underline the correct particle to complete each phrasal verb:</a:t>
            </a:r>
            <a:br>
              <a:rPr lang="en-US" sz="3600" dirty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The city has recently set (up/ off/ out) a library in the West Suburb.</a:t>
            </a:r>
          </a:p>
          <a:p>
            <a:r>
              <a:rPr lang="en-US" dirty="0"/>
              <a:t>2. I don’t think Fred gets (over/ through/ on) with Daniel. They always argue.</a:t>
            </a:r>
          </a:p>
          <a:p>
            <a:r>
              <a:rPr lang="en-US" dirty="0"/>
              <a:t>3. You should take your hat (in/ over/ off) in the cinema.</a:t>
            </a:r>
          </a:p>
          <a:p>
            <a:r>
              <a:rPr lang="en-US" dirty="0"/>
              <a:t>4. Their children have all grown (up/ out/ out of) and left home for the city to work.</a:t>
            </a:r>
          </a:p>
          <a:p>
            <a:r>
              <a:rPr lang="en-US" dirty="0"/>
              <a:t>5. We were shown (up/ off/ around) the city by a volunteer student.</a:t>
            </a:r>
          </a:p>
          <a:p>
            <a:r>
              <a:rPr lang="en-US" dirty="0"/>
              <a:t>6. The town council decided to pull (up/ over/ down) the building, as it was unsafe.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139563" y="2246586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92188" y="2703786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577838" y="3599136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44413" y="4142061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06238" y="5037411"/>
            <a:ext cx="1023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777988" y="5542236"/>
            <a:ext cx="8421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7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5. Underline the phrasal verbs in the sentences, and match them to their meaning from the 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You don’t need the light on in there. Turn it off, please.</a:t>
            </a:r>
          </a:p>
          <a:p>
            <a:r>
              <a:rPr lang="en-US" dirty="0"/>
              <a:t>2. They offered him a place at the company but he turned it down.</a:t>
            </a:r>
          </a:p>
          <a:p>
            <a:r>
              <a:rPr lang="en-US" dirty="0"/>
              <a:t>3. The doctor wanted to go over the test results with her patient.</a:t>
            </a:r>
          </a:p>
          <a:p>
            <a:r>
              <a:rPr lang="en-US" dirty="0"/>
              <a:t>4. Once you’ve finished cleaning, you can go on with your work.</a:t>
            </a:r>
          </a:p>
          <a:p>
            <a:r>
              <a:rPr lang="en-US" dirty="0"/>
              <a:t>5. When you come inside, you should take off your coat and hat.</a:t>
            </a:r>
          </a:p>
          <a:p>
            <a:r>
              <a:rPr lang="en-US" dirty="0"/>
              <a:t>6. The local meeting is on October, 15</a:t>
            </a:r>
            <a:r>
              <a:rPr lang="en-US" baseline="30000" dirty="0"/>
              <a:t>th</a:t>
            </a:r>
            <a:r>
              <a:rPr lang="en-US" dirty="0"/>
              <a:t>. Put it down in your diary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Remove (5)-   examine (3)-  press the switch (1)-   refuse (2)-    make a note (6)-    continue doing (4)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863510" y="2204796"/>
            <a:ext cx="12498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615190" y="2676689"/>
            <a:ext cx="19720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49118" y="3115531"/>
            <a:ext cx="111270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194014" y="3589262"/>
            <a:ext cx="14211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641326" y="4028104"/>
            <a:ext cx="107048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62660" y="4522031"/>
            <a:ext cx="16525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403397" y="5067759"/>
            <a:ext cx="501205" cy="4627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219364" y="5032870"/>
            <a:ext cx="501205" cy="4627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270893" y="4997981"/>
            <a:ext cx="501205" cy="4627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86854" y="5513942"/>
            <a:ext cx="501205" cy="4627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18055" y="5067758"/>
            <a:ext cx="501205" cy="4223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43333" y="5462532"/>
            <a:ext cx="501205" cy="4223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5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ARK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097464"/>
            <a:ext cx="3048000" cy="176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PARK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767388"/>
            <a:ext cx="318135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PARK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49800"/>
            <a:ext cx="35052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869141" y="1662953"/>
            <a:ext cx="8610600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Review grammar.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Speak  with your friends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Prepare for the next..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3657601" y="533400"/>
            <a:ext cx="3998913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43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 Assignments</a:t>
            </a:r>
          </a:p>
        </p:txBody>
      </p:sp>
    </p:spTree>
    <p:extLst>
      <p:ext uri="{BB962C8B-B14F-4D97-AF65-F5344CB8AC3E}">
        <p14:creationId xmlns:p14="http://schemas.microsoft.com/office/powerpoint/2010/main" val="1338606653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a232a314246bc2447dab87ad6f5d404bffe2f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767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1. Exercise 1: Match the beginning to the correct endings.</vt:lpstr>
      <vt:lpstr>REMEMBER</vt:lpstr>
      <vt:lpstr>2. Complete the text with the most suitable form of the adjectives in brackets. Add the where necessary.</vt:lpstr>
      <vt:lpstr>3. Underline the correct particle to complete each phrasal verb: </vt:lpstr>
      <vt:lpstr>5. Underline the phrasal verbs in the sentences, and match them to their meaning from the box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AVISHOP</dc:creator>
  <cp:lastModifiedBy>This MC</cp:lastModifiedBy>
  <cp:revision>71</cp:revision>
  <dcterms:created xsi:type="dcterms:W3CDTF">2015-10-23T08:18:44Z</dcterms:created>
  <dcterms:modified xsi:type="dcterms:W3CDTF">2023-09-26T10:38:29Z</dcterms:modified>
</cp:coreProperties>
</file>