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6" r:id="rId3"/>
    <p:sldId id="275" r:id="rId4"/>
    <p:sldId id="277" r:id="rId5"/>
    <p:sldId id="278" r:id="rId6"/>
    <p:sldId id="282" r:id="rId7"/>
    <p:sldId id="279" r:id="rId8"/>
    <p:sldId id="265" r:id="rId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FF3300"/>
    <a:srgbClr val="CCFFCC"/>
    <a:srgbClr val="FFCC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3"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070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22720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1356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690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4374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160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48512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7492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4551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6686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26/09/2023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836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9A334-8086-49B6-A22D-0CD8F0A12E24}" type="datetimeFigureOut">
              <a:rPr lang="vi-VN" smtClean="0"/>
              <a:pPr/>
              <a:t>26/09/2023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3735-CDBA-41B8-A698-0D434D2211A1}" type="slidenum">
              <a:rPr lang="vi-VN" smtClean="0"/>
              <a:pPr/>
              <a:t>‹#›</a:t>
            </a:fld>
            <a:endParaRPr lang="vi-VN"/>
          </a:p>
        </p:txBody>
      </p:sp>
    </p:spTree>
    <p:extLst>
      <p:ext uri="{BB962C8B-B14F-4D97-AF65-F5344CB8AC3E}">
        <p14:creationId xmlns:p14="http://schemas.microsoft.com/office/powerpoint/2010/main" val="165838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Kết quả hình ảnh cho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5113"/>
            <a:ext cx="8839200"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2"/>
          <p:cNvSpPr txBox="1">
            <a:spLocks noChangeArrowheads="1"/>
          </p:cNvSpPr>
          <p:nvPr/>
        </p:nvSpPr>
        <p:spPr bwMode="auto">
          <a:xfrm>
            <a:off x="1371600" y="274638"/>
            <a:ext cx="6172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300" dirty="0">
                <a:latin typeface="Times New Roman" pitchFamily="18" charset="0"/>
                <a:cs typeface="Times New Roman" pitchFamily="18" charset="0"/>
              </a:rPr>
              <a:t>UNIT 2: CITY LIFE</a:t>
            </a:r>
          </a:p>
          <a:p>
            <a:pPr algn="ctr" eaLnBrk="1" hangingPunct="1"/>
            <a:r>
              <a:rPr lang="en-US" sz="4300" dirty="0">
                <a:latin typeface="Times New Roman" pitchFamily="18" charset="0"/>
                <a:cs typeface="Times New Roman" pitchFamily="18" charset="0"/>
              </a:rPr>
              <a:t>Lesson 6: Skills 2 p.23</a:t>
            </a:r>
          </a:p>
        </p:txBody>
      </p:sp>
    </p:spTree>
    <p:extLst>
      <p:ext uri="{BB962C8B-B14F-4D97-AF65-F5344CB8AC3E}">
        <p14:creationId xmlns:p14="http://schemas.microsoft.com/office/powerpoint/2010/main" val="26462399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a:spLocks noChangeArrowheads="1"/>
          </p:cNvSpPr>
          <p:nvPr/>
        </p:nvSpPr>
        <p:spPr bwMode="auto">
          <a:xfrm>
            <a:off x="3200400" y="3186954"/>
            <a:ext cx="3039664" cy="1761565"/>
          </a:xfrm>
          <a:prstGeom prst="ellipse">
            <a:avLst/>
          </a:prstGeom>
          <a:solidFill>
            <a:srgbClr val="92D050"/>
          </a:solidFill>
          <a:ln w="9525">
            <a:solidFill>
              <a:schemeClr val="tx1"/>
            </a:solidFill>
            <a:round/>
            <a:headEnd/>
            <a:tailEnd/>
          </a:ln>
          <a:effec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3600" b="1" dirty="0">
                <a:latin typeface="Times New Roman" panose="02020603050405020304" pitchFamily="18" charset="0"/>
                <a:cs typeface="Times New Roman" panose="02020603050405020304" pitchFamily="18" charset="0"/>
              </a:rPr>
              <a:t>Drawbacks of </a:t>
            </a:r>
          </a:p>
          <a:p>
            <a:pPr algn="ctr" eaLnBrk="1" hangingPunct="1">
              <a:spcBef>
                <a:spcPct val="0"/>
              </a:spcBef>
              <a:buClrTx/>
              <a:buFontTx/>
              <a:buNone/>
            </a:pPr>
            <a:r>
              <a:rPr lang="en-US" sz="3600" b="1" dirty="0">
                <a:latin typeface="Times New Roman" panose="02020603050405020304" pitchFamily="18" charset="0"/>
                <a:cs typeface="Times New Roman" panose="02020603050405020304" pitchFamily="18" charset="0"/>
              </a:rPr>
              <a:t>city</a:t>
            </a:r>
          </a:p>
        </p:txBody>
      </p:sp>
      <p:sp>
        <p:nvSpPr>
          <p:cNvPr id="5" name="Line 4"/>
          <p:cNvSpPr>
            <a:spLocks noChangeShapeType="1"/>
          </p:cNvSpPr>
          <p:nvPr/>
        </p:nvSpPr>
        <p:spPr bwMode="auto">
          <a:xfrm flipV="1">
            <a:off x="5892066" y="2995731"/>
            <a:ext cx="280133"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5"/>
          <p:cNvSpPr>
            <a:spLocks noChangeShapeType="1"/>
          </p:cNvSpPr>
          <p:nvPr/>
        </p:nvSpPr>
        <p:spPr bwMode="auto">
          <a:xfrm>
            <a:off x="6193522" y="4054290"/>
            <a:ext cx="6588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p:cNvSpPr>
            <a:spLocks noChangeShapeType="1"/>
          </p:cNvSpPr>
          <p:nvPr/>
        </p:nvSpPr>
        <p:spPr bwMode="auto">
          <a:xfrm flipH="1">
            <a:off x="3813345" y="4907816"/>
            <a:ext cx="560266"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p:cNvSpPr>
            <a:spLocks noChangeShapeType="1"/>
          </p:cNvSpPr>
          <p:nvPr/>
        </p:nvSpPr>
        <p:spPr bwMode="auto">
          <a:xfrm>
            <a:off x="2528081" y="3971365"/>
            <a:ext cx="6723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p:cNvSpPr>
            <a:spLocks noChangeShapeType="1"/>
          </p:cNvSpPr>
          <p:nvPr/>
        </p:nvSpPr>
        <p:spPr bwMode="auto">
          <a:xfrm>
            <a:off x="4248749" y="2501155"/>
            <a:ext cx="448212"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p:cNvSpPr>
            <a:spLocks noChangeShapeType="1"/>
          </p:cNvSpPr>
          <p:nvPr/>
        </p:nvSpPr>
        <p:spPr bwMode="auto">
          <a:xfrm>
            <a:off x="5745310" y="4701780"/>
            <a:ext cx="448212"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0"/>
          <p:cNvSpPr>
            <a:spLocks noChangeArrowheads="1"/>
          </p:cNvSpPr>
          <p:nvPr/>
        </p:nvSpPr>
        <p:spPr bwMode="auto">
          <a:xfrm>
            <a:off x="6180040" y="2130706"/>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a:t>…………</a:t>
            </a:r>
          </a:p>
        </p:txBody>
      </p:sp>
      <p:sp>
        <p:nvSpPr>
          <p:cNvPr id="12" name="Rectangle 11"/>
          <p:cNvSpPr>
            <a:spLocks noChangeArrowheads="1"/>
          </p:cNvSpPr>
          <p:nvPr/>
        </p:nvSpPr>
        <p:spPr bwMode="auto">
          <a:xfrm>
            <a:off x="6887184" y="3589504"/>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a:t>…………..</a:t>
            </a:r>
          </a:p>
        </p:txBody>
      </p:sp>
      <p:sp>
        <p:nvSpPr>
          <p:cNvPr id="13" name="Rectangle 12"/>
          <p:cNvSpPr>
            <a:spLocks noChangeArrowheads="1"/>
          </p:cNvSpPr>
          <p:nvPr/>
        </p:nvSpPr>
        <p:spPr bwMode="auto">
          <a:xfrm>
            <a:off x="6041097" y="5325855"/>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a:t>…………</a:t>
            </a:r>
          </a:p>
        </p:txBody>
      </p:sp>
      <p:sp>
        <p:nvSpPr>
          <p:cNvPr id="14" name="Rectangle 13"/>
          <p:cNvSpPr>
            <a:spLocks noChangeArrowheads="1"/>
          </p:cNvSpPr>
          <p:nvPr/>
        </p:nvSpPr>
        <p:spPr bwMode="auto">
          <a:xfrm>
            <a:off x="1939802" y="5418441"/>
            <a:ext cx="1848876"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a:t>………….</a:t>
            </a:r>
          </a:p>
        </p:txBody>
      </p:sp>
      <p:sp>
        <p:nvSpPr>
          <p:cNvPr id="15" name="Rectangle 14"/>
          <p:cNvSpPr>
            <a:spLocks noChangeArrowheads="1"/>
          </p:cNvSpPr>
          <p:nvPr/>
        </p:nvSpPr>
        <p:spPr bwMode="auto">
          <a:xfrm>
            <a:off x="1194106" y="3529131"/>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a:t>………..</a:t>
            </a:r>
          </a:p>
        </p:txBody>
      </p:sp>
      <p:sp>
        <p:nvSpPr>
          <p:cNvPr id="16" name="Rectangle 15"/>
          <p:cNvSpPr>
            <a:spLocks noChangeArrowheads="1"/>
          </p:cNvSpPr>
          <p:nvPr/>
        </p:nvSpPr>
        <p:spPr bwMode="auto">
          <a:xfrm>
            <a:off x="2939449" y="1662955"/>
            <a:ext cx="1480151"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a:latin typeface="Times New Roman" panose="02020603050405020304" pitchFamily="18" charset="0"/>
                <a:cs typeface="Times New Roman" panose="02020603050405020304" pitchFamily="18" charset="0"/>
              </a:rPr>
              <a:t>Traffic jam</a:t>
            </a:r>
          </a:p>
        </p:txBody>
      </p:sp>
      <p:sp>
        <p:nvSpPr>
          <p:cNvPr id="17" name="Rectangle 15"/>
          <p:cNvSpPr>
            <a:spLocks noChangeArrowheads="1"/>
          </p:cNvSpPr>
          <p:nvPr/>
        </p:nvSpPr>
        <p:spPr bwMode="auto">
          <a:xfrm>
            <a:off x="2349876" y="130970"/>
            <a:ext cx="5917804" cy="522287"/>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Write the drawbacks of your city. </a:t>
            </a:r>
            <a:endParaRPr lang="en-US" sz="2800" dirty="0">
              <a:latin typeface="Times New Roman" panose="02020603050405020304" pitchFamily="18" charset="0"/>
              <a:cs typeface="Times New Roman" panose="02020603050405020304" pitchFamily="18" charset="0"/>
            </a:endParaRPr>
          </a:p>
        </p:txBody>
      </p:sp>
      <p:pic>
        <p:nvPicPr>
          <p:cNvPr id="18" name="Picture 16" descr="Cuá»c tháº£o luáº­n nhÃ³m Focus, Äá»ng NÃ£o Clip nghá» thuáº­t - suy nghÄ© ÄÃ n Ã´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42"/>
            <a:ext cx="24384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a:spLocks noChangeArrowheads="1"/>
          </p:cNvSpPr>
          <p:nvPr/>
        </p:nvSpPr>
        <p:spPr bwMode="auto">
          <a:xfrm>
            <a:off x="6477000" y="3581400"/>
            <a:ext cx="1752600" cy="9906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a:latin typeface="Times New Roman" panose="02020603050405020304" pitchFamily="18" charset="0"/>
                <a:cs typeface="Times New Roman" panose="02020603050405020304" pitchFamily="18" charset="0"/>
              </a:rPr>
              <a:t>noise</a:t>
            </a:r>
            <a:endParaRPr lang="en-US" sz="2400" dirty="0">
              <a:latin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5562600" y="5325855"/>
            <a:ext cx="2133599"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a:latin typeface="Times New Roman" panose="02020603050405020304" pitchFamily="18" charset="0"/>
                <a:cs typeface="Times New Roman" panose="02020603050405020304" pitchFamily="18" charset="0"/>
              </a:rPr>
              <a:t>Over crowding</a:t>
            </a:r>
            <a:endParaRPr lang="en-US" sz="2400" dirty="0">
              <a:latin typeface="Times New Roman" panose="02020603050405020304" pitchFamily="18" charset="0"/>
              <a:cs typeface="Times New Roman" panose="02020603050405020304" pitchFamily="18" charset="0"/>
            </a:endParaRPr>
          </a:p>
        </p:txBody>
      </p:sp>
      <p:sp>
        <p:nvSpPr>
          <p:cNvPr id="21" name="Rectangle 20"/>
          <p:cNvSpPr>
            <a:spLocks noChangeArrowheads="1"/>
          </p:cNvSpPr>
          <p:nvPr/>
        </p:nvSpPr>
        <p:spPr bwMode="auto">
          <a:xfrm>
            <a:off x="6139849" y="2133600"/>
            <a:ext cx="1480151"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a:latin typeface="Times New Roman" panose="02020603050405020304" pitchFamily="18" charset="0"/>
                <a:cs typeface="Times New Roman" panose="02020603050405020304" pitchFamily="18" charset="0"/>
              </a:rPr>
              <a:t>Pollution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1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40219"/>
            <a:ext cx="9144000" cy="6858000"/>
          </a:xfrm>
          <a:prstGeom prst="rect">
            <a:avLst/>
          </a:prstGeom>
          <a:noFill/>
          <a:ln>
            <a:noFill/>
          </a:ln>
        </p:spPr>
      </p:pic>
      <p:sp>
        <p:nvSpPr>
          <p:cNvPr id="4" name="Rectangle 3"/>
          <p:cNvSpPr/>
          <p:nvPr/>
        </p:nvSpPr>
        <p:spPr>
          <a:xfrm>
            <a:off x="2438400" y="1132582"/>
            <a:ext cx="6553200" cy="1077218"/>
          </a:xfrm>
          <a:prstGeom prst="rect">
            <a:avLst/>
          </a:prstGeom>
          <a:solidFill>
            <a:srgbClr val="FFFF00"/>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Listen and write the missing word in each gap.</a:t>
            </a:r>
            <a:r>
              <a:rPr lang="en-US" dirty="0">
                <a:latin typeface="Open Sans"/>
              </a:rPr>
              <a:t> </a:t>
            </a:r>
            <a:endParaRPr lang="en-US" dirty="0"/>
          </a:p>
        </p:txBody>
      </p:sp>
      <p:sp>
        <p:nvSpPr>
          <p:cNvPr id="5" name="Rectangle 4"/>
          <p:cNvSpPr/>
          <p:nvPr/>
        </p:nvSpPr>
        <p:spPr>
          <a:xfrm>
            <a:off x="40341" y="2470828"/>
            <a:ext cx="8686800" cy="3539430"/>
          </a:xfrm>
          <a:prstGeom prst="rect">
            <a:avLst/>
          </a:prstGeom>
        </p:spPr>
        <p:txBody>
          <a:bodyPr wrap="square">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“Some ------------------------ have problem with population crime, or bad weather- here we have traffic jam”</a:t>
            </a:r>
          </a:p>
          <a:p>
            <a:r>
              <a:rPr lang="en-US" sz="2800" dirty="0">
                <a:latin typeface="Times New Roman" panose="02020603050405020304" pitchFamily="18" charset="0"/>
                <a:cs typeface="Times New Roman" panose="02020603050405020304" pitchFamily="18" charset="0"/>
              </a:rPr>
              <a:t>2. Before going to the ------------------------ , she has to take her children to school.</a:t>
            </a:r>
          </a:p>
          <a:p>
            <a:r>
              <a:rPr lang="en-US" sz="2800" dirty="0">
                <a:latin typeface="Times New Roman" panose="02020603050405020304" pitchFamily="18" charset="0"/>
                <a:cs typeface="Times New Roman" panose="02020603050405020304" pitchFamily="18" charset="0"/>
              </a:rPr>
              <a:t>3. In the evening the ------------------------ is even worse</a:t>
            </a:r>
          </a:p>
          <a:p>
            <a:r>
              <a:rPr lang="en-US" sz="2800" dirty="0">
                <a:latin typeface="Times New Roman" panose="02020603050405020304" pitchFamily="18" charset="0"/>
                <a:cs typeface="Times New Roman" panose="02020603050405020304" pitchFamily="18" charset="0"/>
              </a:rPr>
              <a:t>4. Now so many people have a car, and there aren’t enough ------------------------ in the city</a:t>
            </a:r>
          </a:p>
        </p:txBody>
      </p:sp>
      <p:pic>
        <p:nvPicPr>
          <p:cNvPr id="6" name="Picture 5" descr="Image result for anh nghe tieng an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843"/>
            <a:ext cx="2247900" cy="2100957"/>
          </a:xfrm>
          <a:prstGeom prst="rect">
            <a:avLst/>
          </a:prstGeom>
          <a:noFill/>
          <a:ln>
            <a:noFill/>
          </a:ln>
        </p:spPr>
      </p:pic>
      <p:sp>
        <p:nvSpPr>
          <p:cNvPr id="7" name="Rectangle 6"/>
          <p:cNvSpPr/>
          <p:nvPr/>
        </p:nvSpPr>
        <p:spPr>
          <a:xfrm>
            <a:off x="2438400" y="2360685"/>
            <a:ext cx="1171922" cy="523220"/>
          </a:xfrm>
          <a:prstGeom prst="rect">
            <a:avLst/>
          </a:prstGeom>
        </p:spPr>
        <p:txBody>
          <a:bodyPr wrap="square">
            <a:spAutoFit/>
          </a:bodyPr>
          <a:lstStyle/>
          <a:p>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cities</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10000" y="3609710"/>
            <a:ext cx="1014958" cy="523220"/>
          </a:xfrm>
          <a:prstGeom prst="rect">
            <a:avLst/>
          </a:prstGeom>
        </p:spPr>
        <p:txBody>
          <a:bodyPr wrap="none">
            <a:spAutoFit/>
          </a:bodyPr>
          <a:lstStyle/>
          <a:p>
            <a:r>
              <a:rPr lang="en-US" sz="2800" b="1" i="1" dirty="0">
                <a:solidFill>
                  <a:srgbClr val="FF0000"/>
                </a:solidFill>
                <a:latin typeface="Times New Roman" panose="02020603050405020304" pitchFamily="18" charset="0"/>
                <a:cs typeface="Times New Roman" panose="02020603050405020304" pitchFamily="18" charset="0"/>
              </a:rPr>
              <a:t>office</a:t>
            </a:r>
          </a:p>
        </p:txBody>
      </p:sp>
      <p:sp>
        <p:nvSpPr>
          <p:cNvPr id="9" name="Rectangle 8"/>
          <p:cNvSpPr/>
          <p:nvPr/>
        </p:nvSpPr>
        <p:spPr>
          <a:xfrm>
            <a:off x="3729850" y="4393958"/>
            <a:ext cx="1095108" cy="523220"/>
          </a:xfrm>
          <a:prstGeom prst="rect">
            <a:avLst/>
          </a:prstGeom>
        </p:spPr>
        <p:txBody>
          <a:bodyPr wrap="none">
            <a:spAutoFit/>
          </a:bodyPr>
          <a:lstStyle/>
          <a:p>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traffic</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28618" y="5328890"/>
            <a:ext cx="1209782" cy="523220"/>
          </a:xfrm>
          <a:prstGeom prst="rect">
            <a:avLst/>
          </a:prstGeom>
        </p:spPr>
        <p:txBody>
          <a:bodyPr wrap="square">
            <a:spAutoFit/>
          </a:bodyPr>
          <a:lstStyle/>
          <a:p>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roads</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339744" y="258997"/>
            <a:ext cx="3491661" cy="707886"/>
          </a:xfrm>
          <a:prstGeom prst="rect">
            <a:avLst/>
          </a:prstGeom>
          <a:solidFill>
            <a:srgbClr val="92D050"/>
          </a:solidFill>
        </p:spPr>
        <p:txBody>
          <a:bodyPr wrap="none">
            <a:spAutoFit/>
          </a:bodyPr>
          <a:lstStyle/>
          <a:p>
            <a:pPr algn="ctr"/>
            <a:r>
              <a:rPr lang="en-US" sz="4000" b="1" u="sng"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I. LISTENING</a:t>
            </a:r>
          </a:p>
        </p:txBody>
      </p:sp>
    </p:spTree>
    <p:extLst>
      <p:ext uri="{BB962C8B-B14F-4D97-AF65-F5344CB8AC3E}">
        <p14:creationId xmlns:p14="http://schemas.microsoft.com/office/powerpoint/2010/main" val="18491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71656"/>
            <a:ext cx="9144000" cy="6858000"/>
          </a:xfrm>
          <a:prstGeom prst="rect">
            <a:avLst/>
          </a:prstGeom>
          <a:noFill/>
          <a:ln>
            <a:noFill/>
          </a:ln>
        </p:spPr>
      </p:pic>
      <p:sp>
        <p:nvSpPr>
          <p:cNvPr id="3" name="Rectangle 2"/>
          <p:cNvSpPr/>
          <p:nvPr/>
        </p:nvSpPr>
        <p:spPr>
          <a:xfrm>
            <a:off x="1447800" y="193926"/>
            <a:ext cx="7313332" cy="523220"/>
          </a:xfrm>
          <a:prstGeom prst="rect">
            <a:avLst/>
          </a:prstGeom>
          <a:solidFill>
            <a:srgbClr val="FFFF00"/>
          </a:solidFill>
        </p:spPr>
        <p:txBody>
          <a:bodyPr wrap="square">
            <a:spAutoFit/>
          </a:bodyPr>
          <a:lstStyle/>
          <a:p>
            <a:r>
              <a:rPr lang="en-US" sz="2800" b="1"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Listen again and choose the correct answer.</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52400" y="1362635"/>
            <a:ext cx="8686800" cy="5693866"/>
          </a:xfrm>
          <a:prstGeom prst="rect">
            <a:avLst/>
          </a:prstGeom>
        </p:spPr>
        <p:txBody>
          <a:bodyPr wrap="square">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What is the most serious in Bangkok?</a:t>
            </a:r>
          </a:p>
          <a:p>
            <a:r>
              <a:rPr lang="en-US" sz="2800" dirty="0">
                <a:latin typeface="Times New Roman" panose="02020603050405020304" pitchFamily="18" charset="0"/>
                <a:cs typeface="Times New Roman" panose="02020603050405020304" pitchFamily="18" charset="0"/>
              </a:rPr>
              <a:t>A. pollution         B. bad weather          C. traffic jam</a:t>
            </a:r>
          </a:p>
          <a:p>
            <a:r>
              <a:rPr lang="en-US" sz="2800" dirty="0">
                <a:latin typeface="Times New Roman" panose="02020603050405020304" pitchFamily="18" charset="0"/>
                <a:cs typeface="Times New Roman" panose="02020603050405020304" pitchFamily="18" charset="0"/>
              </a:rPr>
              <a:t>2. How does Suzan go to work?</a:t>
            </a:r>
          </a:p>
          <a:p>
            <a:r>
              <a:rPr lang="en-US" sz="2800" dirty="0">
                <a:latin typeface="Times New Roman" panose="02020603050405020304" pitchFamily="18" charset="0"/>
                <a:cs typeface="Times New Roman" panose="02020603050405020304" pitchFamily="18" charset="0"/>
              </a:rPr>
              <a:t>A. By car             B. by sky train           C.by metro</a:t>
            </a:r>
          </a:p>
          <a:p>
            <a:r>
              <a:rPr lang="en-US" sz="2800" dirty="0">
                <a:latin typeface="Times New Roman" panose="02020603050405020304" pitchFamily="18" charset="0"/>
                <a:cs typeface="Times New Roman" panose="02020603050405020304" pitchFamily="18" charset="0"/>
              </a:rPr>
              <a:t>3. How long does it take Suzan to go to work everyday?</a:t>
            </a:r>
          </a:p>
          <a:p>
            <a:r>
              <a:rPr lang="en-US" sz="2800" dirty="0">
                <a:latin typeface="Times New Roman" panose="02020603050405020304" pitchFamily="18" charset="0"/>
                <a:cs typeface="Times New Roman" panose="02020603050405020304" pitchFamily="18" charset="0"/>
              </a:rPr>
              <a:t>A. Two hours        B. five hours            C. half an hour</a:t>
            </a:r>
          </a:p>
          <a:p>
            <a:r>
              <a:rPr lang="en-US" sz="2800" dirty="0">
                <a:latin typeface="Times New Roman" panose="02020603050405020304" pitchFamily="18" charset="0"/>
                <a:cs typeface="Times New Roman" panose="02020603050405020304" pitchFamily="18" charset="0"/>
              </a:rPr>
              <a:t>4. In the evening the traffic is ------------</a:t>
            </a:r>
          </a:p>
          <a:p>
            <a:r>
              <a:rPr lang="en-US" sz="2800" dirty="0">
                <a:latin typeface="Times New Roman" panose="02020603050405020304" pitchFamily="18" charset="0"/>
                <a:cs typeface="Times New Roman" panose="02020603050405020304" pitchFamily="18" charset="0"/>
              </a:rPr>
              <a:t>A. better                 B. worse                   C. the same</a:t>
            </a:r>
          </a:p>
          <a:p>
            <a:r>
              <a:rPr lang="en-US" sz="2800" dirty="0">
                <a:latin typeface="Times New Roman" panose="02020603050405020304" pitchFamily="18" charset="0"/>
                <a:cs typeface="Times New Roman" panose="02020603050405020304" pitchFamily="18" charset="0"/>
              </a:rPr>
              <a:t>5. Why is traffic so bad in Bangkok?</a:t>
            </a:r>
          </a:p>
          <a:p>
            <a:pPr marL="514350" indent="-514350">
              <a:buAutoNum type="alphaUcPeriod"/>
            </a:pPr>
            <a:r>
              <a:rPr lang="en-US" sz="2800" dirty="0">
                <a:latin typeface="Times New Roman" panose="02020603050405020304" pitchFamily="18" charset="0"/>
                <a:cs typeface="Times New Roman" panose="02020603050405020304" pitchFamily="18" charset="0"/>
              </a:rPr>
              <a:t>People move around by boat                 </a:t>
            </a:r>
          </a:p>
          <a:p>
            <a:pPr marL="514350" indent="-514350">
              <a:buAutoNum type="alphaUcPeriod" startAt="2"/>
            </a:pPr>
            <a:r>
              <a:rPr lang="en-US" sz="2800" dirty="0">
                <a:latin typeface="Times New Roman" panose="02020603050405020304" pitchFamily="18" charset="0"/>
                <a:cs typeface="Times New Roman" panose="02020603050405020304" pitchFamily="18" charset="0"/>
              </a:rPr>
              <a:t>There aren’t enough roads              </a:t>
            </a:r>
          </a:p>
          <a:p>
            <a:r>
              <a:rPr lang="en-US" sz="2800" dirty="0">
                <a:latin typeface="Times New Roman" panose="02020603050405020304" pitchFamily="18" charset="0"/>
                <a:cs typeface="Times New Roman" panose="02020603050405020304" pitchFamily="18" charset="0"/>
              </a:rPr>
              <a:t>C. There isn’t a sky train or metro</a:t>
            </a:r>
          </a:p>
          <a:p>
            <a:endParaRPr lang="en-US" sz="2800" dirty="0">
              <a:latin typeface="Times New Roman" panose="02020603050405020304" pitchFamily="18" charset="0"/>
              <a:cs typeface="Times New Roman" panose="02020603050405020304" pitchFamily="18" charset="0"/>
            </a:endParaRPr>
          </a:p>
        </p:txBody>
      </p:sp>
      <p:sp>
        <p:nvSpPr>
          <p:cNvPr id="9" name="Oval 8"/>
          <p:cNvSpPr/>
          <p:nvPr/>
        </p:nvSpPr>
        <p:spPr>
          <a:xfrm>
            <a:off x="5715000" y="1876305"/>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7918" y="5715000"/>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95600" y="4419600"/>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2400" y="3579128"/>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9123" y="2711885"/>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mage result for bieu tuong tai nghe"/>
          <p:cNvPicPr/>
          <p:nvPr/>
        </p:nvPicPr>
        <p:blipFill>
          <a:blip r:embed="rId3">
            <a:extLst>
              <a:ext uri="{28A0092B-C50C-407E-A947-70E740481C1C}">
                <a14:useLocalDpi xmlns:a14="http://schemas.microsoft.com/office/drawing/2010/main" val="0"/>
              </a:ext>
            </a:extLst>
          </a:blip>
          <a:srcRect/>
          <a:stretch>
            <a:fillRect/>
          </a:stretch>
        </p:blipFill>
        <p:spPr bwMode="auto">
          <a:xfrm>
            <a:off x="-78068" y="-4544"/>
            <a:ext cx="1612901" cy="1367179"/>
          </a:xfrm>
          <a:prstGeom prst="rect">
            <a:avLst/>
          </a:prstGeom>
          <a:noFill/>
          <a:ln>
            <a:noFill/>
          </a:ln>
        </p:spPr>
      </p:pic>
    </p:spTree>
    <p:extLst>
      <p:ext uri="{BB962C8B-B14F-4D97-AF65-F5344CB8AC3E}">
        <p14:creationId xmlns:p14="http://schemas.microsoft.com/office/powerpoint/2010/main" val="6880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p:spPr>
      </p:pic>
      <p:sp>
        <p:nvSpPr>
          <p:cNvPr id="3" name="Rectangle 2"/>
          <p:cNvSpPr/>
          <p:nvPr/>
        </p:nvSpPr>
        <p:spPr>
          <a:xfrm>
            <a:off x="1848971" y="97499"/>
            <a:ext cx="5943600" cy="954107"/>
          </a:xfrm>
          <a:prstGeom prst="rect">
            <a:avLst/>
          </a:prstGeom>
          <a:solidFill>
            <a:srgbClr val="FFFF00"/>
          </a:solidFill>
        </p:spPr>
        <p:txBody>
          <a:bodyPr wrap="square" lIns="91440" tIns="45720" rIns="91440" bIns="45720">
            <a:spAutoFit/>
          </a:bodyPr>
          <a:lstStyle/>
          <a:p>
            <a:pPr algn="ct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Read the paragraph and complete the outline below</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049436" y="1325030"/>
            <a:ext cx="3581400" cy="3876959"/>
          </a:xfrm>
          <a:prstGeom prst="rect">
            <a:avLst/>
          </a:prstGeom>
        </p:spPr>
        <p:txBody>
          <a:bodyPr wrap="square">
            <a:spAutoFit/>
          </a:bodyPr>
          <a:lstStyle/>
          <a:p>
            <a:pPr algn="just">
              <a:lnSpc>
                <a:spcPct val="107000"/>
              </a:lnSpc>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Topic sentence:</a:t>
            </a:r>
          </a:p>
          <a:p>
            <a:pPr algn="just">
              <a:lnSpc>
                <a:spcPct val="107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1:</a:t>
            </a:r>
          </a:p>
          <a:p>
            <a:pPr algn="just">
              <a:lnSpc>
                <a:spcPct val="107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2:</a:t>
            </a:r>
          </a:p>
          <a:p>
            <a:pPr algn="just">
              <a:lnSpc>
                <a:spcPct val="107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3:</a:t>
            </a:r>
            <a:endPar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Conclusion:</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177050" y="5103848"/>
            <a:ext cx="3195743" cy="1080296"/>
          </a:xfrm>
          <a:prstGeom prst="rect">
            <a:avLst/>
          </a:prstGeom>
        </p:spPr>
        <p:txBody>
          <a:bodyPr wrap="square">
            <a:spAutoFit/>
          </a:bodyPr>
          <a:lstStyle/>
          <a:p>
            <a:pPr algn="just">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-These factors contribute to making city life more difficult for its residents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344117" y="1553180"/>
            <a:ext cx="2650940" cy="750975"/>
          </a:xfrm>
          <a:prstGeom prst="rect">
            <a:avLst/>
          </a:prstGeom>
        </p:spPr>
        <p:txBody>
          <a:bodyPr wrap="square">
            <a:spAutoFit/>
          </a:bodyPr>
          <a:lstStyle/>
          <a:p>
            <a:pPr algn="just">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-Living in a city has a number of drawbacks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344117" y="2428277"/>
            <a:ext cx="3505202" cy="728726"/>
          </a:xfrm>
          <a:prstGeom prst="rect">
            <a:avLst/>
          </a:prstGeom>
        </p:spPr>
        <p:txBody>
          <a:bodyPr wrap="square">
            <a:spAutoFit/>
          </a:bodyPr>
          <a:lstStyle/>
          <a:p>
            <a:pPr algn="just">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-There is the problem of traffic jams and traffic accidents.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344117" y="3277859"/>
            <a:ext cx="3718055" cy="1058047"/>
          </a:xfrm>
          <a:prstGeom prst="rect">
            <a:avLst/>
          </a:prstGeom>
        </p:spPr>
        <p:txBody>
          <a:bodyPr wrap="square">
            <a:spAutoFit/>
          </a:bodyPr>
          <a:lstStyle/>
          <a:p>
            <a:pPr>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-Air pollution negatively affects people’s health, and it also has a bad influence on the environment.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429472" y="4532343"/>
            <a:ext cx="2016258" cy="421654"/>
          </a:xfrm>
          <a:prstGeom prst="rect">
            <a:avLst/>
          </a:prstGeom>
        </p:spPr>
        <p:txBody>
          <a:bodyPr wrap="none">
            <a:spAutoFit/>
          </a:bodyPr>
          <a:lstStyle/>
          <a:p>
            <a:pPr algn="just">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city is noisy.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152400" y="1391937"/>
            <a:ext cx="4572000" cy="5324535"/>
          </a:xfrm>
          <a:prstGeom prst="rect">
            <a:avLst/>
          </a:prstGeom>
        </p:spPr>
        <p:txBody>
          <a:bodyPr>
            <a:spAutoFit/>
          </a:bodyPr>
          <a:lstStyle/>
          <a:p>
            <a:pPr algn="just"/>
            <a:r>
              <a:rPr lang="en-US" sz="2000" dirty="0">
                <a:solidFill>
                  <a:srgbClr val="333333"/>
                </a:solidFill>
                <a:latin typeface="Times New Roman" panose="02020603050405020304" pitchFamily="18" charset="0"/>
                <a:cs typeface="Times New Roman" panose="02020603050405020304" pitchFamily="18" charset="0"/>
              </a:rPr>
              <a:t>Living in a city has a number of drawbacks. Firstly, there is the problem of traffic jams and traffic accidents. The increase in population and the increasing number of vehicles have caused many accidents to happen every day. Secondly, pollution negatively affects people’s health, and it also has a bad influence on the environment More and more city dwellers suffer from coughing or breathing problems. Thirdly, the city is noisy, even at night. Noise pollution comes from the traffic and from construction sites. Buildings are always being knocked down and rebuilt. These factors contribute to making city life more difficult for its residents.</a:t>
            </a:r>
            <a:endParaRPr lang="en-US" sz="2000" dirty="0">
              <a:latin typeface="Times New Roman" panose="02020603050405020304" pitchFamily="18" charset="0"/>
              <a:cs typeface="Times New Roman" panose="02020603050405020304" pitchFamily="18" charset="0"/>
            </a:endParaRPr>
          </a:p>
        </p:txBody>
      </p:sp>
      <p:pic>
        <p:nvPicPr>
          <p:cNvPr id="12" name="Picture 11" descr="Image result for bieu tuong  ngoi bu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7" y="31376"/>
            <a:ext cx="1730188" cy="1333500"/>
          </a:xfrm>
          <a:prstGeom prst="rect">
            <a:avLst/>
          </a:prstGeom>
          <a:noFill/>
          <a:ln>
            <a:noFill/>
          </a:ln>
        </p:spPr>
      </p:pic>
      <p:cxnSp>
        <p:nvCxnSpPr>
          <p:cNvPr id="14" name="Straight Connector 13"/>
          <p:cNvCxnSpPr/>
          <p:nvPr/>
        </p:nvCxnSpPr>
        <p:spPr>
          <a:xfrm>
            <a:off x="4953000" y="1391937"/>
            <a:ext cx="0" cy="5324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4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ln>
            <a:noFill/>
          </a:ln>
        </p:spPr>
      </p:pic>
      <p:sp>
        <p:nvSpPr>
          <p:cNvPr id="3" name="Rectangle 2"/>
          <p:cNvSpPr/>
          <p:nvPr/>
        </p:nvSpPr>
        <p:spPr>
          <a:xfrm>
            <a:off x="2537012" y="228600"/>
            <a:ext cx="6629400" cy="1277850"/>
          </a:xfrm>
          <a:prstGeom prst="rect">
            <a:avLst/>
          </a:prstGeom>
          <a:solidFill>
            <a:srgbClr val="00B050"/>
          </a:solidFill>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Choose one item from the list in 1. Make an outline, and the write a paragraph on one of the topics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3"/>
          <a:srcRect l="23359" t="39934" r="18632" b="31130"/>
          <a:stretch/>
        </p:blipFill>
        <p:spPr bwMode="auto">
          <a:xfrm>
            <a:off x="53788" y="2209800"/>
            <a:ext cx="9112624" cy="4648200"/>
          </a:xfrm>
          <a:prstGeom prst="rect">
            <a:avLst/>
          </a:prstGeom>
          <a:ln>
            <a:noFill/>
          </a:ln>
          <a:extLst>
            <a:ext uri="{53640926-AAD7-44D8-BBD7-CCE9431645EC}">
              <a14:shadowObscured xmlns:a14="http://schemas.microsoft.com/office/drawing/2010/main"/>
            </a:ext>
          </a:extLst>
        </p:spPr>
      </p:pic>
      <p:pic>
        <p:nvPicPr>
          <p:cNvPr id="5" name="Picture 4"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53788" y="48185"/>
            <a:ext cx="2314949" cy="2095500"/>
          </a:xfrm>
          <a:prstGeom prst="rect">
            <a:avLst/>
          </a:prstGeom>
          <a:noFill/>
          <a:ln>
            <a:noFill/>
          </a:ln>
        </p:spPr>
      </p:pic>
    </p:spTree>
    <p:extLst>
      <p:ext uri="{BB962C8B-B14F-4D97-AF65-F5344CB8AC3E}">
        <p14:creationId xmlns:p14="http://schemas.microsoft.com/office/powerpoint/2010/main" val="165587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4482"/>
            <a:ext cx="9144000" cy="6858000"/>
          </a:xfrm>
          <a:prstGeom prst="rect">
            <a:avLst/>
          </a:prstGeom>
          <a:noFill/>
          <a:ln>
            <a:noFill/>
          </a:ln>
        </p:spPr>
      </p:pic>
      <p:sp>
        <p:nvSpPr>
          <p:cNvPr id="3" name="Rectangle 2"/>
          <p:cNvSpPr/>
          <p:nvPr/>
        </p:nvSpPr>
        <p:spPr>
          <a:xfrm>
            <a:off x="62753" y="1286241"/>
            <a:ext cx="9067800" cy="5509200"/>
          </a:xfrm>
          <a:prstGeom prst="rect">
            <a:avLst/>
          </a:prstGeom>
        </p:spPr>
        <p:txBody>
          <a:bodyPr wrap="square">
            <a:spAutoFit/>
          </a:bodyPr>
          <a:lstStyle/>
          <a:p>
            <a:r>
              <a:rPr lang="en-US" sz="2200" dirty="0">
                <a:solidFill>
                  <a:srgbClr val="000000"/>
                </a:solidFill>
                <a:latin typeface="Times New Roman" panose="02020603050405020304" pitchFamily="18" charset="0"/>
                <a:cs typeface="Times New Roman" panose="02020603050405020304" pitchFamily="18" charset="0"/>
              </a:rPr>
              <a:t>There are a lot of disadvantages of living in a big city, air pollution is among the most serious problems. </a:t>
            </a:r>
          </a:p>
          <a:p>
            <a:r>
              <a:rPr lang="en-US" sz="2200" b="1" i="1" dirty="0">
                <a:solidFill>
                  <a:srgbClr val="FF0000"/>
                </a:solidFill>
                <a:latin typeface="Times New Roman" panose="02020603050405020304" pitchFamily="18" charset="0"/>
                <a:cs typeface="Times New Roman" panose="02020603050405020304" pitchFamily="18" charset="0"/>
              </a:rPr>
              <a:t>Firstly,</a:t>
            </a:r>
            <a:r>
              <a:rPr lang="en-US" sz="2200" dirty="0">
                <a:solidFill>
                  <a:srgbClr val="000000"/>
                </a:solidFill>
                <a:latin typeface="Times New Roman" panose="02020603050405020304" pitchFamily="18" charset="0"/>
                <a:cs typeface="Times New Roman" panose="02020603050405020304" pitchFamily="18" charset="0"/>
              </a:rPr>
              <a:t> air pollution comes from the factories in the city. Big cities attract a lot of both inside and outside investments, so the number of factories is increasing quickly. This makes the air extremely polluted by smoke from factories. </a:t>
            </a:r>
          </a:p>
          <a:p>
            <a:r>
              <a:rPr lang="en-US" sz="2200" b="1" i="1" dirty="0">
                <a:solidFill>
                  <a:srgbClr val="FF0000"/>
                </a:solidFill>
                <a:latin typeface="Times New Roman" panose="02020603050405020304" pitchFamily="18" charset="0"/>
                <a:cs typeface="Times New Roman" panose="02020603050405020304" pitchFamily="18" charset="0"/>
              </a:rPr>
              <a:t>Secondly,</a:t>
            </a:r>
            <a:r>
              <a:rPr lang="en-US" sz="2200" dirty="0">
                <a:solidFill>
                  <a:srgbClr val="000000"/>
                </a:solidFill>
                <a:latin typeface="Times New Roman" panose="02020603050405020304" pitchFamily="18" charset="0"/>
                <a:cs typeface="Times New Roman" panose="02020603050405020304" pitchFamily="18" charset="0"/>
              </a:rPr>
              <a:t> that there are too many transportation means also makes this problem worse. Exhaust from cars, motorbike is one of the factors that make the air polluted. </a:t>
            </a:r>
          </a:p>
          <a:p>
            <a:r>
              <a:rPr lang="en-US" sz="2200" b="1" i="1" dirty="0">
                <a:solidFill>
                  <a:srgbClr val="FF0000"/>
                </a:solidFill>
                <a:latin typeface="Times New Roman" panose="02020603050405020304" pitchFamily="18" charset="0"/>
                <a:cs typeface="Times New Roman" panose="02020603050405020304" pitchFamily="18" charset="0"/>
              </a:rPr>
              <a:t>Finally,</a:t>
            </a:r>
            <a:r>
              <a:rPr lang="en-US" sz="2200" dirty="0">
                <a:latin typeface="Times New Roman" panose="02020603050405020304" pitchFamily="18" charset="0"/>
                <a:cs typeface="Times New Roman" panose="02020603050405020304" pitchFamily="18" charset="0"/>
              </a:rPr>
              <a:t> the city is noisy. Noise pollution come from machines, vehicles, industrial factories. It may affect the mind, health and behavior. It may cause physically discomfort and temporary or permanent damage to hearing. It causes headache and irritability. It may cause deafness, stress and high-blood pressure</a:t>
            </a:r>
            <a:endParaRPr lang="en-US" sz="2200" dirty="0">
              <a:solidFill>
                <a:srgbClr val="000000"/>
              </a:solidFill>
              <a:latin typeface="Times New Roman" panose="02020603050405020304" pitchFamily="18" charset="0"/>
              <a:cs typeface="Times New Roman" panose="02020603050405020304" pitchFamily="18" charset="0"/>
            </a:endParaRPr>
          </a:p>
          <a:p>
            <a:r>
              <a:rPr lang="en-US" sz="2200" b="1" i="1" dirty="0">
                <a:solidFill>
                  <a:srgbClr val="FF0000"/>
                </a:solidFill>
                <a:latin typeface="Times New Roman" panose="02020603050405020304" pitchFamily="18" charset="0"/>
                <a:cs typeface="Times New Roman" panose="02020603050405020304" pitchFamily="18" charset="0"/>
              </a:rPr>
              <a:t>To conclude</a:t>
            </a:r>
            <a:r>
              <a:rPr lang="en-US" sz="2200" dirty="0">
                <a:solidFill>
                  <a:srgbClr val="000000"/>
                </a:solidFill>
                <a:latin typeface="Times New Roman" panose="02020603050405020304" pitchFamily="18" charset="0"/>
                <a:cs typeface="Times New Roman" panose="02020603050405020304" pitchFamily="18" charset="0"/>
              </a:rPr>
              <a:t>, air pollution, which contributes to making more and more people get many serious diseases, such as lung cancer, tuberculosis and so on, is a big drawback of city life.</a:t>
            </a:r>
            <a:endParaRPr lang="en-US"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2724476" y="150617"/>
            <a:ext cx="2723823" cy="707886"/>
          </a:xfrm>
          <a:prstGeom prst="rect">
            <a:avLst/>
          </a:prstGeom>
          <a:solidFill>
            <a:srgbClr val="FFFF00"/>
          </a:solidFill>
        </p:spPr>
        <p:txBody>
          <a:bodyPr wrap="none">
            <a:spAutoFit/>
          </a:bodyPr>
          <a:lstStyle/>
          <a:p>
            <a: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t>Suggestion:</a:t>
            </a:r>
            <a:endParaRPr lang="en-US" sz="4000" b="1" dirty="0">
              <a:latin typeface="Times New Roman" panose="02020603050405020304" pitchFamily="18" charset="0"/>
              <a:cs typeface="Times New Roman" panose="02020603050405020304" pitchFamily="18" charset="0"/>
            </a:endParaRPr>
          </a:p>
        </p:txBody>
      </p:sp>
      <p:pic>
        <p:nvPicPr>
          <p:cNvPr id="5" name="Picture 4"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745"/>
            <a:ext cx="1752600" cy="1158455"/>
          </a:xfrm>
          <a:prstGeom prst="rect">
            <a:avLst/>
          </a:prstGeom>
          <a:noFill/>
          <a:ln>
            <a:noFill/>
          </a:ln>
        </p:spPr>
      </p:pic>
    </p:spTree>
    <p:extLst>
      <p:ext uri="{BB962C8B-B14F-4D97-AF65-F5344CB8AC3E}">
        <p14:creationId xmlns:p14="http://schemas.microsoft.com/office/powerpoint/2010/main" val="287524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4823"/>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0"/>
            <a:ext cx="235743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 action="ppaction://noaction"/>
          </p:cNvPr>
          <p:cNvSpPr>
            <a:spLocks noChangeArrowheads="1"/>
          </p:cNvSpPr>
          <p:nvPr/>
        </p:nvSpPr>
        <p:spPr bwMode="auto">
          <a:xfrm>
            <a:off x="1066800" y="2408238"/>
            <a:ext cx="670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b="1" dirty="0">
                <a:latin typeface="Times New Roman" panose="02020603050405020304" pitchFamily="18" charset="0"/>
                <a:cs typeface="Times New Roman" panose="02020603050405020304" pitchFamily="18" charset="0"/>
              </a:rPr>
              <a:t>- Do EX in part D p.27-28 in MLH’s WB</a:t>
            </a:r>
          </a:p>
          <a:p>
            <a:r>
              <a:rPr lang="en-US" sz="3200" b="1" dirty="0">
                <a:latin typeface="Times New Roman" panose="02020603050405020304" pitchFamily="18" charset="0"/>
                <a:cs typeface="Times New Roman" panose="02020603050405020304" pitchFamily="18" charset="0"/>
              </a:rPr>
              <a:t>-Prepare </a:t>
            </a:r>
            <a:r>
              <a:rPr lang="vi-VN"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Looking back and project</a:t>
            </a:r>
          </a:p>
        </p:txBody>
      </p:sp>
      <p:sp>
        <p:nvSpPr>
          <p:cNvPr id="8" name="WordArt 7"/>
          <p:cNvSpPr>
            <a:spLocks noChangeArrowheads="1" noChangeShapeType="1" noTextEdit="1"/>
          </p:cNvSpPr>
          <p:nvPr/>
        </p:nvSpPr>
        <p:spPr bwMode="auto">
          <a:xfrm>
            <a:off x="2819400" y="30480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 ASSIGNMENTS  </a:t>
            </a:r>
          </a:p>
        </p:txBody>
      </p:sp>
      <p:grpSp>
        <p:nvGrpSpPr>
          <p:cNvPr id="9" name="Group 8"/>
          <p:cNvGrpSpPr>
            <a:grpSpLocks/>
          </p:cNvGrpSpPr>
          <p:nvPr/>
        </p:nvGrpSpPr>
        <p:grpSpPr bwMode="auto">
          <a:xfrm>
            <a:off x="2590800" y="5715000"/>
            <a:ext cx="3733800" cy="304800"/>
            <a:chOff x="0" y="0"/>
            <a:chExt cx="5760" cy="240"/>
          </a:xfrm>
        </p:grpSpPr>
        <p:pic>
          <p:nvPicPr>
            <p:cNvPr id="10" name="Picture 9"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rot="5400000">
            <a:off x="5905500" y="2933700"/>
            <a:ext cx="4419600" cy="381000"/>
            <a:chOff x="0" y="0"/>
            <a:chExt cx="5760" cy="240"/>
          </a:xfrm>
        </p:grpSpPr>
        <p:pic>
          <p:nvPicPr>
            <p:cNvPr id="13" name="Picture 12"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rot="5400000">
            <a:off x="-1485900" y="3314700"/>
            <a:ext cx="4572000" cy="381000"/>
            <a:chOff x="0" y="0"/>
            <a:chExt cx="5760" cy="240"/>
          </a:xfrm>
        </p:grpSpPr>
        <p:pic>
          <p:nvPicPr>
            <p:cNvPr id="16" name="Picture 15"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825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683</Words>
  <Application>Microsoft Office PowerPoint</Application>
  <PresentationFormat>On-screen Show (4:3)</PresentationFormat>
  <Paragraphs>63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This MC</cp:lastModifiedBy>
  <cp:revision>70</cp:revision>
  <dcterms:created xsi:type="dcterms:W3CDTF">2016-09-15T13:50:11Z</dcterms:created>
  <dcterms:modified xsi:type="dcterms:W3CDTF">2023-09-26T10:57:05Z</dcterms:modified>
</cp:coreProperties>
</file>