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4" r:id="rId20"/>
    <p:sldId id="292" r:id="rId21"/>
    <p:sldId id="301" r:id="rId22"/>
    <p:sldId id="293" r:id="rId23"/>
    <p:sldId id="295" r:id="rId24"/>
    <p:sldId id="298" r:id="rId25"/>
    <p:sldId id="299" r:id="rId26"/>
    <p:sldId id="302" r:id="rId27"/>
    <p:sldId id="303" r:id="rId28"/>
    <p:sldId id="304" r:id="rId29"/>
    <p:sldId id="305" r:id="rId30"/>
    <p:sldId id="262" r:id="rId31"/>
    <p:sldId id="263" r:id="rId32"/>
    <p:sldId id="306" r:id="rId33"/>
    <p:sldId id="264" r:id="rId34"/>
    <p:sldId id="265" r:id="rId35"/>
    <p:sldId id="266" r:id="rId36"/>
    <p:sldId id="267" r:id="rId37"/>
    <p:sldId id="268" r:id="rId38"/>
    <p:sldId id="270" r:id="rId39"/>
    <p:sldId id="273" r:id="rId40"/>
    <p:sldId id="272" r:id="rId41"/>
    <p:sldId id="274" r:id="rId42"/>
    <p:sldId id="275" r:id="rId43"/>
    <p:sldId id="276" r:id="rId44"/>
    <p:sldId id="277" r:id="rId45"/>
    <p:sldId id="278" r:id="rId4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1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394DFE7-CA3B-4AAC-A374-A8F3EFB1F4AB}"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28A61C5-A369-453B-A01C-C76AE7078282}" type="slidenum">
              <a:rPr lang="vi-VN" smtClean="0"/>
              <a:t>‹#›</a:t>
            </a:fld>
            <a:endParaRPr lang="vi-VN"/>
          </a:p>
        </p:txBody>
      </p:sp>
    </p:spTree>
    <p:extLst>
      <p:ext uri="{BB962C8B-B14F-4D97-AF65-F5344CB8AC3E}">
        <p14:creationId xmlns:p14="http://schemas.microsoft.com/office/powerpoint/2010/main" val="284183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394DFE7-CA3B-4AAC-A374-A8F3EFB1F4AB}"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28A61C5-A369-453B-A01C-C76AE7078282}" type="slidenum">
              <a:rPr lang="vi-VN" smtClean="0"/>
              <a:t>‹#›</a:t>
            </a:fld>
            <a:endParaRPr lang="vi-VN"/>
          </a:p>
        </p:txBody>
      </p:sp>
    </p:spTree>
    <p:extLst>
      <p:ext uri="{BB962C8B-B14F-4D97-AF65-F5344CB8AC3E}">
        <p14:creationId xmlns:p14="http://schemas.microsoft.com/office/powerpoint/2010/main" val="224613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394DFE7-CA3B-4AAC-A374-A8F3EFB1F4AB}"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28A61C5-A369-453B-A01C-C76AE7078282}" type="slidenum">
              <a:rPr lang="vi-VN" smtClean="0"/>
              <a:t>‹#›</a:t>
            </a:fld>
            <a:endParaRPr lang="vi-VN"/>
          </a:p>
        </p:txBody>
      </p:sp>
    </p:spTree>
    <p:extLst>
      <p:ext uri="{BB962C8B-B14F-4D97-AF65-F5344CB8AC3E}">
        <p14:creationId xmlns:p14="http://schemas.microsoft.com/office/powerpoint/2010/main" val="142105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394DFE7-CA3B-4AAC-A374-A8F3EFB1F4AB}"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28A61C5-A369-453B-A01C-C76AE7078282}" type="slidenum">
              <a:rPr lang="vi-VN" smtClean="0"/>
              <a:t>‹#›</a:t>
            </a:fld>
            <a:endParaRPr lang="vi-VN"/>
          </a:p>
        </p:txBody>
      </p:sp>
    </p:spTree>
    <p:extLst>
      <p:ext uri="{BB962C8B-B14F-4D97-AF65-F5344CB8AC3E}">
        <p14:creationId xmlns:p14="http://schemas.microsoft.com/office/powerpoint/2010/main" val="4292419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94DFE7-CA3B-4AAC-A374-A8F3EFB1F4AB}"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28A61C5-A369-453B-A01C-C76AE7078282}" type="slidenum">
              <a:rPr lang="vi-VN" smtClean="0"/>
              <a:t>‹#›</a:t>
            </a:fld>
            <a:endParaRPr lang="vi-VN"/>
          </a:p>
        </p:txBody>
      </p:sp>
    </p:spTree>
    <p:extLst>
      <p:ext uri="{BB962C8B-B14F-4D97-AF65-F5344CB8AC3E}">
        <p14:creationId xmlns:p14="http://schemas.microsoft.com/office/powerpoint/2010/main" val="37556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394DFE7-CA3B-4AAC-A374-A8F3EFB1F4AB}" type="datetimeFigureOut">
              <a:rPr lang="vi-VN" smtClean="0"/>
              <a:t>15/11/2023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28A61C5-A369-453B-A01C-C76AE7078282}" type="slidenum">
              <a:rPr lang="vi-VN" smtClean="0"/>
              <a:t>‹#›</a:t>
            </a:fld>
            <a:endParaRPr lang="vi-VN"/>
          </a:p>
        </p:txBody>
      </p:sp>
    </p:spTree>
    <p:extLst>
      <p:ext uri="{BB962C8B-B14F-4D97-AF65-F5344CB8AC3E}">
        <p14:creationId xmlns:p14="http://schemas.microsoft.com/office/powerpoint/2010/main" val="418494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394DFE7-CA3B-4AAC-A374-A8F3EFB1F4AB}" type="datetimeFigureOut">
              <a:rPr lang="vi-VN" smtClean="0"/>
              <a:t>15/11/2023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28A61C5-A369-453B-A01C-C76AE7078282}" type="slidenum">
              <a:rPr lang="vi-VN" smtClean="0"/>
              <a:t>‹#›</a:t>
            </a:fld>
            <a:endParaRPr lang="vi-VN"/>
          </a:p>
        </p:txBody>
      </p:sp>
    </p:spTree>
    <p:extLst>
      <p:ext uri="{BB962C8B-B14F-4D97-AF65-F5344CB8AC3E}">
        <p14:creationId xmlns:p14="http://schemas.microsoft.com/office/powerpoint/2010/main" val="393789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394DFE7-CA3B-4AAC-A374-A8F3EFB1F4AB}" type="datetimeFigureOut">
              <a:rPr lang="vi-VN" smtClean="0"/>
              <a:t>15/11/2023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28A61C5-A369-453B-A01C-C76AE7078282}" type="slidenum">
              <a:rPr lang="vi-VN" smtClean="0"/>
              <a:t>‹#›</a:t>
            </a:fld>
            <a:endParaRPr lang="vi-VN"/>
          </a:p>
        </p:txBody>
      </p:sp>
    </p:spTree>
    <p:extLst>
      <p:ext uri="{BB962C8B-B14F-4D97-AF65-F5344CB8AC3E}">
        <p14:creationId xmlns:p14="http://schemas.microsoft.com/office/powerpoint/2010/main" val="265665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4DFE7-CA3B-4AAC-A374-A8F3EFB1F4AB}" type="datetimeFigureOut">
              <a:rPr lang="vi-VN" smtClean="0"/>
              <a:t>15/11/2023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28A61C5-A369-453B-A01C-C76AE7078282}" type="slidenum">
              <a:rPr lang="vi-VN" smtClean="0"/>
              <a:t>‹#›</a:t>
            </a:fld>
            <a:endParaRPr lang="vi-VN"/>
          </a:p>
        </p:txBody>
      </p:sp>
    </p:spTree>
    <p:extLst>
      <p:ext uri="{BB962C8B-B14F-4D97-AF65-F5344CB8AC3E}">
        <p14:creationId xmlns:p14="http://schemas.microsoft.com/office/powerpoint/2010/main" val="373563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94DFE7-CA3B-4AAC-A374-A8F3EFB1F4AB}" type="datetimeFigureOut">
              <a:rPr lang="vi-VN" smtClean="0"/>
              <a:t>15/11/2023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28A61C5-A369-453B-A01C-C76AE7078282}" type="slidenum">
              <a:rPr lang="vi-VN" smtClean="0"/>
              <a:t>‹#›</a:t>
            </a:fld>
            <a:endParaRPr lang="vi-VN"/>
          </a:p>
        </p:txBody>
      </p:sp>
    </p:spTree>
    <p:extLst>
      <p:ext uri="{BB962C8B-B14F-4D97-AF65-F5344CB8AC3E}">
        <p14:creationId xmlns:p14="http://schemas.microsoft.com/office/powerpoint/2010/main" val="7852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94DFE7-CA3B-4AAC-A374-A8F3EFB1F4AB}" type="datetimeFigureOut">
              <a:rPr lang="vi-VN" smtClean="0"/>
              <a:t>15/11/2023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28A61C5-A369-453B-A01C-C76AE7078282}" type="slidenum">
              <a:rPr lang="vi-VN" smtClean="0"/>
              <a:t>‹#›</a:t>
            </a:fld>
            <a:endParaRPr lang="vi-VN"/>
          </a:p>
        </p:txBody>
      </p:sp>
    </p:spTree>
    <p:extLst>
      <p:ext uri="{BB962C8B-B14F-4D97-AF65-F5344CB8AC3E}">
        <p14:creationId xmlns:p14="http://schemas.microsoft.com/office/powerpoint/2010/main" val="176419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4DFE7-CA3B-4AAC-A374-A8F3EFB1F4AB}" type="datetimeFigureOut">
              <a:rPr lang="vi-VN" smtClean="0"/>
              <a:t>15/11/2023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A61C5-A369-453B-A01C-C76AE7078282}" type="slidenum">
              <a:rPr lang="vi-VN" smtClean="0"/>
              <a:t>‹#›</a:t>
            </a:fld>
            <a:endParaRPr lang="vi-VN"/>
          </a:p>
        </p:txBody>
      </p:sp>
    </p:spTree>
    <p:extLst>
      <p:ext uri="{BB962C8B-B14F-4D97-AF65-F5344CB8AC3E}">
        <p14:creationId xmlns:p14="http://schemas.microsoft.com/office/powerpoint/2010/main" val="1429968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0" y="245097"/>
            <a:ext cx="12191999" cy="2205872"/>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42:NÓI VÀ NGHE</a:t>
            </a:r>
            <a:endParaRPr lang="vi-VN" sz="2800" dirty="0">
              <a:solidFill>
                <a:srgbClr val="FF0000"/>
              </a:solidFill>
              <a:latin typeface="Times New Roman" panose="02020603050405020304" pitchFamily="18" charset="0"/>
              <a:cs typeface="Times New Roman" panose="02020603050405020304" pitchFamily="18" charset="0"/>
            </a:endParaRPr>
          </a:p>
          <a:p>
            <a:pPr algn="ct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THẢO LUẬN NHÓM VỀ </a:t>
            </a:r>
          </a:p>
          <a:p>
            <a:pPr algn="ct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VẤN ĐỀ</a:t>
            </a:r>
            <a:endParaRPr lang="vi-VN"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221" y="2450969"/>
            <a:ext cx="5715798" cy="4042066"/>
          </a:xfrm>
          <a:prstGeom prst="rect">
            <a:avLst/>
          </a:prstGeom>
        </p:spPr>
      </p:pic>
    </p:spTree>
    <p:extLst>
      <p:ext uri="{BB962C8B-B14F-4D97-AF65-F5344CB8AC3E}">
        <p14:creationId xmlns:p14="http://schemas.microsoft.com/office/powerpoint/2010/main" val="1928455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252247" y="242047"/>
            <a:ext cx="4896671" cy="6328435"/>
          </a:xfrm>
          <a:prstGeom prst="frame">
            <a:avLst>
              <a:gd name="adj1" fmla="val 572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3838164" y="594583"/>
            <a:ext cx="3724835" cy="5509200"/>
          </a:xfrm>
          <a:prstGeom prst="rect">
            <a:avLst/>
          </a:prstGeom>
        </p:spPr>
        <p:txBody>
          <a:bodyPr wrap="square">
            <a:spAutoFit/>
          </a:bodyPr>
          <a:lstStyle/>
          <a:p>
            <a:r>
              <a:rPr lang="es-MX" sz="3200" dirty="0">
                <a:latin typeface="Times New Roman" panose="02020603050405020304" pitchFamily="18" charset="0"/>
                <a:cs typeface="Times New Roman" panose="02020603050405020304" pitchFamily="18" charset="0"/>
              </a:rPr>
              <a:t>(1) </a:t>
            </a:r>
            <a:r>
              <a:rPr lang="de-DE" sz="3200" dirty="0">
                <a:latin typeface="Times New Roman" panose="02020603050405020304" pitchFamily="18" charset="0"/>
                <a:cs typeface="Times New Roman" panose="02020603050405020304" pitchFamily="18" charset="0"/>
              </a:rPr>
              <a:t>Để thực hiện yêu cầu của bài tập, em cần chuẩn bị những gì? Nêu kết quả sự chuẩn bị của em? </a:t>
            </a:r>
            <a:endParaRPr lang="en-US"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(2) Nêu kết quả quá trình tìm ý và lập dàn ý cho đề bài trên cơ sở thảo luận cặp đôi hoàn thiện phiếu học tập 1.</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303" y="1048872"/>
            <a:ext cx="3513044" cy="458480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8871"/>
            <a:ext cx="3106271" cy="4584807"/>
          </a:xfrm>
          <a:prstGeom prst="rect">
            <a:avLst/>
          </a:prstGeom>
        </p:spPr>
      </p:pic>
    </p:spTree>
    <p:extLst>
      <p:ext uri="{BB962C8B-B14F-4D97-AF65-F5344CB8AC3E}">
        <p14:creationId xmlns:p14="http://schemas.microsoft.com/office/powerpoint/2010/main" val="24044621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0" y="-37707"/>
            <a:ext cx="3065929" cy="672353"/>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hành</a:t>
            </a:r>
            <a:endParaRPr lang="vi-VN" sz="3200" dirty="0">
              <a:solidFill>
                <a:srgbClr val="FF0000"/>
              </a:solidFill>
              <a:effectLst/>
              <a:latin typeface="Times New Roman" panose="02020603050405020304" pitchFamily="18" charset="0"/>
              <a:cs typeface="Times New Roman" panose="02020603050405020304" pitchFamily="18" charset="0"/>
            </a:endParaRPr>
          </a:p>
        </p:txBody>
      </p:sp>
      <p:sp>
        <p:nvSpPr>
          <p:cNvPr id="6" name="Snip Same Side Corner Rectangle 5"/>
          <p:cNvSpPr/>
          <p:nvPr/>
        </p:nvSpPr>
        <p:spPr>
          <a:xfrm>
            <a:off x="3294528" y="1136276"/>
            <a:ext cx="5822577" cy="5594461"/>
          </a:xfrm>
          <a:prstGeom prst="snip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latin typeface="Times New Roman" panose="02020603050405020304" pitchFamily="18" charset="0"/>
                <a:cs typeface="Times New Roman" panose="02020603050405020304" pitchFamily="18" charset="0"/>
              </a:rPr>
              <a:t>- Xem lại nội dung đọc hiểu văn bản </a:t>
            </a:r>
            <a:r>
              <a:rPr lang="en-US" sz="3200" dirty="0">
                <a:latin typeface="Times New Roman" panose="02020603050405020304" pitchFamily="18" charset="0"/>
                <a:cs typeface="Times New Roman" panose="02020603050405020304" pitchFamily="18" charset="0"/>
              </a:rPr>
              <a:t>“</a:t>
            </a:r>
            <a:r>
              <a:rPr lang="vi-VN" sz="3200" i="1" dirty="0">
                <a:latin typeface="Times New Roman" panose="02020603050405020304" pitchFamily="18" charset="0"/>
                <a:cs typeface="Times New Roman" panose="02020603050405020304" pitchFamily="18" charset="0"/>
              </a:rPr>
              <a:t>Bạch tuộc</a:t>
            </a:r>
            <a:r>
              <a:rPr lang="en-US" sz="3200" i="1"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hoặc </a:t>
            </a:r>
            <a:r>
              <a:rPr lang="en-US" sz="3200" dirty="0">
                <a:latin typeface="Times New Roman" panose="02020603050405020304" pitchFamily="18" charset="0"/>
                <a:cs typeface="Times New Roman" panose="02020603050405020304" pitchFamily="18" charset="0"/>
              </a:rPr>
              <a:t>“</a:t>
            </a:r>
            <a:r>
              <a:rPr lang="vi-VN" sz="3200" i="1" dirty="0">
                <a:latin typeface="Times New Roman" panose="02020603050405020304" pitchFamily="18" charset="0"/>
                <a:cs typeface="Times New Roman" panose="02020603050405020304" pitchFamily="18" charset="0"/>
              </a:rPr>
              <a:t>Chất làm gỉ</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Dự đoán các điểm có thể gây tranh cãi.</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Tìm hiểu các thông tin về truyện khoa học viễn tưởng.</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Chuẩn bị tranh, ảnh, video… và phương tiện trình bày (nếu có)</a:t>
            </a:r>
            <a:endParaRPr lang="en-US" sz="3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0517" y="2553538"/>
            <a:ext cx="2545135" cy="391324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41" y="2553539"/>
            <a:ext cx="2647950" cy="3809554"/>
          </a:xfrm>
          <a:prstGeom prst="rect">
            <a:avLst/>
          </a:prstGeom>
        </p:spPr>
      </p:pic>
      <p:sp>
        <p:nvSpPr>
          <p:cNvPr id="9" name="Flowchart: Manual Operation 8"/>
          <p:cNvSpPr/>
          <p:nvPr/>
        </p:nvSpPr>
        <p:spPr>
          <a:xfrm>
            <a:off x="4054847" y="168089"/>
            <a:ext cx="3976790" cy="766482"/>
          </a:xfrm>
          <a:prstGeom prst="flowChartManualOperat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002060"/>
                </a:solidFill>
                <a:latin typeface="Times New Roman" panose="02020603050405020304" pitchFamily="18" charset="0"/>
                <a:cs typeface="Times New Roman" panose="02020603050405020304" pitchFamily="18" charset="0"/>
              </a:rPr>
              <a:t>a. Chuẩn bị</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60339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0" y="168089"/>
            <a:ext cx="3065929" cy="672353"/>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hành</a:t>
            </a:r>
            <a:endParaRPr lang="vi-VN" sz="3200" dirty="0">
              <a:solidFill>
                <a:srgbClr val="FF0000"/>
              </a:solidFill>
              <a:effectLst/>
              <a:latin typeface="Times New Roman" panose="02020603050405020304" pitchFamily="18" charset="0"/>
              <a:cs typeface="Times New Roman" panose="02020603050405020304" pitchFamily="18" charset="0"/>
            </a:endParaRPr>
          </a:p>
        </p:txBody>
      </p:sp>
      <p:sp>
        <p:nvSpPr>
          <p:cNvPr id="5" name="Flowchart: Manual Operation 4"/>
          <p:cNvSpPr/>
          <p:nvPr/>
        </p:nvSpPr>
        <p:spPr>
          <a:xfrm>
            <a:off x="3388659" y="168089"/>
            <a:ext cx="6508376" cy="766482"/>
          </a:xfrm>
          <a:prstGeom prst="flowChartManualOperat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Times New Roman" panose="02020603050405020304" pitchFamily="18" charset="0"/>
                <a:cs typeface="Times New Roman" panose="02020603050405020304" pitchFamily="18" charset="0"/>
              </a:rPr>
              <a:t>b. </a:t>
            </a:r>
            <a:r>
              <a:rPr lang="en-US" sz="3200" b="1" dirty="0" err="1">
                <a:solidFill>
                  <a:srgbClr val="002060"/>
                </a:solidFill>
                <a:latin typeface="Times New Roman" panose="02020603050405020304" pitchFamily="18" charset="0"/>
                <a:cs typeface="Times New Roman" panose="02020603050405020304" pitchFamily="18" charset="0"/>
              </a:rPr>
              <a:t>Tìm</a:t>
            </a:r>
            <a:r>
              <a:rPr lang="en-US" sz="3200" b="1" dirty="0">
                <a:solidFill>
                  <a:srgbClr val="002060"/>
                </a:solidFill>
                <a:latin typeface="Times New Roman" panose="02020603050405020304" pitchFamily="18" charset="0"/>
                <a:cs typeface="Times New Roman" panose="02020603050405020304" pitchFamily="18" charset="0"/>
              </a:rPr>
              <a:t> ý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lập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dàn</a:t>
            </a:r>
            <a:r>
              <a:rPr lang="en-US" sz="3200" b="1" dirty="0">
                <a:solidFill>
                  <a:srgbClr val="002060"/>
                </a:solidFill>
                <a:latin typeface="Times New Roman" panose="02020603050405020304" pitchFamily="18" charset="0"/>
                <a:cs typeface="Times New Roman" panose="02020603050405020304" pitchFamily="18" charset="0"/>
              </a:rPr>
              <a:t> ý</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7" name="Hexagon 6"/>
          <p:cNvSpPr/>
          <p:nvPr/>
        </p:nvSpPr>
        <p:spPr>
          <a:xfrm>
            <a:off x="510988" y="1187777"/>
            <a:ext cx="11395066" cy="5505253"/>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1"/>
                </a:solidFill>
                <a:latin typeface="Times New Roman" panose="02020603050405020304" pitchFamily="18" charset="0"/>
                <a:cs typeface="Times New Roman" panose="02020603050405020304" pitchFamily="18" charset="0"/>
              </a:rPr>
              <a:t>Tìm ý:</a:t>
            </a:r>
            <a:endParaRPr lang="en-US" sz="3200" dirty="0">
              <a:solidFill>
                <a:schemeClr val="bg1"/>
              </a:solidFill>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 Tìm ý cho bài nói bằng cách đặt và trả lời các câu hỏi sau:</a:t>
            </a:r>
            <a:endParaRPr lang="en-US" sz="3200"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 Văn bản </a:t>
            </a:r>
            <a:r>
              <a:rPr lang="nl-NL" sz="3200" dirty="0">
                <a:latin typeface="Times New Roman" panose="02020603050405020304" pitchFamily="18" charset="0"/>
                <a:cs typeface="Times New Roman" panose="02020603050405020304" pitchFamily="18" charset="0"/>
              </a:rPr>
              <a:t>văn bản “Bạch tuộc” (GiuynVéc-nơ) hoặc “Chất làm gỉ” (Rây Brét-bơ-ry) </a:t>
            </a:r>
            <a:r>
              <a:rPr lang="vi-VN" sz="3200" b="1" dirty="0">
                <a:latin typeface="Times New Roman" panose="02020603050405020304" pitchFamily="18" charset="0"/>
                <a:cs typeface="Times New Roman" panose="02020603050405020304" pitchFamily="18" charset="0"/>
              </a:rPr>
              <a:t>kể lại chuyện gì?</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Sự việc và con người được nói tới trong văn bản ấy có thực hay không?</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Nội dung nào có thực và nội dung nào không có thực?</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Điểm nào cần trao đổi để thống nhất ý kiến?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280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Operation 3"/>
          <p:cNvSpPr/>
          <p:nvPr/>
        </p:nvSpPr>
        <p:spPr>
          <a:xfrm>
            <a:off x="3388659" y="-37708"/>
            <a:ext cx="6508376" cy="618565"/>
          </a:xfrm>
          <a:prstGeom prst="flowChartManualOperat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Times New Roman" panose="02020603050405020304" pitchFamily="18" charset="0"/>
                <a:cs typeface="Times New Roman" panose="02020603050405020304" pitchFamily="18" charset="0"/>
              </a:rPr>
              <a:t>b. </a:t>
            </a:r>
            <a:r>
              <a:rPr lang="en-US" sz="3200" b="1" dirty="0" err="1">
                <a:solidFill>
                  <a:srgbClr val="002060"/>
                </a:solidFill>
                <a:latin typeface="Times New Roman" panose="02020603050405020304" pitchFamily="18" charset="0"/>
                <a:cs typeface="Times New Roman" panose="02020603050405020304" pitchFamily="18" charset="0"/>
              </a:rPr>
              <a:t>Tìm</a:t>
            </a:r>
            <a:r>
              <a:rPr lang="en-US" sz="3200" b="1" dirty="0">
                <a:solidFill>
                  <a:srgbClr val="002060"/>
                </a:solidFill>
                <a:latin typeface="Times New Roman" panose="02020603050405020304" pitchFamily="18" charset="0"/>
                <a:cs typeface="Times New Roman" panose="02020603050405020304" pitchFamily="18" charset="0"/>
              </a:rPr>
              <a:t> ý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lập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dàn</a:t>
            </a:r>
            <a:r>
              <a:rPr lang="en-US" sz="3200" b="1" dirty="0">
                <a:solidFill>
                  <a:srgbClr val="002060"/>
                </a:solidFill>
                <a:latin typeface="Times New Roman" panose="02020603050405020304" pitchFamily="18" charset="0"/>
                <a:cs typeface="Times New Roman" panose="02020603050405020304" pitchFamily="18" charset="0"/>
              </a:rPr>
              <a:t> ý</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5" name="Plaque 4"/>
          <p:cNvSpPr/>
          <p:nvPr/>
        </p:nvSpPr>
        <p:spPr>
          <a:xfrm>
            <a:off x="134471" y="847165"/>
            <a:ext cx="11900647" cy="5876364"/>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1"/>
                </a:solidFill>
                <a:latin typeface="Times New Roman" panose="02020603050405020304" pitchFamily="18" charset="0"/>
                <a:cs typeface="Times New Roman" panose="02020603050405020304" pitchFamily="18" charset="0"/>
              </a:rPr>
              <a:t>Lập dàn 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Lựa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chọn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sắp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xếp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các</a:t>
            </a:r>
            <a:r>
              <a:rPr lang="en-US" sz="3200" b="1" dirty="0">
                <a:solidFill>
                  <a:schemeClr val="bg1"/>
                </a:solidFill>
                <a:latin typeface="Times New Roman" panose="02020603050405020304" pitchFamily="18" charset="0"/>
                <a:cs typeface="Times New Roman" panose="02020603050405020304" pitchFamily="18" charset="0"/>
              </a:rPr>
              <a:t> ý </a:t>
            </a:r>
            <a:r>
              <a:rPr lang="en-US" sz="3200" b="1" dirty="0" err="1">
                <a:solidFill>
                  <a:schemeClr val="bg1"/>
                </a:solidFill>
                <a:latin typeface="Times New Roman" panose="02020603050405020304" pitchFamily="18" charset="0"/>
                <a:cs typeface="Times New Roman" panose="02020603050405020304" pitchFamily="18" charset="0"/>
              </a:rPr>
              <a:t>theo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bố</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cục</a:t>
            </a:r>
            <a:r>
              <a:rPr lang="en-US" sz="3200" b="1" dirty="0">
                <a:solidFill>
                  <a:schemeClr val="bg1"/>
                </a:solidFill>
                <a:latin typeface="Times New Roman" panose="02020603050405020304" pitchFamily="18" charset="0"/>
                <a:cs typeface="Times New Roman" panose="02020603050405020304" pitchFamily="18" charset="0"/>
              </a:rPr>
              <a:t> </a:t>
            </a:r>
          </a:p>
          <a:p>
            <a:pPr algn="ctr"/>
            <a:r>
              <a:rPr lang="en-US" sz="3200" b="1" dirty="0" err="1">
                <a:solidFill>
                  <a:schemeClr val="bg1"/>
                </a:solidFill>
                <a:latin typeface="Times New Roman" panose="02020603050405020304" pitchFamily="18" charset="0"/>
                <a:cs typeface="Times New Roman" panose="02020603050405020304" pitchFamily="18" charset="0"/>
              </a:rPr>
              <a:t>ba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phần</a:t>
            </a:r>
            <a:r>
              <a:rPr lang="en-US" sz="3200" b="1" dirty="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a:p>
            <a:r>
              <a:rPr lang="vi-VN" sz="3200" i="1" dirty="0">
                <a:solidFill>
                  <a:schemeClr val="bg1"/>
                </a:solidFill>
                <a:latin typeface="Times New Roman" panose="02020603050405020304" pitchFamily="18" charset="0"/>
                <a:cs typeface="Times New Roman" panose="02020603050405020304" pitchFamily="18" charset="0"/>
              </a:rPr>
              <a:t>- Mở bài:</a:t>
            </a:r>
            <a:endParaRPr lang="en-US" sz="3200" dirty="0">
              <a:solidFill>
                <a:schemeClr val="bg1"/>
              </a:solidFill>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Nêu vấn đề cần thảo luận: “Sự việc và con người</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được kể trong </a:t>
            </a:r>
            <a:r>
              <a:rPr lang="nl-NL" sz="3200" dirty="0">
                <a:latin typeface="Times New Roman" panose="02020603050405020304" pitchFamily="18" charset="0"/>
                <a:cs typeface="Times New Roman" panose="02020603050405020304" pitchFamily="18" charset="0"/>
              </a:rPr>
              <a:t>văn bản “Bạch tuộc” (Giuyn Véc-nơ) hoặc “Chất làm gỉ” (Rây Brét-bơ-ry) </a:t>
            </a:r>
            <a:r>
              <a:rPr lang="vi-VN" sz="3200" dirty="0">
                <a:latin typeface="Times New Roman" panose="02020603050405020304" pitchFamily="18" charset="0"/>
                <a:cs typeface="Times New Roman" panose="02020603050405020304" pitchFamily="18" charset="0"/>
              </a:rPr>
              <a:t>có thực hay không?</a:t>
            </a:r>
            <a:endParaRPr lang="en-US" sz="3200" dirty="0">
              <a:latin typeface="Times New Roman" panose="02020603050405020304" pitchFamily="18" charset="0"/>
              <a:cs typeface="Times New Roman" panose="02020603050405020304" pitchFamily="18" charset="0"/>
            </a:endParaRPr>
          </a:p>
          <a:p>
            <a:r>
              <a:rPr lang="vi-VN" sz="3200" i="1" dirty="0">
                <a:latin typeface="Times New Roman" panose="02020603050405020304" pitchFamily="18" charset="0"/>
                <a:cs typeface="Times New Roman" panose="02020603050405020304" pitchFamily="18" charset="0"/>
              </a:rPr>
              <a:t>- Thân bài:</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Nêu tóm tắt nội dung câu chuyện </a:t>
            </a:r>
            <a:r>
              <a:rPr lang="nl-NL" sz="3200" dirty="0">
                <a:latin typeface="Times New Roman" panose="02020603050405020304" pitchFamily="18" charset="0"/>
                <a:cs typeface="Times New Roman" panose="02020603050405020304" pitchFamily="18" charset="0"/>
              </a:rPr>
              <a:t>văn bản “Bạch tuộc” (Giuyn Véc-nơ) hoặc “Chất làm gỉ” (Rây Brét-bơ-ry)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Nêu các điểm gây tranh cãi.</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Ví dụ: Có người cho là sự việc và con người được kể trong văn 	bản ấy không có thực; một số người cho là có thực.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757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13122" y="820131"/>
            <a:ext cx="11906053" cy="5920033"/>
          </a:xfrm>
          <a:prstGeom prst="frame">
            <a:avLst>
              <a:gd name="adj1" fmla="val 50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lowchart: Manual Operation 4"/>
          <p:cNvSpPr/>
          <p:nvPr/>
        </p:nvSpPr>
        <p:spPr>
          <a:xfrm>
            <a:off x="3281082" y="69870"/>
            <a:ext cx="6508376" cy="618565"/>
          </a:xfrm>
          <a:prstGeom prst="flowChartManualOperat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Times New Roman" panose="02020603050405020304" pitchFamily="18" charset="0"/>
                <a:cs typeface="Times New Roman" panose="02020603050405020304" pitchFamily="18" charset="0"/>
              </a:rPr>
              <a:t>b. </a:t>
            </a:r>
            <a:r>
              <a:rPr lang="en-US" sz="3200" b="1" dirty="0" err="1">
                <a:solidFill>
                  <a:srgbClr val="002060"/>
                </a:solidFill>
                <a:latin typeface="Times New Roman" panose="02020603050405020304" pitchFamily="18" charset="0"/>
                <a:cs typeface="Times New Roman" panose="02020603050405020304" pitchFamily="18" charset="0"/>
              </a:rPr>
              <a:t>Tìm</a:t>
            </a:r>
            <a:r>
              <a:rPr lang="en-US" sz="3200" b="1" dirty="0">
                <a:solidFill>
                  <a:srgbClr val="002060"/>
                </a:solidFill>
                <a:latin typeface="Times New Roman" panose="02020603050405020304" pitchFamily="18" charset="0"/>
                <a:cs typeface="Times New Roman" panose="02020603050405020304" pitchFamily="18" charset="0"/>
              </a:rPr>
              <a:t> ý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lập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dàn</a:t>
            </a:r>
            <a:r>
              <a:rPr lang="en-US" sz="3200" b="1" dirty="0">
                <a:solidFill>
                  <a:srgbClr val="002060"/>
                </a:solidFill>
                <a:latin typeface="Times New Roman" panose="02020603050405020304" pitchFamily="18" charset="0"/>
                <a:cs typeface="Times New Roman" panose="02020603050405020304" pitchFamily="18" charset="0"/>
              </a:rPr>
              <a:t> ý</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61914" y="1239549"/>
            <a:ext cx="10976127" cy="4832092"/>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Nêu các lí lẽ và bằng chứng về chuyện sự việc và con ngươi có thực và không có thực.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Nêu các ý kiến nhằm giải quyết các điểm gây tranh cãi.</a:t>
            </a:r>
            <a:endParaRPr lang="en-US"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Ví dụ</a:t>
            </a:r>
            <a:r>
              <a:rPr lang="vi-VN" sz="2800" dirty="0">
                <a:latin typeface="Times New Roman" panose="02020603050405020304" pitchFamily="18" charset="0"/>
                <a:cs typeface="Times New Roman" panose="02020603050405020304" pitchFamily="18" charset="0"/>
              </a:rPr>
              <a:t>: Sự việc và con người được nói tới trong văn bản </a:t>
            </a:r>
            <a:r>
              <a:rPr lang="vi-VN" sz="2800" i="1" dirty="0">
                <a:latin typeface="Times New Roman" panose="02020603050405020304" pitchFamily="18" charset="0"/>
                <a:cs typeface="Times New Roman" panose="02020603050405020304" pitchFamily="18" charset="0"/>
              </a:rPr>
              <a:t>Bạch tuộc</a:t>
            </a:r>
            <a:r>
              <a:rPr lang="vi-VN" sz="2800" dirty="0">
                <a:latin typeface="Times New Roman" panose="02020603050405020304" pitchFamily="18" charset="0"/>
                <a:cs typeface="Times New Roman" panose="02020603050405020304" pitchFamily="18" charset="0"/>
              </a:rPr>
              <a:t> là do nhà văn tưởng tượng (không có thực) nhưng liên quan đến chuyện có thực về những hiểm nguy trong lòng biển cả, về lòng dũng cảm của con người, về mơ ước và khao khát có những con tàu ngầm hiện đại… Ngày nay, ước mơ chế tạo những con tàu ngầm hiện đại đã trở thành hiện thực.</a:t>
            </a:r>
            <a:endParaRPr lang="en-US"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Kết bài:</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lại</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kiến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điều</a:t>
            </a:r>
            <a:r>
              <a:rPr lang="en-US" sz="2800" dirty="0">
                <a:latin typeface="Times New Roman" panose="02020603050405020304" pitchFamily="18" charset="0"/>
                <a:cs typeface="Times New Roman" panose="02020603050405020304" pitchFamily="18" charset="0"/>
              </a:rPr>
              <a:t> có </a:t>
            </a:r>
            <a:r>
              <a:rPr lang="en-US" sz="2800" dirty="0" err="1">
                <a:latin typeface="Times New Roman" panose="02020603050405020304" pitchFamily="18" charset="0"/>
                <a:cs typeface="Times New Roman" panose="02020603050405020304" pitchFamily="18" charset="0"/>
              </a:rPr>
              <a:t>thực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luận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8976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178424" y="-37708"/>
            <a:ext cx="8511988" cy="127268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PHIẾU</a:t>
            </a:r>
            <a:r>
              <a:rPr lang="en-US" sz="3200" b="1" dirty="0">
                <a:solidFill>
                  <a:srgbClr val="FF0000"/>
                </a:solidFill>
                <a:latin typeface="Times New Roman" panose="02020603050405020304" pitchFamily="18" charset="0"/>
                <a:cs typeface="Times New Roman" panose="02020603050405020304" pitchFamily="18" charset="0"/>
              </a:rPr>
              <a:t> 1: </a:t>
            </a:r>
          </a:p>
          <a:p>
            <a:pPr algn="ct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Ý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DÀN</a:t>
            </a:r>
            <a:r>
              <a:rPr lang="en-US" sz="3200" b="1" dirty="0">
                <a:solidFill>
                  <a:srgbClr val="FF0000"/>
                </a:solidFill>
                <a:latin typeface="Times New Roman" panose="02020603050405020304" pitchFamily="18" charset="0"/>
                <a:cs typeface="Times New Roman" panose="02020603050405020304" pitchFamily="18" charset="0"/>
              </a:rPr>
              <a:t> Ý CHO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NÓI</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Pentagon 2"/>
          <p:cNvSpPr/>
          <p:nvPr/>
        </p:nvSpPr>
        <p:spPr>
          <a:xfrm>
            <a:off x="201705" y="1234978"/>
            <a:ext cx="6821263" cy="862763"/>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Đặt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07" y="2545237"/>
            <a:ext cx="4655317" cy="39900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967" y="2097741"/>
            <a:ext cx="4289197" cy="3959257"/>
          </a:xfrm>
          <a:prstGeom prst="rect">
            <a:avLst/>
          </a:prstGeom>
        </p:spPr>
      </p:pic>
    </p:spTree>
    <p:extLst>
      <p:ext uri="{BB962C8B-B14F-4D97-AF65-F5344CB8AC3E}">
        <p14:creationId xmlns:p14="http://schemas.microsoft.com/office/powerpoint/2010/main" val="15315123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134471" y="1"/>
            <a:ext cx="6024282" cy="63201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Đặt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endParaRPr lang="en-US" sz="28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63268109"/>
              </p:ext>
            </p:extLst>
          </p:nvPr>
        </p:nvGraphicFramePr>
        <p:xfrm>
          <a:off x="134471" y="806823"/>
          <a:ext cx="11967881" cy="5996940"/>
        </p:xfrm>
        <a:graphic>
          <a:graphicData uri="http://schemas.openxmlformats.org/drawingml/2006/table">
            <a:tbl>
              <a:tblPr firstRow="1" bandRow="1">
                <a:tableStyleId>{5C22544A-7EE6-4342-B048-85BDC9FD1C3A}</a:tableStyleId>
              </a:tblPr>
              <a:tblGrid>
                <a:gridCol w="1702729">
                  <a:extLst>
                    <a:ext uri="{9D8B030D-6E8A-4147-A177-3AD203B41FA5}">
                      <a16:colId xmlns:a16="http://schemas.microsoft.com/office/drawing/2014/main" val="20000"/>
                    </a:ext>
                  </a:extLst>
                </a:gridCol>
                <a:gridCol w="3420600">
                  <a:extLst>
                    <a:ext uri="{9D8B030D-6E8A-4147-A177-3AD203B41FA5}">
                      <a16:colId xmlns:a16="http://schemas.microsoft.com/office/drawing/2014/main" val="20001"/>
                    </a:ext>
                  </a:extLst>
                </a:gridCol>
                <a:gridCol w="6844552">
                  <a:extLst>
                    <a:ext uri="{9D8B030D-6E8A-4147-A177-3AD203B41FA5}">
                      <a16:colId xmlns:a16="http://schemas.microsoft.com/office/drawing/2014/main" val="20002"/>
                    </a:ext>
                  </a:extLst>
                </a:gridCol>
              </a:tblGrid>
              <a:tr h="370840">
                <a:tc rowSpan="2">
                  <a:txBody>
                    <a:bodyPr/>
                    <a:lstStyle/>
                    <a:p>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tìm</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ý</a:t>
                      </a:r>
                      <a:endParaRPr lang="en-US" sz="2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lời</a:t>
                      </a:r>
                      <a:endParaRPr lang="en-US" sz="2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2800" b="1" dirty="0" err="1">
                          <a:solidFill>
                            <a:srgbClr val="0D0D0D"/>
                          </a:solidFill>
                          <a:effectLst/>
                          <a:latin typeface="Times New Roman" panose="02020603050405020304" pitchFamily="18" charset="0"/>
                          <a:ea typeface="Calibri"/>
                          <a:cs typeface="Times New Roman" panose="02020603050405020304" pitchFamily="18" charset="0"/>
                        </a:rPr>
                        <a:t>Văn</a:t>
                      </a:r>
                      <a:r>
                        <a:rPr lang="en-US" sz="2800" b="1" dirty="0">
                          <a:solidFill>
                            <a:srgbClr val="0D0D0D"/>
                          </a:solidFill>
                          <a:effectLst/>
                          <a:latin typeface="Times New Roman" panose="02020603050405020304" pitchFamily="18" charset="0"/>
                          <a:ea typeface="Calibri"/>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a:cs typeface="Times New Roman" panose="02020603050405020304" pitchFamily="18" charset="0"/>
                        </a:rPr>
                        <a:t>bản</a:t>
                      </a:r>
                      <a:r>
                        <a:rPr lang="en-US" sz="2800" b="1" dirty="0">
                          <a:solidFill>
                            <a:srgbClr val="0D0D0D"/>
                          </a:solidFill>
                          <a:effectLst/>
                          <a:latin typeface="Times New Roman" panose="02020603050405020304" pitchFamily="18" charset="0"/>
                          <a:ea typeface="Calibri"/>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a:cs typeface="Times New Roman" panose="02020603050405020304" pitchFamily="18" charset="0"/>
                        </a:rPr>
                        <a:t>Bạch</a:t>
                      </a:r>
                      <a:r>
                        <a:rPr lang="en-US" sz="2800" b="1" dirty="0">
                          <a:solidFill>
                            <a:srgbClr val="0D0D0D"/>
                          </a:solidFill>
                          <a:effectLst/>
                          <a:latin typeface="Times New Roman" panose="02020603050405020304" pitchFamily="18" charset="0"/>
                          <a:ea typeface="Calibri"/>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a:cs typeface="Times New Roman" panose="02020603050405020304" pitchFamily="18" charset="0"/>
                        </a:rPr>
                        <a:t>tuộc</a:t>
                      </a:r>
                      <a:r>
                        <a:rPr lang="en-US" sz="2800" b="1" dirty="0">
                          <a:solidFill>
                            <a:srgbClr val="0D0D0D"/>
                          </a:solidFill>
                          <a:effectLst/>
                          <a:latin typeface="Times New Roman" panose="02020603050405020304" pitchFamily="18" charset="0"/>
                          <a:ea typeface="Calibri"/>
                          <a:cs typeface="Times New Roman" panose="02020603050405020304" pitchFamily="18" charset="0"/>
                        </a:rPr>
                        <a:t>”</a:t>
                      </a:r>
                      <a:r>
                        <a:rPr lang="en-US" sz="2800" b="1" dirty="0">
                          <a:effectLst/>
                          <a:latin typeface="Times New Roman" panose="02020603050405020304" pitchFamily="18" charset="0"/>
                          <a:ea typeface="Calibri"/>
                          <a:cs typeface="Times New Roman" panose="02020603050405020304" pitchFamily="18" charset="0"/>
                        </a:rPr>
                        <a:t> </a:t>
                      </a:r>
                      <a:endParaRPr lang="en-US" sz="28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r>
                        <a:rPr lang="nl-NL" sz="2800" b="1" dirty="0">
                          <a:effectLst/>
                          <a:latin typeface="Times New Roman" panose="02020603050405020304" pitchFamily="18" charset="0"/>
                          <a:ea typeface="Calibri"/>
                          <a:cs typeface="Times New Roman" panose="02020603050405020304" pitchFamily="18" charset="0"/>
                        </a:rPr>
                        <a:t> (Giuyn Véc-nơ)</a:t>
                      </a:r>
                      <a:endParaRPr lang="en-US" sz="2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nl-NL" sz="2800" b="1" dirty="0">
                          <a:effectLst/>
                          <a:latin typeface="Times New Roman" panose="02020603050405020304" pitchFamily="18" charset="0"/>
                          <a:ea typeface="Calibri"/>
                          <a:cs typeface="Times New Roman" panose="02020603050405020304" pitchFamily="18" charset="0"/>
                        </a:rPr>
                        <a:t>Văn bản “Chất làm gỉ” </a:t>
                      </a:r>
                      <a:endParaRPr lang="en-US" sz="28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r>
                        <a:rPr lang="nl-NL" sz="2800" b="1" dirty="0">
                          <a:effectLst/>
                          <a:latin typeface="Times New Roman" panose="02020603050405020304" pitchFamily="18" charset="0"/>
                          <a:ea typeface="Calibri"/>
                          <a:cs typeface="Times New Roman" panose="02020603050405020304" pitchFamily="18" charset="0"/>
                        </a:rPr>
                        <a:t> (Rây Brét-bơ-ry)</a:t>
                      </a:r>
                      <a:endParaRPr lang="en-US" sz="2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marL="0" indent="0">
                        <a:spcAft>
                          <a:spcPts val="0"/>
                        </a:spcAft>
                        <a:buFont typeface="Wingdings" panose="05000000000000000000" pitchFamily="2" charset="2"/>
                        <a:buNone/>
                      </a:pPr>
                      <a:r>
                        <a:rPr lang="vi-VN" sz="2800" b="1" dirty="0">
                          <a:effectLst/>
                          <a:latin typeface="Times New Roman" panose="02020603050405020304" pitchFamily="18" charset="0"/>
                          <a:ea typeface="Calibri"/>
                          <a:cs typeface="Times New Roman" panose="02020603050405020304" pitchFamily="18" charset="0"/>
                        </a:rPr>
                        <a:t>+ Văn bản “Bạch tuộc” hoặc “Chất làm gỉ”  kể lại chuyện gì?</a:t>
                      </a:r>
                      <a:endParaRPr lang="en-US" sz="2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vi-VN" sz="2800" dirty="0">
                          <a:solidFill>
                            <a:srgbClr val="000000"/>
                          </a:solidFill>
                          <a:effectLst/>
                          <a:latin typeface="Times New Roman" panose="02020603050405020304" pitchFamily="18" charset="0"/>
                          <a:ea typeface="Calibri"/>
                          <a:cs typeface="Times New Roman" panose="02020603050405020304" pitchFamily="18" charset="0"/>
                        </a:rPr>
                        <a:t>Đoạn </a:t>
                      </a:r>
                      <a:r>
                        <a:rPr lang="nl-NL" sz="2800" dirty="0">
                          <a:effectLst/>
                          <a:latin typeface="Times New Roman" panose="02020603050405020304" pitchFamily="18" charset="0"/>
                          <a:ea typeface="Calibri"/>
                          <a:cs typeface="Times New Roman" panose="02020603050405020304" pitchFamily="18" charset="0"/>
                        </a:rPr>
                        <a:t>văn bản “Bạch tuộc” </a:t>
                      </a:r>
                      <a:endParaRPr lang="en-US" sz="2800" dirty="0">
                        <a:effectLst/>
                        <a:latin typeface="Times New Roman" panose="02020603050405020304" pitchFamily="18" charset="0"/>
                        <a:ea typeface="Calibri"/>
                        <a:cs typeface="Times New Roman" panose="02020603050405020304" pitchFamily="18" charset="0"/>
                      </a:endParaRPr>
                    </a:p>
                    <a:p>
                      <a:pPr algn="just">
                        <a:spcAft>
                          <a:spcPts val="0"/>
                        </a:spcAft>
                      </a:pPr>
                      <a:r>
                        <a:rPr lang="nl-NL" sz="2800" dirty="0">
                          <a:effectLst/>
                          <a:latin typeface="Times New Roman" panose="02020603050405020304" pitchFamily="18" charset="0"/>
                          <a:ea typeface="Calibri"/>
                          <a:cs typeface="Times New Roman" panose="02020603050405020304" pitchFamily="18" charset="0"/>
                        </a:rPr>
                        <a:t>(Giuyn Véc-nơ) </a:t>
                      </a:r>
                      <a:r>
                        <a:rPr lang="vi-VN" sz="2800" dirty="0">
                          <a:solidFill>
                            <a:srgbClr val="000000"/>
                          </a:solidFill>
                          <a:effectLst/>
                          <a:latin typeface="Times New Roman" panose="02020603050405020304" pitchFamily="18" charset="0"/>
                          <a:ea typeface="Calibri"/>
                          <a:cs typeface="Times New Roman" panose="02020603050405020304" pitchFamily="18" charset="0"/>
                        </a:rPr>
                        <a:t>kể lại sự kiện chiến đấu của những người trên tàu ngầm No-ti-lớt với những con bạch tuộc.</a:t>
                      </a:r>
                      <a:endParaRPr lang="en-US" sz="28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800" dirty="0">
                          <a:solidFill>
                            <a:srgbClr val="0D0D0D"/>
                          </a:solidFill>
                          <a:effectLst/>
                          <a:latin typeface="Times New Roman" panose="02020603050405020304" pitchFamily="18" charset="0"/>
                          <a:ea typeface="Calibri"/>
                          <a:cs typeface="Times New Roman" panose="02020603050405020304" pitchFamily="18" charset="0"/>
                        </a:rPr>
                        <a:t> </a:t>
                      </a:r>
                      <a:endParaRPr lang="en-US" sz="2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nl-NL" sz="2800" dirty="0">
                          <a:effectLst/>
                          <a:latin typeface="Times New Roman" panose="02020603050405020304" pitchFamily="18" charset="0"/>
                          <a:ea typeface="Calibri"/>
                          <a:cs typeface="Times New Roman" panose="02020603050405020304" pitchFamily="18" charset="0"/>
                        </a:rPr>
                        <a:t>“Chất làm gỉ” (Rây Brét-bơ-ry)</a:t>
                      </a:r>
                      <a:r>
                        <a:rPr lang="pt-BR" sz="2800" dirty="0">
                          <a:effectLst/>
                          <a:latin typeface="Times New Roman" panose="02020603050405020304" pitchFamily="18" charset="0"/>
                          <a:ea typeface="Calibri"/>
                          <a:cs typeface="Times New Roman" panose="02020603050405020304" pitchFamily="18" charset="0"/>
                        </a:rPr>
                        <a:t> kể về anh trung sĩ chế ra “Chất làm gỉ” có thể phát hủy tất cả các vũ khí bằng kim loại để ngăn chặn chiến tranh.</a:t>
                      </a:r>
                      <a:endParaRPr lang="en-US" sz="28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800" dirty="0" err="1">
                          <a:solidFill>
                            <a:srgbClr val="000000"/>
                          </a:solidFill>
                          <a:effectLst/>
                          <a:latin typeface="Times New Roman" panose="02020603050405020304" pitchFamily="18" charset="0"/>
                          <a:ea typeface="Calibri"/>
                          <a:cs typeface="Times New Roman" panose="02020603050405020304" pitchFamily="18" charset="0"/>
                        </a:rPr>
                        <a:t>Em</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hiểu</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chất</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làm</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gi</a:t>
                      </a:r>
                      <a:r>
                        <a:rPr lang="en-US" sz="2800" dirty="0">
                          <a:solidFill>
                            <a:srgbClr val="000000"/>
                          </a:solidFill>
                          <a:effectLst/>
                          <a:latin typeface="Times New Roman" panose="02020603050405020304" pitchFamily="18" charset="0"/>
                          <a:ea typeface="Calibri"/>
                          <a:cs typeface="Times New Roman" panose="02020603050405020304" pitchFamily="18" charset="0"/>
                        </a:rPr>
                        <a:t>̉” là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chất</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khiến</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loại</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súng</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máy</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vũ</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khí</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chiến</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tranh</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bị</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hóa</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thành</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bột</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hoặc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vô</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hiệu</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hóa</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không</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hiện</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chức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năng</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chiến</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đấu</a:t>
                      </a:r>
                      <a:r>
                        <a:rPr lang="vi-VN" sz="2800" dirty="0">
                          <a:solidFill>
                            <a:srgbClr val="000000"/>
                          </a:solidFill>
                          <a:effectLst/>
                          <a:latin typeface="Times New Roman" panose="02020603050405020304" pitchFamily="18" charset="0"/>
                          <a:ea typeface="Calibri"/>
                          <a:cs typeface="Times New Roman" panose="02020603050405020304" pitchFamily="18" charset="0"/>
                        </a:rPr>
                        <a:t>, giết người gây chết chóc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hướng</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đến</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mục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đích</a:t>
                      </a:r>
                      <a:r>
                        <a:rPr lang="en-US" sz="2800" dirty="0">
                          <a:solidFill>
                            <a:srgbClr val="000000"/>
                          </a:solidFill>
                          <a:effectLst/>
                          <a:latin typeface="Times New Roman" panose="02020603050405020304" pitchFamily="18" charset="0"/>
                          <a:ea typeface="Calibri"/>
                          <a:cs typeface="Times New Roman" panose="02020603050405020304" pitchFamily="18" charset="0"/>
                        </a:rPr>
                        <a:t> vì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hòa</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bình</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của</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thê</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giới</a:t>
                      </a:r>
                      <a:r>
                        <a:rPr lang="en-US" sz="2800" dirty="0">
                          <a:solidFill>
                            <a:srgbClr val="000000"/>
                          </a:solidFill>
                          <a:effectLst/>
                          <a:latin typeface="Times New Roman" panose="02020603050405020304" pitchFamily="18" charset="0"/>
                          <a:ea typeface="Calibri"/>
                          <a:cs typeface="Times New Roman" panose="02020603050405020304" pitchFamily="18" charset="0"/>
                        </a:rPr>
                        <a:t>.</a:t>
                      </a:r>
                      <a:endParaRPr lang="en-US" sz="28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800" dirty="0">
                          <a:solidFill>
                            <a:srgbClr val="0D0D0D"/>
                          </a:solidFill>
                          <a:effectLst/>
                          <a:latin typeface="Times New Roman" panose="02020603050405020304" pitchFamily="18" charset="0"/>
                          <a:ea typeface="Calibri"/>
                          <a:cs typeface="Times New Roman" panose="02020603050405020304" pitchFamily="18" charset="0"/>
                        </a:rPr>
                        <a:t> </a:t>
                      </a:r>
                      <a:endParaRPr lang="en-US" sz="2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410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70874243"/>
              </p:ext>
            </p:extLst>
          </p:nvPr>
        </p:nvGraphicFramePr>
        <p:xfrm>
          <a:off x="0" y="0"/>
          <a:ext cx="11981327" cy="7008495"/>
        </p:xfrm>
        <a:graphic>
          <a:graphicData uri="http://schemas.openxmlformats.org/drawingml/2006/table">
            <a:tbl>
              <a:tblPr firstRow="1" bandRow="1">
                <a:tableStyleId>{5C22544A-7EE6-4342-B048-85BDC9FD1C3A}</a:tableStyleId>
              </a:tblPr>
              <a:tblGrid>
                <a:gridCol w="1704642">
                  <a:extLst>
                    <a:ext uri="{9D8B030D-6E8A-4147-A177-3AD203B41FA5}">
                      <a16:colId xmlns:a16="http://schemas.microsoft.com/office/drawing/2014/main" val="20000"/>
                    </a:ext>
                  </a:extLst>
                </a:gridCol>
                <a:gridCol w="4628923">
                  <a:extLst>
                    <a:ext uri="{9D8B030D-6E8A-4147-A177-3AD203B41FA5}">
                      <a16:colId xmlns:a16="http://schemas.microsoft.com/office/drawing/2014/main" val="20001"/>
                    </a:ext>
                  </a:extLst>
                </a:gridCol>
                <a:gridCol w="5647762">
                  <a:extLst>
                    <a:ext uri="{9D8B030D-6E8A-4147-A177-3AD203B41FA5}">
                      <a16:colId xmlns:a16="http://schemas.microsoft.com/office/drawing/2014/main" val="20002"/>
                    </a:ext>
                  </a:extLst>
                </a:gridCol>
              </a:tblGrid>
              <a:tr h="370840">
                <a:tc rowSpan="2">
                  <a:txBody>
                    <a:bodyPr/>
                    <a:lstStyle/>
                    <a:p>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tìm</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ý</a:t>
                      </a:r>
                      <a:endParaRPr lang="en-US" sz="2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lời</a:t>
                      </a:r>
                      <a:endParaRPr lang="en-US" sz="2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2800" b="1" dirty="0" err="1">
                          <a:solidFill>
                            <a:srgbClr val="0D0D0D"/>
                          </a:solidFill>
                          <a:effectLst/>
                          <a:latin typeface="Times New Roman" panose="02020603050405020304" pitchFamily="18" charset="0"/>
                          <a:ea typeface="Calibri"/>
                          <a:cs typeface="Times New Roman" panose="02020603050405020304" pitchFamily="18" charset="0"/>
                        </a:rPr>
                        <a:t>Văn</a:t>
                      </a:r>
                      <a:r>
                        <a:rPr lang="en-US" sz="2800" b="1" dirty="0">
                          <a:solidFill>
                            <a:srgbClr val="0D0D0D"/>
                          </a:solidFill>
                          <a:effectLst/>
                          <a:latin typeface="Times New Roman" panose="02020603050405020304" pitchFamily="18" charset="0"/>
                          <a:ea typeface="Calibri"/>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a:cs typeface="Times New Roman" panose="02020603050405020304" pitchFamily="18" charset="0"/>
                        </a:rPr>
                        <a:t>bản</a:t>
                      </a:r>
                      <a:r>
                        <a:rPr lang="en-US" sz="2800" b="1" dirty="0">
                          <a:solidFill>
                            <a:srgbClr val="0D0D0D"/>
                          </a:solidFill>
                          <a:effectLst/>
                          <a:latin typeface="Times New Roman" panose="02020603050405020304" pitchFamily="18" charset="0"/>
                          <a:ea typeface="Calibri"/>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a:cs typeface="Times New Roman" panose="02020603050405020304" pitchFamily="18" charset="0"/>
                        </a:rPr>
                        <a:t>Bạch</a:t>
                      </a:r>
                      <a:r>
                        <a:rPr lang="en-US" sz="2800" b="1" dirty="0">
                          <a:solidFill>
                            <a:srgbClr val="0D0D0D"/>
                          </a:solidFill>
                          <a:effectLst/>
                          <a:latin typeface="Times New Roman" panose="02020603050405020304" pitchFamily="18" charset="0"/>
                          <a:ea typeface="Calibri"/>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a:cs typeface="Times New Roman" panose="02020603050405020304" pitchFamily="18" charset="0"/>
                        </a:rPr>
                        <a:t>tuộc</a:t>
                      </a:r>
                      <a:r>
                        <a:rPr lang="en-US" sz="2800" b="1" dirty="0">
                          <a:solidFill>
                            <a:srgbClr val="0D0D0D"/>
                          </a:solidFill>
                          <a:effectLst/>
                          <a:latin typeface="Times New Roman" panose="02020603050405020304" pitchFamily="18" charset="0"/>
                          <a:ea typeface="Calibri"/>
                          <a:cs typeface="Times New Roman" panose="02020603050405020304" pitchFamily="18" charset="0"/>
                        </a:rPr>
                        <a:t>”</a:t>
                      </a:r>
                      <a:r>
                        <a:rPr lang="en-US" sz="2800" b="1" dirty="0">
                          <a:effectLst/>
                          <a:latin typeface="Times New Roman" panose="02020603050405020304" pitchFamily="18" charset="0"/>
                          <a:ea typeface="Calibri"/>
                          <a:cs typeface="Times New Roman" panose="02020603050405020304" pitchFamily="18" charset="0"/>
                        </a:rPr>
                        <a:t> </a:t>
                      </a:r>
                      <a:endParaRPr lang="en-US" sz="28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r>
                        <a:rPr lang="nl-NL" sz="2800" b="1" dirty="0">
                          <a:effectLst/>
                          <a:latin typeface="Times New Roman" panose="02020603050405020304" pitchFamily="18" charset="0"/>
                          <a:ea typeface="Calibri"/>
                          <a:cs typeface="Times New Roman" panose="02020603050405020304" pitchFamily="18" charset="0"/>
                        </a:rPr>
                        <a:t> (Giuyn Véc-nơ)</a:t>
                      </a:r>
                      <a:endParaRPr lang="en-US" sz="2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nl-NL" sz="2800" b="1" dirty="0">
                          <a:effectLst/>
                          <a:latin typeface="Times New Roman" panose="02020603050405020304" pitchFamily="18" charset="0"/>
                          <a:ea typeface="Calibri"/>
                          <a:cs typeface="Times New Roman" panose="02020603050405020304" pitchFamily="18" charset="0"/>
                        </a:rPr>
                        <a:t>Văn bản “Chất làm gỉ” </a:t>
                      </a:r>
                      <a:endParaRPr lang="en-US" sz="28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r>
                        <a:rPr lang="nl-NL" sz="2800" b="1" dirty="0">
                          <a:effectLst/>
                          <a:latin typeface="Times New Roman" panose="02020603050405020304" pitchFamily="18" charset="0"/>
                          <a:ea typeface="Calibri"/>
                          <a:cs typeface="Times New Roman" panose="02020603050405020304" pitchFamily="18" charset="0"/>
                        </a:rPr>
                        <a:t> (Rây Brét-bơ-ry)</a:t>
                      </a:r>
                      <a:endParaRPr lang="en-US" sz="2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spcAft>
                          <a:spcPts val="0"/>
                        </a:spcAft>
                      </a:pPr>
                      <a:r>
                        <a:rPr lang="vi-VN" sz="2800" b="1" dirty="0">
                          <a:effectLst/>
                          <a:latin typeface="Times New Roman" panose="02020603050405020304" pitchFamily="18" charset="0"/>
                          <a:ea typeface="Calibri"/>
                          <a:cs typeface="Times New Roman" panose="02020603050405020304" pitchFamily="18" charset="0"/>
                        </a:rPr>
                        <a:t> Sự việc và con người được nói tới trong văn bản ấy có thực hay không?</a:t>
                      </a:r>
                      <a:endParaRPr lang="en-US" sz="2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a:effectLst/>
                          <a:latin typeface="Times New Roman" panose="02020603050405020304" pitchFamily="18" charset="0"/>
                          <a:ea typeface="Calibri"/>
                          <a:cs typeface="Times New Roman" panose="02020603050405020304" pitchFamily="18" charset="0"/>
                        </a:rPr>
                        <a:t>-</a:t>
                      </a:r>
                      <a:r>
                        <a:rPr lang="vi-VN" sz="2800">
                          <a:effectLst/>
                          <a:latin typeface="Times New Roman" panose="02020603050405020304" pitchFamily="18" charset="0"/>
                          <a:ea typeface="Calibri"/>
                          <a:cs typeface="Times New Roman" panose="02020603050405020304" pitchFamily="18" charset="0"/>
                        </a:rPr>
                        <a:t>Sự việc và con người được nói tới trong văn bản </a:t>
                      </a:r>
                      <a:r>
                        <a:rPr lang="en-US" sz="2800">
                          <a:effectLst/>
                          <a:latin typeface="Times New Roman" panose="02020603050405020304" pitchFamily="18" charset="0"/>
                          <a:ea typeface="Calibri"/>
                          <a:cs typeface="Times New Roman" panose="02020603050405020304" pitchFamily="18" charset="0"/>
                        </a:rPr>
                        <a:t>“</a:t>
                      </a:r>
                      <a:r>
                        <a:rPr lang="vi-VN" sz="2800" i="1">
                          <a:effectLst/>
                          <a:latin typeface="Times New Roman" panose="02020603050405020304" pitchFamily="18" charset="0"/>
                          <a:ea typeface="Calibri"/>
                          <a:cs typeface="Times New Roman" panose="02020603050405020304" pitchFamily="18" charset="0"/>
                        </a:rPr>
                        <a:t>Bạch tuộc</a:t>
                      </a:r>
                      <a:r>
                        <a:rPr lang="en-US" sz="2800" i="1">
                          <a:effectLst/>
                          <a:latin typeface="Times New Roman" panose="02020603050405020304" pitchFamily="18" charset="0"/>
                          <a:ea typeface="Calibri"/>
                          <a:cs typeface="Times New Roman" panose="02020603050405020304" pitchFamily="18" charset="0"/>
                        </a:rPr>
                        <a:t>”</a:t>
                      </a:r>
                      <a:r>
                        <a:rPr lang="vi-VN" sz="2800">
                          <a:effectLst/>
                          <a:latin typeface="Times New Roman" panose="02020603050405020304" pitchFamily="18" charset="0"/>
                          <a:ea typeface="Calibri"/>
                          <a:cs typeface="Times New Roman" panose="02020603050405020304" pitchFamily="18" charset="0"/>
                        </a:rPr>
                        <a:t> là do nhà văn tưởng tượng (không có thực) nhưng liên quan đến chuyện có thực về những hiểm nguy trong lòng biển cả, về lòng dũng cảm của con người, về mơ ước và khao khát có những con tàu ngầm hiện đại… Ngày nay, ước mơ chế tạo những con tàu ngầm hiện đại đã trở thành hiện thực.</a:t>
                      </a:r>
                      <a:endParaRPr lang="en-US" sz="280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800">
                          <a:solidFill>
                            <a:srgbClr val="0D0D0D"/>
                          </a:solidFill>
                          <a:effectLst/>
                          <a:latin typeface="Times New Roman" panose="02020603050405020304" pitchFamily="18" charset="0"/>
                          <a:ea typeface="Calibri"/>
                          <a:cs typeface="Times New Roman" panose="02020603050405020304" pitchFamily="18" charset="0"/>
                        </a:rPr>
                        <a:t> </a:t>
                      </a:r>
                      <a:endParaRPr lang="en-US" sz="28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2800" dirty="0">
                          <a:effectLst/>
                          <a:latin typeface="Times New Roman" panose="02020603050405020304" pitchFamily="18" charset="0"/>
                          <a:ea typeface="Calibri"/>
                          <a:cs typeface="Times New Roman" panose="02020603050405020304" pitchFamily="18" charset="0"/>
                        </a:rPr>
                        <a:t>-T</a:t>
                      </a:r>
                      <a:r>
                        <a:rPr lang="vi-VN" sz="2800" dirty="0">
                          <a:effectLst/>
                          <a:latin typeface="Times New Roman" panose="02020603050405020304" pitchFamily="18" charset="0"/>
                          <a:ea typeface="Calibri"/>
                          <a:cs typeface="Times New Roman" panose="02020603050405020304" pitchFamily="18" charset="0"/>
                        </a:rPr>
                        <a:t>rong văn bản </a:t>
                      </a:r>
                      <a:r>
                        <a:rPr lang="en-US" sz="2800" i="1" dirty="0">
                          <a:effectLst/>
                          <a:latin typeface="Times New Roman" panose="02020603050405020304" pitchFamily="18" charset="0"/>
                          <a:ea typeface="Calibri"/>
                          <a:cs typeface="Times New Roman" panose="02020603050405020304" pitchFamily="18" charset="0"/>
                        </a:rPr>
                        <a:t>“</a:t>
                      </a:r>
                      <a:r>
                        <a:rPr lang="en-US" sz="2800" i="1" dirty="0" err="1">
                          <a:effectLst/>
                          <a:latin typeface="Times New Roman" panose="02020603050405020304" pitchFamily="18" charset="0"/>
                          <a:ea typeface="Calibri"/>
                          <a:cs typeface="Times New Roman" panose="02020603050405020304" pitchFamily="18" charset="0"/>
                        </a:rPr>
                        <a:t>Chất</a:t>
                      </a:r>
                      <a:r>
                        <a:rPr lang="en-US" sz="2800" i="1" dirty="0">
                          <a:effectLst/>
                          <a:latin typeface="Times New Roman" panose="02020603050405020304" pitchFamily="18" charset="0"/>
                          <a:ea typeface="Calibri"/>
                          <a:cs typeface="Times New Roman" panose="02020603050405020304" pitchFamily="18" charset="0"/>
                        </a:rPr>
                        <a:t> </a:t>
                      </a:r>
                      <a:r>
                        <a:rPr lang="en-US" sz="2800" i="1" dirty="0" err="1">
                          <a:effectLst/>
                          <a:latin typeface="Times New Roman" panose="02020603050405020304" pitchFamily="18" charset="0"/>
                          <a:ea typeface="Calibri"/>
                          <a:cs typeface="Times New Roman" panose="02020603050405020304" pitchFamily="18" charset="0"/>
                        </a:rPr>
                        <a:t>làm</a:t>
                      </a:r>
                      <a:r>
                        <a:rPr lang="en-US" sz="2800" i="1" dirty="0">
                          <a:effectLst/>
                          <a:latin typeface="Times New Roman" panose="02020603050405020304" pitchFamily="18" charset="0"/>
                          <a:ea typeface="Calibri"/>
                          <a:cs typeface="Times New Roman" panose="02020603050405020304" pitchFamily="18" charset="0"/>
                        </a:rPr>
                        <a:t> </a:t>
                      </a:r>
                      <a:r>
                        <a:rPr lang="en-US" sz="2800" i="1" dirty="0" err="1">
                          <a:effectLst/>
                          <a:latin typeface="Times New Roman" panose="02020603050405020304" pitchFamily="18" charset="0"/>
                          <a:ea typeface="Calibri"/>
                          <a:cs typeface="Times New Roman" panose="02020603050405020304" pitchFamily="18" charset="0"/>
                        </a:rPr>
                        <a:t>gỉ</a:t>
                      </a:r>
                      <a:r>
                        <a:rPr lang="en-US" sz="2800" i="1" dirty="0">
                          <a:effectLst/>
                          <a:latin typeface="Times New Roman" panose="02020603050405020304" pitchFamily="18" charset="0"/>
                          <a:ea typeface="Calibri"/>
                          <a:cs typeface="Times New Roman" panose="02020603050405020304" pitchFamily="18" charset="0"/>
                        </a:rPr>
                        <a:t>”,</a:t>
                      </a:r>
                      <a:r>
                        <a:rPr lang="en-US" sz="2800" i="1" dirty="0" err="1">
                          <a:effectLst/>
                          <a:latin typeface="Times New Roman" panose="02020603050405020304" pitchFamily="18" charset="0"/>
                          <a:ea typeface="Calibri"/>
                          <a:cs typeface="Times New Roman" panose="02020603050405020304" pitchFamily="18" charset="0"/>
                        </a:rPr>
                        <a:t>sự</a:t>
                      </a:r>
                      <a:r>
                        <a:rPr lang="en-US" sz="2800" i="1" dirty="0">
                          <a:effectLst/>
                          <a:latin typeface="Times New Roman" panose="02020603050405020304" pitchFamily="18" charset="0"/>
                          <a:ea typeface="Calibri"/>
                          <a:cs typeface="Times New Roman" panose="02020603050405020304" pitchFamily="18" charset="0"/>
                        </a:rPr>
                        <a:t> </a:t>
                      </a:r>
                      <a:r>
                        <a:rPr lang="en-US" sz="2800" i="1" dirty="0" err="1">
                          <a:effectLst/>
                          <a:latin typeface="Times New Roman" panose="02020603050405020304" pitchFamily="18" charset="0"/>
                          <a:ea typeface="Calibri"/>
                          <a:cs typeface="Times New Roman" panose="02020603050405020304" pitchFamily="18" charset="0"/>
                        </a:rPr>
                        <a:t>việc</a:t>
                      </a:r>
                      <a:r>
                        <a:rPr lang="en-US" sz="2800" i="1" dirty="0">
                          <a:effectLst/>
                          <a:latin typeface="Times New Roman" panose="02020603050405020304" pitchFamily="18" charset="0"/>
                          <a:ea typeface="Calibri"/>
                          <a:cs typeface="Times New Roman" panose="02020603050405020304" pitchFamily="18" charset="0"/>
                        </a:rPr>
                        <a:t> </a:t>
                      </a:r>
                      <a:r>
                        <a:rPr lang="en-US" sz="2800" i="1" dirty="0" err="1">
                          <a:effectLst/>
                          <a:latin typeface="Times New Roman" panose="02020603050405020304" pitchFamily="18" charset="0"/>
                          <a:ea typeface="Calibri"/>
                          <a:cs typeface="Times New Roman" panose="02020603050405020304" pitchFamily="18" charset="0"/>
                        </a:rPr>
                        <a:t>và</a:t>
                      </a:r>
                      <a:r>
                        <a:rPr lang="en-US" sz="2800" i="1" dirty="0">
                          <a:effectLst/>
                          <a:latin typeface="Times New Roman" panose="02020603050405020304" pitchFamily="18" charset="0"/>
                          <a:ea typeface="Calibri"/>
                          <a:cs typeface="Times New Roman" panose="02020603050405020304" pitchFamily="18" charset="0"/>
                        </a:rPr>
                        <a:t> con </a:t>
                      </a:r>
                      <a:r>
                        <a:rPr lang="en-US" sz="2800" i="1" dirty="0" err="1">
                          <a:effectLst/>
                          <a:latin typeface="Times New Roman" panose="02020603050405020304" pitchFamily="18" charset="0"/>
                          <a:ea typeface="Calibri"/>
                          <a:cs typeface="Times New Roman" panose="02020603050405020304" pitchFamily="18" charset="0"/>
                        </a:rPr>
                        <a:t>người</a:t>
                      </a:r>
                      <a:r>
                        <a:rPr lang="vi-VN" sz="2800" i="1" dirty="0">
                          <a:effectLst/>
                          <a:latin typeface="Times New Roman" panose="02020603050405020304" pitchFamily="18" charset="0"/>
                          <a:ea typeface="Calibri"/>
                          <a:cs typeface="Times New Roman" panose="02020603050405020304" pitchFamily="18" charset="0"/>
                        </a:rPr>
                        <a:t> </a:t>
                      </a:r>
                      <a:r>
                        <a:rPr lang="vi-VN" sz="2800" dirty="0">
                          <a:effectLst/>
                          <a:latin typeface="Times New Roman" panose="02020603050405020304" pitchFamily="18" charset="0"/>
                          <a:ea typeface="Calibri"/>
                          <a:cs typeface="Times New Roman" panose="02020603050405020304" pitchFamily="18" charset="0"/>
                        </a:rPr>
                        <a:t>là do nhà văn tưởng tượng (không có thực)</a:t>
                      </a:r>
                      <a:r>
                        <a:rPr lang="en-US" sz="2800" dirty="0">
                          <a:effectLst/>
                          <a:latin typeface="Times New Roman" panose="02020603050405020304" pitchFamily="18" charset="0"/>
                          <a:ea typeface="Calibri"/>
                          <a:cs typeface="Times New Roman" panose="02020603050405020304" pitchFamily="18" charset="0"/>
                        </a:rPr>
                        <a:t> </a:t>
                      </a:r>
                      <a:r>
                        <a:rPr lang="en-US" sz="2800" dirty="0" err="1">
                          <a:effectLst/>
                          <a:latin typeface="Times New Roman" panose="02020603050405020304" pitchFamily="18" charset="0"/>
                          <a:ea typeface="Calibri"/>
                          <a:cs typeface="Times New Roman" panose="02020603050405020304" pitchFamily="18" charset="0"/>
                        </a:rPr>
                        <a:t>nhưng</a:t>
                      </a:r>
                      <a:r>
                        <a:rPr lang="en-US" sz="2800" dirty="0">
                          <a:effectLst/>
                          <a:latin typeface="Times New Roman" panose="02020603050405020304" pitchFamily="18" charset="0"/>
                          <a:ea typeface="Calibri"/>
                          <a:cs typeface="Times New Roman" panose="02020603050405020304" pitchFamily="18" charset="0"/>
                        </a:rPr>
                        <a:t> </a:t>
                      </a:r>
                      <a:r>
                        <a:rPr lang="en-US" sz="2800" dirty="0" err="1">
                          <a:effectLst/>
                          <a:latin typeface="Times New Roman" panose="02020603050405020304" pitchFamily="18" charset="0"/>
                          <a:ea typeface="Calibri"/>
                          <a:cs typeface="Times New Roman" panose="02020603050405020304" pitchFamily="18" charset="0"/>
                        </a:rPr>
                        <a:t>liên</a:t>
                      </a:r>
                      <a:r>
                        <a:rPr lang="en-US" sz="2800" dirty="0">
                          <a:effectLst/>
                          <a:latin typeface="Times New Roman" panose="02020603050405020304" pitchFamily="18" charset="0"/>
                          <a:ea typeface="Calibri"/>
                          <a:cs typeface="Times New Roman" panose="02020603050405020304" pitchFamily="18" charset="0"/>
                        </a:rPr>
                        <a:t> </a:t>
                      </a:r>
                      <a:r>
                        <a:rPr lang="en-US" sz="2800" dirty="0" err="1">
                          <a:effectLst/>
                          <a:latin typeface="Times New Roman" panose="02020603050405020304" pitchFamily="18" charset="0"/>
                          <a:ea typeface="Calibri"/>
                          <a:cs typeface="Times New Roman" panose="02020603050405020304" pitchFamily="18" charset="0"/>
                        </a:rPr>
                        <a:t>quan</a:t>
                      </a:r>
                      <a:r>
                        <a:rPr lang="en-US" sz="2800" dirty="0">
                          <a:effectLst/>
                          <a:latin typeface="Times New Roman" panose="02020603050405020304" pitchFamily="18" charset="0"/>
                          <a:ea typeface="Calibri"/>
                          <a:cs typeface="Times New Roman" panose="02020603050405020304" pitchFamily="18" charset="0"/>
                        </a:rPr>
                        <a:t> </a:t>
                      </a:r>
                      <a:r>
                        <a:rPr lang="en-US" sz="2800" dirty="0" err="1">
                          <a:effectLst/>
                          <a:latin typeface="Times New Roman" panose="02020603050405020304" pitchFamily="18" charset="0"/>
                          <a:ea typeface="Calibri"/>
                          <a:cs typeface="Times New Roman" panose="02020603050405020304" pitchFamily="18" charset="0"/>
                        </a:rPr>
                        <a:t>đến</a:t>
                      </a:r>
                      <a:r>
                        <a:rPr lang="vi-VN" sz="2800" dirty="0">
                          <a:effectLst/>
                          <a:latin typeface="Times New Roman" panose="02020603050405020304" pitchFamily="18" charset="0"/>
                          <a:ea typeface="Calibri"/>
                          <a:cs typeface="Times New Roman" panose="02020603050405020304" pitchFamily="18" charset="0"/>
                        </a:rPr>
                        <a:t> chuyện có thực về </a:t>
                      </a:r>
                      <a:r>
                        <a:rPr lang="en-US" sz="2800" dirty="0" err="1">
                          <a:effectLst/>
                          <a:latin typeface="Times New Roman" panose="02020603050405020304" pitchFamily="18" charset="0"/>
                          <a:ea typeface="Calibri"/>
                          <a:cs typeface="Times New Roman" panose="02020603050405020304" pitchFamily="18" charset="0"/>
                        </a:rPr>
                        <a:t>sự</a:t>
                      </a:r>
                      <a:r>
                        <a:rPr lang="en-US" sz="2800" dirty="0">
                          <a:effectLst/>
                          <a:latin typeface="Times New Roman" panose="02020603050405020304" pitchFamily="18" charset="0"/>
                          <a:ea typeface="Calibri"/>
                          <a:cs typeface="Times New Roman" panose="02020603050405020304" pitchFamily="18" charset="0"/>
                        </a:rPr>
                        <a:t> </a:t>
                      </a:r>
                      <a:r>
                        <a:rPr lang="en-US" sz="2800" dirty="0" err="1">
                          <a:effectLst/>
                          <a:latin typeface="Times New Roman" panose="02020603050405020304" pitchFamily="18" charset="0"/>
                          <a:ea typeface="Calibri"/>
                          <a:cs typeface="Times New Roman" panose="02020603050405020304" pitchFamily="18" charset="0"/>
                        </a:rPr>
                        <a:t>sáng</a:t>
                      </a:r>
                      <a:r>
                        <a:rPr lang="en-US" sz="2800" dirty="0">
                          <a:effectLst/>
                          <a:latin typeface="Times New Roman" panose="02020603050405020304" pitchFamily="18" charset="0"/>
                          <a:ea typeface="Calibri"/>
                          <a:cs typeface="Times New Roman" panose="02020603050405020304" pitchFamily="18" charset="0"/>
                        </a:rPr>
                        <a:t> </a:t>
                      </a:r>
                      <a:r>
                        <a:rPr lang="en-US" sz="2800" dirty="0" err="1">
                          <a:effectLst/>
                          <a:latin typeface="Times New Roman" panose="02020603050405020304" pitchFamily="18" charset="0"/>
                          <a:ea typeface="Calibri"/>
                          <a:cs typeface="Times New Roman" panose="02020603050405020304" pitchFamily="18" charset="0"/>
                        </a:rPr>
                        <a:t>tạo</a:t>
                      </a:r>
                      <a:r>
                        <a:rPr lang="en-US" sz="2800" dirty="0">
                          <a:effectLst/>
                          <a:latin typeface="Times New Roman" panose="02020603050405020304" pitchFamily="18" charset="0"/>
                          <a:ea typeface="Calibri"/>
                          <a:cs typeface="Times New Roman" panose="02020603050405020304" pitchFamily="18" charset="0"/>
                        </a:rPr>
                        <a:t> </a:t>
                      </a:r>
                      <a:r>
                        <a:rPr lang="en-US" sz="2800" dirty="0" err="1">
                          <a:effectLst/>
                          <a:latin typeface="Times New Roman" panose="02020603050405020304" pitchFamily="18" charset="0"/>
                          <a:ea typeface="Calibri"/>
                          <a:cs typeface="Times New Roman" panose="02020603050405020304" pitchFamily="18" charset="0"/>
                        </a:rPr>
                        <a:t>và</a:t>
                      </a:r>
                      <a:r>
                        <a:rPr lang="en-US" sz="2800" dirty="0">
                          <a:effectLst/>
                          <a:latin typeface="Times New Roman" panose="02020603050405020304" pitchFamily="18" charset="0"/>
                          <a:ea typeface="Calibri"/>
                          <a:cs typeface="Times New Roman" panose="02020603050405020304" pitchFamily="18" charset="0"/>
                        </a:rPr>
                        <a:t> </a:t>
                      </a:r>
                      <a:r>
                        <a:rPr lang="en-US" sz="2800" dirty="0" err="1">
                          <a:effectLst/>
                          <a:latin typeface="Times New Roman" panose="02020603050405020304" pitchFamily="18" charset="0"/>
                          <a:ea typeface="Calibri"/>
                          <a:cs typeface="Times New Roman" panose="02020603050405020304" pitchFamily="18" charset="0"/>
                        </a:rPr>
                        <a:t>ước</a:t>
                      </a:r>
                      <a:r>
                        <a:rPr lang="en-US" sz="2800" dirty="0">
                          <a:effectLst/>
                          <a:latin typeface="Times New Roman" panose="02020603050405020304" pitchFamily="18" charset="0"/>
                          <a:ea typeface="Calibri"/>
                          <a:cs typeface="Times New Roman" panose="02020603050405020304" pitchFamily="18" charset="0"/>
                        </a:rPr>
                        <a:t> </a:t>
                      </a:r>
                      <a:r>
                        <a:rPr lang="en-US" sz="2800" dirty="0" err="1">
                          <a:effectLst/>
                          <a:latin typeface="Times New Roman" panose="02020603050405020304" pitchFamily="18" charset="0"/>
                          <a:ea typeface="Calibri"/>
                          <a:cs typeface="Times New Roman" panose="02020603050405020304" pitchFamily="18" charset="0"/>
                        </a:rPr>
                        <a:t>mơ</a:t>
                      </a:r>
                      <a:r>
                        <a:rPr lang="en-US" sz="2800" dirty="0">
                          <a:effectLst/>
                          <a:latin typeface="Times New Roman" panose="02020603050405020304" pitchFamily="18" charset="0"/>
                          <a:ea typeface="Calibri"/>
                          <a:cs typeface="Times New Roman" panose="02020603050405020304" pitchFamily="18" charset="0"/>
                        </a:rPr>
                        <a:t> </a:t>
                      </a:r>
                      <a:r>
                        <a:rPr lang="en-US" sz="2800" dirty="0" err="1">
                          <a:effectLst/>
                          <a:latin typeface="Times New Roman" panose="02020603050405020304" pitchFamily="18" charset="0"/>
                          <a:ea typeface="Calibri"/>
                          <a:cs typeface="Times New Roman" panose="02020603050405020304" pitchFamily="18" charset="0"/>
                        </a:rPr>
                        <a:t>của</a:t>
                      </a:r>
                      <a:r>
                        <a:rPr lang="en-US" sz="2800" dirty="0">
                          <a:effectLst/>
                          <a:latin typeface="Times New Roman" panose="02020603050405020304" pitchFamily="18" charset="0"/>
                          <a:ea typeface="Calibri"/>
                          <a:cs typeface="Times New Roman" panose="02020603050405020304" pitchFamily="18" charset="0"/>
                        </a:rPr>
                        <a:t> con </a:t>
                      </a:r>
                      <a:r>
                        <a:rPr lang="en-US" sz="2800" dirty="0" err="1">
                          <a:effectLst/>
                          <a:latin typeface="Times New Roman" panose="02020603050405020304" pitchFamily="18" charset="0"/>
                          <a:ea typeface="Calibri"/>
                          <a:cs typeface="Times New Roman" panose="02020603050405020304" pitchFamily="18" charset="0"/>
                        </a:rPr>
                        <a:t>người</a:t>
                      </a:r>
                      <a:r>
                        <a:rPr lang="en-US" sz="2800" dirty="0">
                          <a:effectLst/>
                          <a:latin typeface="Times New Roman" panose="02020603050405020304" pitchFamily="18" charset="0"/>
                          <a:ea typeface="Calibri"/>
                          <a:cs typeface="Times New Roman" panose="02020603050405020304" pitchFamily="18" charset="0"/>
                        </a:rPr>
                        <a:t>. </a:t>
                      </a:r>
                    </a:p>
                    <a:p>
                      <a:pPr algn="just">
                        <a:lnSpc>
                          <a:spcPct val="107000"/>
                        </a:lnSpc>
                        <a:spcAft>
                          <a:spcPts val="0"/>
                        </a:spcAft>
                      </a:pPr>
                      <a:r>
                        <a:rPr lang="pt-BR" sz="2800" dirty="0">
                          <a:effectLst/>
                          <a:latin typeface="Times New Roman" panose="02020603050405020304" pitchFamily="18" charset="0"/>
                          <a:ea typeface="Calibri"/>
                          <a:cs typeface="Times New Roman" panose="02020603050405020304" pitchFamily="18" charset="0"/>
                        </a:rPr>
                        <a:t>+ Dựa trên cơ sở cấu trúc của các nguyên tử xác định.</a:t>
                      </a:r>
                      <a:endParaRPr lang="en-US" sz="28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pt-BR" sz="2800" dirty="0">
                          <a:effectLst/>
                          <a:latin typeface="Times New Roman" panose="02020603050405020304" pitchFamily="18" charset="0"/>
                          <a:ea typeface="Calibri"/>
                          <a:cs typeface="Times New Roman" panose="02020603050405020304" pitchFamily="18" charset="0"/>
                        </a:rPr>
                        <a:t>+ Kiến thức khoa học liên quan: Các nguyên tử của loại thép cũ khi được sắp đặt theo một trật tự nhất định và hơi nước gây hoen rỉ.</a:t>
                      </a:r>
                      <a:endParaRPr lang="en-US" sz="28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800" dirty="0">
                          <a:solidFill>
                            <a:srgbClr val="0D0D0D"/>
                          </a:solidFill>
                          <a:effectLst/>
                          <a:latin typeface="Times New Roman" panose="02020603050405020304" pitchFamily="18" charset="0"/>
                          <a:ea typeface="Calibri"/>
                          <a:cs typeface="Times New Roman" panose="02020603050405020304" pitchFamily="18" charset="0"/>
                        </a:rPr>
                        <a:t> </a:t>
                      </a:r>
                      <a:endParaRPr lang="en-US" sz="2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40466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99804963"/>
              </p:ext>
            </p:extLst>
          </p:nvPr>
        </p:nvGraphicFramePr>
        <p:xfrm>
          <a:off x="94131" y="968187"/>
          <a:ext cx="12097869" cy="5524246"/>
        </p:xfrm>
        <a:graphic>
          <a:graphicData uri="http://schemas.openxmlformats.org/drawingml/2006/table">
            <a:tbl>
              <a:tblPr firstRow="1" bandRow="1">
                <a:tableStyleId>{5C22544A-7EE6-4342-B048-85BDC9FD1C3A}</a:tableStyleId>
              </a:tblPr>
              <a:tblGrid>
                <a:gridCol w="1721223">
                  <a:extLst>
                    <a:ext uri="{9D8B030D-6E8A-4147-A177-3AD203B41FA5}">
                      <a16:colId xmlns:a16="http://schemas.microsoft.com/office/drawing/2014/main" val="20000"/>
                    </a:ext>
                  </a:extLst>
                </a:gridCol>
                <a:gridCol w="4571999">
                  <a:extLst>
                    <a:ext uri="{9D8B030D-6E8A-4147-A177-3AD203B41FA5}">
                      <a16:colId xmlns:a16="http://schemas.microsoft.com/office/drawing/2014/main" val="20001"/>
                    </a:ext>
                  </a:extLst>
                </a:gridCol>
                <a:gridCol w="5804647">
                  <a:extLst>
                    <a:ext uri="{9D8B030D-6E8A-4147-A177-3AD203B41FA5}">
                      <a16:colId xmlns:a16="http://schemas.microsoft.com/office/drawing/2014/main" val="20002"/>
                    </a:ext>
                  </a:extLst>
                </a:gridCol>
              </a:tblGrid>
              <a:tr h="370840">
                <a:tc rowSpan="2">
                  <a:txBody>
                    <a:bodyPr/>
                    <a:lstStyle/>
                    <a:p>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hỏi</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tìm</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ý</a:t>
                      </a:r>
                      <a:endParaRPr lang="en-US" sz="32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trả</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lời</a:t>
                      </a:r>
                      <a:endParaRPr lang="en-US" sz="32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b="1" dirty="0" err="1">
                          <a:solidFill>
                            <a:srgbClr val="0D0D0D"/>
                          </a:solidFill>
                          <a:effectLst/>
                          <a:latin typeface="Times New Roman" panose="02020603050405020304" pitchFamily="18" charset="0"/>
                          <a:ea typeface="Calibri"/>
                          <a:cs typeface="Times New Roman" panose="02020603050405020304" pitchFamily="18" charset="0"/>
                        </a:rPr>
                        <a:t>Văn</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bản</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Bạch</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tuộc</a:t>
                      </a:r>
                      <a:r>
                        <a:rPr lang="en-US" sz="3200" b="1" dirty="0">
                          <a:solidFill>
                            <a:srgbClr val="0D0D0D"/>
                          </a:solidFill>
                          <a:effectLst/>
                          <a:latin typeface="Times New Roman" panose="02020603050405020304" pitchFamily="18" charset="0"/>
                          <a:ea typeface="Calibri"/>
                          <a:cs typeface="Times New Roman" panose="02020603050405020304" pitchFamily="18" charset="0"/>
                        </a:rPr>
                        <a:t>”</a:t>
                      </a:r>
                      <a:r>
                        <a:rPr lang="en-US" sz="3200" b="1" dirty="0">
                          <a:effectLst/>
                          <a:latin typeface="Times New Roman" panose="02020603050405020304" pitchFamily="18" charset="0"/>
                          <a:ea typeface="Calibri"/>
                          <a:cs typeface="Times New Roman" panose="02020603050405020304" pitchFamily="18" charset="0"/>
                        </a:rPr>
                        <a:t> </a:t>
                      </a:r>
                      <a:endParaRPr lang="en-US" sz="32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r>
                        <a:rPr lang="nl-NL" sz="3200" b="1" dirty="0">
                          <a:effectLst/>
                          <a:latin typeface="Times New Roman" panose="02020603050405020304" pitchFamily="18" charset="0"/>
                          <a:ea typeface="Calibri"/>
                          <a:cs typeface="Times New Roman" panose="02020603050405020304" pitchFamily="18" charset="0"/>
                        </a:rPr>
                        <a:t> (Giuyn Véc-nơ)</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nl-NL" sz="3200" b="1" dirty="0">
                          <a:effectLst/>
                          <a:latin typeface="Times New Roman" panose="02020603050405020304" pitchFamily="18" charset="0"/>
                          <a:ea typeface="Calibri"/>
                          <a:cs typeface="Times New Roman" panose="02020603050405020304" pitchFamily="18" charset="0"/>
                        </a:rPr>
                        <a:t>Văn bản “Chất làm gỉ” </a:t>
                      </a:r>
                      <a:endParaRPr lang="en-US" sz="32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r>
                        <a:rPr lang="nl-NL" sz="3200" b="1" dirty="0">
                          <a:effectLst/>
                          <a:latin typeface="Times New Roman" panose="02020603050405020304" pitchFamily="18" charset="0"/>
                          <a:ea typeface="Calibri"/>
                          <a:cs typeface="Times New Roman" panose="02020603050405020304" pitchFamily="18" charset="0"/>
                        </a:rPr>
                        <a:t> (Rây Brét-bơ-ry)</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just">
                        <a:spcAft>
                          <a:spcPts val="0"/>
                        </a:spcAft>
                      </a:pPr>
                      <a:r>
                        <a:rPr lang="en-US" sz="3200" b="1" dirty="0">
                          <a:effectLst/>
                          <a:latin typeface="Times New Roman" panose="02020603050405020304" pitchFamily="18" charset="0"/>
                          <a:ea typeface="Calibri"/>
                          <a:cs typeface="Times New Roman" panose="02020603050405020304" pitchFamily="18" charset="0"/>
                        </a:rPr>
                        <a:t>-</a:t>
                      </a:r>
                      <a:r>
                        <a:rPr lang="vi-VN" sz="3200" b="1" dirty="0">
                          <a:effectLst/>
                          <a:latin typeface="Times New Roman" panose="02020603050405020304" pitchFamily="18" charset="0"/>
                          <a:ea typeface="Calibri"/>
                          <a:cs typeface="Times New Roman" panose="02020603050405020304" pitchFamily="18" charset="0"/>
                        </a:rPr>
                        <a:t> Nội dung nào có thực và nội dung nào không có thực?</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spcAft>
                          <a:spcPts val="0"/>
                        </a:spcAft>
                      </a:pP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Nội</a:t>
                      </a:r>
                      <a:r>
                        <a:rPr lang="en-US" sz="3200" b="1" dirty="0">
                          <a:solidFill>
                            <a:srgbClr val="0D0D0D"/>
                          </a:solidFill>
                          <a:effectLst/>
                          <a:latin typeface="Times New Roman" panose="02020603050405020304" pitchFamily="18" charset="0"/>
                          <a:ea typeface="Calibri"/>
                          <a:cs typeface="Times New Roman" panose="02020603050405020304" pitchFamily="18" charset="0"/>
                        </a:rPr>
                        <a:t> dung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có</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thực</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Cuộc</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thám</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hiểm</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trên</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biển</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và</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gặp</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bạch</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tuộc</a:t>
                      </a:r>
                      <a:r>
                        <a:rPr lang="en-US" sz="3200" dirty="0">
                          <a:solidFill>
                            <a:srgbClr val="0D0D0D"/>
                          </a:solidFill>
                          <a:effectLst/>
                          <a:latin typeface="Times New Roman" panose="02020603050405020304" pitchFamily="18" charset="0"/>
                          <a:ea typeface="Calibri"/>
                          <a:cs typeface="Times New Roman" panose="02020603050405020304" pitchFamily="18" charset="0"/>
                        </a:rPr>
                        <a:t>.</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Truyện</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có</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thực</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Việc</a:t>
                      </a:r>
                      <a:r>
                        <a:rPr lang="en-US" sz="3200" dirty="0">
                          <a:solidFill>
                            <a:srgbClr val="0D0D0D"/>
                          </a:solidFill>
                          <a:effectLst/>
                          <a:latin typeface="Times New Roman" panose="02020603050405020304" pitchFamily="18" charset="0"/>
                          <a:ea typeface="Calibri"/>
                          <a:cs typeface="Times New Roman" panose="02020603050405020304" pitchFamily="18" charset="0"/>
                        </a:rPr>
                        <a:t> con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người</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tạo</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nên</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chất</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làm</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gỉ</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cho</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kim</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loại</a:t>
                      </a:r>
                      <a:r>
                        <a:rPr lang="en-US" sz="3200" dirty="0">
                          <a:solidFill>
                            <a:srgbClr val="0D0D0D"/>
                          </a:solidFill>
                          <a:effectLst/>
                          <a:latin typeface="Times New Roman" panose="02020603050405020304" pitchFamily="18" charset="0"/>
                          <a:ea typeface="Calibri"/>
                          <a:cs typeface="Times New Roman" panose="02020603050405020304" pitchFamily="18" charset="0"/>
                        </a:rPr>
                        <a:t>.</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 name="Pentagon 2"/>
          <p:cNvSpPr/>
          <p:nvPr/>
        </p:nvSpPr>
        <p:spPr>
          <a:xfrm>
            <a:off x="1142999" y="-37707"/>
            <a:ext cx="7143161" cy="862763"/>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Đặt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0638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15136212"/>
              </p:ext>
            </p:extLst>
          </p:nvPr>
        </p:nvGraphicFramePr>
        <p:xfrm>
          <a:off x="94131" y="121023"/>
          <a:ext cx="12097869" cy="6847523"/>
        </p:xfrm>
        <a:graphic>
          <a:graphicData uri="http://schemas.openxmlformats.org/drawingml/2006/table">
            <a:tbl>
              <a:tblPr firstRow="1" bandRow="1">
                <a:tableStyleId>{5C22544A-7EE6-4342-B048-85BDC9FD1C3A}</a:tableStyleId>
              </a:tblPr>
              <a:tblGrid>
                <a:gridCol w="1721223">
                  <a:extLst>
                    <a:ext uri="{9D8B030D-6E8A-4147-A177-3AD203B41FA5}">
                      <a16:colId xmlns:a16="http://schemas.microsoft.com/office/drawing/2014/main" val="20000"/>
                    </a:ext>
                  </a:extLst>
                </a:gridCol>
                <a:gridCol w="4571999">
                  <a:extLst>
                    <a:ext uri="{9D8B030D-6E8A-4147-A177-3AD203B41FA5}">
                      <a16:colId xmlns:a16="http://schemas.microsoft.com/office/drawing/2014/main" val="20001"/>
                    </a:ext>
                  </a:extLst>
                </a:gridCol>
                <a:gridCol w="5804647">
                  <a:extLst>
                    <a:ext uri="{9D8B030D-6E8A-4147-A177-3AD203B41FA5}">
                      <a16:colId xmlns:a16="http://schemas.microsoft.com/office/drawing/2014/main" val="20002"/>
                    </a:ext>
                  </a:extLst>
                </a:gridCol>
              </a:tblGrid>
              <a:tr h="370840">
                <a:tc rowSpan="2">
                  <a:txBody>
                    <a:bodyPr/>
                    <a:lstStyle/>
                    <a:p>
                      <a:r>
                        <a:rPr lang="en-US" sz="26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6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FF0000"/>
                          </a:solidFill>
                          <a:effectLst/>
                          <a:latin typeface="Times New Roman" panose="02020603050405020304" pitchFamily="18" charset="0"/>
                          <a:ea typeface="+mn-ea"/>
                          <a:cs typeface="Times New Roman" panose="02020603050405020304" pitchFamily="18" charset="0"/>
                        </a:rPr>
                        <a:t>hỏi</a:t>
                      </a:r>
                      <a:r>
                        <a:rPr lang="en-US" sz="26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FF0000"/>
                          </a:solidFill>
                          <a:effectLst/>
                          <a:latin typeface="Times New Roman" panose="02020603050405020304" pitchFamily="18" charset="0"/>
                          <a:ea typeface="+mn-ea"/>
                          <a:cs typeface="Times New Roman" panose="02020603050405020304" pitchFamily="18" charset="0"/>
                        </a:rPr>
                        <a:t>tìm</a:t>
                      </a:r>
                      <a:r>
                        <a:rPr lang="en-US" sz="2600" b="1" kern="1200" dirty="0">
                          <a:solidFill>
                            <a:srgbClr val="FF0000"/>
                          </a:solidFill>
                          <a:effectLst/>
                          <a:latin typeface="Times New Roman" panose="02020603050405020304" pitchFamily="18" charset="0"/>
                          <a:ea typeface="+mn-ea"/>
                          <a:cs typeface="Times New Roman" panose="02020603050405020304" pitchFamily="18" charset="0"/>
                        </a:rPr>
                        <a:t> ý</a:t>
                      </a:r>
                      <a:endParaRPr lang="en-US" sz="26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26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6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FF0000"/>
                          </a:solidFill>
                          <a:effectLst/>
                          <a:latin typeface="Times New Roman" panose="02020603050405020304" pitchFamily="18" charset="0"/>
                          <a:ea typeface="+mn-ea"/>
                          <a:cs typeface="Times New Roman" panose="02020603050405020304" pitchFamily="18" charset="0"/>
                        </a:rPr>
                        <a:t>trả</a:t>
                      </a:r>
                      <a:r>
                        <a:rPr lang="en-US" sz="26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600" b="1" kern="1200" dirty="0" err="1">
                          <a:solidFill>
                            <a:srgbClr val="FF0000"/>
                          </a:solidFill>
                          <a:effectLst/>
                          <a:latin typeface="Times New Roman" panose="02020603050405020304" pitchFamily="18" charset="0"/>
                          <a:ea typeface="+mn-ea"/>
                          <a:cs typeface="Times New Roman" panose="02020603050405020304" pitchFamily="18" charset="0"/>
                        </a:rPr>
                        <a:t>lời</a:t>
                      </a:r>
                      <a:endParaRPr lang="en-US" sz="26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2600" b="1" dirty="0" err="1">
                          <a:solidFill>
                            <a:srgbClr val="0D0D0D"/>
                          </a:solidFill>
                          <a:effectLst/>
                          <a:latin typeface="Times New Roman" panose="02020603050405020304" pitchFamily="18" charset="0"/>
                          <a:ea typeface="Calibri"/>
                          <a:cs typeface="Times New Roman" panose="02020603050405020304" pitchFamily="18" charset="0"/>
                        </a:rPr>
                        <a:t>Văn</a:t>
                      </a:r>
                      <a:r>
                        <a:rPr lang="en-US" sz="2600" b="1" dirty="0">
                          <a:solidFill>
                            <a:srgbClr val="0D0D0D"/>
                          </a:solidFill>
                          <a:effectLst/>
                          <a:latin typeface="Times New Roman" panose="02020603050405020304" pitchFamily="18" charset="0"/>
                          <a:ea typeface="Calibri"/>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a:cs typeface="Times New Roman" panose="02020603050405020304" pitchFamily="18" charset="0"/>
                        </a:rPr>
                        <a:t>bản</a:t>
                      </a:r>
                      <a:r>
                        <a:rPr lang="en-US" sz="2600" b="1" dirty="0">
                          <a:solidFill>
                            <a:srgbClr val="0D0D0D"/>
                          </a:solidFill>
                          <a:effectLst/>
                          <a:latin typeface="Times New Roman" panose="02020603050405020304" pitchFamily="18" charset="0"/>
                          <a:ea typeface="Calibri"/>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a:cs typeface="Times New Roman" panose="02020603050405020304" pitchFamily="18" charset="0"/>
                        </a:rPr>
                        <a:t>Bạch</a:t>
                      </a:r>
                      <a:r>
                        <a:rPr lang="en-US" sz="2600" b="1" dirty="0">
                          <a:solidFill>
                            <a:srgbClr val="0D0D0D"/>
                          </a:solidFill>
                          <a:effectLst/>
                          <a:latin typeface="Times New Roman" panose="02020603050405020304" pitchFamily="18" charset="0"/>
                          <a:ea typeface="Calibri"/>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a:cs typeface="Times New Roman" panose="02020603050405020304" pitchFamily="18" charset="0"/>
                        </a:rPr>
                        <a:t>tuộc</a:t>
                      </a:r>
                      <a:r>
                        <a:rPr lang="en-US" sz="2600" b="1" dirty="0">
                          <a:solidFill>
                            <a:srgbClr val="0D0D0D"/>
                          </a:solidFill>
                          <a:effectLst/>
                          <a:latin typeface="Times New Roman" panose="02020603050405020304" pitchFamily="18" charset="0"/>
                          <a:ea typeface="Calibri"/>
                          <a:cs typeface="Times New Roman" panose="02020603050405020304" pitchFamily="18" charset="0"/>
                        </a:rPr>
                        <a:t>”</a:t>
                      </a:r>
                      <a:r>
                        <a:rPr lang="en-US" sz="2600" b="1" dirty="0">
                          <a:effectLst/>
                          <a:latin typeface="Times New Roman" panose="02020603050405020304" pitchFamily="18" charset="0"/>
                          <a:ea typeface="Calibri"/>
                          <a:cs typeface="Times New Roman" panose="02020603050405020304" pitchFamily="18" charset="0"/>
                        </a:rPr>
                        <a:t> </a:t>
                      </a:r>
                      <a:endParaRPr lang="en-US" sz="26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r>
                        <a:rPr lang="nl-NL" sz="2600" b="1" dirty="0">
                          <a:effectLst/>
                          <a:latin typeface="Times New Roman" panose="02020603050405020304" pitchFamily="18" charset="0"/>
                          <a:ea typeface="Calibri"/>
                          <a:cs typeface="Times New Roman" panose="02020603050405020304" pitchFamily="18" charset="0"/>
                        </a:rPr>
                        <a:t> (Giuyn Véc-nơ)</a:t>
                      </a:r>
                      <a:endParaRPr lang="en-US" sz="2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nl-NL" sz="2600" b="1" dirty="0">
                          <a:effectLst/>
                          <a:latin typeface="Times New Roman" panose="02020603050405020304" pitchFamily="18" charset="0"/>
                          <a:ea typeface="Calibri"/>
                          <a:cs typeface="Times New Roman" panose="02020603050405020304" pitchFamily="18" charset="0"/>
                        </a:rPr>
                        <a:t>Văn bản “Chất làm gỉ” </a:t>
                      </a:r>
                      <a:endParaRPr lang="en-US" sz="26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r>
                        <a:rPr lang="nl-NL" sz="2600" b="1" dirty="0">
                          <a:effectLst/>
                          <a:latin typeface="Times New Roman" panose="02020603050405020304" pitchFamily="18" charset="0"/>
                          <a:ea typeface="Calibri"/>
                          <a:cs typeface="Times New Roman" panose="02020603050405020304" pitchFamily="18" charset="0"/>
                        </a:rPr>
                        <a:t> (Rây Brét-bơ-ry)</a:t>
                      </a:r>
                      <a:endParaRPr lang="en-US" sz="2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just">
                        <a:spcAft>
                          <a:spcPts val="0"/>
                        </a:spcAft>
                      </a:pPr>
                      <a:r>
                        <a:rPr lang="en-US" sz="2600" b="1" dirty="0">
                          <a:effectLst/>
                          <a:latin typeface="Times New Roman" panose="02020603050405020304" pitchFamily="18" charset="0"/>
                          <a:ea typeface="Calibri"/>
                          <a:cs typeface="Times New Roman" panose="02020603050405020304" pitchFamily="18" charset="0"/>
                        </a:rPr>
                        <a:t>-</a:t>
                      </a:r>
                      <a:r>
                        <a:rPr lang="vi-VN" sz="2600" b="1" dirty="0">
                          <a:effectLst/>
                          <a:latin typeface="Times New Roman" panose="02020603050405020304" pitchFamily="18" charset="0"/>
                          <a:ea typeface="Calibri"/>
                          <a:cs typeface="Times New Roman" panose="02020603050405020304" pitchFamily="18" charset="0"/>
                        </a:rPr>
                        <a:t>Nội dung nào có thực và nội dung nào không có thực?</a:t>
                      </a:r>
                      <a:endParaRPr lang="en-US" sz="2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spcAft>
                          <a:spcPts val="0"/>
                        </a:spcAft>
                      </a:pPr>
                      <a:r>
                        <a:rPr lang="en-US" sz="2600" b="1" dirty="0">
                          <a:solidFill>
                            <a:srgbClr val="0D0D0D"/>
                          </a:solidFill>
                          <a:effectLst/>
                          <a:latin typeface="Times New Roman" panose="02020603050405020304" pitchFamily="18" charset="0"/>
                          <a:ea typeface="Calibri"/>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a:cs typeface="Times New Roman" panose="02020603050405020304" pitchFamily="18" charset="0"/>
                        </a:rPr>
                        <a:t>Truyện</a:t>
                      </a:r>
                      <a:r>
                        <a:rPr lang="en-US" sz="2600" b="1" dirty="0">
                          <a:solidFill>
                            <a:srgbClr val="0D0D0D"/>
                          </a:solidFill>
                          <a:effectLst/>
                          <a:latin typeface="Times New Roman" panose="02020603050405020304" pitchFamily="18" charset="0"/>
                          <a:ea typeface="Calibri"/>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a:cs typeface="Times New Roman" panose="02020603050405020304" pitchFamily="18" charset="0"/>
                        </a:rPr>
                        <a:t>không</a:t>
                      </a:r>
                      <a:r>
                        <a:rPr lang="en-US" sz="2600" b="1" dirty="0">
                          <a:solidFill>
                            <a:srgbClr val="0D0D0D"/>
                          </a:solidFill>
                          <a:effectLst/>
                          <a:latin typeface="Times New Roman" panose="02020603050405020304" pitchFamily="18" charset="0"/>
                          <a:ea typeface="Calibri"/>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a:cs typeface="Times New Roman" panose="02020603050405020304" pitchFamily="18" charset="0"/>
                        </a:rPr>
                        <a:t>có</a:t>
                      </a:r>
                      <a:r>
                        <a:rPr lang="en-US" sz="2600" b="1" dirty="0">
                          <a:solidFill>
                            <a:srgbClr val="0D0D0D"/>
                          </a:solidFill>
                          <a:effectLst/>
                          <a:latin typeface="Times New Roman" panose="02020603050405020304" pitchFamily="18" charset="0"/>
                          <a:ea typeface="Calibri"/>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a:cs typeface="Times New Roman" panose="02020603050405020304" pitchFamily="18" charset="0"/>
                        </a:rPr>
                        <a:t>thực</a:t>
                      </a:r>
                      <a:r>
                        <a:rPr lang="en-US" sz="2600" b="1" dirty="0">
                          <a:solidFill>
                            <a:srgbClr val="0D0D0D"/>
                          </a:solidFill>
                          <a:effectLst/>
                          <a:latin typeface="Times New Roman" panose="02020603050405020304" pitchFamily="18" charset="0"/>
                          <a:ea typeface="Calibri"/>
                          <a:cs typeface="Times New Roman" panose="02020603050405020304" pitchFamily="18" charset="0"/>
                        </a:rPr>
                        <a:t>:</a:t>
                      </a:r>
                      <a:endParaRPr lang="en-US" sz="26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600" dirty="0" err="1">
                          <a:solidFill>
                            <a:srgbClr val="0D0D0D"/>
                          </a:solidFill>
                          <a:effectLst/>
                          <a:latin typeface="Times New Roman" panose="02020603050405020304" pitchFamily="18" charset="0"/>
                          <a:ea typeface="Calibri"/>
                          <a:cs typeface="Times New Roman" panose="02020603050405020304" pitchFamily="18" charset="0"/>
                        </a:rPr>
                        <a:t>Sự</a:t>
                      </a:r>
                      <a:r>
                        <a:rPr lang="en-US" sz="2600" dirty="0">
                          <a:solidFill>
                            <a:srgbClr val="0D0D0D"/>
                          </a:solidFill>
                          <a:effectLst/>
                          <a:latin typeface="Times New Roman" panose="02020603050405020304" pitchFamily="18" charset="0"/>
                          <a:ea typeface="Calibri"/>
                          <a:cs typeface="Times New Roman" panose="02020603050405020304" pitchFamily="18" charset="0"/>
                        </a:rPr>
                        <a:t> hung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dữ</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của</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bạch</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tuộc</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và</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hình</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dáng</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khổng</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lồ</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của</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chúng</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cái</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vòi</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dài</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trườn</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xuống</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dưới</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thang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như</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một</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con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rắn</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hai</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chục</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cái</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vòi</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nữa</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thì</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ngoằn</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a:cs typeface="Times New Roman" panose="02020603050405020304" pitchFamily="18" charset="0"/>
                        </a:rPr>
                        <a:t>ngoèo</a:t>
                      </a:r>
                      <a:r>
                        <a:rPr lang="en-US" sz="2600" i="1" dirty="0">
                          <a:solidFill>
                            <a:srgbClr val="000000"/>
                          </a:solidFill>
                          <a:effectLst/>
                          <a:latin typeface="Times New Roman" panose="02020603050405020304" pitchFamily="18" charset="0"/>
                          <a:ea typeface="Times New Roman"/>
                          <a:cs typeface="Times New Roman" panose="02020603050405020304" pitchFamily="18" charset="0"/>
                        </a:rPr>
                        <a:t>”</a:t>
                      </a:r>
                      <a:endParaRPr lang="en-US" sz="2600" dirty="0">
                        <a:effectLst/>
                        <a:latin typeface="Times New Roman" panose="02020603050405020304" pitchFamily="18" charset="0"/>
                        <a:ea typeface="Calibri"/>
                        <a:cs typeface="Times New Roman" panose="02020603050405020304" pitchFamily="18" charset="0"/>
                      </a:endParaRPr>
                    </a:p>
                    <a:p>
                      <a:pPr algn="just">
                        <a:spcAft>
                          <a:spcPts val="0"/>
                        </a:spcAft>
                      </a:pPr>
                      <a:r>
                        <a:rPr lang="vi-VN" sz="2600" dirty="0">
                          <a:solidFill>
                            <a:srgbClr val="000000"/>
                          </a:solidFill>
                          <a:effectLst/>
                          <a:latin typeface="Times New Roman" panose="02020603050405020304" pitchFamily="18" charset="0"/>
                          <a:ea typeface="Calibri"/>
                          <a:cs typeface="Times New Roman" panose="02020603050405020304" pitchFamily="18" charset="0"/>
                        </a:rPr>
                        <a:t>- Bạch tuộc có đuôi và đuôi có thể mọc lại.</a:t>
                      </a:r>
                      <a:endParaRPr lang="en-US" sz="2600" dirty="0">
                        <a:effectLst/>
                        <a:latin typeface="Times New Roman" panose="02020603050405020304" pitchFamily="18" charset="0"/>
                        <a:ea typeface="Calibri"/>
                        <a:cs typeface="Times New Roman" panose="02020603050405020304" pitchFamily="18" charset="0"/>
                      </a:endParaRPr>
                    </a:p>
                    <a:p>
                      <a:pPr algn="just">
                        <a:spcAft>
                          <a:spcPts val="0"/>
                        </a:spcAft>
                      </a:pPr>
                      <a:r>
                        <a:rPr lang="vi-VN" sz="2600" dirty="0">
                          <a:solidFill>
                            <a:srgbClr val="000000"/>
                          </a:solidFill>
                          <a:effectLst/>
                          <a:latin typeface="Times New Roman" panose="02020603050405020304" pitchFamily="18" charset="0"/>
                          <a:ea typeface="Calibri"/>
                          <a:cs typeface="Times New Roman" panose="02020603050405020304" pitchFamily="18" charset="0"/>
                        </a:rPr>
                        <a:t>- Khối thịt của bạch tuộc nặng chừng hai mươi, hai lăm tấn.</a:t>
                      </a:r>
                      <a:endParaRPr lang="en-US" sz="26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600" dirty="0">
                          <a:solidFill>
                            <a:srgbClr val="000000"/>
                          </a:solidFill>
                          <a:effectLst/>
                          <a:latin typeface="Times New Roman" panose="02020603050405020304" pitchFamily="18" charset="0"/>
                          <a:ea typeface="Calibri"/>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a:cs typeface="Times New Roman" panose="02020603050405020304" pitchFamily="18" charset="0"/>
                        </a:rPr>
                        <a:t>Mực</a:t>
                      </a:r>
                      <a:r>
                        <a:rPr lang="en-US" sz="2600" dirty="0">
                          <a:solidFill>
                            <a:srgbClr val="000000"/>
                          </a:solidFill>
                          <a:effectLst/>
                          <a:latin typeface="Times New Roman" panose="02020603050405020304" pitchFamily="18" charset="0"/>
                          <a:ea typeface="Calibri"/>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a:cs typeface="Times New Roman" panose="02020603050405020304" pitchFamily="18" charset="0"/>
                        </a:rPr>
                        <a:t>đen</a:t>
                      </a:r>
                      <a:r>
                        <a:rPr lang="en-US" sz="2600" dirty="0">
                          <a:solidFill>
                            <a:srgbClr val="000000"/>
                          </a:solidFill>
                          <a:effectLst/>
                          <a:latin typeface="Times New Roman" panose="02020603050405020304" pitchFamily="18" charset="0"/>
                          <a:ea typeface="Calibri"/>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a:cs typeface="Times New Roman" panose="02020603050405020304" pitchFamily="18" charset="0"/>
                        </a:rPr>
                        <a:t>bạch</a:t>
                      </a:r>
                      <a:r>
                        <a:rPr lang="en-US" sz="2600" dirty="0">
                          <a:solidFill>
                            <a:srgbClr val="000000"/>
                          </a:solidFill>
                          <a:effectLst/>
                          <a:latin typeface="Times New Roman" panose="02020603050405020304" pitchFamily="18" charset="0"/>
                          <a:ea typeface="Calibri"/>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a:cs typeface="Times New Roman" panose="02020603050405020304" pitchFamily="18" charset="0"/>
                        </a:rPr>
                        <a:t>tuộc</a:t>
                      </a:r>
                      <a:r>
                        <a:rPr lang="en-US" sz="2600" dirty="0">
                          <a:solidFill>
                            <a:srgbClr val="000000"/>
                          </a:solidFill>
                          <a:effectLst/>
                          <a:latin typeface="Times New Roman" panose="02020603050405020304" pitchFamily="18" charset="0"/>
                          <a:ea typeface="Calibri"/>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a:cs typeface="Times New Roman" panose="02020603050405020304" pitchFamily="18" charset="0"/>
                        </a:rPr>
                        <a:t>không</a:t>
                      </a:r>
                      <a:r>
                        <a:rPr lang="en-US" sz="2600" dirty="0">
                          <a:solidFill>
                            <a:srgbClr val="000000"/>
                          </a:solidFill>
                          <a:effectLst/>
                          <a:latin typeface="Times New Roman" panose="02020603050405020304" pitchFamily="18" charset="0"/>
                          <a:ea typeface="Calibri"/>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a:cs typeface="Times New Roman" panose="02020603050405020304" pitchFamily="18" charset="0"/>
                        </a:rPr>
                        <a:t>gây</a:t>
                      </a:r>
                      <a:r>
                        <a:rPr lang="en-US" sz="2600" dirty="0">
                          <a:solidFill>
                            <a:srgbClr val="000000"/>
                          </a:solidFill>
                          <a:effectLst/>
                          <a:latin typeface="Times New Roman" panose="02020603050405020304" pitchFamily="18" charset="0"/>
                          <a:ea typeface="Calibri"/>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a:cs typeface="Times New Roman" panose="02020603050405020304" pitchFamily="18" charset="0"/>
                        </a:rPr>
                        <a:t>hại</a:t>
                      </a:r>
                      <a:r>
                        <a:rPr lang="en-US" sz="2600" dirty="0">
                          <a:solidFill>
                            <a:srgbClr val="000000"/>
                          </a:solidFill>
                          <a:effectLst/>
                          <a:latin typeface="Times New Roman" panose="02020603050405020304" pitchFamily="18" charset="0"/>
                          <a:ea typeface="Calibri"/>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a:cs typeface="Times New Roman" panose="02020603050405020304" pitchFamily="18" charset="0"/>
                        </a:rPr>
                        <a:t>cho</a:t>
                      </a:r>
                      <a:r>
                        <a:rPr lang="en-US" sz="2600" dirty="0">
                          <a:solidFill>
                            <a:srgbClr val="000000"/>
                          </a:solidFill>
                          <a:effectLst/>
                          <a:latin typeface="Times New Roman" panose="02020603050405020304" pitchFamily="18" charset="0"/>
                          <a:ea typeface="Calibri"/>
                          <a:cs typeface="Times New Roman" panose="02020603050405020304" pitchFamily="18" charset="0"/>
                        </a:rPr>
                        <a:t> con </a:t>
                      </a:r>
                      <a:r>
                        <a:rPr lang="en-US" sz="2600" dirty="0" err="1">
                          <a:solidFill>
                            <a:srgbClr val="000000"/>
                          </a:solidFill>
                          <a:effectLst/>
                          <a:latin typeface="Times New Roman" panose="02020603050405020304" pitchFamily="18" charset="0"/>
                          <a:ea typeface="Calibri"/>
                          <a:cs typeface="Times New Roman" panose="02020603050405020304" pitchFamily="18" charset="0"/>
                        </a:rPr>
                        <a:t>người</a:t>
                      </a:r>
                      <a:endParaRPr lang="en-US" sz="2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a:cs typeface="Times New Roman" panose="02020603050405020304" pitchFamily="18" charset="0"/>
                        </a:rPr>
                        <a:t>Truyện</a:t>
                      </a:r>
                      <a:r>
                        <a:rPr lang="en-US" sz="2600" b="1" dirty="0">
                          <a:solidFill>
                            <a:srgbClr val="0D0D0D"/>
                          </a:solidFill>
                          <a:effectLst/>
                          <a:latin typeface="Times New Roman" panose="02020603050405020304" pitchFamily="18" charset="0"/>
                          <a:ea typeface="Calibri"/>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a:cs typeface="Times New Roman" panose="02020603050405020304" pitchFamily="18" charset="0"/>
                        </a:rPr>
                        <a:t>không</a:t>
                      </a:r>
                      <a:r>
                        <a:rPr lang="en-US" sz="2600" b="1" dirty="0">
                          <a:solidFill>
                            <a:srgbClr val="0D0D0D"/>
                          </a:solidFill>
                          <a:effectLst/>
                          <a:latin typeface="Times New Roman" panose="02020603050405020304" pitchFamily="18" charset="0"/>
                          <a:ea typeface="Calibri"/>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a:cs typeface="Times New Roman" panose="02020603050405020304" pitchFamily="18" charset="0"/>
                        </a:rPr>
                        <a:t>có</a:t>
                      </a:r>
                      <a:r>
                        <a:rPr lang="en-US" sz="2600" b="1" dirty="0">
                          <a:solidFill>
                            <a:srgbClr val="0D0D0D"/>
                          </a:solidFill>
                          <a:effectLst/>
                          <a:latin typeface="Times New Roman" panose="02020603050405020304" pitchFamily="18" charset="0"/>
                          <a:ea typeface="Calibri"/>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a:cs typeface="Times New Roman" panose="02020603050405020304" pitchFamily="18" charset="0"/>
                        </a:rPr>
                        <a:t>thực</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endParaRPr lang="en-US" sz="26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Người</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lính</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bảo</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vệ</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không</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thể</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bắn</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được</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trung</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sĩ</a:t>
                      </a:r>
                      <a:r>
                        <a:rPr lang="en-US" sz="2600" dirty="0">
                          <a:solidFill>
                            <a:srgbClr val="0D0D0D"/>
                          </a:solidFill>
                          <a:effectLst/>
                          <a:latin typeface="Times New Roman" panose="02020603050405020304" pitchFamily="18" charset="0"/>
                          <a:ea typeface="Calibri"/>
                          <a:cs typeface="Times New Roman" panose="02020603050405020304" pitchFamily="18" charset="0"/>
                        </a:rPr>
                        <a:t>.</a:t>
                      </a:r>
                      <a:endParaRPr lang="en-US" sz="26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Sự</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huyền</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diệu</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của</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chất</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không</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gỉ</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dirty="0" err="1">
                          <a:solidFill>
                            <a:srgbClr val="0D0D0D"/>
                          </a:solidFill>
                          <a:effectLst/>
                          <a:latin typeface="Times New Roman" panose="02020603050405020304" pitchFamily="18" charset="0"/>
                          <a:ea typeface="Calibri"/>
                          <a:cs typeface="Times New Roman" panose="02020603050405020304" pitchFamily="18" charset="0"/>
                        </a:rPr>
                        <a:t>khiến</a:t>
                      </a:r>
                      <a:r>
                        <a:rPr lang="en-US" sz="2600"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a:solidFill>
                            <a:srgbClr val="0D0D0D"/>
                          </a:solidFill>
                          <a:effectLst/>
                          <a:latin typeface="Times New Roman" panose="02020603050405020304" pitchFamily="18" charset="0"/>
                          <a:ea typeface="Calibri"/>
                          <a:cs typeface="Times New Roman" panose="02020603050405020304" pitchFamily="18" charset="0"/>
                        </a:rPr>
                        <a:t>“</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Những</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khẩu</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súng</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đang</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biến</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thành</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vụn</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sắt</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gỉ</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màu</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vàng</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những</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chiếc</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máy</a:t>
                      </a:r>
                      <a:r>
                        <a:rPr lang="en-US" sz="2600" i="1" dirty="0">
                          <a:solidFill>
                            <a:srgbClr val="0D0D0D"/>
                          </a:solidFill>
                          <a:effectLst/>
                          <a:latin typeface="Times New Roman" panose="02020603050405020304" pitchFamily="18" charset="0"/>
                          <a:ea typeface="Calibri"/>
                          <a:cs typeface="Times New Roman" panose="02020603050405020304" pitchFamily="18" charset="0"/>
                        </a:rPr>
                        <a:t> bay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thì</a:t>
                      </a:r>
                      <a:r>
                        <a:rPr lang="en-US" sz="2600" i="1" dirty="0">
                          <a:solidFill>
                            <a:srgbClr val="0D0D0D"/>
                          </a:solidFill>
                          <a:effectLst/>
                          <a:latin typeface="Times New Roman" panose="02020603050405020304" pitchFamily="18" charset="0"/>
                          <a:ea typeface="Calibri"/>
                          <a:cs typeface="Times New Roman" panose="02020603050405020304" pitchFamily="18" charset="0"/>
                        </a:rPr>
                        <a:t> tan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vụn</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ra</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thành</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đám</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bụi</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mài</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xám</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vị</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gió</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cuối</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đi</a:t>
                      </a:r>
                      <a:r>
                        <a:rPr lang="en-US" sz="2600" i="1" dirty="0">
                          <a:solidFill>
                            <a:srgbClr val="0D0D0D"/>
                          </a:solidFill>
                          <a:effectLst/>
                          <a:latin typeface="Times New Roman" panose="02020603050405020304" pitchFamily="18" charset="0"/>
                          <a:ea typeface="Calibri"/>
                          <a:cs typeface="Times New Roman" panose="02020603050405020304" pitchFamily="18" charset="0"/>
                        </a:rPr>
                        <a:t> bay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lả</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tả</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những</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chiêc</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xe</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tăng</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từ</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từ</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chìm</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vào</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lớp</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nhựa</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đường</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nóng</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chảy</a:t>
                      </a:r>
                      <a:r>
                        <a:rPr lang="en-US" sz="2600" i="1" dirty="0">
                          <a:solidFill>
                            <a:srgbClr val="0D0D0D"/>
                          </a:solidFill>
                          <a:effectLst/>
                          <a:latin typeface="Times New Roman" panose="02020603050405020304" pitchFamily="18" charset="0"/>
                          <a:ea typeface="Calibri"/>
                          <a:cs typeface="Times New Roman" panose="02020603050405020304" pitchFamily="18" charset="0"/>
                        </a:rPr>
                        <a:t>…</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Những</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chiếc</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xe</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tải</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biến</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thành</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những</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đám</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mây</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màu</a:t>
                      </a:r>
                      <a:r>
                        <a:rPr lang="en-US" sz="2600" i="1" dirty="0">
                          <a:solidFill>
                            <a:srgbClr val="0D0D0D"/>
                          </a:solidFill>
                          <a:effectLst/>
                          <a:latin typeface="Times New Roman" panose="02020603050405020304" pitchFamily="18" charset="0"/>
                          <a:ea typeface="Calibri"/>
                          <a:cs typeface="Times New Roman" panose="02020603050405020304" pitchFamily="18" charset="0"/>
                        </a:rPr>
                        <a:t> da cam,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chỉ</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còn</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lại</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những</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chiếc</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lốp</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cao</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su</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lăn</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đi</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một</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cách</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vô</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định</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trên</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mặt</a:t>
                      </a:r>
                      <a:r>
                        <a:rPr lang="en-US" sz="2600" i="1" dirty="0">
                          <a:solidFill>
                            <a:srgbClr val="0D0D0D"/>
                          </a:solidFill>
                          <a:effectLst/>
                          <a:latin typeface="Times New Roman" panose="02020603050405020304" pitchFamily="18" charset="0"/>
                          <a:ea typeface="Calibri"/>
                          <a:cs typeface="Times New Roman" panose="02020603050405020304" pitchFamily="18" charset="0"/>
                        </a:rPr>
                        <a:t> </a:t>
                      </a:r>
                      <a:r>
                        <a:rPr lang="en-US" sz="2600" i="1" dirty="0" err="1">
                          <a:solidFill>
                            <a:srgbClr val="0D0D0D"/>
                          </a:solidFill>
                          <a:effectLst/>
                          <a:latin typeface="Times New Roman" panose="02020603050405020304" pitchFamily="18" charset="0"/>
                          <a:ea typeface="Calibri"/>
                          <a:cs typeface="Times New Roman" panose="02020603050405020304" pitchFamily="18" charset="0"/>
                        </a:rPr>
                        <a:t>đường</a:t>
                      </a:r>
                      <a:r>
                        <a:rPr lang="en-US" sz="2600" i="1" dirty="0">
                          <a:solidFill>
                            <a:srgbClr val="0D0D0D"/>
                          </a:solidFill>
                          <a:effectLst/>
                          <a:latin typeface="Times New Roman" panose="02020603050405020304" pitchFamily="18" charset="0"/>
                          <a:ea typeface="Calibri"/>
                          <a:cs typeface="Times New Roman" panose="02020603050405020304" pitchFamily="18" charset="0"/>
                        </a:rPr>
                        <a:t>…”</a:t>
                      </a:r>
                      <a:endParaRPr lang="en-US" sz="2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861527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113121" y="1159497"/>
            <a:ext cx="6476215" cy="5580668"/>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lũy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Plaque 4"/>
          <p:cNvSpPr/>
          <p:nvPr/>
        </p:nvSpPr>
        <p:spPr>
          <a:xfrm>
            <a:off x="6975835" y="1414021"/>
            <a:ext cx="4939646" cy="4916078"/>
          </a:xfrm>
          <a:prstGeom prst="plaqu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 20-11,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6" name="Flowchart: Terminator 5"/>
          <p:cNvSpPr/>
          <p:nvPr/>
        </p:nvSpPr>
        <p:spPr>
          <a:xfrm>
            <a:off x="113121" y="65988"/>
            <a:ext cx="8691513" cy="1008668"/>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Times New Roman" panose="02020603050405020304" pitchFamily="18" charset="0"/>
                <a:cs typeface="Times New Roman" panose="02020603050405020304" pitchFamily="18" charset="0"/>
              </a:rPr>
              <a:t>HOẠT ĐỘNG 1: KHỞI ĐỘNG/ MỞ ĐẦU</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02253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35745025"/>
              </p:ext>
            </p:extLst>
          </p:nvPr>
        </p:nvGraphicFramePr>
        <p:xfrm>
          <a:off x="94132" y="1277470"/>
          <a:ext cx="11954434" cy="4548886"/>
        </p:xfrm>
        <a:graphic>
          <a:graphicData uri="http://schemas.openxmlformats.org/drawingml/2006/table">
            <a:tbl>
              <a:tblPr firstRow="1" bandRow="1">
                <a:tableStyleId>{5C22544A-7EE6-4342-B048-85BDC9FD1C3A}</a:tableStyleId>
              </a:tblPr>
              <a:tblGrid>
                <a:gridCol w="1700816">
                  <a:extLst>
                    <a:ext uri="{9D8B030D-6E8A-4147-A177-3AD203B41FA5}">
                      <a16:colId xmlns:a16="http://schemas.microsoft.com/office/drawing/2014/main" val="20000"/>
                    </a:ext>
                  </a:extLst>
                </a:gridCol>
                <a:gridCol w="4104047">
                  <a:extLst>
                    <a:ext uri="{9D8B030D-6E8A-4147-A177-3AD203B41FA5}">
                      <a16:colId xmlns:a16="http://schemas.microsoft.com/office/drawing/2014/main" val="20001"/>
                    </a:ext>
                  </a:extLst>
                </a:gridCol>
                <a:gridCol w="6149571">
                  <a:extLst>
                    <a:ext uri="{9D8B030D-6E8A-4147-A177-3AD203B41FA5}">
                      <a16:colId xmlns:a16="http://schemas.microsoft.com/office/drawing/2014/main" val="20002"/>
                    </a:ext>
                  </a:extLst>
                </a:gridCol>
              </a:tblGrid>
              <a:tr h="370840">
                <a:tc rowSpan="2">
                  <a:txBody>
                    <a:bodyPr/>
                    <a:lstStyle/>
                    <a:p>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hỏi</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tìm</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ý</a:t>
                      </a:r>
                      <a:endParaRPr lang="en-US" sz="32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trả</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lời</a:t>
                      </a:r>
                      <a:endParaRPr lang="en-US" sz="32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b="1" dirty="0" err="1">
                          <a:solidFill>
                            <a:srgbClr val="0D0D0D"/>
                          </a:solidFill>
                          <a:effectLst/>
                          <a:latin typeface="Times New Roman" panose="02020603050405020304" pitchFamily="18" charset="0"/>
                          <a:ea typeface="Calibri"/>
                          <a:cs typeface="Times New Roman" panose="02020603050405020304" pitchFamily="18" charset="0"/>
                        </a:rPr>
                        <a:t>Văn</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bản</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Bạch</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tuộc</a:t>
                      </a:r>
                      <a:r>
                        <a:rPr lang="en-US" sz="3200" b="1" dirty="0">
                          <a:solidFill>
                            <a:srgbClr val="0D0D0D"/>
                          </a:solidFill>
                          <a:effectLst/>
                          <a:latin typeface="Times New Roman" panose="02020603050405020304" pitchFamily="18" charset="0"/>
                          <a:ea typeface="Calibri"/>
                          <a:cs typeface="Times New Roman" panose="02020603050405020304" pitchFamily="18" charset="0"/>
                        </a:rPr>
                        <a:t>”</a:t>
                      </a:r>
                      <a:r>
                        <a:rPr lang="en-US" sz="3200" b="1" dirty="0">
                          <a:effectLst/>
                          <a:latin typeface="Times New Roman" panose="02020603050405020304" pitchFamily="18" charset="0"/>
                          <a:ea typeface="Calibri"/>
                          <a:cs typeface="Times New Roman" panose="02020603050405020304" pitchFamily="18" charset="0"/>
                        </a:rPr>
                        <a:t> </a:t>
                      </a:r>
                      <a:endParaRPr lang="en-US" sz="32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r>
                        <a:rPr lang="nl-NL" sz="3200" b="1" dirty="0">
                          <a:effectLst/>
                          <a:latin typeface="Times New Roman" panose="02020603050405020304" pitchFamily="18" charset="0"/>
                          <a:ea typeface="Calibri"/>
                          <a:cs typeface="Times New Roman" panose="02020603050405020304" pitchFamily="18" charset="0"/>
                        </a:rPr>
                        <a:t> (Giuyn Véc-nơ)</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nl-NL" sz="3200" b="1" dirty="0">
                          <a:effectLst/>
                          <a:latin typeface="Times New Roman" panose="02020603050405020304" pitchFamily="18" charset="0"/>
                          <a:ea typeface="Calibri"/>
                          <a:cs typeface="Times New Roman" panose="02020603050405020304" pitchFamily="18" charset="0"/>
                        </a:rPr>
                        <a:t>Văn bản “Chất làm gỉ” </a:t>
                      </a:r>
                      <a:endParaRPr lang="en-US" sz="32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r>
                        <a:rPr lang="nl-NL" sz="3200" b="1" dirty="0">
                          <a:effectLst/>
                          <a:latin typeface="Times New Roman" panose="02020603050405020304" pitchFamily="18" charset="0"/>
                          <a:ea typeface="Calibri"/>
                          <a:cs typeface="Times New Roman" panose="02020603050405020304" pitchFamily="18" charset="0"/>
                        </a:rPr>
                        <a:t> (Rây Brét-bơ-ry)</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spcAft>
                          <a:spcPts val="0"/>
                        </a:spcAft>
                      </a:pPr>
                      <a:r>
                        <a:rPr lang="vi-VN" sz="3200" b="1" dirty="0">
                          <a:effectLst/>
                          <a:latin typeface="Times New Roman" panose="02020603050405020304" pitchFamily="18" charset="0"/>
                          <a:ea typeface="Calibri"/>
                          <a:cs typeface="Times New Roman" panose="02020603050405020304" pitchFamily="18" charset="0"/>
                        </a:rPr>
                        <a:t> Điểm nào cần trao đổi để thống nhất ý kiến?</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en-US" sz="3200" dirty="0" err="1">
                          <a:solidFill>
                            <a:srgbClr val="0D0D0D"/>
                          </a:solidFill>
                          <a:effectLst/>
                          <a:latin typeface="Times New Roman" panose="02020603050405020304" pitchFamily="18" charset="0"/>
                          <a:ea typeface="Calibri"/>
                          <a:cs typeface="Times New Roman" panose="02020603050405020304" pitchFamily="18" charset="0"/>
                        </a:rPr>
                        <a:t>Điểm</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có</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thực</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và</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không</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có</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thực</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trong</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văn</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bản</a:t>
                      </a:r>
                      <a:r>
                        <a:rPr lang="en-US" sz="3200" dirty="0">
                          <a:solidFill>
                            <a:srgbClr val="0D0D0D"/>
                          </a:solidFill>
                          <a:effectLst/>
                          <a:latin typeface="Times New Roman" panose="02020603050405020304" pitchFamily="18" charset="0"/>
                          <a:ea typeface="Calibri"/>
                          <a:cs typeface="Times New Roman" panose="02020603050405020304" pitchFamily="18" charset="0"/>
                        </a:rPr>
                        <a:t>.</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dirty="0" err="1">
                          <a:solidFill>
                            <a:srgbClr val="0D0D0D"/>
                          </a:solidFill>
                          <a:effectLst/>
                          <a:latin typeface="Times New Roman" panose="02020603050405020304" pitchFamily="18" charset="0"/>
                          <a:ea typeface="Calibri"/>
                          <a:cs typeface="Times New Roman" panose="02020603050405020304" pitchFamily="18" charset="0"/>
                        </a:rPr>
                        <a:t>Điểm</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có</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thực</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và</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không</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có</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thực</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trong</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văn</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bản</a:t>
                      </a:r>
                      <a:r>
                        <a:rPr lang="en-US" sz="3200" dirty="0">
                          <a:solidFill>
                            <a:srgbClr val="0D0D0D"/>
                          </a:solidFill>
                          <a:effectLst/>
                          <a:latin typeface="Times New Roman" panose="02020603050405020304" pitchFamily="18" charset="0"/>
                          <a:ea typeface="Calibri"/>
                          <a:cs typeface="Times New Roman" panose="02020603050405020304" pitchFamily="18" charset="0"/>
                        </a:rPr>
                        <a:t>.</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Pentagon 4"/>
          <p:cNvSpPr/>
          <p:nvPr/>
        </p:nvSpPr>
        <p:spPr>
          <a:xfrm>
            <a:off x="1953427" y="132319"/>
            <a:ext cx="6879487" cy="862763"/>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Đặt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7615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4885844"/>
              </p:ext>
            </p:extLst>
          </p:nvPr>
        </p:nvGraphicFramePr>
        <p:xfrm>
          <a:off x="309282" y="1405466"/>
          <a:ext cx="11645152" cy="5240528"/>
        </p:xfrm>
        <a:graphic>
          <a:graphicData uri="http://schemas.openxmlformats.org/drawingml/2006/table">
            <a:tbl>
              <a:tblPr firstRow="1" bandRow="1">
                <a:tableStyleId>{5C22544A-7EE6-4342-B048-85BDC9FD1C3A}</a:tableStyleId>
              </a:tblPr>
              <a:tblGrid>
                <a:gridCol w="1707777">
                  <a:extLst>
                    <a:ext uri="{9D8B030D-6E8A-4147-A177-3AD203B41FA5}">
                      <a16:colId xmlns:a16="http://schemas.microsoft.com/office/drawing/2014/main" val="20000"/>
                    </a:ext>
                  </a:extLst>
                </a:gridCol>
                <a:gridCol w="2958353">
                  <a:extLst>
                    <a:ext uri="{9D8B030D-6E8A-4147-A177-3AD203B41FA5}">
                      <a16:colId xmlns:a16="http://schemas.microsoft.com/office/drawing/2014/main" val="20001"/>
                    </a:ext>
                  </a:extLst>
                </a:gridCol>
                <a:gridCol w="3630706">
                  <a:extLst>
                    <a:ext uri="{9D8B030D-6E8A-4147-A177-3AD203B41FA5}">
                      <a16:colId xmlns:a16="http://schemas.microsoft.com/office/drawing/2014/main" val="20002"/>
                    </a:ext>
                  </a:extLst>
                </a:gridCol>
                <a:gridCol w="3348316">
                  <a:extLst>
                    <a:ext uri="{9D8B030D-6E8A-4147-A177-3AD203B41FA5}">
                      <a16:colId xmlns:a16="http://schemas.microsoft.com/office/drawing/2014/main" val="20003"/>
                    </a:ext>
                  </a:extLst>
                </a:gridCol>
              </a:tblGrid>
              <a:tr h="370840">
                <a:tc rowSpan="2">
                  <a:txBody>
                    <a:bodyPr/>
                    <a:lstStyle/>
                    <a:p>
                      <a:r>
                        <a:rPr lang="en-US" sz="3200" b="1" kern="1200" dirty="0" err="1">
                          <a:solidFill>
                            <a:srgbClr val="0070C0"/>
                          </a:solidFill>
                          <a:effectLst/>
                          <a:latin typeface="Times New Roman" panose="02020603050405020304" pitchFamily="18" charset="0"/>
                          <a:ea typeface="+mn-ea"/>
                          <a:cs typeface="Times New Roman" panose="02020603050405020304" pitchFamily="18" charset="0"/>
                        </a:rPr>
                        <a:t>Dàn</a:t>
                      </a:r>
                      <a:r>
                        <a:rPr lang="en-US" sz="3200" b="1" kern="1200" dirty="0">
                          <a:solidFill>
                            <a:srgbClr val="0070C0"/>
                          </a:solidFill>
                          <a:effectLst/>
                          <a:latin typeface="Times New Roman" panose="02020603050405020304" pitchFamily="18" charset="0"/>
                          <a:ea typeface="+mn-ea"/>
                          <a:cs typeface="Times New Roman" panose="02020603050405020304" pitchFamily="18" charset="0"/>
                        </a:rPr>
                        <a:t> ý </a:t>
                      </a:r>
                      <a:r>
                        <a:rPr lang="en-US" sz="3200" b="1" kern="1200" dirty="0" err="1">
                          <a:solidFill>
                            <a:srgbClr val="0070C0"/>
                          </a:solidFill>
                          <a:effectLst/>
                          <a:latin typeface="Times New Roman" panose="02020603050405020304" pitchFamily="18" charset="0"/>
                          <a:ea typeface="+mn-ea"/>
                          <a:cs typeface="Times New Roman" panose="02020603050405020304" pitchFamily="18" charset="0"/>
                        </a:rPr>
                        <a:t>bài</a:t>
                      </a:r>
                      <a:r>
                        <a:rPr lang="en-US" sz="3200" b="1"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0070C0"/>
                          </a:solidFill>
                          <a:effectLst/>
                          <a:latin typeface="Times New Roman" panose="02020603050405020304" pitchFamily="18" charset="0"/>
                          <a:ea typeface="+mn-ea"/>
                          <a:cs typeface="Times New Roman" panose="02020603050405020304" pitchFamily="18" charset="0"/>
                        </a:rPr>
                        <a:t>nói</a:t>
                      </a:r>
                      <a:endParaRPr lang="en-US" sz="32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3200" b="1" kern="1200" dirty="0" err="1">
                          <a:solidFill>
                            <a:srgbClr val="0070C0"/>
                          </a:solidFill>
                          <a:effectLst/>
                          <a:latin typeface="Times New Roman" panose="02020603050405020304" pitchFamily="18" charset="0"/>
                          <a:ea typeface="+mn-ea"/>
                          <a:cs typeface="Times New Roman" panose="02020603050405020304" pitchFamily="18" charset="0"/>
                        </a:rPr>
                        <a:t>Nội</a:t>
                      </a:r>
                      <a:r>
                        <a:rPr lang="en-US" sz="3200" b="1" kern="1200" dirty="0">
                          <a:solidFill>
                            <a:srgbClr val="0070C0"/>
                          </a:solidFill>
                          <a:effectLst/>
                          <a:latin typeface="Times New Roman" panose="02020603050405020304" pitchFamily="18" charset="0"/>
                          <a:ea typeface="+mn-ea"/>
                          <a:cs typeface="Times New Roman" panose="02020603050405020304" pitchFamily="18" charset="0"/>
                        </a:rPr>
                        <a:t> dung </a:t>
                      </a:r>
                      <a:r>
                        <a:rPr lang="en-US" sz="3200" b="1" kern="1200" dirty="0" err="1">
                          <a:solidFill>
                            <a:srgbClr val="0070C0"/>
                          </a:solidFill>
                          <a:effectLst/>
                          <a:latin typeface="Times New Roman" panose="02020603050405020304" pitchFamily="18" charset="0"/>
                          <a:ea typeface="+mn-ea"/>
                          <a:cs typeface="Times New Roman" panose="02020603050405020304" pitchFamily="18" charset="0"/>
                        </a:rPr>
                        <a:t>nói</a:t>
                      </a:r>
                      <a:endParaRPr lang="en-US" sz="32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b="1" dirty="0" err="1">
                          <a:solidFill>
                            <a:srgbClr val="0D0D0D"/>
                          </a:solidFill>
                          <a:effectLst/>
                          <a:latin typeface="Times New Roman" panose="02020603050405020304" pitchFamily="18" charset="0"/>
                          <a:ea typeface="Calibri"/>
                          <a:cs typeface="Times New Roman" panose="02020603050405020304" pitchFamily="18" charset="0"/>
                        </a:rPr>
                        <a:t>Các</a:t>
                      </a:r>
                      <a:r>
                        <a:rPr lang="en-US" sz="3200" b="1" dirty="0">
                          <a:solidFill>
                            <a:srgbClr val="0D0D0D"/>
                          </a:solidFill>
                          <a:effectLst/>
                          <a:latin typeface="Times New Roman" panose="02020603050405020304" pitchFamily="18" charset="0"/>
                          <a:ea typeface="Calibri"/>
                          <a:cs typeface="Times New Roman" panose="02020603050405020304" pitchFamily="18" charset="0"/>
                        </a:rPr>
                        <a:t> ý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nội</a:t>
                      </a:r>
                      <a:r>
                        <a:rPr lang="en-US" sz="3200" b="1" dirty="0">
                          <a:solidFill>
                            <a:srgbClr val="0D0D0D"/>
                          </a:solidFill>
                          <a:effectLst/>
                          <a:latin typeface="Times New Roman" panose="02020603050405020304" pitchFamily="18" charset="0"/>
                          <a:ea typeface="Calibri"/>
                          <a:cs typeface="Times New Roman" panose="02020603050405020304" pitchFamily="18" charset="0"/>
                        </a:rPr>
                        <a:t> dung</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US" sz="3200" b="1" dirty="0" err="1">
                          <a:solidFill>
                            <a:srgbClr val="0D0D0D"/>
                          </a:solidFill>
                          <a:effectLst/>
                          <a:latin typeface="Times New Roman" panose="02020603050405020304" pitchFamily="18" charset="0"/>
                          <a:ea typeface="Calibri"/>
                          <a:cs typeface="Times New Roman" panose="02020603050405020304" pitchFamily="18" charset="0"/>
                        </a:rPr>
                        <a:t>Văn</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bản</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Bạch</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tuộc</a:t>
                      </a:r>
                      <a:r>
                        <a:rPr lang="en-US" sz="3200" b="1" dirty="0">
                          <a:solidFill>
                            <a:srgbClr val="0D0D0D"/>
                          </a:solidFill>
                          <a:effectLst/>
                          <a:latin typeface="Times New Roman" panose="02020603050405020304" pitchFamily="18" charset="0"/>
                          <a:ea typeface="Calibri"/>
                          <a:cs typeface="Times New Roman" panose="02020603050405020304" pitchFamily="18" charset="0"/>
                        </a:rPr>
                        <a:t>”</a:t>
                      </a:r>
                      <a:endParaRPr lang="en-US" sz="32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nl-NL" sz="3200" dirty="0">
                          <a:effectLst/>
                          <a:latin typeface="Times New Roman" panose="02020603050405020304" pitchFamily="18" charset="0"/>
                          <a:ea typeface="Calibri"/>
                          <a:cs typeface="Times New Roman" panose="02020603050405020304" pitchFamily="18" charset="0"/>
                        </a:rPr>
                        <a:t> (</a:t>
                      </a:r>
                      <a:r>
                        <a:rPr lang="nl-NL" sz="3200" b="1" dirty="0">
                          <a:effectLst/>
                          <a:latin typeface="Times New Roman" panose="02020603050405020304" pitchFamily="18" charset="0"/>
                          <a:ea typeface="Calibri"/>
                          <a:cs typeface="Times New Roman" panose="02020603050405020304" pitchFamily="18" charset="0"/>
                        </a:rPr>
                        <a:t>Giuyn Véc-nơ)</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US" sz="3200" b="1" dirty="0" err="1">
                          <a:solidFill>
                            <a:srgbClr val="0D0D0D"/>
                          </a:solidFill>
                          <a:effectLst/>
                          <a:latin typeface="Times New Roman" panose="02020603050405020304" pitchFamily="18" charset="0"/>
                          <a:ea typeface="Calibri"/>
                          <a:cs typeface="Times New Roman" panose="02020603050405020304" pitchFamily="18" charset="0"/>
                        </a:rPr>
                        <a:t>Văn</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bản</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Chất</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làm</a:t>
                      </a:r>
                      <a:r>
                        <a:rPr lang="en-US" sz="3200" b="1" dirty="0">
                          <a:solidFill>
                            <a:srgbClr val="0D0D0D"/>
                          </a:solidFill>
                          <a:effectLst/>
                          <a:latin typeface="Times New Roman" panose="02020603050405020304" pitchFamily="18" charset="0"/>
                          <a:ea typeface="Calibri"/>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a:cs typeface="Times New Roman" panose="02020603050405020304" pitchFamily="18" charset="0"/>
                        </a:rPr>
                        <a:t>gỉ</a:t>
                      </a:r>
                      <a:r>
                        <a:rPr lang="nl-NL" sz="3200" b="1" dirty="0">
                          <a:effectLst/>
                          <a:latin typeface="Times New Roman" panose="02020603050405020304" pitchFamily="18" charset="0"/>
                          <a:ea typeface="Calibri"/>
                          <a:cs typeface="Times New Roman" panose="02020603050405020304" pitchFamily="18" charset="0"/>
                        </a:rPr>
                        <a:t>” </a:t>
                      </a:r>
                      <a:endParaRPr lang="en-US" sz="32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r>
                        <a:rPr lang="nl-NL" sz="3200" b="1" dirty="0">
                          <a:effectLst/>
                          <a:latin typeface="Times New Roman" panose="02020603050405020304" pitchFamily="18" charset="0"/>
                          <a:ea typeface="Calibri"/>
                          <a:cs typeface="Times New Roman" panose="02020603050405020304" pitchFamily="18" charset="0"/>
                        </a:rPr>
                        <a:t> (Rây Brét-bơ-ry)</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nSpc>
                          <a:spcPct val="107000"/>
                        </a:lnSpc>
                        <a:spcAft>
                          <a:spcPts val="0"/>
                        </a:spcAft>
                      </a:pPr>
                      <a:r>
                        <a:rPr lang="en-US" sz="3200" b="1" dirty="0" err="1">
                          <a:solidFill>
                            <a:srgbClr val="00B050"/>
                          </a:solidFill>
                          <a:effectLst/>
                          <a:latin typeface="Times New Roman" panose="02020603050405020304" pitchFamily="18" charset="0"/>
                          <a:ea typeface="Calibri"/>
                          <a:cs typeface="Times New Roman" panose="02020603050405020304" pitchFamily="18" charset="0"/>
                        </a:rPr>
                        <a:t>Mở</a:t>
                      </a:r>
                      <a:r>
                        <a:rPr lang="en-US" sz="3200" b="1" dirty="0">
                          <a:solidFill>
                            <a:srgbClr val="00B050"/>
                          </a:solidFill>
                          <a:effectLst/>
                          <a:latin typeface="Times New Roman" panose="02020603050405020304" pitchFamily="18" charset="0"/>
                          <a:ea typeface="Calibri"/>
                          <a:cs typeface="Times New Roman" panose="02020603050405020304" pitchFamily="18" charset="0"/>
                        </a:rPr>
                        <a:t> </a:t>
                      </a:r>
                      <a:r>
                        <a:rPr lang="en-US" sz="3200" b="1" dirty="0" err="1">
                          <a:solidFill>
                            <a:srgbClr val="00B050"/>
                          </a:solidFill>
                          <a:effectLst/>
                          <a:latin typeface="Times New Roman" panose="02020603050405020304" pitchFamily="18" charset="0"/>
                          <a:ea typeface="Calibri"/>
                          <a:cs typeface="Times New Roman" panose="02020603050405020304" pitchFamily="18" charset="0"/>
                        </a:rPr>
                        <a:t>đầu</a:t>
                      </a:r>
                      <a:endParaRPr lang="en-US" sz="3200" dirty="0">
                        <a:solidFill>
                          <a:srgbClr val="00B05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en-US" sz="3200" dirty="0" err="1">
                          <a:solidFill>
                            <a:srgbClr val="0D0D0D"/>
                          </a:solidFill>
                          <a:effectLst/>
                          <a:latin typeface="Times New Roman" panose="02020603050405020304" pitchFamily="18" charset="0"/>
                          <a:ea typeface="Calibri"/>
                          <a:cs typeface="Times New Roman" panose="02020603050405020304" pitchFamily="18" charset="0"/>
                        </a:rPr>
                        <a:t>Nêu</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vấn</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đề</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cần</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thảo</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luận</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dirty="0" err="1">
                          <a:solidFill>
                            <a:srgbClr val="0D0D0D"/>
                          </a:solidFill>
                          <a:effectLst/>
                          <a:latin typeface="Times New Roman" panose="02020603050405020304" pitchFamily="18" charset="0"/>
                          <a:ea typeface="Calibri"/>
                          <a:cs typeface="Times New Roman" panose="02020603050405020304" pitchFamily="18" charset="0"/>
                        </a:rPr>
                        <a:t>Sự</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việc</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và</a:t>
                      </a:r>
                      <a:r>
                        <a:rPr lang="en-US" sz="3200" dirty="0">
                          <a:solidFill>
                            <a:srgbClr val="0D0D0D"/>
                          </a:solidFill>
                          <a:effectLst/>
                          <a:latin typeface="Times New Roman" panose="02020603050405020304" pitchFamily="18" charset="0"/>
                          <a:ea typeface="Calibri"/>
                          <a:cs typeface="Times New Roman" panose="02020603050405020304" pitchFamily="18" charset="0"/>
                        </a:rPr>
                        <a:t> con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người</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được</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kể</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trong</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văn</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bản</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Bạch</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tuộc</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Giuyn</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Véc</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nơ</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có</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thật</a:t>
                      </a:r>
                      <a:r>
                        <a:rPr lang="en-US" sz="3200" dirty="0">
                          <a:solidFill>
                            <a:srgbClr val="0D0D0D"/>
                          </a:solidFill>
                          <a:effectLst/>
                          <a:latin typeface="Times New Roman" panose="02020603050405020304" pitchFamily="18" charset="0"/>
                          <a:ea typeface="Calibri"/>
                          <a:cs typeface="Times New Roman" panose="02020603050405020304" pitchFamily="18" charset="0"/>
                        </a:rPr>
                        <a:t> hay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không</a:t>
                      </a:r>
                      <a:r>
                        <a:rPr lang="en-US" sz="3200" dirty="0">
                          <a:solidFill>
                            <a:srgbClr val="0D0D0D"/>
                          </a:solidFill>
                          <a:effectLst/>
                          <a:latin typeface="Times New Roman" panose="02020603050405020304" pitchFamily="18" charset="0"/>
                          <a:ea typeface="Calibri"/>
                          <a:cs typeface="Times New Roman" panose="02020603050405020304" pitchFamily="18" charset="0"/>
                        </a:rPr>
                        <a:t>?</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dirty="0" err="1">
                          <a:solidFill>
                            <a:srgbClr val="0D0D0D"/>
                          </a:solidFill>
                          <a:effectLst/>
                          <a:latin typeface="Times New Roman" panose="02020603050405020304" pitchFamily="18" charset="0"/>
                          <a:ea typeface="Calibri"/>
                          <a:cs typeface="Times New Roman" panose="02020603050405020304" pitchFamily="18" charset="0"/>
                        </a:rPr>
                        <a:t>Sự</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việc</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và</a:t>
                      </a:r>
                      <a:r>
                        <a:rPr lang="en-US" sz="3200" dirty="0">
                          <a:solidFill>
                            <a:srgbClr val="0D0D0D"/>
                          </a:solidFill>
                          <a:effectLst/>
                          <a:latin typeface="Times New Roman" panose="02020603050405020304" pitchFamily="18" charset="0"/>
                          <a:ea typeface="Calibri"/>
                          <a:cs typeface="Times New Roman" panose="02020603050405020304" pitchFamily="18" charset="0"/>
                        </a:rPr>
                        <a:t> con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người</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được</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kể</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trong</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văn</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bản</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Chất</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làm</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a:cs typeface="Times New Roman" panose="02020603050405020304" pitchFamily="18" charset="0"/>
                        </a:rPr>
                        <a:t>gỉ</a:t>
                      </a:r>
                      <a:r>
                        <a:rPr lang="en-US" sz="3200" dirty="0">
                          <a:solidFill>
                            <a:srgbClr val="0D0D0D"/>
                          </a:solidFill>
                          <a:effectLst/>
                          <a:latin typeface="Times New Roman" panose="02020603050405020304" pitchFamily="18" charset="0"/>
                          <a:ea typeface="Calibri"/>
                          <a:cs typeface="Times New Roman" panose="02020603050405020304" pitchFamily="18" charset="0"/>
                        </a:rPr>
                        <a:t>”</a:t>
                      </a:r>
                      <a:r>
                        <a:rPr lang="nl-NL" sz="3200" dirty="0">
                          <a:effectLst/>
                          <a:latin typeface="Times New Roman" panose="02020603050405020304" pitchFamily="18" charset="0"/>
                          <a:ea typeface="Calibri"/>
                          <a:cs typeface="Times New Roman" panose="02020603050405020304" pitchFamily="18" charset="0"/>
                        </a:rPr>
                        <a:t> (Rây Brét-bơ-ry) có thật hay không?</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Pentagon 4"/>
          <p:cNvSpPr/>
          <p:nvPr/>
        </p:nvSpPr>
        <p:spPr>
          <a:xfrm>
            <a:off x="336177" y="107576"/>
            <a:ext cx="11147612" cy="887506"/>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bg1"/>
                </a:solidFill>
                <a:latin typeface="Times New Roman" panose="02020603050405020304" pitchFamily="18" charset="0"/>
                <a:cs typeface="Times New Roman" panose="02020603050405020304" pitchFamily="18" charset="0"/>
              </a:rPr>
              <a:t>Lập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dàn</a:t>
            </a:r>
            <a:r>
              <a:rPr lang="en-US" sz="3200" b="1" dirty="0">
                <a:solidFill>
                  <a:schemeClr val="bg1"/>
                </a:solidFill>
                <a:latin typeface="Times New Roman" panose="02020603050405020304" pitchFamily="18" charset="0"/>
                <a:cs typeface="Times New Roman" panose="02020603050405020304" pitchFamily="18" charset="0"/>
              </a:rPr>
              <a:t> ý </a:t>
            </a:r>
            <a:r>
              <a:rPr lang="en-US" sz="3200" b="1" dirty="0" err="1">
                <a:solidFill>
                  <a:schemeClr val="bg1"/>
                </a:solidFill>
                <a:latin typeface="Times New Roman" panose="02020603050405020304" pitchFamily="18" charset="0"/>
                <a:cs typeface="Times New Roman" panose="02020603050405020304" pitchFamily="18" charset="0"/>
              </a:rPr>
              <a:t>cho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bài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nói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Lựa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chọn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sắp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xếp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các</a:t>
            </a:r>
            <a:r>
              <a:rPr lang="en-US" sz="3200" b="1" dirty="0">
                <a:solidFill>
                  <a:schemeClr val="bg1"/>
                </a:solidFill>
                <a:latin typeface="Times New Roman" panose="02020603050405020304" pitchFamily="18" charset="0"/>
                <a:cs typeface="Times New Roman" panose="02020603050405020304" pitchFamily="18" charset="0"/>
              </a:rPr>
              <a:t> ý </a:t>
            </a:r>
            <a:r>
              <a:rPr lang="en-US" sz="3200" b="1" dirty="0" err="1">
                <a:solidFill>
                  <a:schemeClr val="bg1"/>
                </a:solidFill>
                <a:latin typeface="Times New Roman" panose="02020603050405020304" pitchFamily="18" charset="0"/>
                <a:cs typeface="Times New Roman" panose="02020603050405020304" pitchFamily="18" charset="0"/>
              </a:rPr>
              <a:t>theo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bố</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cục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phần</a:t>
            </a:r>
            <a:r>
              <a:rPr lang="en-US" sz="3200" b="1" dirty="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1482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17872425"/>
              </p:ext>
            </p:extLst>
          </p:nvPr>
        </p:nvGraphicFramePr>
        <p:xfrm>
          <a:off x="110335" y="150250"/>
          <a:ext cx="11940988" cy="6780238"/>
        </p:xfrm>
        <a:graphic>
          <a:graphicData uri="http://schemas.openxmlformats.org/drawingml/2006/table">
            <a:tbl>
              <a:tblPr firstRow="1" bandRow="1">
                <a:tableStyleId>{5C22544A-7EE6-4342-B048-85BDC9FD1C3A}</a:tableStyleId>
              </a:tblPr>
              <a:tblGrid>
                <a:gridCol w="1624197">
                  <a:extLst>
                    <a:ext uri="{9D8B030D-6E8A-4147-A177-3AD203B41FA5}">
                      <a16:colId xmlns:a16="http://schemas.microsoft.com/office/drawing/2014/main" val="20000"/>
                    </a:ext>
                  </a:extLst>
                </a:gridCol>
                <a:gridCol w="10316791">
                  <a:extLst>
                    <a:ext uri="{9D8B030D-6E8A-4147-A177-3AD203B41FA5}">
                      <a16:colId xmlns:a16="http://schemas.microsoft.com/office/drawing/2014/main" val="20001"/>
                    </a:ext>
                  </a:extLst>
                </a:gridCol>
              </a:tblGrid>
              <a:tr h="645458">
                <a:tc gridSpan="2">
                  <a:txBody>
                    <a:bodyPr/>
                    <a:lstStyle/>
                    <a:p>
                      <a:pPr algn="ct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Văn</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bản</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Bạch</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tuộc</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3000" b="1" kern="1200" dirty="0">
                          <a:solidFill>
                            <a:schemeClr val="lt1"/>
                          </a:solidFill>
                          <a:effectLst/>
                          <a:latin typeface="Times New Roman" panose="02020603050405020304" pitchFamily="18" charset="0"/>
                          <a:ea typeface="+mn-ea"/>
                          <a:cs typeface="Times New Roman" panose="02020603050405020304" pitchFamily="18" charset="0"/>
                        </a:rPr>
                        <a:t>                         </a:t>
                      </a:r>
                      <a:r>
                        <a:rPr lang="nl-NL" sz="3000" b="1" kern="1200" dirty="0">
                          <a:solidFill>
                            <a:schemeClr val="lt1"/>
                          </a:solidFill>
                          <a:effectLst/>
                          <a:latin typeface="Times New Roman" panose="02020603050405020304" pitchFamily="18" charset="0"/>
                          <a:ea typeface="+mn-ea"/>
                          <a:cs typeface="Times New Roman" panose="02020603050405020304" pitchFamily="18" charset="0"/>
                        </a:rPr>
                        <a:t> </a:t>
                      </a:r>
                      <a:r>
                        <a:rPr lang="nl-NL" sz="3000" b="1" kern="1200" dirty="0">
                          <a:solidFill>
                            <a:srgbClr val="0070C0"/>
                          </a:solidFill>
                          <a:effectLst/>
                          <a:latin typeface="Times New Roman" panose="02020603050405020304" pitchFamily="18" charset="0"/>
                          <a:ea typeface="+mn-ea"/>
                          <a:cs typeface="Times New Roman" panose="02020603050405020304" pitchFamily="18" charset="0"/>
                        </a:rPr>
                        <a:t>(Giuyn Véc-nơ)</a:t>
                      </a:r>
                      <a:endParaRPr lang="en-US" sz="30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56940">
                <a:tc gridSpan="2">
                  <a:txBody>
                    <a:bodyPr/>
                    <a:lstStyle/>
                    <a:p>
                      <a:pPr algn="ctr"/>
                      <a:r>
                        <a:rPr lang="en-US" sz="3000" b="1"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3000" b="1"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3000" b="1" kern="1200" dirty="0" err="1">
                          <a:solidFill>
                            <a:schemeClr val="dk1"/>
                          </a:solidFill>
                          <a:effectLst/>
                          <a:latin typeface="Times New Roman" panose="02020603050405020304" pitchFamily="18" charset="0"/>
                          <a:ea typeface="+mn-ea"/>
                          <a:cs typeface="Times New Roman" panose="02020603050405020304" pitchFamily="18" charset="0"/>
                        </a:rPr>
                        <a:t>chính</a:t>
                      </a:r>
                      <a:endParaRPr lang="en-US" sz="3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6940">
                <a:tc>
                  <a:txBody>
                    <a:bodyPr/>
                    <a:lstStyle/>
                    <a:p>
                      <a:r>
                        <a:rPr lang="en-US" sz="3000" b="1" kern="1200" dirty="0" err="1">
                          <a:solidFill>
                            <a:srgbClr val="00B050"/>
                          </a:solidFill>
                          <a:effectLst/>
                          <a:latin typeface="Times New Roman" panose="02020603050405020304" pitchFamily="18" charset="0"/>
                          <a:ea typeface="+mn-ea"/>
                          <a:cs typeface="Times New Roman" panose="02020603050405020304" pitchFamily="18" charset="0"/>
                        </a:rPr>
                        <a:t>Tóm</a:t>
                      </a:r>
                      <a:r>
                        <a:rPr lang="en-US" sz="30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00B050"/>
                          </a:solidFill>
                          <a:effectLst/>
                          <a:latin typeface="Times New Roman" panose="02020603050405020304" pitchFamily="18" charset="0"/>
                          <a:ea typeface="+mn-ea"/>
                          <a:cs typeface="Times New Roman" panose="02020603050405020304" pitchFamily="18" charset="0"/>
                        </a:rPr>
                        <a:t>tắt</a:t>
                      </a:r>
                      <a:r>
                        <a:rPr lang="en-US" sz="30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00B050"/>
                          </a:solidFill>
                          <a:effectLst/>
                          <a:latin typeface="Times New Roman" panose="02020603050405020304" pitchFamily="18" charset="0"/>
                          <a:ea typeface="+mn-ea"/>
                          <a:cs typeface="Times New Roman" panose="02020603050405020304" pitchFamily="18" charset="0"/>
                        </a:rPr>
                        <a:t>nội</a:t>
                      </a:r>
                      <a:r>
                        <a:rPr lang="en-US" sz="3000" b="1" kern="1200" dirty="0">
                          <a:solidFill>
                            <a:srgbClr val="00B050"/>
                          </a:solidFill>
                          <a:effectLst/>
                          <a:latin typeface="Times New Roman" panose="02020603050405020304" pitchFamily="18" charset="0"/>
                          <a:ea typeface="+mn-ea"/>
                          <a:cs typeface="Times New Roman" panose="02020603050405020304" pitchFamily="18" charset="0"/>
                        </a:rPr>
                        <a:t> dung </a:t>
                      </a:r>
                      <a:r>
                        <a:rPr lang="en-US" sz="3000" b="1" kern="1200" dirty="0" err="1">
                          <a:solidFill>
                            <a:srgbClr val="00B050"/>
                          </a:solidFill>
                          <a:effectLst/>
                          <a:latin typeface="Times New Roman" panose="02020603050405020304" pitchFamily="18" charset="0"/>
                          <a:ea typeface="+mn-ea"/>
                          <a:cs typeface="Times New Roman" panose="02020603050405020304" pitchFamily="18" charset="0"/>
                        </a:rPr>
                        <a:t>câu</a:t>
                      </a:r>
                      <a:r>
                        <a:rPr lang="en-US" sz="3000" b="1" kern="1200" dirty="0">
                          <a:solidFill>
                            <a:srgbClr val="00B05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00B050"/>
                          </a:solidFill>
                          <a:effectLst/>
                          <a:latin typeface="Times New Roman" panose="02020603050405020304" pitchFamily="18" charset="0"/>
                          <a:ea typeface="+mn-ea"/>
                          <a:cs typeface="Times New Roman" panose="02020603050405020304" pitchFamily="18" charset="0"/>
                        </a:rPr>
                        <a:t>chuyện</a:t>
                      </a:r>
                      <a:endParaRPr lang="en-US" sz="3000" b="1"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Tàu</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No-</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lớt</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dưới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điều</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khiển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thuyền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trưởng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Nê</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mô</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lặn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sâu</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xuống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biển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tới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hai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ba</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ngàn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mét</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20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tháng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4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nổi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lên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i="1"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3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i="1" kern="1200" dirty="0" err="1">
                          <a:solidFill>
                            <a:schemeClr val="dk1"/>
                          </a:solidFill>
                          <a:effectLst/>
                          <a:latin typeface="Times New Roman" panose="02020603050405020304" pitchFamily="18" charset="0"/>
                          <a:ea typeface="+mn-ea"/>
                          <a:cs typeface="Times New Roman" panose="02020603050405020304" pitchFamily="18" charset="0"/>
                        </a:rPr>
                        <a:t>mặt</a:t>
                      </a:r>
                      <a:r>
                        <a:rPr lang="en-US" sz="3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i="1" kern="1200" dirty="0" err="1">
                          <a:solidFill>
                            <a:schemeClr val="dk1"/>
                          </a:solidFill>
                          <a:effectLst/>
                          <a:latin typeface="Times New Roman" panose="02020603050405020304" pitchFamily="18" charset="0"/>
                          <a:ea typeface="+mn-ea"/>
                          <a:cs typeface="Times New Roman" panose="02020603050405020304" pitchFamily="18" charset="0"/>
                        </a:rPr>
                        <a:t>biển</a:t>
                      </a:r>
                      <a:r>
                        <a:rPr lang="en-US" sz="3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3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i="1" kern="1200" dirty="0" err="1">
                          <a:solidFill>
                            <a:schemeClr val="dk1"/>
                          </a:solidFill>
                          <a:effectLst/>
                          <a:latin typeface="Times New Roman" panose="02020603050405020304" pitchFamily="18" charset="0"/>
                          <a:ea typeface="+mn-ea"/>
                          <a:cs typeface="Times New Roman" panose="02020603050405020304" pitchFamily="18" charset="0"/>
                        </a:rPr>
                        <a:t>ngàn</a:t>
                      </a:r>
                      <a:r>
                        <a:rPr lang="en-US" sz="3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i="1" kern="1200" dirty="0" err="1">
                          <a:solidFill>
                            <a:schemeClr val="dk1"/>
                          </a:solidFill>
                          <a:effectLst/>
                          <a:latin typeface="Times New Roman" panose="02020603050405020304" pitchFamily="18" charset="0"/>
                          <a:ea typeface="+mn-ea"/>
                          <a:cs typeface="Times New Roman" panose="02020603050405020304" pitchFamily="18" charset="0"/>
                        </a:rPr>
                        <a:t>năm</a:t>
                      </a:r>
                      <a:r>
                        <a:rPr lang="en-US" sz="3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i="1" kern="1200" dirty="0" err="1">
                          <a:solidFill>
                            <a:schemeClr val="dk1"/>
                          </a:solidFill>
                          <a:effectLst/>
                          <a:latin typeface="Times New Roman" panose="02020603050405020304" pitchFamily="18" charset="0"/>
                          <a:ea typeface="+mn-ea"/>
                          <a:cs typeface="Times New Roman" panose="02020603050405020304" pitchFamily="18" charset="0"/>
                        </a:rPr>
                        <a:t>trăm</a:t>
                      </a:r>
                      <a:r>
                        <a:rPr lang="en-US" sz="30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i="1" kern="1200" dirty="0" err="1">
                          <a:solidFill>
                            <a:schemeClr val="dk1"/>
                          </a:solidFill>
                          <a:effectLst/>
                          <a:latin typeface="Times New Roman" panose="02020603050405020304" pitchFamily="18" charset="0"/>
                          <a:ea typeface="+mn-ea"/>
                          <a:cs typeface="Times New Roman" panose="02020603050405020304" pitchFamily="18" charset="0"/>
                        </a:rPr>
                        <a:t>mét</a:t>
                      </a:r>
                      <a:r>
                        <a:rPr lang="en-US" sz="3000" i="1" kern="1200" dirty="0">
                          <a:solidFill>
                            <a:schemeClr val="dk1"/>
                          </a:solidFill>
                          <a:effectLst/>
                          <a:latin typeface="Times New Roman" panose="02020603050405020304" pitchFamily="18" charset="0"/>
                          <a:ea typeface="+mn-ea"/>
                          <a:cs typeface="Times New Roman" panose="02020603050405020304" pitchFamily="18" charset="0"/>
                        </a:rPr>
                        <a:t>”.</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Bỗng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bạch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tuộc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vô</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khổng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lồ</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tàu</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bị</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mắc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kẹt</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chân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vịt</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quay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nữa</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tàu</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ngầm</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No-</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lớt</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chiến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đấu</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bạch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tuộc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Họ</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huy</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hết</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tinh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thần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dũng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tinh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thần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đội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chiến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đấu</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cuối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đẩy</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lui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bạch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tuộc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khổng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lồ</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xuống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biển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Qua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chiến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đấu</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dũng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đoàn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thủ</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tàu</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No-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lớt</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bạch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tuộc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khổng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lồ</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hung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dữ</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Văn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lòng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dũng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kiên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cường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trách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nhiệm</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tinh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thần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đội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thủ</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144231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80820162"/>
              </p:ext>
            </p:extLst>
          </p:nvPr>
        </p:nvGraphicFramePr>
        <p:xfrm>
          <a:off x="134470" y="87088"/>
          <a:ext cx="11940988" cy="6911975"/>
        </p:xfrm>
        <a:graphic>
          <a:graphicData uri="http://schemas.openxmlformats.org/drawingml/2006/table">
            <a:tbl>
              <a:tblPr firstRow="1" bandRow="1">
                <a:tableStyleId>{5C22544A-7EE6-4342-B048-85BDC9FD1C3A}</a:tableStyleId>
              </a:tblPr>
              <a:tblGrid>
                <a:gridCol w="2162416">
                  <a:extLst>
                    <a:ext uri="{9D8B030D-6E8A-4147-A177-3AD203B41FA5}">
                      <a16:colId xmlns:a16="http://schemas.microsoft.com/office/drawing/2014/main" val="20000"/>
                    </a:ext>
                  </a:extLst>
                </a:gridCol>
                <a:gridCol w="9778572">
                  <a:extLst>
                    <a:ext uri="{9D8B030D-6E8A-4147-A177-3AD203B41FA5}">
                      <a16:colId xmlns:a16="http://schemas.microsoft.com/office/drawing/2014/main" val="20001"/>
                    </a:ext>
                  </a:extLst>
                </a:gridCol>
              </a:tblGrid>
              <a:tr h="511117">
                <a:tc gridSpan="2">
                  <a:txBody>
                    <a:bodyPr/>
                    <a:lstStyle/>
                    <a:p>
                      <a:pPr algn="ct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Văn</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bản</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Bạch</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tuộc</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800" b="1" kern="1200" dirty="0">
                          <a:solidFill>
                            <a:schemeClr val="lt1"/>
                          </a:solidFill>
                          <a:effectLst/>
                          <a:latin typeface="Times New Roman" panose="02020603050405020304" pitchFamily="18" charset="0"/>
                          <a:ea typeface="+mn-ea"/>
                          <a:cs typeface="Times New Roman" panose="02020603050405020304" pitchFamily="18" charset="0"/>
                        </a:rPr>
                        <a:t>                         </a:t>
                      </a:r>
                      <a:r>
                        <a:rPr lang="nl-NL" sz="2800" b="1" kern="1200" dirty="0">
                          <a:solidFill>
                            <a:schemeClr val="lt1"/>
                          </a:solidFill>
                          <a:effectLst/>
                          <a:latin typeface="Times New Roman" panose="02020603050405020304" pitchFamily="18" charset="0"/>
                          <a:ea typeface="+mn-ea"/>
                          <a:cs typeface="Times New Roman" panose="02020603050405020304" pitchFamily="18" charset="0"/>
                        </a:rPr>
                        <a:t> </a:t>
                      </a:r>
                      <a:r>
                        <a:rPr lang="nl-NL" sz="2800" b="1" kern="1200" dirty="0">
                          <a:solidFill>
                            <a:srgbClr val="0070C0"/>
                          </a:solidFill>
                          <a:effectLst/>
                          <a:latin typeface="Times New Roman" panose="02020603050405020304" pitchFamily="18" charset="0"/>
                          <a:ea typeface="+mn-ea"/>
                          <a:cs typeface="Times New Roman" panose="02020603050405020304" pitchFamily="18" charset="0"/>
                        </a:rPr>
                        <a:t>(Giuyn Véc-nơ)</a:t>
                      </a:r>
                      <a:endParaRPr lang="en-US"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11117">
                <a:tc gridSpan="2">
                  <a:txBody>
                    <a:bodyPr/>
                    <a:lstStyle/>
                    <a:p>
                      <a:pPr algn="ct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chính</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74418">
                <a:tc>
                  <a:txBody>
                    <a:bodyPr/>
                    <a:lstStyle/>
                    <a:p>
                      <a:pPr algn="just">
                        <a:lnSpc>
                          <a:spcPct val="107000"/>
                        </a:lnSpc>
                        <a:spcAft>
                          <a:spcPts val="0"/>
                        </a:spcAft>
                      </a:pPr>
                      <a:r>
                        <a:rPr lang="en-US" sz="2800" b="1" dirty="0" err="1">
                          <a:solidFill>
                            <a:srgbClr val="00B050"/>
                          </a:solidFill>
                          <a:effectLst/>
                          <a:latin typeface="Times New Roman" panose="02020603050405020304" pitchFamily="18" charset="0"/>
                          <a:ea typeface="Calibri"/>
                          <a:cs typeface="Times New Roman" panose="02020603050405020304" pitchFamily="18" charset="0"/>
                        </a:rPr>
                        <a:t>Các</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điểm</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gây</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tranh</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cãi</a:t>
                      </a:r>
                      <a:endParaRPr lang="en-US" sz="2800" dirty="0">
                        <a:solidFill>
                          <a:srgbClr val="00B05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spcAft>
                          <a:spcPts val="0"/>
                        </a:spcAft>
                      </a:pPr>
                      <a:r>
                        <a:rPr lang="en-US" sz="2800" dirty="0" err="1">
                          <a:solidFill>
                            <a:srgbClr val="0D0D0D"/>
                          </a:solidFill>
                          <a:effectLst/>
                          <a:latin typeface="Times New Roman" panose="02020603050405020304" pitchFamily="18" charset="0"/>
                          <a:ea typeface="Calibri"/>
                          <a:cs typeface="Times New Roman" panose="02020603050405020304" pitchFamily="18" charset="0"/>
                        </a:rPr>
                        <a:t>Đọc</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xong</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đoạn</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trích</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có</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cho</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rằng</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sự</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việc</a:t>
                      </a:r>
                      <a:r>
                        <a:rPr lang="en-US" sz="2800" dirty="0">
                          <a:solidFill>
                            <a:srgbClr val="0D0D0D"/>
                          </a:solidFill>
                          <a:effectLst/>
                          <a:latin typeface="Times New Roman" panose="02020603050405020304" pitchFamily="18" charset="0"/>
                          <a:ea typeface="Calibri"/>
                          <a:cs typeface="Times New Roman" panose="02020603050405020304" pitchFamily="18" charset="0"/>
                        </a:rPr>
                        <a:t> con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kể</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có</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thực</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một</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số</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cho</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là</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có</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thực</a:t>
                      </a:r>
                      <a:r>
                        <a:rPr lang="en-US" sz="2800" dirty="0">
                          <a:solidFill>
                            <a:srgbClr val="0D0D0D"/>
                          </a:solidFill>
                          <a:effectLst/>
                          <a:latin typeface="Times New Roman" panose="02020603050405020304" pitchFamily="18" charset="0"/>
                          <a:ea typeface="Calibri"/>
                          <a:cs typeface="Times New Roman" panose="02020603050405020304" pitchFamily="18" charset="0"/>
                        </a:rPr>
                        <a:t>.</a:t>
                      </a:r>
                      <a:endParaRPr lang="en-US" sz="2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40117">
                <a:tc>
                  <a:txBody>
                    <a:bodyPr/>
                    <a:lstStyle/>
                    <a:p>
                      <a:pPr algn="just">
                        <a:lnSpc>
                          <a:spcPct val="107000"/>
                        </a:lnSpc>
                        <a:spcAft>
                          <a:spcPts val="0"/>
                        </a:spcAft>
                      </a:pPr>
                      <a:r>
                        <a:rPr lang="en-US" sz="2800" b="1" dirty="0" err="1">
                          <a:solidFill>
                            <a:srgbClr val="00B050"/>
                          </a:solidFill>
                          <a:effectLst/>
                          <a:latin typeface="Times New Roman" panose="02020603050405020304" pitchFamily="18" charset="0"/>
                          <a:ea typeface="Calibri"/>
                          <a:cs typeface="Times New Roman" panose="02020603050405020304" pitchFamily="18" charset="0"/>
                        </a:rPr>
                        <a:t>Nêu</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lí</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lẽ</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và</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bằng</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chứng</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về</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chuyện</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có</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thực</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và</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không</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có</a:t>
                      </a:r>
                      <a:r>
                        <a:rPr lang="en-US" sz="2800" b="1" dirty="0">
                          <a:solidFill>
                            <a:srgbClr val="00B050"/>
                          </a:solidFill>
                          <a:effectLst/>
                          <a:latin typeface="Times New Roman" panose="02020603050405020304" pitchFamily="18" charset="0"/>
                          <a:ea typeface="Calibri"/>
                          <a:cs typeface="Times New Roman" panose="02020603050405020304" pitchFamily="18" charset="0"/>
                        </a:rPr>
                        <a:t> </a:t>
                      </a:r>
                      <a:r>
                        <a:rPr lang="en-US" sz="2800" b="1" dirty="0" err="1">
                          <a:solidFill>
                            <a:srgbClr val="00B050"/>
                          </a:solidFill>
                          <a:effectLst/>
                          <a:latin typeface="Times New Roman" panose="02020603050405020304" pitchFamily="18" charset="0"/>
                          <a:ea typeface="Calibri"/>
                          <a:cs typeface="Times New Roman" panose="02020603050405020304" pitchFamily="18" charset="0"/>
                        </a:rPr>
                        <a:t>thực</a:t>
                      </a:r>
                      <a:endParaRPr lang="en-US" sz="2800" dirty="0">
                        <a:solidFill>
                          <a:srgbClr val="00B05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spcAft>
                          <a:spcPts val="0"/>
                        </a:spcAft>
                      </a:pP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Nội</a:t>
                      </a:r>
                      <a:r>
                        <a:rPr lang="en-US" sz="2800" dirty="0">
                          <a:solidFill>
                            <a:srgbClr val="0D0D0D"/>
                          </a:solidFill>
                          <a:effectLst/>
                          <a:latin typeface="Times New Roman" panose="02020603050405020304" pitchFamily="18" charset="0"/>
                          <a:ea typeface="Calibri"/>
                          <a:cs typeface="Times New Roman" panose="02020603050405020304" pitchFamily="18" charset="0"/>
                        </a:rPr>
                        <a:t> dung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có</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thực</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Cuộc</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thám</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hiểm</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biển</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và</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gặp</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bạch</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tuộc</a:t>
                      </a:r>
                      <a:r>
                        <a:rPr lang="en-US" sz="2800" dirty="0">
                          <a:solidFill>
                            <a:srgbClr val="0D0D0D"/>
                          </a:solidFill>
                          <a:effectLst/>
                          <a:latin typeface="Times New Roman" panose="02020603050405020304" pitchFamily="18" charset="0"/>
                          <a:ea typeface="Calibri"/>
                          <a:cs typeface="Times New Roman" panose="02020603050405020304" pitchFamily="18" charset="0"/>
                        </a:rPr>
                        <a:t>.</a:t>
                      </a:r>
                      <a:endParaRPr lang="en-US" sz="28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Truyện</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có</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thực</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hình</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ảnh</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khổng</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lồ</a:t>
                      </a:r>
                      <a:r>
                        <a:rPr lang="en-US" sz="2800" dirty="0">
                          <a:solidFill>
                            <a:srgbClr val="0D0D0D"/>
                          </a:solidFill>
                          <a:effectLst/>
                          <a:latin typeface="Times New Roman" panose="02020603050405020304" pitchFamily="18" charset="0"/>
                          <a:ea typeface="Calibri"/>
                          <a:cs typeface="Times New Roman" panose="02020603050405020304" pitchFamily="18" charset="0"/>
                        </a:rPr>
                        <a:t>, hung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dữ</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bạch</a:t>
                      </a:r>
                      <a:r>
                        <a:rPr lang="en-US" sz="2800" dirty="0">
                          <a:solidFill>
                            <a:srgbClr val="0D0D0D"/>
                          </a:solidFill>
                          <a:effectLst/>
                          <a:latin typeface="Times New Roman" panose="02020603050405020304" pitchFamily="18" charset="0"/>
                          <a:ea typeface="Calibri"/>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a:cs typeface="Times New Roman" panose="02020603050405020304" pitchFamily="18" charset="0"/>
                        </a:rPr>
                        <a:t>tuộc</a:t>
                      </a:r>
                      <a:endParaRPr lang="en-US" sz="2800" dirty="0">
                        <a:effectLst/>
                        <a:latin typeface="Times New Roman" panose="02020603050405020304" pitchFamily="18" charset="0"/>
                        <a:ea typeface="Calibri"/>
                        <a:cs typeface="Times New Roman" panose="02020603050405020304" pitchFamily="18" charset="0"/>
                      </a:endParaRPr>
                    </a:p>
                    <a:p>
                      <a:pPr algn="just">
                        <a:spcAft>
                          <a:spcPts val="0"/>
                        </a:spcAft>
                      </a:pPr>
                      <a:r>
                        <a:rPr lang="en-US" sz="2800" dirty="0">
                          <a:solidFill>
                            <a:srgbClr val="000000"/>
                          </a:solidFill>
                          <a:effectLst/>
                          <a:latin typeface="Times New Roman" panose="02020603050405020304" pitchFamily="18" charset="0"/>
                          <a:ea typeface="Calibri"/>
                          <a:cs typeface="Times New Roman" panose="02020603050405020304" pitchFamily="18" charset="0"/>
                        </a:rPr>
                        <a:t>+</a:t>
                      </a:r>
                      <a:r>
                        <a:rPr lang="vi-VN" sz="2800" dirty="0">
                          <a:solidFill>
                            <a:srgbClr val="000000"/>
                          </a:solidFill>
                          <a:effectLst/>
                          <a:latin typeface="Times New Roman" panose="02020603050405020304" pitchFamily="18" charset="0"/>
                          <a:ea typeface="Calibri"/>
                          <a:cs typeface="Times New Roman" panose="02020603050405020304" pitchFamily="18" charset="0"/>
                        </a:rPr>
                        <a:t> Bạch tuộc có đuôi và đuôi có thể mọc lại.</a:t>
                      </a:r>
                      <a:endParaRPr lang="en-US" sz="2800" dirty="0">
                        <a:effectLst/>
                        <a:latin typeface="Times New Roman" panose="02020603050405020304" pitchFamily="18" charset="0"/>
                        <a:ea typeface="Calibri"/>
                        <a:cs typeface="Times New Roman" panose="02020603050405020304" pitchFamily="18" charset="0"/>
                      </a:endParaRPr>
                    </a:p>
                    <a:p>
                      <a:pPr algn="just">
                        <a:spcAft>
                          <a:spcPts val="0"/>
                        </a:spcAft>
                      </a:pP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vi-VN" sz="2800" dirty="0">
                          <a:solidFill>
                            <a:srgbClr val="000000"/>
                          </a:solidFill>
                          <a:effectLst/>
                          <a:latin typeface="Times New Roman" panose="02020603050405020304" pitchFamily="18" charset="0"/>
                          <a:ea typeface="Calibri"/>
                          <a:cs typeface="Times New Roman" panose="02020603050405020304" pitchFamily="18" charset="0"/>
                        </a:rPr>
                        <a:t>Khối thịt của bạch tuộc nặng chừng hai mươi, hai lăm tấn.</a:t>
                      </a:r>
                      <a:endParaRPr lang="en-US" sz="28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Mực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đen</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bạch</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tuộc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gây</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hại</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cho</a:t>
                      </a:r>
                      <a:r>
                        <a:rPr lang="en-US" sz="2800" dirty="0">
                          <a:solidFill>
                            <a:srgbClr val="000000"/>
                          </a:solidFill>
                          <a:effectLst/>
                          <a:latin typeface="Times New Roman" panose="02020603050405020304" pitchFamily="18" charset="0"/>
                          <a:ea typeface="Calibri"/>
                          <a:cs typeface="Times New Roman" panose="02020603050405020304" pitchFamily="18" charset="0"/>
                        </a:rPr>
                        <a:t> con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a:cs typeface="Times New Roman" panose="02020603050405020304" pitchFamily="18" charset="0"/>
                        </a:rPr>
                        <a:t> những con </a:t>
                      </a:r>
                      <a:r>
                        <a:rPr lang="en-US" sz="2800" dirty="0">
                          <a:solidFill>
                            <a:srgbClr val="000000"/>
                          </a:solidFill>
                          <a:effectLst/>
                          <a:latin typeface="Times New Roman" panose="02020603050405020304" pitchFamily="18" charset="0"/>
                          <a:ea typeface="Times New Roman"/>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a:cs typeface="Times New Roman" panose="02020603050405020304" pitchFamily="18" charset="0"/>
                        </a:rPr>
                        <a:t>bạch tuộc” đã “chặt được bảy vòi của bạch tuộc</a:t>
                      </a:r>
                      <a:r>
                        <a:rPr lang="en-US" sz="2800" dirty="0">
                          <a:solidFill>
                            <a:srgbClr val="000000"/>
                          </a:solidFill>
                          <a:effectLst/>
                          <a:latin typeface="Times New Roman" panose="02020603050405020304" pitchFamily="18" charset="0"/>
                          <a:ea typeface="Times New Roman"/>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a:cs typeface="Times New Roman" panose="02020603050405020304" pitchFamily="18" charset="0"/>
                        </a:rPr>
                        <a:t> nhưng vòi còn lại vẫn “quấn chặt người thủy thủ và ngoe nguẩy trên không” rồi phun ra “chất lỏng màu đen” khiến các thủy thủ “tối tăm mặt mũi” cuối cùng thật xót xa khi “quái vật biến mất, mang theo cả người đồng hương xấu số của tôi!”</a:t>
                      </a:r>
                      <a:endParaRPr lang="en-US" sz="2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422382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32547761"/>
              </p:ext>
            </p:extLst>
          </p:nvPr>
        </p:nvGraphicFramePr>
        <p:xfrm>
          <a:off x="134470" y="161366"/>
          <a:ext cx="11940988" cy="4811141"/>
        </p:xfrm>
        <a:graphic>
          <a:graphicData uri="http://schemas.openxmlformats.org/drawingml/2006/table">
            <a:tbl>
              <a:tblPr firstRow="1" bandRow="1">
                <a:tableStyleId>{5C22544A-7EE6-4342-B048-85BDC9FD1C3A}</a:tableStyleId>
              </a:tblPr>
              <a:tblGrid>
                <a:gridCol w="1707777">
                  <a:extLst>
                    <a:ext uri="{9D8B030D-6E8A-4147-A177-3AD203B41FA5}">
                      <a16:colId xmlns:a16="http://schemas.microsoft.com/office/drawing/2014/main" val="20000"/>
                    </a:ext>
                  </a:extLst>
                </a:gridCol>
                <a:gridCol w="10233211">
                  <a:extLst>
                    <a:ext uri="{9D8B030D-6E8A-4147-A177-3AD203B41FA5}">
                      <a16:colId xmlns:a16="http://schemas.microsoft.com/office/drawing/2014/main" val="20001"/>
                    </a:ext>
                  </a:extLst>
                </a:gridCol>
              </a:tblGrid>
              <a:tr h="556940">
                <a:tc gridSpan="2">
                  <a:txBody>
                    <a:bodyPr/>
                    <a:lstStyle/>
                    <a:p>
                      <a:pPr algn="ct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Văn</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bản</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Bạch</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tuộc</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3200" b="1" kern="1200" baseline="0" dirty="0">
                          <a:solidFill>
                            <a:srgbClr val="FF0000"/>
                          </a:solidFill>
                          <a:effectLst/>
                          <a:latin typeface="Times New Roman" panose="02020603050405020304" pitchFamily="18" charset="0"/>
                          <a:ea typeface="+mn-ea"/>
                          <a:cs typeface="Times New Roman" panose="02020603050405020304" pitchFamily="18" charset="0"/>
                        </a:rPr>
                        <a:t>    </a:t>
                      </a:r>
                      <a:r>
                        <a:rPr lang="nl-NL" sz="3200" b="1" kern="1200" dirty="0">
                          <a:solidFill>
                            <a:srgbClr val="0070C0"/>
                          </a:solidFill>
                          <a:effectLst/>
                          <a:latin typeface="Times New Roman" panose="02020603050405020304" pitchFamily="18" charset="0"/>
                          <a:ea typeface="+mn-ea"/>
                          <a:cs typeface="Times New Roman" panose="02020603050405020304" pitchFamily="18" charset="0"/>
                        </a:rPr>
                        <a:t>(Giuyn Véc-nơ)</a:t>
                      </a:r>
                      <a:endParaRPr lang="en-US" sz="32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56940">
                <a:tc gridSpan="2">
                  <a:txBody>
                    <a:bodyPr/>
                    <a:lstStyle/>
                    <a:p>
                      <a:pPr algn="ct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chính</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6940">
                <a:tc>
                  <a:txBody>
                    <a:bodyPr/>
                    <a:lstStyle/>
                    <a:p>
                      <a:pPr algn="just">
                        <a:lnSpc>
                          <a:spcPct val="107000"/>
                        </a:lnSpc>
                        <a:spcAft>
                          <a:spcPts val="0"/>
                        </a:spcAft>
                      </a:pPr>
                      <a:r>
                        <a:rPr lang="en-US" sz="3200" b="0" dirty="0" err="1">
                          <a:solidFill>
                            <a:srgbClr val="00B050"/>
                          </a:solidFill>
                          <a:effectLst/>
                          <a:latin typeface="Times New Roman" panose="02020603050405020304" pitchFamily="18" charset="0"/>
                          <a:ea typeface="Calibri"/>
                          <a:cs typeface="Times New Roman" panose="02020603050405020304" pitchFamily="18" charset="0"/>
                        </a:rPr>
                        <a:t>Nêu</a:t>
                      </a:r>
                      <a:r>
                        <a:rPr lang="en-US" sz="3200" b="0" baseline="0" dirty="0">
                          <a:solidFill>
                            <a:srgbClr val="00B050"/>
                          </a:solidFill>
                          <a:effectLst/>
                          <a:latin typeface="Times New Roman" panose="02020603050405020304" pitchFamily="18" charset="0"/>
                          <a:ea typeface="Calibri"/>
                          <a:cs typeface="Times New Roman" panose="02020603050405020304" pitchFamily="18" charset="0"/>
                        </a:rPr>
                        <a:t> </a:t>
                      </a:r>
                    </a:p>
                    <a:p>
                      <a:pPr algn="just">
                        <a:lnSpc>
                          <a:spcPct val="107000"/>
                        </a:lnSpc>
                        <a:spcAft>
                          <a:spcPts val="0"/>
                        </a:spcAft>
                      </a:pPr>
                      <a:r>
                        <a:rPr lang="en-US" sz="3200" b="0" dirty="0">
                          <a:solidFill>
                            <a:srgbClr val="00B050"/>
                          </a:solidFill>
                          <a:effectLst/>
                          <a:latin typeface="Times New Roman" panose="02020603050405020304" pitchFamily="18" charset="0"/>
                          <a:ea typeface="Calibri"/>
                          <a:cs typeface="Times New Roman" panose="02020603050405020304" pitchFamily="18" charset="0"/>
                        </a:rPr>
                        <a:t>Ý</a:t>
                      </a:r>
                      <a:r>
                        <a:rPr lang="en-US" sz="3200" b="0" baseline="0" dirty="0">
                          <a:solidFill>
                            <a:srgbClr val="00B050"/>
                          </a:solidFill>
                          <a:effectLst/>
                          <a:latin typeface="Times New Roman" panose="02020603050405020304" pitchFamily="18" charset="0"/>
                          <a:ea typeface="Calibri"/>
                          <a:cs typeface="Times New Roman" panose="02020603050405020304" pitchFamily="18" charset="0"/>
                        </a:rPr>
                        <a:t> </a:t>
                      </a:r>
                      <a:r>
                        <a:rPr lang="en-US" sz="3200" b="0" dirty="0" err="1">
                          <a:solidFill>
                            <a:srgbClr val="00B050"/>
                          </a:solidFill>
                          <a:effectLst/>
                          <a:latin typeface="Times New Roman" panose="02020603050405020304" pitchFamily="18" charset="0"/>
                          <a:ea typeface="Calibri"/>
                          <a:cs typeface="Times New Roman" panose="02020603050405020304" pitchFamily="18" charset="0"/>
                        </a:rPr>
                        <a:t>kiến</a:t>
                      </a:r>
                      <a:r>
                        <a:rPr lang="en-US" sz="3200" b="0" dirty="0">
                          <a:solidFill>
                            <a:srgbClr val="00B050"/>
                          </a:solidFill>
                          <a:effectLst/>
                          <a:latin typeface="Times New Roman" panose="02020603050405020304" pitchFamily="18" charset="0"/>
                          <a:ea typeface="Calibri"/>
                          <a:cs typeface="Times New Roman" panose="02020603050405020304" pitchFamily="18" charset="0"/>
                        </a:rPr>
                        <a:t> </a:t>
                      </a:r>
                      <a:r>
                        <a:rPr lang="en-US" sz="3200" b="0" dirty="0" err="1">
                          <a:solidFill>
                            <a:srgbClr val="00B050"/>
                          </a:solidFill>
                          <a:effectLst/>
                          <a:latin typeface="Times New Roman" panose="02020603050405020304" pitchFamily="18" charset="0"/>
                          <a:ea typeface="Calibri"/>
                          <a:cs typeface="Times New Roman" panose="02020603050405020304" pitchFamily="18" charset="0"/>
                        </a:rPr>
                        <a:t>nhằm</a:t>
                      </a:r>
                      <a:r>
                        <a:rPr lang="en-US" sz="3200" b="0" dirty="0">
                          <a:solidFill>
                            <a:srgbClr val="00B050"/>
                          </a:solidFill>
                          <a:effectLst/>
                          <a:latin typeface="Times New Roman" panose="02020603050405020304" pitchFamily="18" charset="0"/>
                          <a:ea typeface="Calibri"/>
                          <a:cs typeface="Times New Roman" panose="02020603050405020304" pitchFamily="18" charset="0"/>
                        </a:rPr>
                        <a:t> </a:t>
                      </a:r>
                      <a:r>
                        <a:rPr lang="en-US" sz="3200" b="0" dirty="0" err="1">
                          <a:solidFill>
                            <a:srgbClr val="00B050"/>
                          </a:solidFill>
                          <a:effectLst/>
                          <a:latin typeface="Times New Roman" panose="02020603050405020304" pitchFamily="18" charset="0"/>
                          <a:ea typeface="Calibri"/>
                          <a:cs typeface="Times New Roman" panose="02020603050405020304" pitchFamily="18" charset="0"/>
                        </a:rPr>
                        <a:t>giải</a:t>
                      </a:r>
                      <a:r>
                        <a:rPr lang="en-US" sz="3200" b="0" dirty="0">
                          <a:solidFill>
                            <a:srgbClr val="00B050"/>
                          </a:solidFill>
                          <a:effectLst/>
                          <a:latin typeface="Times New Roman" panose="02020603050405020304" pitchFamily="18" charset="0"/>
                          <a:ea typeface="Calibri"/>
                          <a:cs typeface="Times New Roman" panose="02020603050405020304" pitchFamily="18" charset="0"/>
                        </a:rPr>
                        <a:t> </a:t>
                      </a:r>
                      <a:r>
                        <a:rPr lang="en-US" sz="3200" b="0" dirty="0" err="1">
                          <a:solidFill>
                            <a:srgbClr val="00B050"/>
                          </a:solidFill>
                          <a:effectLst/>
                          <a:latin typeface="Times New Roman" panose="02020603050405020304" pitchFamily="18" charset="0"/>
                          <a:ea typeface="Calibri"/>
                          <a:cs typeface="Times New Roman" panose="02020603050405020304" pitchFamily="18" charset="0"/>
                        </a:rPr>
                        <a:t>quyết</a:t>
                      </a:r>
                      <a:r>
                        <a:rPr lang="en-US" sz="3200" b="0" dirty="0">
                          <a:solidFill>
                            <a:srgbClr val="00B050"/>
                          </a:solidFill>
                          <a:effectLst/>
                          <a:latin typeface="Times New Roman" panose="02020603050405020304" pitchFamily="18" charset="0"/>
                          <a:ea typeface="Calibri"/>
                          <a:cs typeface="Times New Roman" panose="02020603050405020304" pitchFamily="18" charset="0"/>
                        </a:rPr>
                        <a:t> </a:t>
                      </a:r>
                      <a:r>
                        <a:rPr lang="en-US" sz="3200" b="0" dirty="0" err="1">
                          <a:solidFill>
                            <a:srgbClr val="00B050"/>
                          </a:solidFill>
                          <a:effectLst/>
                          <a:latin typeface="Times New Roman" panose="02020603050405020304" pitchFamily="18" charset="0"/>
                          <a:ea typeface="Calibri"/>
                          <a:cs typeface="Times New Roman" panose="02020603050405020304" pitchFamily="18" charset="0"/>
                        </a:rPr>
                        <a:t>các</a:t>
                      </a:r>
                      <a:r>
                        <a:rPr lang="en-US" sz="3200" b="0" dirty="0">
                          <a:solidFill>
                            <a:srgbClr val="00B050"/>
                          </a:solidFill>
                          <a:effectLst/>
                          <a:latin typeface="Times New Roman" panose="02020603050405020304" pitchFamily="18" charset="0"/>
                          <a:ea typeface="Calibri"/>
                          <a:cs typeface="Times New Roman" panose="02020603050405020304" pitchFamily="18" charset="0"/>
                        </a:rPr>
                        <a:t> </a:t>
                      </a:r>
                      <a:r>
                        <a:rPr lang="en-US" sz="3200" b="0" dirty="0" err="1">
                          <a:solidFill>
                            <a:srgbClr val="00B050"/>
                          </a:solidFill>
                          <a:effectLst/>
                          <a:latin typeface="Times New Roman" panose="02020603050405020304" pitchFamily="18" charset="0"/>
                          <a:ea typeface="Calibri"/>
                          <a:cs typeface="Times New Roman" panose="02020603050405020304" pitchFamily="18" charset="0"/>
                        </a:rPr>
                        <a:t>điểm</a:t>
                      </a:r>
                      <a:r>
                        <a:rPr lang="en-US" sz="3200" b="0" dirty="0">
                          <a:solidFill>
                            <a:srgbClr val="00B050"/>
                          </a:solidFill>
                          <a:effectLst/>
                          <a:latin typeface="Times New Roman" panose="02020603050405020304" pitchFamily="18" charset="0"/>
                          <a:ea typeface="Calibri"/>
                          <a:cs typeface="Times New Roman" panose="02020603050405020304" pitchFamily="18" charset="0"/>
                        </a:rPr>
                        <a:t> </a:t>
                      </a:r>
                      <a:r>
                        <a:rPr lang="en-US" sz="3200" b="0" dirty="0" err="1">
                          <a:solidFill>
                            <a:srgbClr val="00B050"/>
                          </a:solidFill>
                          <a:effectLst/>
                          <a:latin typeface="Times New Roman" panose="02020603050405020304" pitchFamily="18" charset="0"/>
                          <a:ea typeface="Calibri"/>
                          <a:cs typeface="Times New Roman" panose="02020603050405020304" pitchFamily="18" charset="0"/>
                        </a:rPr>
                        <a:t>gây</a:t>
                      </a:r>
                      <a:r>
                        <a:rPr lang="en-US" sz="3200" b="0" dirty="0">
                          <a:solidFill>
                            <a:srgbClr val="00B050"/>
                          </a:solidFill>
                          <a:effectLst/>
                          <a:latin typeface="Times New Roman" panose="02020603050405020304" pitchFamily="18" charset="0"/>
                          <a:ea typeface="Calibri"/>
                          <a:cs typeface="Times New Roman" panose="02020603050405020304" pitchFamily="18" charset="0"/>
                        </a:rPr>
                        <a:t> </a:t>
                      </a:r>
                      <a:r>
                        <a:rPr lang="en-US" sz="3200" b="0" dirty="0" err="1">
                          <a:solidFill>
                            <a:srgbClr val="00B050"/>
                          </a:solidFill>
                          <a:effectLst/>
                          <a:latin typeface="Times New Roman" panose="02020603050405020304" pitchFamily="18" charset="0"/>
                          <a:ea typeface="Calibri"/>
                          <a:cs typeface="Times New Roman" panose="02020603050405020304" pitchFamily="18" charset="0"/>
                        </a:rPr>
                        <a:t>tranh</a:t>
                      </a:r>
                      <a:r>
                        <a:rPr lang="en-US" sz="3200" b="0" dirty="0">
                          <a:solidFill>
                            <a:srgbClr val="00B050"/>
                          </a:solidFill>
                          <a:effectLst/>
                          <a:latin typeface="Times New Roman" panose="02020603050405020304" pitchFamily="18" charset="0"/>
                          <a:ea typeface="Calibri"/>
                          <a:cs typeface="Times New Roman" panose="02020603050405020304" pitchFamily="18" charset="0"/>
                        </a:rPr>
                        <a:t> </a:t>
                      </a:r>
                      <a:r>
                        <a:rPr lang="en-US" sz="3200" b="0" dirty="0" err="1">
                          <a:solidFill>
                            <a:srgbClr val="00B050"/>
                          </a:solidFill>
                          <a:effectLst/>
                          <a:latin typeface="Times New Roman" panose="02020603050405020304" pitchFamily="18" charset="0"/>
                          <a:ea typeface="Calibri"/>
                          <a:cs typeface="Times New Roman" panose="02020603050405020304" pitchFamily="18" charset="0"/>
                        </a:rPr>
                        <a:t>cãi</a:t>
                      </a:r>
                      <a:endParaRPr lang="en-US" sz="3200" b="0" dirty="0">
                        <a:solidFill>
                          <a:srgbClr val="00B05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vi-VN" sz="3200" dirty="0">
                          <a:effectLst/>
                          <a:latin typeface="Times New Roman" panose="02020603050405020304" pitchFamily="18" charset="0"/>
                          <a:ea typeface="Calibri"/>
                          <a:cs typeface="Times New Roman" panose="02020603050405020304" pitchFamily="18" charset="0"/>
                        </a:rPr>
                        <a:t>Sự việc và con người được nói tới trong văn bản </a:t>
                      </a:r>
                      <a:r>
                        <a:rPr lang="en-US" sz="3200" dirty="0">
                          <a:effectLst/>
                          <a:latin typeface="Times New Roman" panose="02020603050405020304" pitchFamily="18" charset="0"/>
                          <a:ea typeface="Calibri"/>
                          <a:cs typeface="Times New Roman" panose="02020603050405020304" pitchFamily="18" charset="0"/>
                        </a:rPr>
                        <a:t>“</a:t>
                      </a:r>
                      <a:r>
                        <a:rPr lang="vi-VN" sz="3200" i="1" dirty="0">
                          <a:effectLst/>
                          <a:latin typeface="Times New Roman" panose="02020603050405020304" pitchFamily="18" charset="0"/>
                          <a:ea typeface="Calibri"/>
                          <a:cs typeface="Times New Roman" panose="02020603050405020304" pitchFamily="18" charset="0"/>
                        </a:rPr>
                        <a:t>Bạch tuộc</a:t>
                      </a:r>
                      <a:r>
                        <a:rPr lang="en-US" sz="3200" i="1" dirty="0">
                          <a:effectLst/>
                          <a:latin typeface="Times New Roman" panose="02020603050405020304" pitchFamily="18" charset="0"/>
                          <a:ea typeface="Calibri"/>
                          <a:cs typeface="Times New Roman" panose="02020603050405020304" pitchFamily="18" charset="0"/>
                        </a:rPr>
                        <a:t>”</a:t>
                      </a:r>
                      <a:r>
                        <a:rPr lang="vi-VN" sz="3200" dirty="0">
                          <a:effectLst/>
                          <a:latin typeface="Times New Roman" panose="02020603050405020304" pitchFamily="18" charset="0"/>
                          <a:ea typeface="Calibri"/>
                          <a:cs typeface="Times New Roman" panose="02020603050405020304" pitchFamily="18" charset="0"/>
                        </a:rPr>
                        <a:t>là do nhà văn tưởng tượng (không có thực) nhưng liên quan đến chuyện có thực về những hiểm nguy trong lòng biển cả, về lòng dũng cảm của con người, về mơ ước và khao khát có những con tàu ngầm hiện đại…Ngày nay, ước mơ chế tạo những con tàu ngầm hiện đại đã trở thành hiện thực.</a:t>
                      </a:r>
                      <a:endParaRPr lang="en-US" sz="32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3200" dirty="0">
                          <a:solidFill>
                            <a:srgbClr val="0D0D0D"/>
                          </a:solidFill>
                          <a:effectLst/>
                          <a:latin typeface="Times New Roman" panose="02020603050405020304" pitchFamily="18" charset="0"/>
                          <a:ea typeface="Calibri"/>
                          <a:cs typeface="Times New Roman" panose="02020603050405020304" pitchFamily="18" charset="0"/>
                        </a:rPr>
                        <a:t> </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7203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33430231"/>
              </p:ext>
            </p:extLst>
          </p:nvPr>
        </p:nvGraphicFramePr>
        <p:xfrm>
          <a:off x="129989" y="322731"/>
          <a:ext cx="11940988" cy="6376670"/>
        </p:xfrm>
        <a:graphic>
          <a:graphicData uri="http://schemas.openxmlformats.org/drawingml/2006/table">
            <a:tbl>
              <a:tblPr firstRow="1" bandRow="1">
                <a:tableStyleId>{5C22544A-7EE6-4342-B048-85BDC9FD1C3A}</a:tableStyleId>
              </a:tblPr>
              <a:tblGrid>
                <a:gridCol w="1967752">
                  <a:extLst>
                    <a:ext uri="{9D8B030D-6E8A-4147-A177-3AD203B41FA5}">
                      <a16:colId xmlns:a16="http://schemas.microsoft.com/office/drawing/2014/main" val="20000"/>
                    </a:ext>
                  </a:extLst>
                </a:gridCol>
                <a:gridCol w="9973236">
                  <a:extLst>
                    <a:ext uri="{9D8B030D-6E8A-4147-A177-3AD203B41FA5}">
                      <a16:colId xmlns:a16="http://schemas.microsoft.com/office/drawing/2014/main" val="20001"/>
                    </a:ext>
                  </a:extLst>
                </a:gridCol>
              </a:tblGrid>
              <a:tr h="556940">
                <a:tc gridSpan="2">
                  <a:txBody>
                    <a:bodyPr/>
                    <a:lstStyle/>
                    <a:p>
                      <a:pPr algn="ct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Văn</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bản</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Bạch</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tuộc</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nl-NL" sz="3200" b="1" kern="1200" dirty="0">
                          <a:solidFill>
                            <a:srgbClr val="0070C0"/>
                          </a:solidFill>
                          <a:effectLst/>
                          <a:latin typeface="Times New Roman" panose="02020603050405020304" pitchFamily="18" charset="0"/>
                          <a:ea typeface="+mn-ea"/>
                          <a:cs typeface="Times New Roman" panose="02020603050405020304" pitchFamily="18" charset="0"/>
                        </a:rPr>
                        <a:t>(Giuyn Véc-nơ)</a:t>
                      </a:r>
                      <a:endParaRPr lang="en-US" sz="32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56940">
                <a:tc gridSpan="2">
                  <a:txBody>
                    <a:bodyPr/>
                    <a:lstStyle/>
                    <a:p>
                      <a:pPr algn="ct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thúc</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6940">
                <a:tc>
                  <a:txBody>
                    <a:bodyPr/>
                    <a:lstStyle/>
                    <a:p>
                      <a:pPr algn="just">
                        <a:lnSpc>
                          <a:spcPct val="107000"/>
                        </a:lnSpc>
                        <a:spcAft>
                          <a:spcPts val="0"/>
                        </a:spcAft>
                      </a:pPr>
                      <a:r>
                        <a:rPr lang="en-US" sz="3200" dirty="0" err="1">
                          <a:solidFill>
                            <a:srgbClr val="00B050"/>
                          </a:solidFill>
                          <a:effectLst/>
                          <a:latin typeface="Times New Roman" panose="02020603050405020304" pitchFamily="18" charset="0"/>
                          <a:ea typeface="Calibri"/>
                          <a:cs typeface="Times New Roman" panose="02020603050405020304" pitchFamily="18" charset="0"/>
                        </a:rPr>
                        <a:t>Khẳng</a:t>
                      </a:r>
                      <a:r>
                        <a:rPr lang="en-US" sz="3200" dirty="0">
                          <a:solidFill>
                            <a:srgbClr val="00B050"/>
                          </a:solidFill>
                          <a:effectLst/>
                          <a:latin typeface="Times New Roman" panose="02020603050405020304" pitchFamily="18" charset="0"/>
                          <a:ea typeface="Calibri"/>
                          <a:cs typeface="Times New Roman" panose="02020603050405020304" pitchFamily="18" charset="0"/>
                        </a:rPr>
                        <a:t> </a:t>
                      </a:r>
                      <a:r>
                        <a:rPr lang="en-US" sz="3200" dirty="0" err="1">
                          <a:solidFill>
                            <a:srgbClr val="00B050"/>
                          </a:solidFill>
                          <a:effectLst/>
                          <a:latin typeface="Times New Roman" panose="02020603050405020304" pitchFamily="18" charset="0"/>
                          <a:ea typeface="Calibri"/>
                          <a:cs typeface="Times New Roman" panose="02020603050405020304" pitchFamily="18" charset="0"/>
                        </a:rPr>
                        <a:t>định</a:t>
                      </a:r>
                      <a:r>
                        <a:rPr lang="en-US" sz="3200" dirty="0">
                          <a:solidFill>
                            <a:srgbClr val="00B050"/>
                          </a:solidFill>
                          <a:effectLst/>
                          <a:latin typeface="Times New Roman" panose="02020603050405020304" pitchFamily="18" charset="0"/>
                          <a:ea typeface="Calibri"/>
                          <a:cs typeface="Times New Roman" panose="02020603050405020304" pitchFamily="18" charset="0"/>
                        </a:rPr>
                        <a:t> ý </a:t>
                      </a:r>
                      <a:r>
                        <a:rPr lang="en-US" sz="3200" dirty="0" err="1">
                          <a:solidFill>
                            <a:srgbClr val="00B050"/>
                          </a:solidFill>
                          <a:effectLst/>
                          <a:latin typeface="Times New Roman" panose="02020603050405020304" pitchFamily="18" charset="0"/>
                          <a:ea typeface="Calibri"/>
                          <a:cs typeface="Times New Roman" panose="02020603050405020304" pitchFamily="18" charset="0"/>
                        </a:rPr>
                        <a:t>kiến</a:t>
                      </a:r>
                      <a:r>
                        <a:rPr lang="en-US" sz="3200" dirty="0">
                          <a:solidFill>
                            <a:srgbClr val="00B050"/>
                          </a:solidFill>
                          <a:effectLst/>
                          <a:latin typeface="Times New Roman" panose="02020603050405020304" pitchFamily="18" charset="0"/>
                          <a:ea typeface="Calibri"/>
                          <a:cs typeface="Times New Roman" panose="02020603050405020304" pitchFamily="18" charset="0"/>
                        </a:rPr>
                        <a:t> </a:t>
                      </a:r>
                      <a:r>
                        <a:rPr lang="en-US" sz="3200" dirty="0" err="1">
                          <a:solidFill>
                            <a:srgbClr val="00B050"/>
                          </a:solidFill>
                          <a:effectLst/>
                          <a:latin typeface="Times New Roman" panose="02020603050405020304" pitchFamily="18" charset="0"/>
                          <a:ea typeface="Calibri"/>
                          <a:cs typeface="Times New Roman" panose="02020603050405020304" pitchFamily="18" charset="0"/>
                        </a:rPr>
                        <a:t>cá</a:t>
                      </a:r>
                      <a:r>
                        <a:rPr lang="en-US" sz="3200" dirty="0">
                          <a:solidFill>
                            <a:srgbClr val="00B050"/>
                          </a:solidFill>
                          <a:effectLst/>
                          <a:latin typeface="Times New Roman" panose="02020603050405020304" pitchFamily="18" charset="0"/>
                          <a:ea typeface="Calibri"/>
                          <a:cs typeface="Times New Roman" panose="02020603050405020304" pitchFamily="18" charset="0"/>
                        </a:rPr>
                        <a:t> </a:t>
                      </a:r>
                      <a:r>
                        <a:rPr lang="en-US" sz="3200" dirty="0" err="1">
                          <a:solidFill>
                            <a:srgbClr val="00B050"/>
                          </a:solidFill>
                          <a:effectLst/>
                          <a:latin typeface="Times New Roman" panose="02020603050405020304" pitchFamily="18" charset="0"/>
                          <a:ea typeface="Calibri"/>
                          <a:cs typeface="Times New Roman" panose="02020603050405020304" pitchFamily="18" charset="0"/>
                        </a:rPr>
                        <a:t>nhân</a:t>
                      </a:r>
                      <a:r>
                        <a:rPr lang="en-US" sz="3200" dirty="0">
                          <a:solidFill>
                            <a:srgbClr val="00B050"/>
                          </a:solidFill>
                          <a:effectLst/>
                          <a:latin typeface="Times New Roman" panose="02020603050405020304" pitchFamily="18" charset="0"/>
                          <a:ea typeface="Calibri"/>
                          <a:cs typeface="Times New Roman" panose="02020603050405020304" pitchFamily="18" charset="0"/>
                        </a:rPr>
                        <a:t> </a:t>
                      </a:r>
                      <a:r>
                        <a:rPr lang="en-US" sz="3200" dirty="0" err="1">
                          <a:solidFill>
                            <a:srgbClr val="00B050"/>
                          </a:solidFill>
                          <a:effectLst/>
                          <a:latin typeface="Times New Roman" panose="02020603050405020304" pitchFamily="18" charset="0"/>
                          <a:ea typeface="Calibri"/>
                          <a:cs typeface="Times New Roman" panose="02020603050405020304" pitchFamily="18" charset="0"/>
                        </a:rPr>
                        <a:t>về</a:t>
                      </a:r>
                      <a:r>
                        <a:rPr lang="en-US" sz="3200" dirty="0">
                          <a:solidFill>
                            <a:srgbClr val="00B050"/>
                          </a:solidFill>
                          <a:effectLst/>
                          <a:latin typeface="Times New Roman" panose="02020603050405020304" pitchFamily="18" charset="0"/>
                          <a:ea typeface="Calibri"/>
                          <a:cs typeface="Times New Roman" panose="02020603050405020304" pitchFamily="18" charset="0"/>
                        </a:rPr>
                        <a:t> </a:t>
                      </a:r>
                      <a:r>
                        <a:rPr lang="en-US" sz="3200" dirty="0" err="1">
                          <a:solidFill>
                            <a:srgbClr val="00B050"/>
                          </a:solidFill>
                          <a:effectLst/>
                          <a:latin typeface="Times New Roman" panose="02020603050405020304" pitchFamily="18" charset="0"/>
                          <a:ea typeface="Calibri"/>
                          <a:cs typeface="Times New Roman" panose="02020603050405020304" pitchFamily="18" charset="0"/>
                        </a:rPr>
                        <a:t>những</a:t>
                      </a:r>
                      <a:r>
                        <a:rPr lang="en-US" sz="3200" dirty="0">
                          <a:solidFill>
                            <a:srgbClr val="00B050"/>
                          </a:solidFill>
                          <a:effectLst/>
                          <a:latin typeface="Times New Roman" panose="02020603050405020304" pitchFamily="18" charset="0"/>
                          <a:ea typeface="Calibri"/>
                          <a:cs typeface="Times New Roman" panose="02020603050405020304" pitchFamily="18" charset="0"/>
                        </a:rPr>
                        <a:t> </a:t>
                      </a:r>
                      <a:r>
                        <a:rPr lang="en-US" sz="3200" dirty="0" err="1">
                          <a:solidFill>
                            <a:srgbClr val="00B050"/>
                          </a:solidFill>
                          <a:effectLst/>
                          <a:latin typeface="Times New Roman" panose="02020603050405020304" pitchFamily="18" charset="0"/>
                          <a:ea typeface="Calibri"/>
                          <a:cs typeface="Times New Roman" panose="02020603050405020304" pitchFamily="18" charset="0"/>
                        </a:rPr>
                        <a:t>điều</a:t>
                      </a:r>
                      <a:r>
                        <a:rPr lang="en-US" sz="3200" dirty="0">
                          <a:solidFill>
                            <a:srgbClr val="00B050"/>
                          </a:solidFill>
                          <a:effectLst/>
                          <a:latin typeface="Times New Roman" panose="02020603050405020304" pitchFamily="18" charset="0"/>
                          <a:ea typeface="Calibri"/>
                          <a:cs typeface="Times New Roman" panose="02020603050405020304" pitchFamily="18" charset="0"/>
                        </a:rPr>
                        <a:t> </a:t>
                      </a:r>
                      <a:r>
                        <a:rPr lang="en-US" sz="3200" dirty="0" err="1">
                          <a:solidFill>
                            <a:srgbClr val="00B050"/>
                          </a:solidFill>
                          <a:effectLst/>
                          <a:latin typeface="Times New Roman" panose="02020603050405020304" pitchFamily="18" charset="0"/>
                          <a:ea typeface="Calibri"/>
                          <a:cs typeface="Times New Roman" panose="02020603050405020304" pitchFamily="18" charset="0"/>
                        </a:rPr>
                        <a:t>có</a:t>
                      </a:r>
                      <a:r>
                        <a:rPr lang="en-US" sz="3200" dirty="0">
                          <a:solidFill>
                            <a:srgbClr val="00B050"/>
                          </a:solidFill>
                          <a:effectLst/>
                          <a:latin typeface="Times New Roman" panose="02020603050405020304" pitchFamily="18" charset="0"/>
                          <a:ea typeface="Calibri"/>
                          <a:cs typeface="Times New Roman" panose="02020603050405020304" pitchFamily="18" charset="0"/>
                        </a:rPr>
                        <a:t> </a:t>
                      </a:r>
                      <a:r>
                        <a:rPr lang="en-US" sz="3200" dirty="0" err="1">
                          <a:solidFill>
                            <a:srgbClr val="00B050"/>
                          </a:solidFill>
                          <a:effectLst/>
                          <a:latin typeface="Times New Roman" panose="02020603050405020304" pitchFamily="18" charset="0"/>
                          <a:ea typeface="Calibri"/>
                          <a:cs typeface="Times New Roman" panose="02020603050405020304" pitchFamily="18" charset="0"/>
                        </a:rPr>
                        <a:t>thực</a:t>
                      </a:r>
                      <a:r>
                        <a:rPr lang="en-US" sz="3200" dirty="0">
                          <a:solidFill>
                            <a:srgbClr val="00B050"/>
                          </a:solidFill>
                          <a:effectLst/>
                          <a:latin typeface="Times New Roman" panose="02020603050405020304" pitchFamily="18" charset="0"/>
                          <a:ea typeface="Calibri"/>
                          <a:cs typeface="Times New Roman" panose="02020603050405020304" pitchFamily="18" charset="0"/>
                        </a:rPr>
                        <a:t> </a:t>
                      </a:r>
                      <a:r>
                        <a:rPr lang="en-US" sz="3200" dirty="0" err="1">
                          <a:solidFill>
                            <a:srgbClr val="00B050"/>
                          </a:solidFill>
                          <a:effectLst/>
                          <a:latin typeface="Times New Roman" panose="02020603050405020304" pitchFamily="18" charset="0"/>
                          <a:ea typeface="Calibri"/>
                          <a:cs typeface="Times New Roman" panose="02020603050405020304" pitchFamily="18" charset="0"/>
                        </a:rPr>
                        <a:t>và</a:t>
                      </a:r>
                      <a:r>
                        <a:rPr lang="en-US" sz="3200" dirty="0">
                          <a:solidFill>
                            <a:srgbClr val="00B050"/>
                          </a:solidFill>
                          <a:effectLst/>
                          <a:latin typeface="Times New Roman" panose="02020603050405020304" pitchFamily="18" charset="0"/>
                          <a:ea typeface="Calibri"/>
                          <a:cs typeface="Times New Roman" panose="02020603050405020304" pitchFamily="18" charset="0"/>
                        </a:rPr>
                        <a:t> </a:t>
                      </a:r>
                      <a:r>
                        <a:rPr lang="en-US" sz="3200" dirty="0" err="1">
                          <a:solidFill>
                            <a:srgbClr val="00B050"/>
                          </a:solidFill>
                          <a:effectLst/>
                          <a:latin typeface="Times New Roman" panose="02020603050405020304" pitchFamily="18" charset="0"/>
                          <a:ea typeface="Calibri"/>
                          <a:cs typeface="Times New Roman" panose="02020603050405020304" pitchFamily="18" charset="0"/>
                        </a:rPr>
                        <a:t>tưởng</a:t>
                      </a:r>
                      <a:r>
                        <a:rPr lang="en-US" sz="3200" dirty="0">
                          <a:solidFill>
                            <a:srgbClr val="00B050"/>
                          </a:solidFill>
                          <a:effectLst/>
                          <a:latin typeface="Times New Roman" panose="02020603050405020304" pitchFamily="18" charset="0"/>
                          <a:ea typeface="Calibri"/>
                          <a:cs typeface="Times New Roman" panose="02020603050405020304" pitchFamily="18" charset="0"/>
                        </a:rPr>
                        <a:t> </a:t>
                      </a:r>
                      <a:r>
                        <a:rPr lang="en-US" sz="3200" dirty="0" err="1">
                          <a:solidFill>
                            <a:srgbClr val="00B050"/>
                          </a:solidFill>
                          <a:effectLst/>
                          <a:latin typeface="Times New Roman" panose="02020603050405020304" pitchFamily="18" charset="0"/>
                          <a:ea typeface="Calibri"/>
                          <a:cs typeface="Times New Roman" panose="02020603050405020304" pitchFamily="18" charset="0"/>
                        </a:rPr>
                        <a:t>tượng</a:t>
                      </a:r>
                      <a:r>
                        <a:rPr lang="en-US" sz="3200" dirty="0">
                          <a:solidFill>
                            <a:srgbClr val="00B050"/>
                          </a:solidFill>
                          <a:effectLst/>
                          <a:latin typeface="Times New Roman" panose="02020603050405020304" pitchFamily="18" charset="0"/>
                          <a:ea typeface="Calibri"/>
                          <a:cs typeface="Times New Roman" panose="02020603050405020304" pitchFamily="18" charset="0"/>
                        </a:rPr>
                        <a:t> </a:t>
                      </a:r>
                      <a:r>
                        <a:rPr lang="en-US" sz="3200" dirty="0" err="1">
                          <a:solidFill>
                            <a:srgbClr val="00B050"/>
                          </a:solidFill>
                          <a:effectLst/>
                          <a:latin typeface="Times New Roman" panose="02020603050405020304" pitchFamily="18" charset="0"/>
                          <a:ea typeface="Calibri"/>
                          <a:cs typeface="Times New Roman" panose="02020603050405020304" pitchFamily="18" charset="0"/>
                        </a:rPr>
                        <a:t>trong</a:t>
                      </a:r>
                      <a:r>
                        <a:rPr lang="en-US" sz="3200" dirty="0">
                          <a:solidFill>
                            <a:srgbClr val="00B050"/>
                          </a:solidFill>
                          <a:effectLst/>
                          <a:latin typeface="Times New Roman" panose="02020603050405020304" pitchFamily="18" charset="0"/>
                          <a:ea typeface="Calibri"/>
                          <a:cs typeface="Times New Roman" panose="02020603050405020304" pitchFamily="18" charset="0"/>
                        </a:rPr>
                        <a:t> </a:t>
                      </a:r>
                      <a:r>
                        <a:rPr lang="en-US" sz="3200" dirty="0" err="1">
                          <a:solidFill>
                            <a:srgbClr val="00B050"/>
                          </a:solidFill>
                          <a:effectLst/>
                          <a:latin typeface="Times New Roman" panose="02020603050405020304" pitchFamily="18" charset="0"/>
                          <a:ea typeface="Calibri"/>
                          <a:cs typeface="Times New Roman" panose="02020603050405020304" pitchFamily="18" charset="0"/>
                        </a:rPr>
                        <a:t>văn</a:t>
                      </a:r>
                      <a:r>
                        <a:rPr lang="en-US" sz="3200" dirty="0">
                          <a:solidFill>
                            <a:srgbClr val="00B050"/>
                          </a:solidFill>
                          <a:effectLst/>
                          <a:latin typeface="Times New Roman" panose="02020603050405020304" pitchFamily="18" charset="0"/>
                          <a:ea typeface="Calibri"/>
                          <a:cs typeface="Times New Roman" panose="02020603050405020304" pitchFamily="18" charset="0"/>
                        </a:rPr>
                        <a:t> </a:t>
                      </a:r>
                      <a:r>
                        <a:rPr lang="en-US" sz="3200" dirty="0" err="1">
                          <a:solidFill>
                            <a:srgbClr val="00B050"/>
                          </a:solidFill>
                          <a:effectLst/>
                          <a:latin typeface="Times New Roman" panose="02020603050405020304" pitchFamily="18" charset="0"/>
                          <a:ea typeface="Calibri"/>
                          <a:cs typeface="Times New Roman" panose="02020603050405020304" pitchFamily="18" charset="0"/>
                        </a:rPr>
                        <a:t>bản</a:t>
                      </a:r>
                      <a:endParaRPr lang="en-US" sz="3200" dirty="0">
                        <a:solidFill>
                          <a:srgbClr val="00B05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vi-VN" sz="3200" dirty="0">
                          <a:solidFill>
                            <a:srgbClr val="0D0D0D"/>
                          </a:solidFill>
                          <a:effectLst/>
                          <a:latin typeface="Times New Roman" panose="02020603050405020304" pitchFamily="18" charset="0"/>
                          <a:ea typeface="Calibri"/>
                          <a:cs typeface="Times New Roman" panose="02020603050405020304" pitchFamily="18" charset="0"/>
                        </a:rPr>
                        <a:t>Có thể nói</a:t>
                      </a: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vi-VN" sz="3200" dirty="0">
                          <a:solidFill>
                            <a:srgbClr val="0D0D0D"/>
                          </a:solidFill>
                          <a:effectLst/>
                          <a:latin typeface="Times New Roman" panose="02020603050405020304" pitchFamily="18" charset="0"/>
                          <a:ea typeface="Calibri"/>
                          <a:cs typeface="Times New Roman" panose="02020603050405020304" pitchFamily="18" charset="0"/>
                        </a:rPr>
                        <a:t>trong văn bản “Bạch tuộc” có những yếu tố thực về sự xuất hiện của những con bạch tuộc, về những gian khổ hi sinh của con người trên hành trình thám hiểm đại dương. Cùng những hư cấu tưởng tượng về con bạch tuộc khổng  lồ. Nhưng chính yếu tố đó tạo nên sự hấp dẫn và khơi gợi cho con người niềm khát khao được chinh phục đại dương bao la.</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35355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336177" y="0"/>
            <a:ext cx="11147612" cy="942680"/>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bg1"/>
                </a:solidFill>
                <a:latin typeface="Times New Roman" panose="02020603050405020304" pitchFamily="18" charset="0"/>
                <a:cs typeface="Times New Roman" panose="02020603050405020304" pitchFamily="18" charset="0"/>
              </a:rPr>
              <a:t>Lập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dàn</a:t>
            </a:r>
            <a:r>
              <a:rPr lang="en-US" sz="3200" b="1" dirty="0">
                <a:solidFill>
                  <a:schemeClr val="bg1"/>
                </a:solidFill>
                <a:latin typeface="Times New Roman" panose="02020603050405020304" pitchFamily="18" charset="0"/>
                <a:cs typeface="Times New Roman" panose="02020603050405020304" pitchFamily="18" charset="0"/>
              </a:rPr>
              <a:t> ý </a:t>
            </a:r>
            <a:r>
              <a:rPr lang="en-US" sz="3200" b="1" dirty="0" err="1">
                <a:solidFill>
                  <a:schemeClr val="bg1"/>
                </a:solidFill>
                <a:latin typeface="Times New Roman" panose="02020603050405020304" pitchFamily="18" charset="0"/>
                <a:cs typeface="Times New Roman" panose="02020603050405020304" pitchFamily="18" charset="0"/>
              </a:rPr>
              <a:t>cho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bài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nói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Lựa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chọn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sắp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xếp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các</a:t>
            </a:r>
            <a:r>
              <a:rPr lang="en-US" sz="3200" b="1" dirty="0">
                <a:solidFill>
                  <a:schemeClr val="bg1"/>
                </a:solidFill>
                <a:latin typeface="Times New Roman" panose="02020603050405020304" pitchFamily="18" charset="0"/>
                <a:cs typeface="Times New Roman" panose="02020603050405020304" pitchFamily="18" charset="0"/>
              </a:rPr>
              <a:t> ý </a:t>
            </a:r>
            <a:r>
              <a:rPr lang="en-US" sz="3200" b="1" dirty="0" err="1">
                <a:solidFill>
                  <a:schemeClr val="bg1"/>
                </a:solidFill>
                <a:latin typeface="Times New Roman" panose="02020603050405020304" pitchFamily="18" charset="0"/>
                <a:cs typeface="Times New Roman" panose="02020603050405020304" pitchFamily="18" charset="0"/>
              </a:rPr>
              <a:t>theo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bố</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cục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phần</a:t>
            </a:r>
            <a:r>
              <a:rPr lang="en-US" sz="3200" b="1" dirty="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21274275"/>
              </p:ext>
            </p:extLst>
          </p:nvPr>
        </p:nvGraphicFramePr>
        <p:xfrm>
          <a:off x="0" y="1090874"/>
          <a:ext cx="11940988" cy="5516716"/>
        </p:xfrm>
        <a:graphic>
          <a:graphicData uri="http://schemas.openxmlformats.org/drawingml/2006/table">
            <a:tbl>
              <a:tblPr firstRow="1" bandRow="1">
                <a:tableStyleId>{5C22544A-7EE6-4342-B048-85BDC9FD1C3A}</a:tableStyleId>
              </a:tblPr>
              <a:tblGrid>
                <a:gridCol w="1707777">
                  <a:extLst>
                    <a:ext uri="{9D8B030D-6E8A-4147-A177-3AD203B41FA5}">
                      <a16:colId xmlns:a16="http://schemas.microsoft.com/office/drawing/2014/main" val="20000"/>
                    </a:ext>
                  </a:extLst>
                </a:gridCol>
                <a:gridCol w="10233211">
                  <a:extLst>
                    <a:ext uri="{9D8B030D-6E8A-4147-A177-3AD203B41FA5}">
                      <a16:colId xmlns:a16="http://schemas.microsoft.com/office/drawing/2014/main" val="20001"/>
                    </a:ext>
                  </a:extLst>
                </a:gridCol>
              </a:tblGrid>
              <a:tr h="5569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Văn</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bản</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Chất</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làm</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gỉ</a:t>
                      </a:r>
                      <a:r>
                        <a:rPr lang="nl-NL"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a:solidFill>
                            <a:schemeClr val="lt1"/>
                          </a:solidFill>
                          <a:effectLst/>
                          <a:latin typeface="Times New Roman" panose="02020603050405020304" pitchFamily="18" charset="0"/>
                          <a:ea typeface="+mn-ea"/>
                          <a:cs typeface="Times New Roman" panose="02020603050405020304" pitchFamily="18" charset="0"/>
                        </a:rPr>
                        <a:t>                         </a:t>
                      </a:r>
                      <a:r>
                        <a:rPr lang="nl-NL" sz="3000" b="1" kern="1200" dirty="0">
                          <a:solidFill>
                            <a:schemeClr val="lt1"/>
                          </a:solidFill>
                          <a:effectLst/>
                          <a:latin typeface="Times New Roman" panose="02020603050405020304" pitchFamily="18" charset="0"/>
                          <a:ea typeface="+mn-ea"/>
                          <a:cs typeface="Times New Roman" panose="02020603050405020304" pitchFamily="18" charset="0"/>
                        </a:rPr>
                        <a:t> </a:t>
                      </a:r>
                      <a:r>
                        <a:rPr lang="nl-NL" sz="3000" b="1" kern="1200" dirty="0">
                          <a:solidFill>
                            <a:srgbClr val="0070C0"/>
                          </a:solidFill>
                          <a:effectLst/>
                          <a:latin typeface="Times New Roman" panose="02020603050405020304" pitchFamily="18" charset="0"/>
                          <a:ea typeface="+mn-ea"/>
                          <a:cs typeface="Times New Roman" panose="02020603050405020304" pitchFamily="18" charset="0"/>
                        </a:rPr>
                        <a:t>(Giuyn Véc-nơ)</a:t>
                      </a:r>
                      <a:endParaRPr lang="en-US" sz="30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56940">
                <a:tc gridSpan="2">
                  <a:txBody>
                    <a:bodyPr/>
                    <a:lstStyle/>
                    <a:p>
                      <a:pPr algn="ctr"/>
                      <a:r>
                        <a:rPr lang="en-US" sz="3000" b="1"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3000" b="1"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3000" b="1" kern="1200" dirty="0" err="1">
                          <a:solidFill>
                            <a:schemeClr val="dk1"/>
                          </a:solidFill>
                          <a:effectLst/>
                          <a:latin typeface="Times New Roman" panose="02020603050405020304" pitchFamily="18" charset="0"/>
                          <a:ea typeface="+mn-ea"/>
                          <a:cs typeface="Times New Roman" panose="02020603050405020304" pitchFamily="18" charset="0"/>
                        </a:rPr>
                        <a:t>chính</a:t>
                      </a:r>
                      <a:endParaRPr lang="en-US" sz="3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6940">
                <a:tc>
                  <a:txBody>
                    <a:bodyPr/>
                    <a:lstStyle/>
                    <a:p>
                      <a:pPr algn="just">
                        <a:lnSpc>
                          <a:spcPct val="107000"/>
                        </a:lnSpc>
                        <a:spcAft>
                          <a:spcPts val="0"/>
                        </a:spcAft>
                      </a:pPr>
                      <a:r>
                        <a:rPr lang="en-US" sz="3000" kern="1200" dirty="0" err="1">
                          <a:solidFill>
                            <a:srgbClr val="00B050"/>
                          </a:solidFill>
                          <a:effectLst/>
                          <a:latin typeface="Times New Roman" panose="02020603050405020304" pitchFamily="18" charset="0"/>
                          <a:ea typeface="+mn-ea"/>
                          <a:cs typeface="Times New Roman" panose="02020603050405020304" pitchFamily="18" charset="0"/>
                        </a:rPr>
                        <a:t>Tóm</a:t>
                      </a:r>
                      <a:r>
                        <a:rPr lang="en-US" sz="30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00B050"/>
                          </a:solidFill>
                          <a:effectLst/>
                          <a:latin typeface="Times New Roman" panose="02020603050405020304" pitchFamily="18" charset="0"/>
                          <a:ea typeface="+mn-ea"/>
                          <a:cs typeface="Times New Roman" panose="02020603050405020304" pitchFamily="18" charset="0"/>
                        </a:rPr>
                        <a:t>tắt</a:t>
                      </a:r>
                      <a:r>
                        <a:rPr lang="en-US" sz="30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00B050"/>
                          </a:solidFill>
                          <a:effectLst/>
                          <a:latin typeface="Times New Roman" panose="02020603050405020304" pitchFamily="18" charset="0"/>
                          <a:ea typeface="+mn-ea"/>
                          <a:cs typeface="Times New Roman" panose="02020603050405020304" pitchFamily="18" charset="0"/>
                        </a:rPr>
                        <a:t>nội</a:t>
                      </a:r>
                      <a:r>
                        <a:rPr lang="en-US" sz="3000" kern="1200" dirty="0">
                          <a:solidFill>
                            <a:srgbClr val="00B050"/>
                          </a:solidFill>
                          <a:effectLst/>
                          <a:latin typeface="Times New Roman" panose="02020603050405020304" pitchFamily="18" charset="0"/>
                          <a:ea typeface="+mn-ea"/>
                          <a:cs typeface="Times New Roman" panose="02020603050405020304" pitchFamily="18" charset="0"/>
                        </a:rPr>
                        <a:t> dung </a:t>
                      </a:r>
                      <a:r>
                        <a:rPr lang="en-US" sz="3000" kern="1200" dirty="0" err="1">
                          <a:solidFill>
                            <a:srgbClr val="00B050"/>
                          </a:solidFill>
                          <a:effectLst/>
                          <a:latin typeface="Times New Roman" panose="02020603050405020304" pitchFamily="18" charset="0"/>
                          <a:ea typeface="+mn-ea"/>
                          <a:cs typeface="Times New Roman" panose="02020603050405020304" pitchFamily="18" charset="0"/>
                        </a:rPr>
                        <a:t>câu</a:t>
                      </a:r>
                      <a:r>
                        <a:rPr lang="en-US" sz="30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000" kern="1200" dirty="0" err="1">
                          <a:solidFill>
                            <a:srgbClr val="00B050"/>
                          </a:solidFill>
                          <a:effectLst/>
                          <a:latin typeface="Times New Roman" panose="02020603050405020304" pitchFamily="18" charset="0"/>
                          <a:ea typeface="+mn-ea"/>
                          <a:cs typeface="Times New Roman" panose="02020603050405020304" pitchFamily="18" charset="0"/>
                        </a:rPr>
                        <a:t>chuyện</a:t>
                      </a:r>
                      <a:endParaRPr lang="en-US" sz="3000" dirty="0">
                        <a:solidFill>
                          <a:srgbClr val="00B05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spcAft>
                          <a:spcPts val="0"/>
                        </a:spcAft>
                      </a:pP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Biết trung sĩ có ý tưởng sáng tạo chất làm gỉ</a:t>
                      </a:r>
                      <a:r>
                        <a:rPr lang="pt-BR" sz="3000" kern="1200" dirty="0">
                          <a:solidFill>
                            <a:schemeClr val="dk1"/>
                          </a:solidFill>
                          <a:effectLst/>
                          <a:latin typeface="Times New Roman" panose="02020603050405020304" pitchFamily="18" charset="0"/>
                          <a:ea typeface="+mn-ea"/>
                          <a:cs typeface="Times New Roman" panose="02020603050405020304" pitchFamily="18" charset="0"/>
                        </a:rPr>
                        <a:t> có thể phá hủy tất cả các vũ khí bằng kim loại để ngăn chặn chiến tranh.</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 Đại tá cho rằng đó là ý tưởng điên rồ, không tin điều đó đã gọi trung sĩ đến nói chuyện và khuyên anh nên đến gặp bác sĩ. Nhưng sau đó  chất làm gỉ có thật khiến đại tá muốn giết trung sĩ</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lệnh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lính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gác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bắn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nhưng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giết</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sĩ</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30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56940">
                <a:tc>
                  <a:txBody>
                    <a:bodyPr/>
                    <a:lstStyle/>
                    <a:p>
                      <a:pPr algn="just">
                        <a:lnSpc>
                          <a:spcPct val="107000"/>
                        </a:lnSpc>
                        <a:spcAft>
                          <a:spcPts val="0"/>
                        </a:spcAft>
                      </a:pPr>
                      <a:r>
                        <a:rPr lang="en-US" sz="3000" b="0" dirty="0" err="1">
                          <a:solidFill>
                            <a:srgbClr val="00B050"/>
                          </a:solidFill>
                          <a:effectLst/>
                          <a:latin typeface="Times New Roman" panose="02020603050405020304" pitchFamily="18" charset="0"/>
                          <a:ea typeface="Calibri"/>
                          <a:cs typeface="Times New Roman" panose="02020603050405020304" pitchFamily="18" charset="0"/>
                        </a:rPr>
                        <a:t>Các</a:t>
                      </a:r>
                      <a:r>
                        <a:rPr lang="en-US" sz="3000" b="0" dirty="0">
                          <a:solidFill>
                            <a:srgbClr val="00B050"/>
                          </a:solidFill>
                          <a:effectLst/>
                          <a:latin typeface="Times New Roman" panose="02020603050405020304" pitchFamily="18" charset="0"/>
                          <a:ea typeface="Calibri"/>
                          <a:cs typeface="Times New Roman" panose="02020603050405020304" pitchFamily="18" charset="0"/>
                        </a:rPr>
                        <a:t> </a:t>
                      </a:r>
                      <a:r>
                        <a:rPr lang="en-US" sz="3000" b="0" dirty="0" err="1">
                          <a:solidFill>
                            <a:srgbClr val="00B050"/>
                          </a:solidFill>
                          <a:effectLst/>
                          <a:latin typeface="Times New Roman" panose="02020603050405020304" pitchFamily="18" charset="0"/>
                          <a:ea typeface="Calibri"/>
                          <a:cs typeface="Times New Roman" panose="02020603050405020304" pitchFamily="18" charset="0"/>
                        </a:rPr>
                        <a:t>điểm</a:t>
                      </a:r>
                      <a:r>
                        <a:rPr lang="en-US" sz="3000" b="0" dirty="0">
                          <a:solidFill>
                            <a:srgbClr val="00B050"/>
                          </a:solidFill>
                          <a:effectLst/>
                          <a:latin typeface="Times New Roman" panose="02020603050405020304" pitchFamily="18" charset="0"/>
                          <a:ea typeface="Calibri"/>
                          <a:cs typeface="Times New Roman" panose="02020603050405020304" pitchFamily="18" charset="0"/>
                        </a:rPr>
                        <a:t> </a:t>
                      </a:r>
                      <a:r>
                        <a:rPr lang="en-US" sz="3000" b="0" dirty="0" err="1">
                          <a:solidFill>
                            <a:srgbClr val="00B050"/>
                          </a:solidFill>
                          <a:effectLst/>
                          <a:latin typeface="Times New Roman" panose="02020603050405020304" pitchFamily="18" charset="0"/>
                          <a:ea typeface="Calibri"/>
                          <a:cs typeface="Times New Roman" panose="02020603050405020304" pitchFamily="18" charset="0"/>
                        </a:rPr>
                        <a:t>gây</a:t>
                      </a:r>
                      <a:r>
                        <a:rPr lang="en-US" sz="3000" b="0" dirty="0">
                          <a:solidFill>
                            <a:srgbClr val="00B050"/>
                          </a:solidFill>
                          <a:effectLst/>
                          <a:latin typeface="Times New Roman" panose="02020603050405020304" pitchFamily="18" charset="0"/>
                          <a:ea typeface="Calibri"/>
                          <a:cs typeface="Times New Roman" panose="02020603050405020304" pitchFamily="18" charset="0"/>
                        </a:rPr>
                        <a:t> </a:t>
                      </a:r>
                      <a:r>
                        <a:rPr lang="en-US" sz="3000" b="0" dirty="0" err="1">
                          <a:solidFill>
                            <a:srgbClr val="00B050"/>
                          </a:solidFill>
                          <a:effectLst/>
                          <a:latin typeface="Times New Roman" panose="02020603050405020304" pitchFamily="18" charset="0"/>
                          <a:ea typeface="Calibri"/>
                          <a:cs typeface="Times New Roman" panose="02020603050405020304" pitchFamily="18" charset="0"/>
                        </a:rPr>
                        <a:t>tranh</a:t>
                      </a:r>
                      <a:r>
                        <a:rPr lang="en-US" sz="3000" b="0" dirty="0">
                          <a:solidFill>
                            <a:srgbClr val="00B050"/>
                          </a:solidFill>
                          <a:effectLst/>
                          <a:latin typeface="Times New Roman" panose="02020603050405020304" pitchFamily="18" charset="0"/>
                          <a:ea typeface="Calibri"/>
                          <a:cs typeface="Times New Roman" panose="02020603050405020304" pitchFamily="18" charset="0"/>
                        </a:rPr>
                        <a:t> </a:t>
                      </a:r>
                      <a:r>
                        <a:rPr lang="en-US" sz="3000" b="0" dirty="0" err="1">
                          <a:solidFill>
                            <a:srgbClr val="00B050"/>
                          </a:solidFill>
                          <a:effectLst/>
                          <a:latin typeface="Times New Roman" panose="02020603050405020304" pitchFamily="18" charset="0"/>
                          <a:ea typeface="Calibri"/>
                          <a:cs typeface="Times New Roman" panose="02020603050405020304" pitchFamily="18" charset="0"/>
                        </a:rPr>
                        <a:t>cãi</a:t>
                      </a:r>
                      <a:endParaRPr lang="en-US" sz="3000" b="0" dirty="0">
                        <a:solidFill>
                          <a:srgbClr val="00B05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spcAft>
                          <a:spcPts val="0"/>
                        </a:spcAft>
                      </a:pPr>
                      <a:r>
                        <a:rPr lang="en-US" sz="3000" dirty="0" err="1">
                          <a:solidFill>
                            <a:srgbClr val="0D0D0D"/>
                          </a:solidFill>
                          <a:effectLst/>
                          <a:latin typeface="Times New Roman" panose="02020603050405020304" pitchFamily="18" charset="0"/>
                          <a:ea typeface="Calibri"/>
                          <a:cs typeface="Times New Roman" panose="02020603050405020304" pitchFamily="18" charset="0"/>
                        </a:rPr>
                        <a:t>Đọc</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xong</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đoạn</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trích</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có</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người</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cho</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rằng</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sự</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việc</a:t>
                      </a:r>
                      <a:r>
                        <a:rPr lang="en-US" sz="3000" dirty="0">
                          <a:solidFill>
                            <a:srgbClr val="0D0D0D"/>
                          </a:solidFill>
                          <a:effectLst/>
                          <a:latin typeface="Times New Roman" panose="02020603050405020304" pitchFamily="18" charset="0"/>
                          <a:ea typeface="Calibri"/>
                          <a:cs typeface="Times New Roman" panose="02020603050405020304" pitchFamily="18" charset="0"/>
                        </a:rPr>
                        <a:t> con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người</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được</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kể</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trong</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văn</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bản</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một</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số</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người</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cho</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là</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có</a:t>
                      </a:r>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dirty="0" err="1">
                          <a:solidFill>
                            <a:srgbClr val="0D0D0D"/>
                          </a:solidFill>
                          <a:effectLst/>
                          <a:latin typeface="Times New Roman" panose="02020603050405020304" pitchFamily="18" charset="0"/>
                          <a:ea typeface="Calibri"/>
                          <a:cs typeface="Times New Roman" panose="02020603050405020304" pitchFamily="18" charset="0"/>
                        </a:rPr>
                        <a:t>thực</a:t>
                      </a:r>
                      <a:endParaRPr lang="en-US" sz="30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57765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21810052"/>
              </p:ext>
            </p:extLst>
          </p:nvPr>
        </p:nvGraphicFramePr>
        <p:xfrm>
          <a:off x="251012" y="0"/>
          <a:ext cx="11940988" cy="6837897"/>
        </p:xfrm>
        <a:graphic>
          <a:graphicData uri="http://schemas.openxmlformats.org/drawingml/2006/table">
            <a:tbl>
              <a:tblPr firstRow="1" bandRow="1">
                <a:tableStyleId>{5C22544A-7EE6-4342-B048-85BDC9FD1C3A}</a:tableStyleId>
              </a:tblPr>
              <a:tblGrid>
                <a:gridCol w="1160929">
                  <a:extLst>
                    <a:ext uri="{9D8B030D-6E8A-4147-A177-3AD203B41FA5}">
                      <a16:colId xmlns:a16="http://schemas.microsoft.com/office/drawing/2014/main" val="20000"/>
                    </a:ext>
                  </a:extLst>
                </a:gridCol>
                <a:gridCol w="10780059">
                  <a:extLst>
                    <a:ext uri="{9D8B030D-6E8A-4147-A177-3AD203B41FA5}">
                      <a16:colId xmlns:a16="http://schemas.microsoft.com/office/drawing/2014/main" val="20001"/>
                    </a:ext>
                  </a:extLst>
                </a:gridCol>
              </a:tblGrid>
              <a:tr h="5569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700" b="1" kern="1200" dirty="0" err="1">
                          <a:solidFill>
                            <a:srgbClr val="FF0000"/>
                          </a:solidFill>
                          <a:effectLst/>
                          <a:latin typeface="Times New Roman" panose="02020603050405020304" pitchFamily="18" charset="0"/>
                          <a:ea typeface="+mn-ea"/>
                          <a:cs typeface="Times New Roman" panose="02020603050405020304" pitchFamily="18" charset="0"/>
                        </a:rPr>
                        <a:t>Văn</a:t>
                      </a:r>
                      <a:r>
                        <a:rPr lang="en-US" sz="27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700" b="1" kern="1200" dirty="0" err="1">
                          <a:solidFill>
                            <a:srgbClr val="FF0000"/>
                          </a:solidFill>
                          <a:effectLst/>
                          <a:latin typeface="Times New Roman" panose="02020603050405020304" pitchFamily="18" charset="0"/>
                          <a:ea typeface="+mn-ea"/>
                          <a:cs typeface="Times New Roman" panose="02020603050405020304" pitchFamily="18" charset="0"/>
                        </a:rPr>
                        <a:t>bản</a:t>
                      </a:r>
                      <a:r>
                        <a:rPr lang="en-US" sz="27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700" b="1" kern="1200" dirty="0" err="1">
                          <a:solidFill>
                            <a:srgbClr val="FF0000"/>
                          </a:solidFill>
                          <a:effectLst/>
                          <a:latin typeface="Times New Roman" panose="02020603050405020304" pitchFamily="18" charset="0"/>
                          <a:ea typeface="+mn-ea"/>
                          <a:cs typeface="Times New Roman" panose="02020603050405020304" pitchFamily="18" charset="0"/>
                        </a:rPr>
                        <a:t>Chất</a:t>
                      </a:r>
                      <a:r>
                        <a:rPr lang="en-US" sz="27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700" b="1" kern="1200" dirty="0" err="1">
                          <a:solidFill>
                            <a:srgbClr val="FF0000"/>
                          </a:solidFill>
                          <a:effectLst/>
                          <a:latin typeface="Times New Roman" panose="02020603050405020304" pitchFamily="18" charset="0"/>
                          <a:ea typeface="+mn-ea"/>
                          <a:cs typeface="Times New Roman" panose="02020603050405020304" pitchFamily="18" charset="0"/>
                        </a:rPr>
                        <a:t>làm</a:t>
                      </a:r>
                      <a:r>
                        <a:rPr lang="en-US" sz="27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700" b="1" kern="1200" dirty="0" err="1">
                          <a:solidFill>
                            <a:srgbClr val="FF0000"/>
                          </a:solidFill>
                          <a:effectLst/>
                          <a:latin typeface="Times New Roman" panose="02020603050405020304" pitchFamily="18" charset="0"/>
                          <a:ea typeface="+mn-ea"/>
                          <a:cs typeface="Times New Roman" panose="02020603050405020304" pitchFamily="18" charset="0"/>
                        </a:rPr>
                        <a:t>gỉ</a:t>
                      </a:r>
                      <a:r>
                        <a:rPr lang="nl-NL" sz="27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700" b="1" kern="1200" dirty="0">
                          <a:solidFill>
                            <a:srgbClr val="FF0000"/>
                          </a:solidFill>
                          <a:effectLst/>
                          <a:latin typeface="Times New Roman" panose="02020603050405020304" pitchFamily="18" charset="0"/>
                          <a:ea typeface="+mn-ea"/>
                          <a:cs typeface="Times New Roman" panose="02020603050405020304" pitchFamily="18" charset="0"/>
                        </a:rPr>
                        <a:t>                         </a:t>
                      </a:r>
                      <a:r>
                        <a:rPr lang="nl-NL" sz="2700" b="1" kern="1200" dirty="0">
                          <a:solidFill>
                            <a:srgbClr val="FF0000"/>
                          </a:solidFill>
                          <a:effectLst/>
                          <a:latin typeface="Times New Roman" panose="02020603050405020304" pitchFamily="18" charset="0"/>
                          <a:ea typeface="+mn-ea"/>
                          <a:cs typeface="Times New Roman" panose="02020603050405020304" pitchFamily="18" charset="0"/>
                        </a:rPr>
                        <a:t> </a:t>
                      </a:r>
                      <a:r>
                        <a:rPr lang="nl-NL" sz="2700" b="1" kern="1200" dirty="0">
                          <a:solidFill>
                            <a:srgbClr val="0070C0"/>
                          </a:solidFill>
                          <a:effectLst/>
                          <a:latin typeface="Times New Roman" panose="02020603050405020304" pitchFamily="18" charset="0"/>
                          <a:ea typeface="+mn-ea"/>
                          <a:cs typeface="Times New Roman" panose="02020603050405020304" pitchFamily="18" charset="0"/>
                        </a:rPr>
                        <a:t>(Giuyn Véc-nơ)</a:t>
                      </a:r>
                      <a:endParaRPr lang="en-US" sz="27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56940">
                <a:tc gridSpan="2">
                  <a:txBody>
                    <a:bodyPr/>
                    <a:lstStyle/>
                    <a:p>
                      <a:pPr algn="ctr"/>
                      <a:r>
                        <a:rPr lang="en-US" sz="2700" b="1"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2700" b="1"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2700" b="1" kern="1200" dirty="0" err="1">
                          <a:solidFill>
                            <a:schemeClr val="dk1"/>
                          </a:solidFill>
                          <a:effectLst/>
                          <a:latin typeface="Times New Roman" panose="02020603050405020304" pitchFamily="18" charset="0"/>
                          <a:ea typeface="+mn-ea"/>
                          <a:cs typeface="Times New Roman" panose="02020603050405020304" pitchFamily="18" charset="0"/>
                        </a:rPr>
                        <a:t>chính</a:t>
                      </a:r>
                      <a:endParaRPr lang="en-US" sz="27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6940">
                <a:tc>
                  <a:txBody>
                    <a:bodyPr/>
                    <a:lstStyle/>
                    <a:p>
                      <a:pPr algn="just">
                        <a:lnSpc>
                          <a:spcPct val="107000"/>
                        </a:lnSpc>
                        <a:spcAft>
                          <a:spcPts val="0"/>
                        </a:spcAft>
                      </a:pPr>
                      <a:r>
                        <a:rPr lang="en-US" sz="2700" b="0" dirty="0" err="1">
                          <a:solidFill>
                            <a:srgbClr val="00B050"/>
                          </a:solidFill>
                          <a:effectLst/>
                          <a:latin typeface="Times New Roman" panose="02020603050405020304" pitchFamily="18" charset="0"/>
                          <a:ea typeface="Calibri"/>
                          <a:cs typeface="Times New Roman" panose="02020603050405020304" pitchFamily="18" charset="0"/>
                        </a:rPr>
                        <a:t>Nêu</a:t>
                      </a:r>
                      <a:r>
                        <a:rPr lang="en-US" sz="2700" b="0" dirty="0">
                          <a:solidFill>
                            <a:srgbClr val="00B050"/>
                          </a:solidFill>
                          <a:effectLst/>
                          <a:latin typeface="Times New Roman" panose="02020603050405020304" pitchFamily="18" charset="0"/>
                          <a:ea typeface="Calibri"/>
                          <a:cs typeface="Times New Roman" panose="02020603050405020304" pitchFamily="18" charset="0"/>
                        </a:rPr>
                        <a:t> </a:t>
                      </a:r>
                      <a:r>
                        <a:rPr lang="en-US" sz="2700" b="0" dirty="0" err="1">
                          <a:solidFill>
                            <a:srgbClr val="00B050"/>
                          </a:solidFill>
                          <a:effectLst/>
                          <a:latin typeface="Times New Roman" panose="02020603050405020304" pitchFamily="18" charset="0"/>
                          <a:ea typeface="Calibri"/>
                          <a:cs typeface="Times New Roman" panose="02020603050405020304" pitchFamily="18" charset="0"/>
                        </a:rPr>
                        <a:t>lí</a:t>
                      </a:r>
                      <a:r>
                        <a:rPr lang="en-US" sz="2700" b="0" dirty="0">
                          <a:solidFill>
                            <a:srgbClr val="00B050"/>
                          </a:solidFill>
                          <a:effectLst/>
                          <a:latin typeface="Times New Roman" panose="02020603050405020304" pitchFamily="18" charset="0"/>
                          <a:ea typeface="Calibri"/>
                          <a:cs typeface="Times New Roman" panose="02020603050405020304" pitchFamily="18" charset="0"/>
                        </a:rPr>
                        <a:t> </a:t>
                      </a:r>
                      <a:r>
                        <a:rPr lang="en-US" sz="2700" b="0" dirty="0" err="1">
                          <a:solidFill>
                            <a:srgbClr val="00B050"/>
                          </a:solidFill>
                          <a:effectLst/>
                          <a:latin typeface="Times New Roman" panose="02020603050405020304" pitchFamily="18" charset="0"/>
                          <a:ea typeface="Calibri"/>
                          <a:cs typeface="Times New Roman" panose="02020603050405020304" pitchFamily="18" charset="0"/>
                        </a:rPr>
                        <a:t>lẽ</a:t>
                      </a:r>
                      <a:r>
                        <a:rPr lang="en-US" sz="2700" b="0" dirty="0">
                          <a:solidFill>
                            <a:srgbClr val="00B050"/>
                          </a:solidFill>
                          <a:effectLst/>
                          <a:latin typeface="Times New Roman" panose="02020603050405020304" pitchFamily="18" charset="0"/>
                          <a:ea typeface="Calibri"/>
                          <a:cs typeface="Times New Roman" panose="02020603050405020304" pitchFamily="18" charset="0"/>
                        </a:rPr>
                        <a:t> </a:t>
                      </a:r>
                      <a:r>
                        <a:rPr lang="en-US" sz="2700" b="0" dirty="0" err="1">
                          <a:solidFill>
                            <a:srgbClr val="00B050"/>
                          </a:solidFill>
                          <a:effectLst/>
                          <a:latin typeface="Times New Roman" panose="02020603050405020304" pitchFamily="18" charset="0"/>
                          <a:ea typeface="Calibri"/>
                          <a:cs typeface="Times New Roman" panose="02020603050405020304" pitchFamily="18" charset="0"/>
                        </a:rPr>
                        <a:t>và</a:t>
                      </a:r>
                      <a:r>
                        <a:rPr lang="en-US" sz="2700" b="0" dirty="0">
                          <a:solidFill>
                            <a:srgbClr val="00B050"/>
                          </a:solidFill>
                          <a:effectLst/>
                          <a:latin typeface="Times New Roman" panose="02020603050405020304" pitchFamily="18" charset="0"/>
                          <a:ea typeface="Calibri"/>
                          <a:cs typeface="Times New Roman" panose="02020603050405020304" pitchFamily="18" charset="0"/>
                        </a:rPr>
                        <a:t> </a:t>
                      </a:r>
                      <a:r>
                        <a:rPr lang="en-US" sz="2700" b="0" dirty="0" err="1">
                          <a:solidFill>
                            <a:srgbClr val="00B050"/>
                          </a:solidFill>
                          <a:effectLst/>
                          <a:latin typeface="Times New Roman" panose="02020603050405020304" pitchFamily="18" charset="0"/>
                          <a:ea typeface="Calibri"/>
                          <a:cs typeface="Times New Roman" panose="02020603050405020304" pitchFamily="18" charset="0"/>
                        </a:rPr>
                        <a:t>bằng</a:t>
                      </a:r>
                      <a:r>
                        <a:rPr lang="en-US" sz="2700" b="0" dirty="0">
                          <a:solidFill>
                            <a:srgbClr val="00B050"/>
                          </a:solidFill>
                          <a:effectLst/>
                          <a:latin typeface="Times New Roman" panose="02020603050405020304" pitchFamily="18" charset="0"/>
                          <a:ea typeface="Calibri"/>
                          <a:cs typeface="Times New Roman" panose="02020603050405020304" pitchFamily="18" charset="0"/>
                        </a:rPr>
                        <a:t> </a:t>
                      </a:r>
                      <a:r>
                        <a:rPr lang="en-US" sz="2700" b="0" dirty="0" err="1">
                          <a:solidFill>
                            <a:srgbClr val="00B050"/>
                          </a:solidFill>
                          <a:effectLst/>
                          <a:latin typeface="Times New Roman" panose="02020603050405020304" pitchFamily="18" charset="0"/>
                          <a:ea typeface="Calibri"/>
                          <a:cs typeface="Times New Roman" panose="02020603050405020304" pitchFamily="18" charset="0"/>
                        </a:rPr>
                        <a:t>chứng</a:t>
                      </a:r>
                      <a:r>
                        <a:rPr lang="en-US" sz="2700" b="0" dirty="0">
                          <a:solidFill>
                            <a:srgbClr val="00B050"/>
                          </a:solidFill>
                          <a:effectLst/>
                          <a:latin typeface="Times New Roman" panose="02020603050405020304" pitchFamily="18" charset="0"/>
                          <a:ea typeface="Calibri"/>
                          <a:cs typeface="Times New Roman" panose="02020603050405020304" pitchFamily="18" charset="0"/>
                        </a:rPr>
                        <a:t> </a:t>
                      </a:r>
                      <a:r>
                        <a:rPr lang="en-US" sz="2700" b="0" dirty="0" err="1">
                          <a:solidFill>
                            <a:srgbClr val="00B050"/>
                          </a:solidFill>
                          <a:effectLst/>
                          <a:latin typeface="Times New Roman" panose="02020603050405020304" pitchFamily="18" charset="0"/>
                          <a:ea typeface="Calibri"/>
                          <a:cs typeface="Times New Roman" panose="02020603050405020304" pitchFamily="18" charset="0"/>
                        </a:rPr>
                        <a:t>về</a:t>
                      </a:r>
                      <a:r>
                        <a:rPr lang="en-US" sz="2700" b="0" dirty="0">
                          <a:solidFill>
                            <a:srgbClr val="00B050"/>
                          </a:solidFill>
                          <a:effectLst/>
                          <a:latin typeface="Times New Roman" panose="02020603050405020304" pitchFamily="18" charset="0"/>
                          <a:ea typeface="Calibri"/>
                          <a:cs typeface="Times New Roman" panose="02020603050405020304" pitchFamily="18" charset="0"/>
                        </a:rPr>
                        <a:t> </a:t>
                      </a:r>
                      <a:r>
                        <a:rPr lang="en-US" sz="2700" b="0" dirty="0" err="1">
                          <a:solidFill>
                            <a:srgbClr val="00B050"/>
                          </a:solidFill>
                          <a:effectLst/>
                          <a:latin typeface="Times New Roman" panose="02020603050405020304" pitchFamily="18" charset="0"/>
                          <a:ea typeface="Calibri"/>
                          <a:cs typeface="Times New Roman" panose="02020603050405020304" pitchFamily="18" charset="0"/>
                        </a:rPr>
                        <a:t>chuyện</a:t>
                      </a:r>
                      <a:r>
                        <a:rPr lang="en-US" sz="2700" b="0" dirty="0">
                          <a:solidFill>
                            <a:srgbClr val="00B050"/>
                          </a:solidFill>
                          <a:effectLst/>
                          <a:latin typeface="Times New Roman" panose="02020603050405020304" pitchFamily="18" charset="0"/>
                          <a:ea typeface="Calibri"/>
                          <a:cs typeface="Times New Roman" panose="02020603050405020304" pitchFamily="18" charset="0"/>
                        </a:rPr>
                        <a:t> </a:t>
                      </a:r>
                      <a:r>
                        <a:rPr lang="en-US" sz="2700" b="0" dirty="0" err="1">
                          <a:solidFill>
                            <a:srgbClr val="00B050"/>
                          </a:solidFill>
                          <a:effectLst/>
                          <a:latin typeface="Times New Roman" panose="02020603050405020304" pitchFamily="18" charset="0"/>
                          <a:ea typeface="Calibri"/>
                          <a:cs typeface="Times New Roman" panose="02020603050405020304" pitchFamily="18" charset="0"/>
                        </a:rPr>
                        <a:t>có</a:t>
                      </a:r>
                      <a:r>
                        <a:rPr lang="en-US" sz="2700" b="0" dirty="0">
                          <a:solidFill>
                            <a:srgbClr val="00B050"/>
                          </a:solidFill>
                          <a:effectLst/>
                          <a:latin typeface="Times New Roman" panose="02020603050405020304" pitchFamily="18" charset="0"/>
                          <a:ea typeface="Calibri"/>
                          <a:cs typeface="Times New Roman" panose="02020603050405020304" pitchFamily="18" charset="0"/>
                        </a:rPr>
                        <a:t> </a:t>
                      </a:r>
                      <a:r>
                        <a:rPr lang="en-US" sz="2700" b="0" dirty="0" err="1">
                          <a:solidFill>
                            <a:srgbClr val="00B050"/>
                          </a:solidFill>
                          <a:effectLst/>
                          <a:latin typeface="Times New Roman" panose="02020603050405020304" pitchFamily="18" charset="0"/>
                          <a:ea typeface="Calibri"/>
                          <a:cs typeface="Times New Roman" panose="02020603050405020304" pitchFamily="18" charset="0"/>
                        </a:rPr>
                        <a:t>thực</a:t>
                      </a:r>
                      <a:r>
                        <a:rPr lang="en-US" sz="2700" b="0" dirty="0">
                          <a:solidFill>
                            <a:srgbClr val="00B050"/>
                          </a:solidFill>
                          <a:effectLst/>
                          <a:latin typeface="Times New Roman" panose="02020603050405020304" pitchFamily="18" charset="0"/>
                          <a:ea typeface="Calibri"/>
                          <a:cs typeface="Times New Roman" panose="02020603050405020304" pitchFamily="18" charset="0"/>
                        </a:rPr>
                        <a:t> </a:t>
                      </a:r>
                      <a:r>
                        <a:rPr lang="en-US" sz="2700" b="0" dirty="0" err="1">
                          <a:solidFill>
                            <a:srgbClr val="00B050"/>
                          </a:solidFill>
                          <a:effectLst/>
                          <a:latin typeface="Times New Roman" panose="02020603050405020304" pitchFamily="18" charset="0"/>
                          <a:ea typeface="Calibri"/>
                          <a:cs typeface="Times New Roman" panose="02020603050405020304" pitchFamily="18" charset="0"/>
                        </a:rPr>
                        <a:t>và</a:t>
                      </a:r>
                      <a:r>
                        <a:rPr lang="en-US" sz="2700" b="0" dirty="0">
                          <a:solidFill>
                            <a:srgbClr val="00B050"/>
                          </a:solidFill>
                          <a:effectLst/>
                          <a:latin typeface="Times New Roman" panose="02020603050405020304" pitchFamily="18" charset="0"/>
                          <a:ea typeface="Calibri"/>
                          <a:cs typeface="Times New Roman" panose="02020603050405020304" pitchFamily="18" charset="0"/>
                        </a:rPr>
                        <a:t> </a:t>
                      </a:r>
                      <a:r>
                        <a:rPr lang="en-US" sz="2700" b="0" dirty="0" err="1">
                          <a:solidFill>
                            <a:srgbClr val="00B050"/>
                          </a:solidFill>
                          <a:effectLst/>
                          <a:latin typeface="Times New Roman" panose="02020603050405020304" pitchFamily="18" charset="0"/>
                          <a:ea typeface="Calibri"/>
                          <a:cs typeface="Times New Roman" panose="02020603050405020304" pitchFamily="18" charset="0"/>
                        </a:rPr>
                        <a:t>không</a:t>
                      </a:r>
                      <a:r>
                        <a:rPr lang="en-US" sz="2700" b="0" dirty="0">
                          <a:solidFill>
                            <a:srgbClr val="00B050"/>
                          </a:solidFill>
                          <a:effectLst/>
                          <a:latin typeface="Times New Roman" panose="02020603050405020304" pitchFamily="18" charset="0"/>
                          <a:ea typeface="Calibri"/>
                          <a:cs typeface="Times New Roman" panose="02020603050405020304" pitchFamily="18" charset="0"/>
                        </a:rPr>
                        <a:t> </a:t>
                      </a:r>
                      <a:r>
                        <a:rPr lang="en-US" sz="2700" b="0" dirty="0" err="1">
                          <a:solidFill>
                            <a:srgbClr val="00B050"/>
                          </a:solidFill>
                          <a:effectLst/>
                          <a:latin typeface="Times New Roman" panose="02020603050405020304" pitchFamily="18" charset="0"/>
                          <a:ea typeface="Calibri"/>
                          <a:cs typeface="Times New Roman" panose="02020603050405020304" pitchFamily="18" charset="0"/>
                        </a:rPr>
                        <a:t>có</a:t>
                      </a:r>
                      <a:r>
                        <a:rPr lang="en-US" sz="2700" b="0" dirty="0">
                          <a:solidFill>
                            <a:srgbClr val="00B050"/>
                          </a:solidFill>
                          <a:effectLst/>
                          <a:latin typeface="Times New Roman" panose="02020603050405020304" pitchFamily="18" charset="0"/>
                          <a:ea typeface="Calibri"/>
                          <a:cs typeface="Times New Roman" panose="02020603050405020304" pitchFamily="18" charset="0"/>
                        </a:rPr>
                        <a:t> </a:t>
                      </a:r>
                      <a:r>
                        <a:rPr lang="en-US" sz="2700" b="0" dirty="0" err="1">
                          <a:solidFill>
                            <a:srgbClr val="00B050"/>
                          </a:solidFill>
                          <a:effectLst/>
                          <a:latin typeface="Times New Roman" panose="02020603050405020304" pitchFamily="18" charset="0"/>
                          <a:ea typeface="Calibri"/>
                          <a:cs typeface="Times New Roman" panose="02020603050405020304" pitchFamily="18" charset="0"/>
                        </a:rPr>
                        <a:t>thực</a:t>
                      </a:r>
                      <a:endParaRPr lang="en-US" sz="2700" b="0" dirty="0">
                        <a:solidFill>
                          <a:srgbClr val="00B05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spcAft>
                          <a:spcPts val="0"/>
                        </a:spcAft>
                      </a:pPr>
                      <a:r>
                        <a:rPr lang="pt-BR" sz="2700" dirty="0">
                          <a:effectLst/>
                          <a:latin typeface="Times New Roman" panose="02020603050405020304" pitchFamily="18" charset="0"/>
                          <a:ea typeface="Calibri"/>
                          <a:cs typeface="Times New Roman" panose="02020603050405020304" pitchFamily="18" charset="0"/>
                        </a:rPr>
                        <a:t>- Cơ sở: Dựa trên cơ sở  cấu trúc của các nguyên tử xác định.</a:t>
                      </a:r>
                      <a:endParaRPr lang="en-US" sz="27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pt-BR" sz="2700" dirty="0">
                          <a:effectLst/>
                          <a:latin typeface="Times New Roman" panose="02020603050405020304" pitchFamily="18" charset="0"/>
                          <a:ea typeface="Calibri"/>
                          <a:cs typeface="Times New Roman" panose="02020603050405020304" pitchFamily="18" charset="0"/>
                        </a:rPr>
                        <a:t>- Kiến thức khoa học liên quan:</a:t>
                      </a:r>
                      <a:endParaRPr lang="en-US" sz="27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pt-BR" sz="2700" dirty="0">
                          <a:effectLst/>
                          <a:latin typeface="Times New Roman" panose="02020603050405020304" pitchFamily="18" charset="0"/>
                          <a:ea typeface="Calibri"/>
                          <a:cs typeface="Times New Roman" panose="02020603050405020304" pitchFamily="18" charset="0"/>
                        </a:rPr>
                        <a:t>+ Các nguyên tử của loại thép cũ khí được sắp đặt theo một trật tự nhất định.</a:t>
                      </a:r>
                      <a:endParaRPr lang="en-US" sz="27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pt-BR" sz="2700" dirty="0">
                          <a:effectLst/>
                          <a:latin typeface="Times New Roman" panose="02020603050405020304" pitchFamily="18" charset="0"/>
                          <a:ea typeface="Calibri"/>
                          <a:cs typeface="Times New Roman" panose="02020603050405020304" pitchFamily="18" charset="0"/>
                        </a:rPr>
                        <a:t>+ Hơi nước gây hoen rỉ</a:t>
                      </a:r>
                      <a:endParaRPr lang="en-US" sz="27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Truyện</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có</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thực</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Việc</a:t>
                      </a:r>
                      <a:r>
                        <a:rPr lang="en-US" sz="2700" dirty="0">
                          <a:solidFill>
                            <a:srgbClr val="0D0D0D"/>
                          </a:solidFill>
                          <a:effectLst/>
                          <a:latin typeface="Times New Roman" panose="02020603050405020304" pitchFamily="18" charset="0"/>
                          <a:ea typeface="Calibri"/>
                          <a:cs typeface="Times New Roman" panose="02020603050405020304" pitchFamily="18" charset="0"/>
                        </a:rPr>
                        <a:t> con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người</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tạo</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nên</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chất</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làm</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gỉ</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cho</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kim</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loại</a:t>
                      </a:r>
                      <a:r>
                        <a:rPr lang="en-US" sz="2700" dirty="0">
                          <a:solidFill>
                            <a:srgbClr val="0D0D0D"/>
                          </a:solidFill>
                          <a:effectLst/>
                          <a:latin typeface="Times New Roman" panose="02020603050405020304" pitchFamily="18" charset="0"/>
                          <a:ea typeface="Calibri"/>
                          <a:cs typeface="Times New Roman" panose="02020603050405020304" pitchFamily="18" charset="0"/>
                        </a:rPr>
                        <a:t>.</a:t>
                      </a:r>
                      <a:endParaRPr lang="en-US" sz="27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Truyện</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không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có</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thực</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endParaRPr lang="en-US" sz="27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Người</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lính</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bảo</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vệ</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không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thể</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bắn</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được</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trung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sĩ</a:t>
                      </a:r>
                      <a:r>
                        <a:rPr lang="en-US" sz="2700" dirty="0">
                          <a:solidFill>
                            <a:srgbClr val="0D0D0D"/>
                          </a:solidFill>
                          <a:effectLst/>
                          <a:latin typeface="Times New Roman" panose="02020603050405020304" pitchFamily="18" charset="0"/>
                          <a:ea typeface="Calibri"/>
                          <a:cs typeface="Times New Roman" panose="02020603050405020304" pitchFamily="18" charset="0"/>
                        </a:rPr>
                        <a:t>.</a:t>
                      </a:r>
                      <a:endParaRPr lang="en-US" sz="27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700" dirty="0">
                          <a:solidFill>
                            <a:srgbClr val="0D0D0D"/>
                          </a:solidFill>
                          <a:effectLst/>
                          <a:latin typeface="Times New Roman" panose="02020603050405020304" pitchFamily="18" charset="0"/>
                          <a:ea typeface="Calibri"/>
                          <a:cs typeface="Times New Roman" panose="02020603050405020304" pitchFamily="18" charset="0"/>
                        </a:rPr>
                        <a:t>+</a:t>
                      </a:r>
                      <a:r>
                        <a:rPr lang="vi-VN"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Sự</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huyền</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diệu</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của</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chất</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không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gỉ</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khiến</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Những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khẩu</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súng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đang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biến</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thành</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vụn</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sắt</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gỉ</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màu</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vàng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những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chiếc</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máy</a:t>
                      </a:r>
                      <a:r>
                        <a:rPr lang="en-US" sz="2700" dirty="0">
                          <a:solidFill>
                            <a:srgbClr val="0D0D0D"/>
                          </a:solidFill>
                          <a:effectLst/>
                          <a:latin typeface="Times New Roman" panose="02020603050405020304" pitchFamily="18" charset="0"/>
                          <a:ea typeface="Calibri"/>
                          <a:cs typeface="Times New Roman" panose="02020603050405020304" pitchFamily="18" charset="0"/>
                        </a:rPr>
                        <a:t> bay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thì</a:t>
                      </a:r>
                      <a:r>
                        <a:rPr lang="en-US" sz="2700" dirty="0">
                          <a:solidFill>
                            <a:srgbClr val="0D0D0D"/>
                          </a:solidFill>
                          <a:effectLst/>
                          <a:latin typeface="Times New Roman" panose="02020603050405020304" pitchFamily="18" charset="0"/>
                          <a:ea typeface="Calibri"/>
                          <a:cs typeface="Times New Roman" panose="02020603050405020304" pitchFamily="18" charset="0"/>
                        </a:rPr>
                        <a:t> tan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vụn</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ra</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thành</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đám</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bụi</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mài</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xám</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vị</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gió</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cuối</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đi</a:t>
                      </a:r>
                      <a:r>
                        <a:rPr lang="en-US" sz="2700" dirty="0">
                          <a:solidFill>
                            <a:srgbClr val="0D0D0D"/>
                          </a:solidFill>
                          <a:effectLst/>
                          <a:latin typeface="Times New Roman" panose="02020603050405020304" pitchFamily="18" charset="0"/>
                          <a:ea typeface="Calibri"/>
                          <a:cs typeface="Times New Roman" panose="02020603050405020304" pitchFamily="18" charset="0"/>
                        </a:rPr>
                        <a:t> bay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lả</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tả</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những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chiếc</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xe</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tăng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từ</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từ</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chìm</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vào</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lớp</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nhựa</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đường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nóng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chảy</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Những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chiếc</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xe</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tải</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biến</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thành</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những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đám</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mây</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màu</a:t>
                      </a:r>
                      <a:r>
                        <a:rPr lang="en-US" sz="2700" dirty="0">
                          <a:solidFill>
                            <a:srgbClr val="0D0D0D"/>
                          </a:solidFill>
                          <a:effectLst/>
                          <a:latin typeface="Times New Roman" panose="02020603050405020304" pitchFamily="18" charset="0"/>
                          <a:ea typeface="Calibri"/>
                          <a:cs typeface="Times New Roman" panose="02020603050405020304" pitchFamily="18" charset="0"/>
                        </a:rPr>
                        <a:t> da cam,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chỉ</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còn</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lại</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những</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chiếc</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lốp</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cao</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su</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lăn</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đi</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một</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cách</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vô</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định</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trên</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mặt</a:t>
                      </a:r>
                      <a:r>
                        <a:rPr lang="en-US" sz="2700" dirty="0">
                          <a:solidFill>
                            <a:srgbClr val="0D0D0D"/>
                          </a:solidFill>
                          <a:effectLst/>
                          <a:latin typeface="Times New Roman" panose="02020603050405020304" pitchFamily="18" charset="0"/>
                          <a:ea typeface="Calibri"/>
                          <a:cs typeface="Times New Roman" panose="02020603050405020304" pitchFamily="18" charset="0"/>
                        </a:rPr>
                        <a:t> </a:t>
                      </a:r>
                      <a:r>
                        <a:rPr lang="en-US" sz="2700" dirty="0" err="1">
                          <a:solidFill>
                            <a:srgbClr val="0D0D0D"/>
                          </a:solidFill>
                          <a:effectLst/>
                          <a:latin typeface="Times New Roman" panose="02020603050405020304" pitchFamily="18" charset="0"/>
                          <a:ea typeface="Calibri"/>
                          <a:cs typeface="Times New Roman" panose="02020603050405020304" pitchFamily="18" charset="0"/>
                        </a:rPr>
                        <a:t>đường</a:t>
                      </a:r>
                      <a:r>
                        <a:rPr lang="en-US" sz="2700" dirty="0">
                          <a:solidFill>
                            <a:srgbClr val="0D0D0D"/>
                          </a:solidFill>
                          <a:effectLst/>
                          <a:latin typeface="Times New Roman" panose="02020603050405020304" pitchFamily="18" charset="0"/>
                          <a:ea typeface="Calibri"/>
                          <a:cs typeface="Times New Roman" panose="02020603050405020304" pitchFamily="18" charset="0"/>
                        </a:rPr>
                        <a:t>…</a:t>
                      </a:r>
                      <a:endParaRPr lang="en-US" sz="27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1816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75269913"/>
              </p:ext>
            </p:extLst>
          </p:nvPr>
        </p:nvGraphicFramePr>
        <p:xfrm>
          <a:off x="103094" y="107576"/>
          <a:ext cx="11940988" cy="6591980"/>
        </p:xfrm>
        <a:graphic>
          <a:graphicData uri="http://schemas.openxmlformats.org/drawingml/2006/table">
            <a:tbl>
              <a:tblPr firstRow="1" bandRow="1">
                <a:tableStyleId>{5C22544A-7EE6-4342-B048-85BDC9FD1C3A}</a:tableStyleId>
              </a:tblPr>
              <a:tblGrid>
                <a:gridCol w="1940859">
                  <a:extLst>
                    <a:ext uri="{9D8B030D-6E8A-4147-A177-3AD203B41FA5}">
                      <a16:colId xmlns:a16="http://schemas.microsoft.com/office/drawing/2014/main" val="20000"/>
                    </a:ext>
                  </a:extLst>
                </a:gridCol>
                <a:gridCol w="10000129">
                  <a:extLst>
                    <a:ext uri="{9D8B030D-6E8A-4147-A177-3AD203B41FA5}">
                      <a16:colId xmlns:a16="http://schemas.microsoft.com/office/drawing/2014/main" val="20001"/>
                    </a:ext>
                  </a:extLst>
                </a:gridCol>
              </a:tblGrid>
              <a:tr h="5569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Văn</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bản</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Chất</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làm</a:t>
                      </a:r>
                      <a:r>
                        <a:rPr lang="en-US"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err="1">
                          <a:solidFill>
                            <a:srgbClr val="FF0000"/>
                          </a:solidFill>
                          <a:effectLst/>
                          <a:latin typeface="Times New Roman" panose="02020603050405020304" pitchFamily="18" charset="0"/>
                          <a:ea typeface="+mn-ea"/>
                          <a:cs typeface="Times New Roman" panose="02020603050405020304" pitchFamily="18" charset="0"/>
                        </a:rPr>
                        <a:t>gỉ</a:t>
                      </a:r>
                      <a:r>
                        <a:rPr lang="nl-NL" sz="3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000" b="1" kern="1200" dirty="0">
                          <a:solidFill>
                            <a:schemeClr val="lt1"/>
                          </a:solidFill>
                          <a:effectLst/>
                          <a:latin typeface="Times New Roman" panose="02020603050405020304" pitchFamily="18" charset="0"/>
                          <a:ea typeface="+mn-ea"/>
                          <a:cs typeface="Times New Roman" panose="02020603050405020304" pitchFamily="18" charset="0"/>
                        </a:rPr>
                        <a:t>                         </a:t>
                      </a:r>
                      <a:r>
                        <a:rPr lang="nl-NL" sz="3000" b="1" kern="1200" dirty="0">
                          <a:solidFill>
                            <a:schemeClr val="lt1"/>
                          </a:solidFill>
                          <a:effectLst/>
                          <a:latin typeface="Times New Roman" panose="02020603050405020304" pitchFamily="18" charset="0"/>
                          <a:ea typeface="+mn-ea"/>
                          <a:cs typeface="Times New Roman" panose="02020603050405020304" pitchFamily="18" charset="0"/>
                        </a:rPr>
                        <a:t> </a:t>
                      </a:r>
                      <a:r>
                        <a:rPr lang="nl-NL" sz="3000" b="1" kern="1200" dirty="0">
                          <a:solidFill>
                            <a:srgbClr val="0070C0"/>
                          </a:solidFill>
                          <a:effectLst/>
                          <a:latin typeface="Times New Roman" panose="02020603050405020304" pitchFamily="18" charset="0"/>
                          <a:ea typeface="+mn-ea"/>
                          <a:cs typeface="Times New Roman" panose="02020603050405020304" pitchFamily="18" charset="0"/>
                        </a:rPr>
                        <a:t>(Giuyn Véc-nơ)</a:t>
                      </a:r>
                      <a:endParaRPr lang="en-US" sz="30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8143">
                <a:tc gridSpan="2">
                  <a:txBody>
                    <a:bodyPr/>
                    <a:lstStyle/>
                    <a:p>
                      <a:pPr algn="ctr"/>
                      <a:r>
                        <a:rPr lang="en-US" sz="3000" b="1"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3000" b="1"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3000" b="1" kern="1200" dirty="0" err="1">
                          <a:solidFill>
                            <a:schemeClr val="dk1"/>
                          </a:solidFill>
                          <a:effectLst/>
                          <a:latin typeface="Times New Roman" panose="02020603050405020304" pitchFamily="18" charset="0"/>
                          <a:ea typeface="+mn-ea"/>
                          <a:cs typeface="Times New Roman" panose="02020603050405020304" pitchFamily="18" charset="0"/>
                        </a:rPr>
                        <a:t>chính</a:t>
                      </a:r>
                      <a:endParaRPr lang="en-US" sz="3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6940">
                <a:tc>
                  <a:txBody>
                    <a:bodyPr/>
                    <a:lstStyle/>
                    <a:p>
                      <a:pPr algn="just">
                        <a:lnSpc>
                          <a:spcPct val="107000"/>
                        </a:lnSpc>
                        <a:spcAft>
                          <a:spcPts val="0"/>
                        </a:spcAft>
                      </a:pPr>
                      <a:r>
                        <a:rPr lang="en-US" sz="3000" b="0" kern="1200" dirty="0" err="1">
                          <a:solidFill>
                            <a:srgbClr val="00B050"/>
                          </a:solidFill>
                          <a:effectLst/>
                          <a:latin typeface="Times New Roman" panose="02020603050405020304" pitchFamily="18" charset="0"/>
                          <a:ea typeface="+mn-ea"/>
                          <a:cs typeface="Times New Roman" panose="02020603050405020304" pitchFamily="18" charset="0"/>
                        </a:rPr>
                        <a:t>Nêu</a:t>
                      </a:r>
                      <a:r>
                        <a:rPr lang="en-US" sz="3000" b="0" kern="1200" dirty="0">
                          <a:solidFill>
                            <a:srgbClr val="00B050"/>
                          </a:solidFill>
                          <a:effectLst/>
                          <a:latin typeface="Times New Roman" panose="02020603050405020304" pitchFamily="18" charset="0"/>
                          <a:ea typeface="+mn-ea"/>
                          <a:cs typeface="Times New Roman" panose="02020603050405020304" pitchFamily="18" charset="0"/>
                        </a:rPr>
                        <a:t> ý </a:t>
                      </a:r>
                      <a:r>
                        <a:rPr lang="en-US" sz="3000" b="0" kern="1200" dirty="0" err="1">
                          <a:solidFill>
                            <a:srgbClr val="00B050"/>
                          </a:solidFill>
                          <a:effectLst/>
                          <a:latin typeface="Times New Roman" panose="02020603050405020304" pitchFamily="18" charset="0"/>
                          <a:ea typeface="+mn-ea"/>
                          <a:cs typeface="Times New Roman" panose="02020603050405020304" pitchFamily="18" charset="0"/>
                        </a:rPr>
                        <a:t>kiến</a:t>
                      </a:r>
                      <a:r>
                        <a:rPr lang="en-US" sz="3000" b="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000" b="0" kern="1200" dirty="0" err="1">
                          <a:solidFill>
                            <a:srgbClr val="00B050"/>
                          </a:solidFill>
                          <a:effectLst/>
                          <a:latin typeface="Times New Roman" panose="02020603050405020304" pitchFamily="18" charset="0"/>
                          <a:ea typeface="+mn-ea"/>
                          <a:cs typeface="Times New Roman" panose="02020603050405020304" pitchFamily="18" charset="0"/>
                        </a:rPr>
                        <a:t>nhằm</a:t>
                      </a:r>
                      <a:r>
                        <a:rPr lang="en-US" sz="3000" b="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000" b="0" kern="1200" dirty="0" err="1">
                          <a:solidFill>
                            <a:srgbClr val="00B050"/>
                          </a:solidFill>
                          <a:effectLst/>
                          <a:latin typeface="Times New Roman" panose="02020603050405020304" pitchFamily="18" charset="0"/>
                          <a:ea typeface="+mn-ea"/>
                          <a:cs typeface="Times New Roman" panose="02020603050405020304" pitchFamily="18" charset="0"/>
                        </a:rPr>
                        <a:t>giải</a:t>
                      </a:r>
                      <a:r>
                        <a:rPr lang="en-US" sz="3000" b="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000" b="0" kern="1200" dirty="0" err="1">
                          <a:solidFill>
                            <a:srgbClr val="00B050"/>
                          </a:solidFill>
                          <a:effectLst/>
                          <a:latin typeface="Times New Roman" panose="02020603050405020304" pitchFamily="18" charset="0"/>
                          <a:ea typeface="+mn-ea"/>
                          <a:cs typeface="Times New Roman" panose="02020603050405020304" pitchFamily="18" charset="0"/>
                        </a:rPr>
                        <a:t>quyết</a:t>
                      </a:r>
                      <a:r>
                        <a:rPr lang="en-US" sz="3000" b="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000" b="0" kern="1200" dirty="0" err="1">
                          <a:solidFill>
                            <a:srgbClr val="00B050"/>
                          </a:solidFill>
                          <a:effectLst/>
                          <a:latin typeface="Times New Roman" panose="02020603050405020304" pitchFamily="18" charset="0"/>
                          <a:ea typeface="+mn-ea"/>
                          <a:cs typeface="Times New Roman" panose="02020603050405020304" pitchFamily="18" charset="0"/>
                        </a:rPr>
                        <a:t>các</a:t>
                      </a:r>
                      <a:r>
                        <a:rPr lang="en-US" sz="3000" b="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000" b="0" kern="1200" dirty="0" err="1">
                          <a:solidFill>
                            <a:srgbClr val="00B050"/>
                          </a:solidFill>
                          <a:effectLst/>
                          <a:latin typeface="Times New Roman" panose="02020603050405020304" pitchFamily="18" charset="0"/>
                          <a:ea typeface="+mn-ea"/>
                          <a:cs typeface="Times New Roman" panose="02020603050405020304" pitchFamily="18" charset="0"/>
                        </a:rPr>
                        <a:t>điểm</a:t>
                      </a:r>
                      <a:r>
                        <a:rPr lang="en-US" sz="3000" b="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000" b="0" kern="1200" dirty="0" err="1">
                          <a:solidFill>
                            <a:srgbClr val="00B050"/>
                          </a:solidFill>
                          <a:effectLst/>
                          <a:latin typeface="Times New Roman" panose="02020603050405020304" pitchFamily="18" charset="0"/>
                          <a:ea typeface="+mn-ea"/>
                          <a:cs typeface="Times New Roman" panose="02020603050405020304" pitchFamily="18" charset="0"/>
                        </a:rPr>
                        <a:t>gây</a:t>
                      </a:r>
                      <a:r>
                        <a:rPr lang="en-US" sz="3000" b="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000" b="0" kern="1200" dirty="0" err="1">
                          <a:solidFill>
                            <a:srgbClr val="00B050"/>
                          </a:solidFill>
                          <a:effectLst/>
                          <a:latin typeface="Times New Roman" panose="02020603050405020304" pitchFamily="18" charset="0"/>
                          <a:ea typeface="+mn-ea"/>
                          <a:cs typeface="Times New Roman" panose="02020603050405020304" pitchFamily="18" charset="0"/>
                        </a:rPr>
                        <a:t>tranh</a:t>
                      </a:r>
                      <a:r>
                        <a:rPr lang="en-US" sz="3000" b="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000" b="0" kern="1200" dirty="0" err="1">
                          <a:solidFill>
                            <a:srgbClr val="00B050"/>
                          </a:solidFill>
                          <a:effectLst/>
                          <a:latin typeface="Times New Roman" panose="02020603050405020304" pitchFamily="18" charset="0"/>
                          <a:ea typeface="+mn-ea"/>
                          <a:cs typeface="Times New Roman" panose="02020603050405020304" pitchFamily="18" charset="0"/>
                        </a:rPr>
                        <a:t>cãi</a:t>
                      </a:r>
                      <a:endParaRPr lang="en-US" sz="3000" b="0" dirty="0">
                        <a:solidFill>
                          <a:srgbClr val="00B05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3000" dirty="0">
                          <a:solidFill>
                            <a:srgbClr val="0D0D0D"/>
                          </a:solidFill>
                          <a:effectLst/>
                          <a:latin typeface="Times New Roman" panose="02020603050405020304" pitchFamily="18" charset="0"/>
                          <a:ea typeface="Calibri"/>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Sư</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việc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va</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người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được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nói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tới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văn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bản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là do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nha</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văn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tưởng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tượng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có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thực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hư</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cấu</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tưởng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tượng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kì</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diệu</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gỉ</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vô</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hiệu</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hóa</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tất</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cả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các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vũ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làm</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kim</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loại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chính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ý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nghĩa</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xóa</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bo</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vũ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đê</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chấm</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dứt</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chiến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tranh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Nhưng</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 nó xuất phát từ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 tế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niềm</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tin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hòa</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bình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chiến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tranh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tránh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thảm</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họa</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do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chiến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tranh</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gây</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phạm</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vi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toàn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giới</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 và những cơ sở khoa học có thật về</a:t>
                      </a:r>
                      <a:r>
                        <a:rPr lang="pt-BR" sz="3000" kern="1200" dirty="0">
                          <a:solidFill>
                            <a:schemeClr val="dk1"/>
                          </a:solidFill>
                          <a:effectLst/>
                          <a:latin typeface="Times New Roman" panose="02020603050405020304" pitchFamily="18" charset="0"/>
                          <a:ea typeface="+mn-ea"/>
                          <a:cs typeface="Times New Roman" panose="02020603050405020304" pitchFamily="18" charset="0"/>
                        </a:rPr>
                        <a:t> cấu trúc của các nguyên tử xác định</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 với các kiến thức khoa học liên quan về:</a:t>
                      </a:r>
                      <a:endParaRPr lang="en-US" sz="3000" kern="1200" dirty="0">
                        <a:solidFill>
                          <a:schemeClr val="dk1"/>
                        </a:solidFill>
                        <a:effectLst/>
                        <a:latin typeface="Times New Roman" panose="02020603050405020304" pitchFamily="18" charset="0"/>
                        <a:ea typeface="+mn-ea"/>
                        <a:cs typeface="Times New Roman" panose="02020603050405020304" pitchFamily="18" charset="0"/>
                      </a:endParaRPr>
                    </a:p>
                    <a:p>
                      <a:r>
                        <a:rPr lang="pt-BR" sz="3000" kern="1200" dirty="0">
                          <a:solidFill>
                            <a:schemeClr val="dk1"/>
                          </a:solidFill>
                          <a:effectLst/>
                          <a:latin typeface="Times New Roman" panose="02020603050405020304" pitchFamily="18" charset="0"/>
                          <a:ea typeface="+mn-ea"/>
                          <a:cs typeface="Times New Roman" panose="02020603050405020304" pitchFamily="18" charset="0"/>
                        </a:rPr>
                        <a:t>+ Các nguyên tử của loại thép cũ khi được sắp đặt theo một trật tự nhất định.</a:t>
                      </a:r>
                      <a:endParaRPr lang="en-US" sz="3000" kern="1200" dirty="0">
                        <a:solidFill>
                          <a:schemeClr val="dk1"/>
                        </a:solidFill>
                        <a:effectLst/>
                        <a:latin typeface="Times New Roman" panose="02020603050405020304" pitchFamily="18" charset="0"/>
                        <a:ea typeface="+mn-ea"/>
                        <a:cs typeface="Times New Roman" panose="02020603050405020304" pitchFamily="18" charset="0"/>
                      </a:endParaRPr>
                    </a:p>
                    <a:p>
                      <a:r>
                        <a:rPr lang="pt-BR" sz="3000" kern="1200" dirty="0">
                          <a:solidFill>
                            <a:schemeClr val="dk1"/>
                          </a:solidFill>
                          <a:effectLst/>
                          <a:latin typeface="Times New Roman" panose="02020603050405020304" pitchFamily="18" charset="0"/>
                          <a:ea typeface="+mn-ea"/>
                          <a:cs typeface="Times New Roman" panose="02020603050405020304" pitchFamily="18" charset="0"/>
                        </a:rPr>
                        <a:t>+ Hơi nước gây hoen rỉ</a:t>
                      </a:r>
                      <a:endParaRPr lang="en-US" sz="30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6151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43965074"/>
              </p:ext>
            </p:extLst>
          </p:nvPr>
        </p:nvGraphicFramePr>
        <p:xfrm>
          <a:off x="197224" y="282388"/>
          <a:ext cx="11940988" cy="6376670"/>
        </p:xfrm>
        <a:graphic>
          <a:graphicData uri="http://schemas.openxmlformats.org/drawingml/2006/table">
            <a:tbl>
              <a:tblPr firstRow="1" bandRow="1">
                <a:tableStyleId>{5C22544A-7EE6-4342-B048-85BDC9FD1C3A}</a:tableStyleId>
              </a:tblPr>
              <a:tblGrid>
                <a:gridCol w="1967752">
                  <a:extLst>
                    <a:ext uri="{9D8B030D-6E8A-4147-A177-3AD203B41FA5}">
                      <a16:colId xmlns:a16="http://schemas.microsoft.com/office/drawing/2014/main" val="20000"/>
                    </a:ext>
                  </a:extLst>
                </a:gridCol>
                <a:gridCol w="9973236">
                  <a:extLst>
                    <a:ext uri="{9D8B030D-6E8A-4147-A177-3AD203B41FA5}">
                      <a16:colId xmlns:a16="http://schemas.microsoft.com/office/drawing/2014/main" val="20001"/>
                    </a:ext>
                  </a:extLst>
                </a:gridCol>
              </a:tblGrid>
              <a:tr h="5569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Văn</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bản</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Chất</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làm</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gỉ</a:t>
                      </a:r>
                      <a:r>
                        <a:rPr lang="nl-NL"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nl-NL" sz="3200" b="1" kern="1200" dirty="0">
                          <a:solidFill>
                            <a:srgbClr val="FF0000"/>
                          </a:solidFill>
                          <a:effectLst/>
                          <a:latin typeface="Times New Roman" panose="02020603050405020304" pitchFamily="18" charset="0"/>
                          <a:ea typeface="+mn-ea"/>
                          <a:cs typeface="Times New Roman" panose="02020603050405020304" pitchFamily="18" charset="0"/>
                        </a:rPr>
                        <a:t> </a:t>
                      </a:r>
                      <a:r>
                        <a:rPr lang="nl-NL" sz="3200" b="1" kern="1200" dirty="0">
                          <a:solidFill>
                            <a:srgbClr val="0070C0"/>
                          </a:solidFill>
                          <a:effectLst/>
                          <a:latin typeface="Times New Roman" panose="02020603050405020304" pitchFamily="18" charset="0"/>
                          <a:ea typeface="+mn-ea"/>
                          <a:cs typeface="Times New Roman" panose="02020603050405020304" pitchFamily="18" charset="0"/>
                        </a:rPr>
                        <a:t>(Giuyn Véc-nơ)</a:t>
                      </a:r>
                      <a:endParaRPr lang="en-US" sz="32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56940">
                <a:tc gridSpan="2">
                  <a:txBody>
                    <a:bodyPr/>
                    <a:lstStyle/>
                    <a:p>
                      <a:pPr algn="ctr"/>
                      <a:r>
                        <a:rPr lang="en-US" sz="3200" b="1" dirty="0" err="1">
                          <a:latin typeface="Times New Roman" panose="02020603050405020304" pitchFamily="18" charset="0"/>
                          <a:cs typeface="Times New Roman" panose="02020603050405020304" pitchFamily="18" charset="0"/>
                        </a:rPr>
                        <a:t>Kết</a:t>
                      </a:r>
                      <a:r>
                        <a:rPr lang="en-US" sz="3200" b="1" baseline="0" dirty="0">
                          <a:latin typeface="Times New Roman" panose="02020603050405020304" pitchFamily="18" charset="0"/>
                          <a:cs typeface="Times New Roman" panose="02020603050405020304" pitchFamily="18" charset="0"/>
                        </a:rPr>
                        <a:t> </a:t>
                      </a:r>
                      <a:r>
                        <a:rPr lang="en-US" sz="3200" b="1" baseline="0" dirty="0" err="1">
                          <a:latin typeface="Times New Roman" panose="02020603050405020304" pitchFamily="18" charset="0"/>
                          <a:cs typeface="Times New Roman" panose="02020603050405020304" pitchFamily="18" charset="0"/>
                        </a:rPr>
                        <a:t>thúc</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6940">
                <a:tc>
                  <a:txBody>
                    <a:bodyPr/>
                    <a:lstStyle/>
                    <a:p>
                      <a:pPr algn="just">
                        <a:lnSpc>
                          <a:spcPct val="107000"/>
                        </a:lnSpc>
                        <a:spcAft>
                          <a:spcPts val="0"/>
                        </a:spcAft>
                      </a:pP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Khẳng</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định</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ý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kiến</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cá</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nhân</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về</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những</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điều</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có</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thực</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và</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tưởng</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tượng</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trong</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văn</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bản</a:t>
                      </a:r>
                      <a:endParaRPr lang="en-US" sz="3200" dirty="0">
                        <a:solidFill>
                          <a:srgbClr val="00B05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spcAft>
                          <a:spcPts val="0"/>
                        </a:spcAft>
                      </a:pPr>
                      <a:r>
                        <a:rPr lang="en-US" sz="3200" dirty="0">
                          <a:solidFill>
                            <a:srgbClr val="0D0D0D"/>
                          </a:solidFill>
                          <a:effectLst/>
                          <a:latin typeface="Times New Roman" panose="02020603050405020304" pitchFamily="18" charset="0"/>
                          <a:ea typeface="Calibri"/>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nói</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văn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gỉ</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yếu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tố</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gỉ</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cũng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yếu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tố</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thái</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độ</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trước</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vật</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mới</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ý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tưởng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sáng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mới</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hư</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cấu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tưởng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tượng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kì</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diệu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gỉ</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vô</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hiệu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hóa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tất</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cả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các</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vũ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làm</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kim</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loại</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chính</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ý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nghĩa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xóa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bo</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vũ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đê</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chấm</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dứt</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chiến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tranh</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Điều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đó</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đem</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tác</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phẩm</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ý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văn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niềm</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tin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hòa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bình</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chiến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tranh</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tránh</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thảm</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họa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do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chiến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tranh</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gây</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phạm</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vi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toàn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giới</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128613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386498" y="746289"/>
            <a:ext cx="4835950" cy="5211451"/>
          </a:xfrm>
          <a:prstGeom prst="vertic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 22- 12,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Vertical Scroll 4"/>
          <p:cNvSpPr/>
          <p:nvPr/>
        </p:nvSpPr>
        <p:spPr>
          <a:xfrm>
            <a:off x="5326144" y="510619"/>
            <a:ext cx="6495068" cy="5852474"/>
          </a:xfrm>
          <a:prstGeom prst="vertic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4,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nhiễm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nhiễm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nhiễm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7427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84842" y="0"/>
            <a:ext cx="3761295" cy="923827"/>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Nói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nghe</a:t>
            </a:r>
            <a:endParaRPr lang="vi-VN" sz="3200" dirty="0">
              <a:solidFill>
                <a:srgbClr val="FF0000"/>
              </a:solidFill>
              <a:effectLst/>
              <a:latin typeface="Times New Roman" panose="02020603050405020304" pitchFamily="18" charset="0"/>
              <a:cs typeface="Times New Roman" panose="02020603050405020304" pitchFamily="18" charset="0"/>
            </a:endParaRPr>
          </a:p>
        </p:txBody>
      </p:sp>
      <p:sp>
        <p:nvSpPr>
          <p:cNvPr id="5" name="Down Arrow Callout 4"/>
          <p:cNvSpPr/>
          <p:nvPr/>
        </p:nvSpPr>
        <p:spPr>
          <a:xfrm>
            <a:off x="1253765" y="1140644"/>
            <a:ext cx="9671901" cy="1894787"/>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Chia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dõi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chéo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4843" y="2997724"/>
            <a:ext cx="11858918" cy="361046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002060"/>
                </a:solidFill>
                <a:latin typeface="Times New Roman" panose="02020603050405020304" pitchFamily="18" charset="0"/>
                <a:cs typeface="Times New Roman" panose="02020603050405020304" pitchFamily="18" charset="0"/>
              </a:rPr>
              <a:t>- Nhóm trưởng chủ trì, nêu vấn đề cần thảo luận.</a:t>
            </a:r>
          </a:p>
          <a:p>
            <a:r>
              <a:rPr lang="vi-VN" sz="3200" dirty="0">
                <a:solidFill>
                  <a:srgbClr val="002060"/>
                </a:solidFill>
                <a:latin typeface="Times New Roman" panose="02020603050405020304" pitchFamily="18" charset="0"/>
                <a:cs typeface="Times New Roman" panose="02020603050405020304" pitchFamily="18" charset="0"/>
              </a:rPr>
              <a:t>- Các cá nhân dựa vào dàn ý đã làm, nêu ý kiến của mình trước nhóm hoặc lớp.</a:t>
            </a:r>
          </a:p>
          <a:p>
            <a:r>
              <a:rPr lang="vi-VN" sz="3200" dirty="0">
                <a:solidFill>
                  <a:srgbClr val="002060"/>
                </a:solidFill>
                <a:latin typeface="Times New Roman" panose="02020603050405020304" pitchFamily="18" charset="0"/>
                <a:cs typeface="Times New Roman" panose="02020603050405020304" pitchFamily="18" charset="0"/>
              </a:rPr>
              <a:t>- Trao đổi, tranh luận các ý kiến còn khác biệt. Chú ý các lỗi cần tránh khi nghe và có thái độ phù hợp trong thảo luận, trao đổi.</a:t>
            </a:r>
          </a:p>
          <a:p>
            <a:r>
              <a:rPr lang="vi-VN" sz="3200" dirty="0">
                <a:solidFill>
                  <a:srgbClr val="002060"/>
                </a:solidFill>
                <a:latin typeface="Times New Roman" panose="02020603050405020304" pitchFamily="18" charset="0"/>
                <a:cs typeface="Times New Roman" panose="02020603050405020304" pitchFamily="18" charset="0"/>
              </a:rPr>
              <a:t>- Nhóm trưởng tổng kết việc thảo luận, các điểm thống nhất và điểm còn khác biệt.</a:t>
            </a:r>
          </a:p>
        </p:txBody>
      </p:sp>
    </p:spTree>
    <p:extLst>
      <p:ext uri="{BB962C8B-B14F-4D97-AF65-F5344CB8AC3E}">
        <p14:creationId xmlns:p14="http://schemas.microsoft.com/office/powerpoint/2010/main" val="3943242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84841" y="107576"/>
            <a:ext cx="5269583" cy="672353"/>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4. </a:t>
            </a:r>
            <a:r>
              <a:rPr lang="en-US" sz="3200" b="1" dirty="0" err="1">
                <a:solidFill>
                  <a:srgbClr val="FF0000"/>
                </a:solidFill>
                <a:latin typeface="Times New Roman" panose="02020603050405020304" pitchFamily="18" charset="0"/>
                <a:cs typeface="Times New Roman" panose="02020603050405020304" pitchFamily="18" charset="0"/>
              </a:rPr>
              <a:t>Kiểm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chỉnh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sửa</a:t>
            </a:r>
            <a:endParaRPr lang="vi-VN" sz="3200" dirty="0">
              <a:solidFill>
                <a:srgbClr val="FF0000"/>
              </a:solidFill>
              <a:effectLst/>
              <a:latin typeface="Times New Roman" panose="02020603050405020304" pitchFamily="18" charset="0"/>
              <a:cs typeface="Times New Roman" panose="02020603050405020304" pitchFamily="18" charset="0"/>
            </a:endParaRPr>
          </a:p>
        </p:txBody>
      </p:sp>
      <p:sp>
        <p:nvSpPr>
          <p:cNvPr id="6" name="Down Arrow Callout 5"/>
          <p:cNvSpPr/>
          <p:nvPr/>
        </p:nvSpPr>
        <p:spPr>
          <a:xfrm>
            <a:off x="3014222" y="968465"/>
            <a:ext cx="6836788" cy="2043953"/>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P</a:t>
            </a:r>
            <a:r>
              <a:rPr lang="vi-VN" sz="3200" dirty="0">
                <a:latin typeface="Times New Roman" panose="02020603050405020304" pitchFamily="18" charset="0"/>
                <a:cs typeface="Times New Roman" panose="02020603050405020304" pitchFamily="18" charset="0"/>
              </a:rPr>
              <a:t>hiếu đánh giá HĐ nói theo các tiêu chí.</a:t>
            </a:r>
            <a:endParaRPr lang="vi-VN" sz="3200" dirty="0">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4221" y="2823882"/>
            <a:ext cx="6371827" cy="3939989"/>
          </a:xfrm>
          <a:prstGeom prst="rect">
            <a:avLst/>
          </a:prstGeom>
        </p:spPr>
      </p:pic>
    </p:spTree>
    <p:extLst>
      <p:ext uri="{BB962C8B-B14F-4D97-AF65-F5344CB8AC3E}">
        <p14:creationId xmlns:p14="http://schemas.microsoft.com/office/powerpoint/2010/main" val="36870644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72787731"/>
              </p:ext>
            </p:extLst>
          </p:nvPr>
        </p:nvGraphicFramePr>
        <p:xfrm>
          <a:off x="170328" y="122555"/>
          <a:ext cx="11887201" cy="6735445"/>
        </p:xfrm>
        <a:graphic>
          <a:graphicData uri="http://schemas.openxmlformats.org/drawingml/2006/table">
            <a:tbl>
              <a:tblPr firstRow="1" bandRow="1">
                <a:tableStyleId>{5C22544A-7EE6-4342-B048-85BDC9FD1C3A}</a:tableStyleId>
              </a:tblPr>
              <a:tblGrid>
                <a:gridCol w="4719918">
                  <a:extLst>
                    <a:ext uri="{9D8B030D-6E8A-4147-A177-3AD203B41FA5}">
                      <a16:colId xmlns:a16="http://schemas.microsoft.com/office/drawing/2014/main" val="20000"/>
                    </a:ext>
                  </a:extLst>
                </a:gridCol>
                <a:gridCol w="3052483">
                  <a:extLst>
                    <a:ext uri="{9D8B030D-6E8A-4147-A177-3AD203B41FA5}">
                      <a16:colId xmlns:a16="http://schemas.microsoft.com/office/drawing/2014/main" val="20001"/>
                    </a:ext>
                  </a:extLst>
                </a:gridCol>
                <a:gridCol w="2084294">
                  <a:extLst>
                    <a:ext uri="{9D8B030D-6E8A-4147-A177-3AD203B41FA5}">
                      <a16:colId xmlns:a16="http://schemas.microsoft.com/office/drawing/2014/main" val="20002"/>
                    </a:ext>
                  </a:extLst>
                </a:gridCol>
                <a:gridCol w="2030506">
                  <a:extLst>
                    <a:ext uri="{9D8B030D-6E8A-4147-A177-3AD203B41FA5}">
                      <a16:colId xmlns:a16="http://schemas.microsoft.com/office/drawing/2014/main" val="20003"/>
                    </a:ext>
                  </a:extLst>
                </a:gridCol>
              </a:tblGrid>
              <a:tr h="370840">
                <a:tc gridSpan="4">
                  <a:txBody>
                    <a:bodyPr/>
                    <a:lstStyle/>
                    <a:p>
                      <a:pPr algn="ct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PHIẾU ĐÁNH GIÁ TIÊU CHÍ</a:t>
                      </a:r>
                      <a:endParaRPr lang="vi-VN" sz="2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gridSpan="4">
                  <a:txBody>
                    <a:bodyPr/>
                    <a:lstStyle/>
                    <a:p>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Nhóm</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rowSpan="2">
                  <a:txBody>
                    <a:bodyPr/>
                    <a:lstStyle/>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 TIÊU CHÍ</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ct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Mức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độ</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v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r>
                        <a:rPr lang="en-US" sz="2800" b="1" dirty="0" err="1">
                          <a:effectLst/>
                          <a:latin typeface="Times New Roman" panose="02020603050405020304" pitchFamily="18" charset="0"/>
                          <a:ea typeface="MS Mincho"/>
                          <a:cs typeface="Times New Roman" panose="02020603050405020304" pitchFamily="18" charset="0"/>
                        </a:rPr>
                        <a:t>Chưa</a:t>
                      </a:r>
                      <a:r>
                        <a:rPr lang="en-US" sz="2800" b="1" dirty="0">
                          <a:effectLst/>
                          <a:latin typeface="Times New Roman" panose="02020603050405020304" pitchFamily="18" charset="0"/>
                          <a:ea typeface="MS Mincho"/>
                          <a:cs typeface="Times New Roman" panose="02020603050405020304" pitchFamily="18" charset="0"/>
                        </a:rPr>
                        <a:t> </a:t>
                      </a:r>
                      <a:r>
                        <a:rPr lang="en-US" sz="2800" b="1" dirty="0" err="1">
                          <a:effectLst/>
                          <a:latin typeface="Times New Roman" panose="02020603050405020304" pitchFamily="18" charset="0"/>
                          <a:ea typeface="MS Mincho"/>
                          <a:cs typeface="Times New Roman" panose="02020603050405020304" pitchFamily="18" charset="0"/>
                        </a:rPr>
                        <a:t>đạt</a:t>
                      </a:r>
                      <a:r>
                        <a:rPr lang="en-US" sz="2800" b="1" dirty="0">
                          <a:effectLst/>
                          <a:latin typeface="Times New Roman" panose="02020603050405020304" pitchFamily="18" charset="0"/>
                          <a:ea typeface="MS Mincho"/>
                          <a:cs typeface="Times New Roman" panose="02020603050405020304" pitchFamily="18" charset="0"/>
                        </a:rPr>
                        <a:t> (0 </a:t>
                      </a:r>
                      <a:r>
                        <a:rPr lang="en-US" sz="2800" b="1" dirty="0" err="1">
                          <a:effectLst/>
                          <a:latin typeface="Times New Roman" panose="02020603050405020304" pitchFamily="18" charset="0"/>
                          <a:ea typeface="MS Mincho"/>
                          <a:cs typeface="Times New Roman" panose="02020603050405020304" pitchFamily="18" charset="0"/>
                        </a:rPr>
                        <a:t>điểm</a:t>
                      </a:r>
                      <a:r>
                        <a:rPr lang="en-US" sz="2800" b="1" dirty="0">
                          <a:effectLst/>
                          <a:latin typeface="Times New Roman" panose="02020603050405020304" pitchFamily="18" charset="0"/>
                          <a:ea typeface="MS Mincho"/>
                          <a:cs typeface="Times New Roman" panose="02020603050405020304" pitchFamily="18" charset="0"/>
                        </a:rPr>
                        <a:t>)</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tabLst>
                          <a:tab pos="1386840" algn="l"/>
                        </a:tabLst>
                      </a:pPr>
                      <a:r>
                        <a:rPr lang="en-US" sz="2800" b="1" dirty="0" err="1">
                          <a:effectLst/>
                          <a:latin typeface="Times New Roman" panose="02020603050405020304" pitchFamily="18" charset="0"/>
                          <a:ea typeface="MS Mincho"/>
                          <a:cs typeface="Times New Roman" panose="02020603050405020304" pitchFamily="18" charset="0"/>
                        </a:rPr>
                        <a:t>Đạt</a:t>
                      </a:r>
                      <a:r>
                        <a:rPr lang="en-US" sz="2800" b="1" dirty="0">
                          <a:effectLst/>
                          <a:latin typeface="Times New Roman" panose="02020603050405020304" pitchFamily="18" charset="0"/>
                          <a:ea typeface="MS Mincho"/>
                          <a:cs typeface="Times New Roman" panose="02020603050405020304" pitchFamily="18" charset="0"/>
                        </a:rPr>
                        <a:t> (1 </a:t>
                      </a:r>
                      <a:r>
                        <a:rPr lang="en-US" sz="2800" b="1" dirty="0" err="1">
                          <a:effectLst/>
                          <a:latin typeface="Times New Roman" panose="02020603050405020304" pitchFamily="18" charset="0"/>
                          <a:ea typeface="MS Mincho"/>
                          <a:cs typeface="Times New Roman" panose="02020603050405020304" pitchFamily="18" charset="0"/>
                        </a:rPr>
                        <a:t>điểm</a:t>
                      </a:r>
                      <a:r>
                        <a:rPr lang="en-US" sz="2800" b="1" dirty="0">
                          <a:effectLst/>
                          <a:latin typeface="Times New Roman" panose="02020603050405020304" pitchFamily="18" charset="0"/>
                          <a:ea typeface="MS Mincho"/>
                          <a:cs typeface="Times New Roman" panose="02020603050405020304" pitchFamily="18" charset="0"/>
                        </a:rPr>
                        <a:t>)</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tabLst>
                          <a:tab pos="1386840" algn="l"/>
                        </a:tabLst>
                      </a:pPr>
                      <a:r>
                        <a:rPr lang="en-US" sz="2800" b="1" dirty="0" err="1">
                          <a:effectLst/>
                          <a:latin typeface="Times New Roman" panose="02020603050405020304" pitchFamily="18" charset="0"/>
                          <a:ea typeface="MS Mincho"/>
                          <a:cs typeface="Times New Roman" panose="02020603050405020304" pitchFamily="18" charset="0"/>
                        </a:rPr>
                        <a:t>Tốt</a:t>
                      </a:r>
                      <a:r>
                        <a:rPr lang="en-US" sz="2800" b="1" dirty="0">
                          <a:effectLst/>
                          <a:latin typeface="Times New Roman" panose="02020603050405020304" pitchFamily="18" charset="0"/>
                          <a:ea typeface="MS Mincho"/>
                          <a:cs typeface="Times New Roman" panose="02020603050405020304" pitchFamily="18" charset="0"/>
                        </a:rPr>
                        <a:t> (2 </a:t>
                      </a:r>
                      <a:r>
                        <a:rPr lang="en-US" sz="2800" b="1" dirty="0" err="1">
                          <a:effectLst/>
                          <a:latin typeface="Times New Roman" panose="02020603050405020304" pitchFamily="18" charset="0"/>
                          <a:ea typeface="MS Mincho"/>
                          <a:cs typeface="Times New Roman" panose="02020603050405020304" pitchFamily="18" charset="0"/>
                        </a:rPr>
                        <a:t>điểm</a:t>
                      </a:r>
                      <a:r>
                        <a:rPr lang="en-US" sz="2800" b="1" dirty="0">
                          <a:effectLst/>
                          <a:latin typeface="Times New Roman" panose="02020603050405020304" pitchFamily="18" charset="0"/>
                          <a:ea typeface="MS Mincho"/>
                          <a:cs typeface="Times New Roman" panose="02020603050405020304" pitchFamily="18" charset="0"/>
                        </a:rPr>
                        <a:t>)</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1.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ý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kiến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nói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vấn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đề</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mà</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tâm</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tabLst>
                          <a:tab pos="1386840" algn="l"/>
                        </a:tabLs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2.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Đưa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lí</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lẽ</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bằng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chứng</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tabLst>
                          <a:tab pos="1386840" algn="l"/>
                        </a:tabLs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3.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Nói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to,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rõ</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ràng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truyền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cảm</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tabLst>
                          <a:tab pos="1386840" algn="l"/>
                        </a:tabLs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4.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Sử</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dụng</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ngôn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ngữ</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cơ</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điệu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cử</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nét</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mặt</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ánh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mắt</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phù</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hợp</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tabLst>
                          <a:tab pos="1386840" algn="l"/>
                        </a:tabLs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5.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Trao</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đổi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nghe</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tabLst>
                          <a:tab pos="1386840" algn="l"/>
                        </a:tabLs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2977846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37709"/>
            <a:ext cx="5439266" cy="6636471"/>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1,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điều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Nếu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thay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đổi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thay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đổi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điều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bạn</a:t>
            </a:r>
            <a:r>
              <a:rPr lang="en-US" sz="3200" i="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Cloud Callout 4"/>
          <p:cNvSpPr/>
          <p:nvPr/>
        </p:nvSpPr>
        <p:spPr>
          <a:xfrm>
            <a:off x="5439267" y="-37708"/>
            <a:ext cx="6647468" cy="6221692"/>
          </a:xfrm>
          <a:prstGeom prst="cloud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rgbClr val="002060"/>
                </a:solidFill>
                <a:latin typeface="Times New Roman" panose="02020603050405020304" pitchFamily="18" charset="0"/>
                <a:cs typeface="Times New Roman" panose="02020603050405020304" pitchFamily="18" charset="0"/>
              </a:rPr>
              <a:t>2, </a:t>
            </a:r>
            <a:r>
              <a:rPr lang="en-US" sz="3200" i="1" dirty="0" err="1">
                <a:solidFill>
                  <a:srgbClr val="002060"/>
                </a:solidFill>
                <a:latin typeface="Times New Roman" panose="02020603050405020304" pitchFamily="18" charset="0"/>
                <a:cs typeface="Times New Roman" panose="02020603050405020304" pitchFamily="18" charset="0"/>
              </a:rPr>
              <a:t>Với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người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nói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Em</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tâm</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đắc</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nhất</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điều</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gì</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trong</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phần</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trình</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bày</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của</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mình</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Em</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muốn</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trao</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đổi</a:t>
            </a:r>
            <a:r>
              <a:rPr lang="en-US" sz="3200" i="1" dirty="0">
                <a:solidFill>
                  <a:srgbClr val="002060"/>
                </a:solidFill>
                <a:latin typeface="Times New Roman" panose="02020603050405020304" pitchFamily="18" charset="0"/>
                <a:cs typeface="Times New Roman" panose="02020603050405020304" pitchFamily="18" charset="0"/>
              </a:rPr>
              <a:t> hay </a:t>
            </a:r>
            <a:r>
              <a:rPr lang="en-US" sz="3200" i="1" dirty="0" err="1">
                <a:solidFill>
                  <a:srgbClr val="002060"/>
                </a:solidFill>
                <a:latin typeface="Times New Roman" panose="02020603050405020304" pitchFamily="18" charset="0"/>
                <a:cs typeface="Times New Roman" panose="02020603050405020304" pitchFamily="18" charset="0"/>
              </a:rPr>
              <a:t>tiếp</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thu</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những</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góp</a:t>
            </a:r>
            <a:r>
              <a:rPr lang="en-US" sz="3200" i="1" dirty="0">
                <a:solidFill>
                  <a:srgbClr val="002060"/>
                </a:solidFill>
                <a:latin typeface="Times New Roman" panose="02020603050405020304" pitchFamily="18" charset="0"/>
                <a:cs typeface="Times New Roman" panose="02020603050405020304" pitchFamily="18" charset="0"/>
              </a:rPr>
              <a:t> ý </a:t>
            </a:r>
            <a:r>
              <a:rPr lang="en-US" sz="3200" i="1" dirty="0" err="1">
                <a:solidFill>
                  <a:srgbClr val="002060"/>
                </a:solidFill>
                <a:latin typeface="Times New Roman" panose="02020603050405020304" pitchFamily="18" charset="0"/>
                <a:cs typeface="Times New Roman" panose="02020603050405020304" pitchFamily="18" charset="0"/>
              </a:rPr>
              <a:t>của</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các</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bạn</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và</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thầy</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cô</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Nếu</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được</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trình</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bày</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lại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em</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muốn</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thay</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đổi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điều</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gì</a:t>
            </a:r>
            <a:r>
              <a:rPr lang="en-US" sz="3200" i="1"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8633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6181" y="556181"/>
            <a:ext cx="11217897" cy="549582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latin typeface="Times New Roman" panose="02020603050405020304" pitchFamily="18" charset="0"/>
                <a:cs typeface="Times New Roman" panose="02020603050405020304" pitchFamily="18" charset="0"/>
              </a:rPr>
              <a:t>a. Người nói</a:t>
            </a:r>
            <a:endParaRPr lang="vi-VN"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 Xem xét nội dung ý kiến đã đủ ý chưa:</a:t>
            </a:r>
          </a:p>
          <a:p>
            <a:r>
              <a:rPr lang="vi-VN" sz="3600" dirty="0">
                <a:latin typeface="Times New Roman" panose="02020603050405020304" pitchFamily="18" charset="0"/>
                <a:cs typeface="Times New Roman" panose="02020603050405020304" pitchFamily="18" charset="0"/>
              </a:rPr>
              <a:t>+ Tán thành điểm nào và không tán thành điểm nào?</a:t>
            </a:r>
          </a:p>
          <a:p>
            <a:r>
              <a:rPr lang="vi-VN" sz="3600" dirty="0">
                <a:latin typeface="Times New Roman" panose="02020603050405020304" pitchFamily="18" charset="0"/>
                <a:cs typeface="Times New Roman" panose="02020603050405020304" pitchFamily="18" charset="0"/>
              </a:rPr>
              <a:t>+ Lí lẽ tán thành và không tán thành là gì?</a:t>
            </a:r>
          </a:p>
          <a:p>
            <a:r>
              <a:rPr lang="vi-VN" sz="3600" dirty="0">
                <a:latin typeface="Times New Roman" panose="02020603050405020304" pitchFamily="18" charset="0"/>
                <a:cs typeface="Times New Roman" panose="02020603050405020304" pitchFamily="18" charset="0"/>
              </a:rPr>
              <a:t>+ Có nêu được các bằng chứng cụ thể không?</a:t>
            </a:r>
          </a:p>
          <a:p>
            <a:r>
              <a:rPr lang="vi-VN" sz="3600" dirty="0">
                <a:latin typeface="Times New Roman" panose="02020603050405020304" pitchFamily="18" charset="0"/>
                <a:cs typeface="Times New Roman" panose="02020603050405020304" pitchFamily="18" charset="0"/>
              </a:rPr>
              <a:t>- Rút kinh nghiệm về cách phát biểu (diễn đạt có rõ ràng, dễ hiểu không? Ngôn ngữ, điệu bộ, thái độ,... đã phù hợp chưa?)</a:t>
            </a:r>
          </a:p>
        </p:txBody>
      </p:sp>
    </p:spTree>
    <p:extLst>
      <p:ext uri="{BB962C8B-B14F-4D97-AF65-F5344CB8AC3E}">
        <p14:creationId xmlns:p14="http://schemas.microsoft.com/office/powerpoint/2010/main" val="930162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9876" y="339365"/>
            <a:ext cx="10925666" cy="49962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rgbClr val="7030A0"/>
                </a:solidFill>
                <a:latin typeface="Times New Roman" panose="02020603050405020304" pitchFamily="18" charset="0"/>
                <a:cs typeface="Times New Roman" panose="02020603050405020304" pitchFamily="18" charset="0"/>
              </a:rPr>
              <a:t>b. Người nghe</a:t>
            </a:r>
            <a:endParaRPr lang="vi-VN" sz="3600" dirty="0">
              <a:solidFill>
                <a:srgbClr val="7030A0"/>
              </a:solidFill>
              <a:latin typeface="Times New Roman" panose="02020603050405020304" pitchFamily="18" charset="0"/>
              <a:cs typeface="Times New Roman" panose="02020603050405020304" pitchFamily="18" charset="0"/>
            </a:endParaRPr>
          </a:p>
          <a:p>
            <a:r>
              <a:rPr lang="vi-VN" sz="3600" dirty="0">
                <a:solidFill>
                  <a:srgbClr val="7030A0"/>
                </a:solidFill>
                <a:latin typeface="Times New Roman" panose="02020603050405020304" pitchFamily="18" charset="0"/>
                <a:cs typeface="Times New Roman" panose="02020603050405020304" pitchFamily="18" charset="0"/>
              </a:rPr>
              <a:t>- Hiểu đúng và tóm tắt được các thông tin từ người nói (Ý kiến, lí lẽ và bằng chứng về vấn đề trao đổi: sự việc trong truyện khoa học viễn tưởng có thực hay không?)</a:t>
            </a:r>
          </a:p>
          <a:p>
            <a:r>
              <a:rPr lang="vi-VN" sz="3600" dirty="0">
                <a:solidFill>
                  <a:srgbClr val="7030A0"/>
                </a:solidFill>
                <a:latin typeface="Times New Roman" panose="02020603050405020304" pitchFamily="18" charset="0"/>
                <a:cs typeface="Times New Roman" panose="02020603050405020304" pitchFamily="18" charset="0"/>
              </a:rPr>
              <a:t>- Tập trung chú ý theo dõi người nói.</a:t>
            </a:r>
          </a:p>
          <a:p>
            <a:r>
              <a:rPr lang="vi-VN" sz="3600" dirty="0">
                <a:solidFill>
                  <a:srgbClr val="7030A0"/>
                </a:solidFill>
                <a:latin typeface="Times New Roman" panose="02020603050405020304" pitchFamily="18" charset="0"/>
                <a:cs typeface="Times New Roman" panose="02020603050405020304" pitchFamily="18" charset="0"/>
              </a:rPr>
              <a:t>- Nêu câu hỏi nếu thấy chưa rõ; mạnh dạn trao đổi lại với ý kiến mình thấy chưa đúng</a:t>
            </a:r>
          </a:p>
        </p:txBody>
      </p:sp>
    </p:spTree>
    <p:extLst>
      <p:ext uri="{BB962C8B-B14F-4D97-AF65-F5344CB8AC3E}">
        <p14:creationId xmlns:p14="http://schemas.microsoft.com/office/powerpoint/2010/main" val="986576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0" y="1447013"/>
            <a:ext cx="4383464" cy="5184742"/>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anose="02020603050405020304" pitchFamily="18" charset="0"/>
                <a:cs typeface="Times New Roman" panose="02020603050405020304" pitchFamily="18" charset="0"/>
              </a:rPr>
              <a:t>Nhiệm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vụ</a:t>
            </a:r>
            <a:r>
              <a:rPr lang="en-US" sz="3200" b="1" dirty="0">
                <a:solidFill>
                  <a:srgbClr val="002060"/>
                </a:solidFill>
                <a:latin typeface="Times New Roman" panose="02020603050405020304" pitchFamily="18" charset="0"/>
                <a:cs typeface="Times New Roman" panose="02020603050405020304" pitchFamily="18" charset="0"/>
              </a:rPr>
              <a:t> 1: </a:t>
            </a:r>
          </a:p>
          <a:p>
            <a:pPr algn="ctr"/>
            <a:r>
              <a:rPr lang="en-US" sz="3200" b="1" dirty="0">
                <a:solidFill>
                  <a:srgbClr val="002060"/>
                </a:solidFill>
                <a:latin typeface="Times New Roman" panose="02020603050405020304" pitchFamily="18" charset="0"/>
                <a:cs typeface="Times New Roman" panose="02020603050405020304" pitchFamily="18" charset="0"/>
              </a:rPr>
              <a:t>(</a:t>
            </a:r>
            <a:r>
              <a:rPr lang="en-US" sz="3200" dirty="0" err="1">
                <a:solidFill>
                  <a:srgbClr val="002060"/>
                </a:solidFill>
                <a:latin typeface="Times New Roman" panose="02020603050405020304" pitchFamily="18" charset="0"/>
                <a:cs typeface="Times New Roman" panose="02020603050405020304" pitchFamily="18" charset="0"/>
              </a:rPr>
              <a:t>Trả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lớp</a:t>
            </a:r>
            <a:r>
              <a:rPr lang="en-US" sz="3200" dirty="0">
                <a:solidFill>
                  <a:srgbClr val="002060"/>
                </a:solidFill>
                <a:latin typeface="Times New Roman" panose="02020603050405020304" pitchFamily="18" charset="0"/>
                <a:cs typeface="Times New Roman" panose="02020603050405020304" pitchFamily="18" charset="0"/>
              </a:rPr>
              <a:t>)</a:t>
            </a:r>
          </a:p>
          <a:p>
            <a:pPr algn="ctr"/>
            <a:r>
              <a:rPr lang="en-US" sz="3200" dirty="0" err="1">
                <a:solidFill>
                  <a:srgbClr val="002060"/>
                </a:solidFill>
                <a:latin typeface="Times New Roman" panose="02020603050405020304" pitchFamily="18" charset="0"/>
                <a:cs typeface="Times New Roman" panose="02020603050405020304" pitchFamily="18" charset="0"/>
              </a:rPr>
              <a:t>Hãy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rút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bài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về</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nói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nghe</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thảo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luận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về</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vấn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đề</a:t>
            </a:r>
            <a:endParaRPr lang="vi-VN" sz="3200" dirty="0">
              <a:solidFill>
                <a:srgbClr val="002060"/>
              </a:solidFill>
              <a:latin typeface="Times New Roman" panose="02020603050405020304" pitchFamily="18" charset="0"/>
              <a:cs typeface="Times New Roman" panose="02020603050405020304" pitchFamily="18" charset="0"/>
            </a:endParaRPr>
          </a:p>
          <a:p>
            <a:pPr algn="ct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6" name="Vertical Scroll 5"/>
          <p:cNvSpPr/>
          <p:nvPr/>
        </p:nvSpPr>
        <p:spPr>
          <a:xfrm>
            <a:off x="4015818" y="1291470"/>
            <a:ext cx="7946795" cy="5495827"/>
          </a:xfrm>
          <a:prstGeom prst="vertic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srgbClr val="002060"/>
              </a:solidFill>
              <a:latin typeface="Times New Roman" panose="02020603050405020304" pitchFamily="18" charset="0"/>
              <a:cs typeface="Times New Roman" panose="02020603050405020304" pitchFamily="18" charset="0"/>
            </a:endParaRPr>
          </a:p>
          <a:p>
            <a:pPr algn="ctr"/>
            <a:r>
              <a:rPr lang="en-US" sz="3000" b="1" dirty="0" err="1">
                <a:solidFill>
                  <a:srgbClr val="002060"/>
                </a:solidFill>
                <a:latin typeface="Times New Roman" panose="02020603050405020304" pitchFamily="18" charset="0"/>
                <a:cs typeface="Times New Roman" panose="02020603050405020304" pitchFamily="18" charset="0"/>
              </a:rPr>
              <a:t>Nhiệm</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vụ</a:t>
            </a:r>
            <a:r>
              <a:rPr lang="en-US" sz="3000" b="1" dirty="0">
                <a:solidFill>
                  <a:srgbClr val="002060"/>
                </a:solidFill>
                <a:latin typeface="Times New Roman" panose="02020603050405020304" pitchFamily="18" charset="0"/>
                <a:cs typeface="Times New Roman" panose="02020603050405020304" pitchFamily="18" charset="0"/>
              </a:rPr>
              <a:t> 2: </a:t>
            </a:r>
            <a:r>
              <a:rPr lang="vi-VN" sz="3000" dirty="0">
                <a:solidFill>
                  <a:srgbClr val="002060"/>
                </a:solidFill>
                <a:latin typeface="Times New Roman" panose="02020603050405020304" pitchFamily="18" charset="0"/>
                <a:cs typeface="Times New Roman" panose="02020603050405020304" pitchFamily="18" charset="0"/>
              </a:rPr>
              <a:t> </a:t>
            </a:r>
          </a:p>
          <a:p>
            <a:pPr algn="ctr"/>
            <a:r>
              <a:rPr lang="vi-VN" sz="3000" dirty="0">
                <a:solidFill>
                  <a:srgbClr val="002060"/>
                </a:solidFill>
                <a:latin typeface="Times New Roman" panose="02020603050405020304" pitchFamily="18" charset="0"/>
                <a:cs typeface="Times New Roman" panose="02020603050405020304" pitchFamily="18" charset="0"/>
              </a:rPr>
              <a:t>H</a:t>
            </a:r>
            <a:r>
              <a:rPr lang="en-US" sz="3000" dirty="0" err="1">
                <a:solidFill>
                  <a:srgbClr val="002060"/>
                </a:solidFill>
                <a:latin typeface="Times New Roman" panose="02020603050405020304" pitchFamily="18" charset="0"/>
                <a:cs typeface="Times New Roman" panose="02020603050405020304" pitchFamily="18" charset="0"/>
              </a:rPr>
              <a:t>oàn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thành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nhiệm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vụ</a:t>
            </a:r>
            <a:r>
              <a:rPr lang="en-US" sz="3000" dirty="0">
                <a:solidFill>
                  <a:srgbClr val="002060"/>
                </a:solidFill>
                <a:latin typeface="Times New Roman" panose="02020603050405020304" pitchFamily="18" charset="0"/>
                <a:cs typeface="Times New Roman" panose="02020603050405020304" pitchFamily="18" charset="0"/>
              </a:rPr>
              <a:t> ở </a:t>
            </a:r>
            <a:r>
              <a:rPr lang="en-US" sz="3000" dirty="0" err="1">
                <a:solidFill>
                  <a:srgbClr val="002060"/>
                </a:solidFill>
                <a:latin typeface="Times New Roman" panose="02020603050405020304" pitchFamily="18" charset="0"/>
                <a:cs typeface="Times New Roman" panose="02020603050405020304" pitchFamily="18" charset="0"/>
              </a:rPr>
              <a:t>nhà</a:t>
            </a:r>
            <a:endParaRPr lang="en-US" sz="3000" dirty="0">
              <a:solidFill>
                <a:srgbClr val="002060"/>
              </a:solidFill>
              <a:latin typeface="Times New Roman" panose="02020603050405020304" pitchFamily="18" charset="0"/>
              <a:cs typeface="Times New Roman" panose="02020603050405020304" pitchFamily="18" charset="0"/>
            </a:endParaRPr>
          </a:p>
          <a:p>
            <a:r>
              <a:rPr lang="en-US" sz="3000" dirty="0">
                <a:solidFill>
                  <a:srgbClr val="002060"/>
                </a:solidFill>
                <a:latin typeface="Times New Roman" panose="02020603050405020304" pitchFamily="18" charset="0"/>
                <a:cs typeface="Times New Roman" panose="02020603050405020304" pitchFamily="18" charset="0"/>
              </a:rPr>
              <a:t>Chia </a:t>
            </a:r>
            <a:r>
              <a:rPr lang="en-US" sz="3000" dirty="0" err="1">
                <a:solidFill>
                  <a:srgbClr val="002060"/>
                </a:solidFill>
                <a:latin typeface="Times New Roman" panose="02020603050405020304" pitchFamily="18" charset="0"/>
                <a:cs typeface="Times New Roman" panose="02020603050405020304" pitchFamily="18" charset="0"/>
              </a:rPr>
              <a:t>lớp</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làm</a:t>
            </a:r>
            <a:r>
              <a:rPr lang="en-US" sz="3000" dirty="0">
                <a:solidFill>
                  <a:srgbClr val="002060"/>
                </a:solidFill>
                <a:latin typeface="Times New Roman" panose="02020603050405020304" pitchFamily="18" charset="0"/>
                <a:cs typeface="Times New Roman" panose="02020603050405020304" pitchFamily="18" charset="0"/>
              </a:rPr>
              <a:t> 4 </a:t>
            </a:r>
            <a:r>
              <a:rPr lang="en-US" sz="3000" dirty="0" err="1">
                <a:solidFill>
                  <a:srgbClr val="002060"/>
                </a:solidFill>
                <a:latin typeface="Times New Roman" panose="02020603050405020304" pitchFamily="18" charset="0"/>
                <a:cs typeface="Times New Roman" panose="02020603050405020304" pitchFamily="18" charset="0"/>
              </a:rPr>
              <a:t>nhóm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thảo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luận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về</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nhà</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vấn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đề</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sau</a:t>
            </a:r>
            <a:r>
              <a:rPr lang="en-US" sz="3000" dirty="0">
                <a:solidFill>
                  <a:srgbClr val="002060"/>
                </a:solidFill>
                <a:latin typeface="Times New Roman" panose="02020603050405020304" pitchFamily="18" charset="0"/>
                <a:cs typeface="Times New Roman" panose="02020603050405020304" pitchFamily="18" charset="0"/>
              </a:rPr>
              <a:t>:</a:t>
            </a:r>
            <a:endParaRPr lang="vi-VN" sz="3000" dirty="0">
              <a:solidFill>
                <a:srgbClr val="002060"/>
              </a:solidFill>
              <a:latin typeface="Times New Roman" panose="02020603050405020304" pitchFamily="18" charset="0"/>
              <a:cs typeface="Times New Roman" panose="02020603050405020304" pitchFamily="18" charset="0"/>
            </a:endParaRPr>
          </a:p>
          <a:p>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hãy</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tìm thêm các vấn đề của cuộc sống được gợi ra trong tác phẩm văn học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mà</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thích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Vấn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đề</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đó</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còn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có</a:t>
            </a:r>
            <a:r>
              <a:rPr lang="en-US" sz="3000" dirty="0">
                <a:solidFill>
                  <a:srgbClr val="002060"/>
                </a:solidFill>
                <a:latin typeface="Times New Roman" panose="02020603050405020304" pitchFamily="18" charset="0"/>
                <a:cs typeface="Times New Roman" panose="02020603050405020304" pitchFamily="18" charset="0"/>
              </a:rPr>
              <a:t> ý </a:t>
            </a:r>
            <a:r>
              <a:rPr lang="en-US" sz="3000" dirty="0" err="1">
                <a:solidFill>
                  <a:srgbClr val="002060"/>
                </a:solidFill>
                <a:latin typeface="Times New Roman" panose="02020603050405020304" pitchFamily="18" charset="0"/>
                <a:cs typeface="Times New Roman" panose="02020603050405020304" pitchFamily="18" charset="0"/>
              </a:rPr>
              <a:t>kiến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chưa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thống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nhất</a:t>
            </a:r>
            <a:r>
              <a:rPr lang="en-US" sz="3000" dirty="0">
                <a:solidFill>
                  <a:srgbClr val="002060"/>
                </a:solidFill>
                <a:latin typeface="Times New Roman" panose="02020603050405020304" pitchFamily="18" charset="0"/>
                <a:cs typeface="Times New Roman" panose="02020603050405020304" pitchFamily="18" charset="0"/>
              </a:rPr>
              <a:t>) </a:t>
            </a:r>
            <a:endParaRPr lang="vi-VN" sz="3000" dirty="0">
              <a:solidFill>
                <a:srgbClr val="002060"/>
              </a:solidFill>
              <a:latin typeface="Times New Roman" panose="02020603050405020304" pitchFamily="18" charset="0"/>
              <a:cs typeface="Times New Roman" panose="02020603050405020304" pitchFamily="18" charset="0"/>
            </a:endParaRPr>
          </a:p>
          <a:p>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hãy</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thảo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luận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vấn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đề</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đó</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để</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nêu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lên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những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điểm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thống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nhất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vấn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đề</a:t>
            </a:r>
            <a:r>
              <a:rPr lang="en-US" sz="3000" dirty="0">
                <a:solidFill>
                  <a:srgbClr val="002060"/>
                </a:solidFill>
                <a:latin typeface="Times New Roman" panose="02020603050405020304" pitchFamily="18" charset="0"/>
                <a:cs typeface="Times New Roman" panose="02020603050405020304" pitchFamily="18" charset="0"/>
              </a:rPr>
              <a:t>.</a:t>
            </a:r>
            <a:endParaRPr lang="vi-VN" sz="3000" dirty="0">
              <a:solidFill>
                <a:srgbClr val="002060"/>
              </a:solidFill>
              <a:latin typeface="Times New Roman" panose="02020603050405020304" pitchFamily="18" charset="0"/>
              <a:cs typeface="Times New Roman" panose="02020603050405020304" pitchFamily="18" charset="0"/>
            </a:endParaRPr>
          </a:p>
          <a:p>
            <a:pPr algn="ctr"/>
            <a:endParaRPr lang="vi-VN" sz="3000" dirty="0">
              <a:solidFill>
                <a:srgbClr val="002060"/>
              </a:solidFill>
              <a:latin typeface="Times New Roman" panose="02020603050405020304" pitchFamily="18" charset="0"/>
              <a:cs typeface="Times New Roman" panose="02020603050405020304" pitchFamily="18" charset="0"/>
            </a:endParaRPr>
          </a:p>
        </p:txBody>
      </p:sp>
      <p:sp>
        <p:nvSpPr>
          <p:cNvPr id="2" name="Flowchart: Terminator 1"/>
          <p:cNvSpPr/>
          <p:nvPr/>
        </p:nvSpPr>
        <p:spPr>
          <a:xfrm>
            <a:off x="848412" y="131975"/>
            <a:ext cx="10397765" cy="1074656"/>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HOẠT ĐỘNG 3: HOẠT ĐỘNG VẬN DỤNG</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0163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188536"/>
            <a:ext cx="12191999" cy="657990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Bài</a:t>
            </a:r>
            <a:r>
              <a:rPr lang="vi-VN" sz="3200" b="1" dirty="0">
                <a:solidFill>
                  <a:schemeClr val="tx1"/>
                </a:solidFill>
                <a:latin typeface="Times New Roman" panose="02020603050405020304" pitchFamily="18" charset="0"/>
                <a:cs typeface="Times New Roman" panose="02020603050405020304" pitchFamily="18" charset="0"/>
              </a:rPr>
              <a:t> học khi thảo luận nói và nghe</a:t>
            </a:r>
            <a:r>
              <a:rPr lang="vi-VN" sz="3200" dirty="0">
                <a:solidFill>
                  <a:schemeClr val="tx1"/>
                </a:solidFill>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v"/>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cãi</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dàn</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endParaRPr lang="vi-V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khoăn</a:t>
            </a:r>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Chú</a:t>
            </a:r>
            <a:r>
              <a:rPr lang="en-US" sz="3200" i="1" dirty="0">
                <a:latin typeface="Times New Roman" panose="02020603050405020304" pitchFamily="18" charset="0"/>
                <a:cs typeface="Times New Roman" panose="02020603050405020304" pitchFamily="18" charset="0"/>
              </a:rPr>
              <a:t> ý </a:t>
            </a:r>
            <a:r>
              <a:rPr lang="en-US" sz="3200" i="1" dirty="0" err="1">
                <a:latin typeface="Times New Roman" panose="02020603050405020304" pitchFamily="18" charset="0"/>
                <a:cs typeface="Times New Roman" panose="02020603050405020304" pitchFamily="18" charset="0"/>
              </a:rPr>
              <a:t>sử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dụng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điệu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điệu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tương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cực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tạo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sức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hấp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dẫn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thuyết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phục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2694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46358681"/>
              </p:ext>
            </p:extLst>
          </p:nvPr>
        </p:nvGraphicFramePr>
        <p:xfrm>
          <a:off x="160255" y="0"/>
          <a:ext cx="12031744" cy="6955790"/>
        </p:xfrm>
        <a:graphic>
          <a:graphicData uri="http://schemas.openxmlformats.org/drawingml/2006/table">
            <a:tbl>
              <a:tblPr firstRow="1" bandRow="1">
                <a:tableStyleId>{5C22544A-7EE6-4342-B048-85BDC9FD1C3A}</a:tableStyleId>
              </a:tblPr>
              <a:tblGrid>
                <a:gridCol w="2092751">
                  <a:extLst>
                    <a:ext uri="{9D8B030D-6E8A-4147-A177-3AD203B41FA5}">
                      <a16:colId xmlns:a16="http://schemas.microsoft.com/office/drawing/2014/main" val="3108020639"/>
                    </a:ext>
                  </a:extLst>
                </a:gridCol>
                <a:gridCol w="3563332">
                  <a:extLst>
                    <a:ext uri="{9D8B030D-6E8A-4147-A177-3AD203B41FA5}">
                      <a16:colId xmlns:a16="http://schemas.microsoft.com/office/drawing/2014/main" val="3987843076"/>
                    </a:ext>
                  </a:extLst>
                </a:gridCol>
                <a:gridCol w="2648932">
                  <a:extLst>
                    <a:ext uri="{9D8B030D-6E8A-4147-A177-3AD203B41FA5}">
                      <a16:colId xmlns:a16="http://schemas.microsoft.com/office/drawing/2014/main" val="2134622970"/>
                    </a:ext>
                  </a:extLst>
                </a:gridCol>
                <a:gridCol w="3726729">
                  <a:extLst>
                    <a:ext uri="{9D8B030D-6E8A-4147-A177-3AD203B41FA5}">
                      <a16:colId xmlns:a16="http://schemas.microsoft.com/office/drawing/2014/main" val="1242005737"/>
                    </a:ext>
                  </a:extLst>
                </a:gridCol>
              </a:tblGrid>
              <a:tr h="370840">
                <a:tc gridSpan="4">
                  <a:txBody>
                    <a:bodyPr/>
                    <a:lstStyle/>
                    <a:p>
                      <a:pPr algn="ct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PHIẾU ĐÁNH GIÁ TIÊU CHÍ</a:t>
                      </a:r>
                      <a:endParaRPr lang="vi-VN" sz="32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3812413"/>
                  </a:ext>
                </a:extLst>
              </a:tr>
              <a:tr h="370840">
                <a:tc gridSpan="4">
                  <a:txBody>
                    <a:bodyPr/>
                    <a:lstStyle/>
                    <a:p>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Nhóm</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3038336"/>
                  </a:ext>
                </a:extLst>
              </a:tr>
              <a:tr h="370840">
                <a:tc rowSpan="2">
                  <a:txBody>
                    <a:bodyPr/>
                    <a:lstStyle/>
                    <a:p>
                      <a:r>
                        <a:rPr lang="en-US" sz="3200" b="1" kern="1200" dirty="0">
                          <a:solidFill>
                            <a:schemeClr val="dk1"/>
                          </a:solidFill>
                          <a:effectLst/>
                          <a:latin typeface="Times New Roman" panose="02020603050405020304" pitchFamily="18" charset="0"/>
                          <a:ea typeface="+mn-ea"/>
                          <a:cs typeface="Times New Roman" panose="02020603050405020304" pitchFamily="18" charset="0"/>
                        </a:rPr>
                        <a:t> TIÊU CHÍ</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3">
                  <a:txBody>
                    <a:bodyPr/>
                    <a:lstStyle/>
                    <a:p>
                      <a:pPr algn="ct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Mức</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độ</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8345695"/>
                  </a:ext>
                </a:extLst>
              </a:tr>
              <a:tr h="370840">
                <a:tc v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r>
                        <a:rPr lang="en-US" sz="3200" b="1" dirty="0" err="1">
                          <a:effectLst/>
                          <a:latin typeface="Times New Roman" panose="02020603050405020304" pitchFamily="18" charset="0"/>
                          <a:ea typeface="MS Mincho"/>
                          <a:cs typeface="Times New Roman" panose="02020603050405020304" pitchFamily="18" charset="0"/>
                        </a:rPr>
                        <a:t>Chưa</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đạt</a:t>
                      </a:r>
                      <a:r>
                        <a:rPr lang="en-US" sz="3200" b="1" dirty="0">
                          <a:effectLst/>
                          <a:latin typeface="Times New Roman" panose="02020603050405020304" pitchFamily="18" charset="0"/>
                          <a:ea typeface="MS Mincho"/>
                          <a:cs typeface="Times New Roman" panose="02020603050405020304" pitchFamily="18" charset="0"/>
                        </a:rPr>
                        <a:t> (0 </a:t>
                      </a:r>
                      <a:r>
                        <a:rPr lang="en-US" sz="3200" b="1" dirty="0" err="1">
                          <a:effectLst/>
                          <a:latin typeface="Times New Roman" panose="02020603050405020304" pitchFamily="18" charset="0"/>
                          <a:ea typeface="MS Mincho"/>
                          <a:cs typeface="Times New Roman" panose="02020603050405020304" pitchFamily="18" charset="0"/>
                        </a:rPr>
                        <a:t>điểm</a:t>
                      </a:r>
                      <a:r>
                        <a:rPr lang="en-US" sz="3200" b="1" dirty="0">
                          <a:effectLst/>
                          <a:latin typeface="Times New Roman" panose="02020603050405020304" pitchFamily="18" charset="0"/>
                          <a:ea typeface="MS Mincho"/>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tabLst>
                          <a:tab pos="1386840" algn="l"/>
                        </a:tabLst>
                      </a:pPr>
                      <a:r>
                        <a:rPr lang="en-US" sz="3200" b="1" dirty="0" err="1">
                          <a:effectLst/>
                          <a:latin typeface="Times New Roman" panose="02020603050405020304" pitchFamily="18" charset="0"/>
                          <a:ea typeface="MS Mincho"/>
                          <a:cs typeface="Times New Roman" panose="02020603050405020304" pitchFamily="18" charset="0"/>
                        </a:rPr>
                        <a:t>Đạt</a:t>
                      </a:r>
                      <a:r>
                        <a:rPr lang="en-US" sz="3200" b="1" dirty="0">
                          <a:effectLst/>
                          <a:latin typeface="Times New Roman" panose="02020603050405020304" pitchFamily="18" charset="0"/>
                          <a:ea typeface="MS Mincho"/>
                          <a:cs typeface="Times New Roman" panose="02020603050405020304" pitchFamily="18" charset="0"/>
                        </a:rPr>
                        <a:t> (1 </a:t>
                      </a:r>
                      <a:r>
                        <a:rPr lang="en-US" sz="3200" b="1" dirty="0" err="1">
                          <a:effectLst/>
                          <a:latin typeface="Times New Roman" panose="02020603050405020304" pitchFamily="18" charset="0"/>
                          <a:ea typeface="MS Mincho"/>
                          <a:cs typeface="Times New Roman" panose="02020603050405020304" pitchFamily="18" charset="0"/>
                        </a:rPr>
                        <a:t>điểm</a:t>
                      </a:r>
                      <a:r>
                        <a:rPr lang="en-US" sz="3200" b="1" dirty="0">
                          <a:effectLst/>
                          <a:latin typeface="Times New Roman" panose="02020603050405020304" pitchFamily="18" charset="0"/>
                          <a:ea typeface="MS Mincho"/>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tabLst>
                          <a:tab pos="1386840" algn="l"/>
                        </a:tabLst>
                      </a:pPr>
                      <a:r>
                        <a:rPr lang="en-US" sz="3200" b="1" dirty="0" err="1">
                          <a:effectLst/>
                          <a:latin typeface="Times New Roman" panose="02020603050405020304" pitchFamily="18" charset="0"/>
                          <a:ea typeface="MS Mincho"/>
                          <a:cs typeface="Times New Roman" panose="02020603050405020304" pitchFamily="18" charset="0"/>
                        </a:rPr>
                        <a:t>Tốt</a:t>
                      </a:r>
                      <a:r>
                        <a:rPr lang="en-US" sz="3200" b="1" dirty="0">
                          <a:effectLst/>
                          <a:latin typeface="Times New Roman" panose="02020603050405020304" pitchFamily="18" charset="0"/>
                          <a:ea typeface="MS Mincho"/>
                          <a:cs typeface="Times New Roman" panose="02020603050405020304" pitchFamily="18" charset="0"/>
                        </a:rPr>
                        <a:t> (2 </a:t>
                      </a:r>
                      <a:r>
                        <a:rPr lang="en-US" sz="3200" b="1" dirty="0" err="1">
                          <a:effectLst/>
                          <a:latin typeface="Times New Roman" panose="02020603050405020304" pitchFamily="18" charset="0"/>
                          <a:ea typeface="MS Mincho"/>
                          <a:cs typeface="Times New Roman" panose="02020603050405020304" pitchFamily="18" charset="0"/>
                        </a:rPr>
                        <a:t>điểm</a:t>
                      </a:r>
                      <a:r>
                        <a:rPr lang="en-US" sz="3200" b="1" dirty="0">
                          <a:effectLst/>
                          <a:latin typeface="Times New Roman" panose="02020603050405020304" pitchFamily="18" charset="0"/>
                          <a:ea typeface="MS Mincho"/>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40326037"/>
                  </a:ext>
                </a:extLst>
              </a:tr>
              <a:tr h="370840">
                <a:tc>
                  <a:txBody>
                    <a:bodyPr/>
                    <a:lstStyle/>
                    <a:p>
                      <a:pPr algn="just">
                        <a:lnSpc>
                          <a:spcPct val="107000"/>
                        </a:lnSpc>
                        <a:spcAft>
                          <a:spcPts val="0"/>
                        </a:spcAft>
                        <a:tabLst>
                          <a:tab pos="1386840" algn="l"/>
                        </a:tabLst>
                      </a:pPr>
                      <a:r>
                        <a:rPr lang="en-US" sz="3200" b="1" dirty="0">
                          <a:effectLst/>
                          <a:latin typeface="Times New Roman" panose="02020603050405020304" pitchFamily="18" charset="0"/>
                          <a:ea typeface="MS Mincho"/>
                          <a:cs typeface="Times New Roman" panose="02020603050405020304" pitchFamily="18" charset="0"/>
                        </a:rPr>
                        <a:t>1. </a:t>
                      </a:r>
                      <a:r>
                        <a:rPr lang="en-US" sz="3200" b="1" dirty="0" err="1">
                          <a:effectLst/>
                          <a:latin typeface="Times New Roman" panose="02020603050405020304" pitchFamily="18" charset="0"/>
                          <a:ea typeface="MS Mincho"/>
                          <a:cs typeface="Times New Roman" panose="02020603050405020304" pitchFamily="18" charset="0"/>
                        </a:rPr>
                        <a:t>Thể</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hiện</a:t>
                      </a:r>
                      <a:r>
                        <a:rPr lang="en-US" sz="3200" b="1" dirty="0">
                          <a:effectLst/>
                          <a:latin typeface="Times New Roman" panose="02020603050405020304" pitchFamily="18" charset="0"/>
                          <a:ea typeface="MS Mincho"/>
                          <a:cs typeface="Times New Roman" panose="02020603050405020304" pitchFamily="18" charset="0"/>
                        </a:rPr>
                        <a:t> ý </a:t>
                      </a:r>
                      <a:r>
                        <a:rPr lang="en-US" sz="3200" b="1" dirty="0" err="1">
                          <a:effectLst/>
                          <a:latin typeface="Times New Roman" panose="02020603050405020304" pitchFamily="18" charset="0"/>
                          <a:ea typeface="MS Mincho"/>
                          <a:cs typeface="Times New Roman" panose="02020603050405020304" pitchFamily="18" charset="0"/>
                        </a:rPr>
                        <a:t>kiến</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của</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người</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nói</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về</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một</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vấn</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đề</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mà</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em</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quan</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tâm</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spcAft>
                          <a:spcPts val="0"/>
                        </a:spcAft>
                        <a:tabLst>
                          <a:tab pos="1386840" algn="l"/>
                        </a:tabLst>
                      </a:pPr>
                      <a:r>
                        <a:rPr lang="en-US" sz="3200">
                          <a:effectLst/>
                          <a:latin typeface="Times New Roman" panose="02020603050405020304" pitchFamily="18" charset="0"/>
                          <a:ea typeface="MS Mincho"/>
                          <a:cs typeface="Times New Roman" panose="02020603050405020304" pitchFamily="18" charset="0"/>
                        </a:rPr>
                        <a:t>Chưa thể hiện được ý kiến của người nói về một vấn đề còn gây tranh cãi về sự việc và con người được kể trong văn bản “Bạch tuộc” hoặc “Chất  làm gỉ” có thực hay không.</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tabLst>
                          <a:tab pos="1386840" algn="l"/>
                        </a:tabLst>
                      </a:pPr>
                      <a:r>
                        <a:rPr lang="en-US" sz="3200">
                          <a:effectLst/>
                          <a:latin typeface="Times New Roman" panose="02020603050405020304" pitchFamily="18" charset="0"/>
                          <a:ea typeface="MS Mincho"/>
                          <a:cs typeface="Times New Roman" panose="02020603050405020304" pitchFamily="18" charset="0"/>
                        </a:rPr>
                        <a:t>Thể hiện được ý kiến của người nói về một vấn đề thảo luận</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tabLst>
                          <a:tab pos="1386840" algn="l"/>
                        </a:tabLst>
                      </a:pPr>
                      <a:r>
                        <a:rPr lang="en-US" sz="3200" dirty="0" err="1">
                          <a:effectLst/>
                          <a:latin typeface="Times New Roman" panose="02020603050405020304" pitchFamily="18" charset="0"/>
                          <a:ea typeface="MS Mincho"/>
                          <a:cs typeface="Times New Roman" panose="02020603050405020304" pitchFamily="18" charset="0"/>
                        </a:rPr>
                        <a:t>Thể</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hiện</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được</a:t>
                      </a:r>
                      <a:r>
                        <a:rPr lang="en-US" sz="3200" dirty="0">
                          <a:effectLst/>
                          <a:latin typeface="Times New Roman" panose="02020603050405020304" pitchFamily="18" charset="0"/>
                          <a:ea typeface="MS Mincho"/>
                          <a:cs typeface="Times New Roman" panose="02020603050405020304" pitchFamily="18" charset="0"/>
                        </a:rPr>
                        <a:t> ý </a:t>
                      </a:r>
                      <a:r>
                        <a:rPr lang="en-US" sz="3200" dirty="0" err="1">
                          <a:effectLst/>
                          <a:latin typeface="Times New Roman" panose="02020603050405020304" pitchFamily="18" charset="0"/>
                          <a:ea typeface="MS Mincho"/>
                          <a:cs typeface="Times New Roman" panose="02020603050405020304" pitchFamily="18" charset="0"/>
                        </a:rPr>
                        <a:t>kiến</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của</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người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nói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về</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một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vấn</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đề</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thảo</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luận</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một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cách</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rõ</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ràng</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ấn</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tượng</a:t>
                      </a:r>
                      <a:r>
                        <a:rPr lang="en-US" sz="3200" dirty="0">
                          <a:effectLst/>
                          <a:latin typeface="Times New Roman" panose="02020603050405020304" pitchFamily="18" charset="0"/>
                          <a:ea typeface="MS Mincho"/>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3104507"/>
                  </a:ext>
                </a:extLst>
              </a:tr>
            </a:tbl>
          </a:graphicData>
        </a:graphic>
      </p:graphicFrame>
    </p:spTree>
    <p:extLst>
      <p:ext uri="{BB962C8B-B14F-4D97-AF65-F5344CB8AC3E}">
        <p14:creationId xmlns:p14="http://schemas.microsoft.com/office/powerpoint/2010/main" val="27037613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68974501"/>
              </p:ext>
            </p:extLst>
          </p:nvPr>
        </p:nvGraphicFramePr>
        <p:xfrm>
          <a:off x="179109" y="135204"/>
          <a:ext cx="11764652" cy="6576695"/>
        </p:xfrm>
        <a:graphic>
          <a:graphicData uri="http://schemas.openxmlformats.org/drawingml/2006/table">
            <a:tbl>
              <a:tblPr firstRow="1" bandRow="1">
                <a:tableStyleId>{5C22544A-7EE6-4342-B048-85BDC9FD1C3A}</a:tableStyleId>
              </a:tblPr>
              <a:tblGrid>
                <a:gridCol w="2941163">
                  <a:extLst>
                    <a:ext uri="{9D8B030D-6E8A-4147-A177-3AD203B41FA5}">
                      <a16:colId xmlns:a16="http://schemas.microsoft.com/office/drawing/2014/main" val="3108020639"/>
                    </a:ext>
                  </a:extLst>
                </a:gridCol>
                <a:gridCol w="2941163">
                  <a:extLst>
                    <a:ext uri="{9D8B030D-6E8A-4147-A177-3AD203B41FA5}">
                      <a16:colId xmlns:a16="http://schemas.microsoft.com/office/drawing/2014/main" val="3987843076"/>
                    </a:ext>
                  </a:extLst>
                </a:gridCol>
                <a:gridCol w="2941163">
                  <a:extLst>
                    <a:ext uri="{9D8B030D-6E8A-4147-A177-3AD203B41FA5}">
                      <a16:colId xmlns:a16="http://schemas.microsoft.com/office/drawing/2014/main" val="2134622970"/>
                    </a:ext>
                  </a:extLst>
                </a:gridCol>
                <a:gridCol w="2941163">
                  <a:extLst>
                    <a:ext uri="{9D8B030D-6E8A-4147-A177-3AD203B41FA5}">
                      <a16:colId xmlns:a16="http://schemas.microsoft.com/office/drawing/2014/main" val="1242005737"/>
                    </a:ext>
                  </a:extLst>
                </a:gridCol>
              </a:tblGrid>
              <a:tr h="370840">
                <a:tc gridSpan="4">
                  <a:txBody>
                    <a:bodyPr/>
                    <a:lstStyle/>
                    <a:p>
                      <a:pPr algn="ct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PHIẾU ĐÁNH GIÁ TIÊU CHÍ</a:t>
                      </a:r>
                      <a:endParaRPr lang="vi-VN" sz="2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3812413"/>
                  </a:ext>
                </a:extLst>
              </a:tr>
              <a:tr h="370840">
                <a:tc gridSpan="4">
                  <a:txBody>
                    <a:bodyPr/>
                    <a:lstStyle/>
                    <a:p>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Nhóm</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3038336"/>
                  </a:ext>
                </a:extLst>
              </a:tr>
              <a:tr h="370840">
                <a:tc rowSpan="2">
                  <a:txBody>
                    <a:bodyPr/>
                    <a:lstStyle/>
                    <a:p>
                      <a:r>
                        <a:rPr lang="en-US" sz="2800" b="1" kern="1200" dirty="0">
                          <a:solidFill>
                            <a:schemeClr val="dk1"/>
                          </a:solidFill>
                          <a:effectLst/>
                          <a:latin typeface="Times New Roman" panose="02020603050405020304" pitchFamily="18" charset="0"/>
                          <a:ea typeface="+mn-ea"/>
                          <a:cs typeface="Times New Roman" panose="02020603050405020304" pitchFamily="18" charset="0"/>
                        </a:rPr>
                        <a:t> TIÊU CHÍ</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3">
                  <a:txBody>
                    <a:bodyPr/>
                    <a:lstStyle/>
                    <a:p>
                      <a:pPr algn="ct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Mức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độ</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8345695"/>
                  </a:ext>
                </a:extLst>
              </a:tr>
              <a:tr h="370840">
                <a:tc v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r>
                        <a:rPr lang="en-US" sz="2800" b="1" dirty="0" err="1">
                          <a:effectLst/>
                          <a:latin typeface="Times New Roman" panose="02020603050405020304" pitchFamily="18" charset="0"/>
                          <a:ea typeface="MS Mincho"/>
                          <a:cs typeface="Times New Roman" panose="02020603050405020304" pitchFamily="18" charset="0"/>
                        </a:rPr>
                        <a:t>Chưa</a:t>
                      </a:r>
                      <a:r>
                        <a:rPr lang="en-US" sz="2800" b="1" dirty="0">
                          <a:effectLst/>
                          <a:latin typeface="Times New Roman" panose="02020603050405020304" pitchFamily="18" charset="0"/>
                          <a:ea typeface="MS Mincho"/>
                          <a:cs typeface="Times New Roman" panose="02020603050405020304" pitchFamily="18" charset="0"/>
                        </a:rPr>
                        <a:t> </a:t>
                      </a:r>
                      <a:r>
                        <a:rPr lang="en-US" sz="2800" b="1" dirty="0" err="1">
                          <a:effectLst/>
                          <a:latin typeface="Times New Roman" panose="02020603050405020304" pitchFamily="18" charset="0"/>
                          <a:ea typeface="MS Mincho"/>
                          <a:cs typeface="Times New Roman" panose="02020603050405020304" pitchFamily="18" charset="0"/>
                        </a:rPr>
                        <a:t>đạt</a:t>
                      </a:r>
                      <a:r>
                        <a:rPr lang="en-US" sz="2800" b="1" dirty="0">
                          <a:effectLst/>
                          <a:latin typeface="Times New Roman" panose="02020603050405020304" pitchFamily="18" charset="0"/>
                          <a:ea typeface="MS Mincho"/>
                          <a:cs typeface="Times New Roman" panose="02020603050405020304" pitchFamily="18" charset="0"/>
                        </a:rPr>
                        <a:t> (0 </a:t>
                      </a:r>
                      <a:r>
                        <a:rPr lang="en-US" sz="2800" b="1" dirty="0" err="1">
                          <a:effectLst/>
                          <a:latin typeface="Times New Roman" panose="02020603050405020304" pitchFamily="18" charset="0"/>
                          <a:ea typeface="MS Mincho"/>
                          <a:cs typeface="Times New Roman" panose="02020603050405020304" pitchFamily="18" charset="0"/>
                        </a:rPr>
                        <a:t>điểm</a:t>
                      </a:r>
                      <a:r>
                        <a:rPr lang="en-US" sz="2800" b="1" dirty="0">
                          <a:effectLst/>
                          <a:latin typeface="Times New Roman" panose="02020603050405020304" pitchFamily="18" charset="0"/>
                          <a:ea typeface="MS Mincho"/>
                          <a:cs typeface="Times New Roman" panose="02020603050405020304" pitchFamily="18" charset="0"/>
                        </a:rPr>
                        <a:t>)</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tabLst>
                          <a:tab pos="1386840" algn="l"/>
                        </a:tabLst>
                      </a:pPr>
                      <a:r>
                        <a:rPr lang="en-US" sz="2800" b="1" dirty="0" err="1">
                          <a:effectLst/>
                          <a:latin typeface="Times New Roman" panose="02020603050405020304" pitchFamily="18" charset="0"/>
                          <a:ea typeface="MS Mincho"/>
                          <a:cs typeface="Times New Roman" panose="02020603050405020304" pitchFamily="18" charset="0"/>
                        </a:rPr>
                        <a:t>Đạt</a:t>
                      </a:r>
                      <a:r>
                        <a:rPr lang="en-US" sz="2800" b="1" dirty="0">
                          <a:effectLst/>
                          <a:latin typeface="Times New Roman" panose="02020603050405020304" pitchFamily="18" charset="0"/>
                          <a:ea typeface="MS Mincho"/>
                          <a:cs typeface="Times New Roman" panose="02020603050405020304" pitchFamily="18" charset="0"/>
                        </a:rPr>
                        <a:t> (1 </a:t>
                      </a:r>
                      <a:r>
                        <a:rPr lang="en-US" sz="2800" b="1" dirty="0" err="1">
                          <a:effectLst/>
                          <a:latin typeface="Times New Roman" panose="02020603050405020304" pitchFamily="18" charset="0"/>
                          <a:ea typeface="MS Mincho"/>
                          <a:cs typeface="Times New Roman" panose="02020603050405020304" pitchFamily="18" charset="0"/>
                        </a:rPr>
                        <a:t>điểm</a:t>
                      </a:r>
                      <a:r>
                        <a:rPr lang="en-US" sz="2800" b="1" dirty="0">
                          <a:effectLst/>
                          <a:latin typeface="Times New Roman" panose="02020603050405020304" pitchFamily="18" charset="0"/>
                          <a:ea typeface="MS Mincho"/>
                          <a:cs typeface="Times New Roman" panose="02020603050405020304" pitchFamily="18" charset="0"/>
                        </a:rPr>
                        <a:t>)</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tabLst>
                          <a:tab pos="1386840" algn="l"/>
                        </a:tabLst>
                      </a:pPr>
                      <a:r>
                        <a:rPr lang="en-US" sz="2800" b="1" dirty="0" err="1">
                          <a:effectLst/>
                          <a:latin typeface="Times New Roman" panose="02020603050405020304" pitchFamily="18" charset="0"/>
                          <a:ea typeface="MS Mincho"/>
                          <a:cs typeface="Times New Roman" panose="02020603050405020304" pitchFamily="18" charset="0"/>
                        </a:rPr>
                        <a:t>Tốt</a:t>
                      </a:r>
                      <a:r>
                        <a:rPr lang="en-US" sz="2800" b="1" dirty="0">
                          <a:effectLst/>
                          <a:latin typeface="Times New Roman" panose="02020603050405020304" pitchFamily="18" charset="0"/>
                          <a:ea typeface="MS Mincho"/>
                          <a:cs typeface="Times New Roman" panose="02020603050405020304" pitchFamily="18" charset="0"/>
                        </a:rPr>
                        <a:t> (2 </a:t>
                      </a:r>
                      <a:r>
                        <a:rPr lang="en-US" sz="2800" b="1" dirty="0" err="1">
                          <a:effectLst/>
                          <a:latin typeface="Times New Roman" panose="02020603050405020304" pitchFamily="18" charset="0"/>
                          <a:ea typeface="MS Mincho"/>
                          <a:cs typeface="Times New Roman" panose="02020603050405020304" pitchFamily="18" charset="0"/>
                        </a:rPr>
                        <a:t>điểm</a:t>
                      </a:r>
                      <a:r>
                        <a:rPr lang="en-US" sz="2800" b="1" dirty="0">
                          <a:effectLst/>
                          <a:latin typeface="Times New Roman" panose="02020603050405020304" pitchFamily="18" charset="0"/>
                          <a:ea typeface="MS Mincho"/>
                          <a:cs typeface="Times New Roman" panose="02020603050405020304" pitchFamily="18" charset="0"/>
                        </a:rPr>
                        <a:t>)</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40326037"/>
                  </a:ext>
                </a:extLst>
              </a:tr>
              <a:tr h="370840">
                <a:tc>
                  <a:txBody>
                    <a:bodyPr/>
                    <a:lstStyle/>
                    <a:p>
                      <a:pPr algn="just">
                        <a:lnSpc>
                          <a:spcPct val="107000"/>
                        </a:lnSpc>
                        <a:spcAft>
                          <a:spcPts val="0"/>
                        </a:spcAft>
                        <a:tabLst>
                          <a:tab pos="1386840" algn="l"/>
                        </a:tabLst>
                      </a:pPr>
                      <a:r>
                        <a:rPr lang="en-US" sz="2800" b="1" dirty="0">
                          <a:effectLst/>
                          <a:latin typeface="Times New Roman" panose="02020603050405020304" pitchFamily="18" charset="0"/>
                          <a:ea typeface="MS Mincho"/>
                          <a:cs typeface="Times New Roman" panose="02020603050405020304" pitchFamily="18" charset="0"/>
                        </a:rPr>
                        <a:t>2. </a:t>
                      </a:r>
                      <a:r>
                        <a:rPr lang="en-US" sz="2800" b="1" dirty="0" err="1">
                          <a:effectLst/>
                          <a:latin typeface="Times New Roman" panose="02020603050405020304" pitchFamily="18" charset="0"/>
                          <a:ea typeface="MS Mincho"/>
                          <a:cs typeface="Times New Roman" panose="02020603050405020304" pitchFamily="18" charset="0"/>
                        </a:rPr>
                        <a:t>Đưa</a:t>
                      </a:r>
                      <a:r>
                        <a:rPr lang="en-US" sz="2800" b="1" dirty="0">
                          <a:effectLst/>
                          <a:latin typeface="Times New Roman" panose="02020603050405020304" pitchFamily="18" charset="0"/>
                          <a:ea typeface="MS Mincho"/>
                          <a:cs typeface="Times New Roman" panose="02020603050405020304" pitchFamily="18" charset="0"/>
                        </a:rPr>
                        <a:t> </a:t>
                      </a:r>
                      <a:r>
                        <a:rPr lang="en-US" sz="2800" b="1" dirty="0" err="1">
                          <a:effectLst/>
                          <a:latin typeface="Times New Roman" panose="02020603050405020304" pitchFamily="18" charset="0"/>
                          <a:ea typeface="MS Mincho"/>
                          <a:cs typeface="Times New Roman" panose="02020603050405020304" pitchFamily="18" charset="0"/>
                        </a:rPr>
                        <a:t>ra</a:t>
                      </a:r>
                      <a:r>
                        <a:rPr lang="en-US" sz="2800" b="1" dirty="0">
                          <a:effectLst/>
                          <a:latin typeface="Times New Roman" panose="02020603050405020304" pitchFamily="18" charset="0"/>
                          <a:ea typeface="MS Mincho"/>
                          <a:cs typeface="Times New Roman" panose="02020603050405020304" pitchFamily="18" charset="0"/>
                        </a:rPr>
                        <a:t> </a:t>
                      </a:r>
                      <a:r>
                        <a:rPr lang="en-US" sz="2800" b="1" dirty="0" err="1">
                          <a:effectLst/>
                          <a:latin typeface="Times New Roman" panose="02020603050405020304" pitchFamily="18" charset="0"/>
                          <a:ea typeface="MS Mincho"/>
                          <a:cs typeface="Times New Roman" panose="02020603050405020304" pitchFamily="18" charset="0"/>
                        </a:rPr>
                        <a:t>được</a:t>
                      </a:r>
                      <a:r>
                        <a:rPr lang="en-US" sz="2800" b="1" dirty="0">
                          <a:effectLst/>
                          <a:latin typeface="Times New Roman" panose="02020603050405020304" pitchFamily="18" charset="0"/>
                          <a:ea typeface="MS Mincho"/>
                          <a:cs typeface="Times New Roman" panose="02020603050405020304" pitchFamily="18" charset="0"/>
                        </a:rPr>
                        <a:t> </a:t>
                      </a:r>
                      <a:r>
                        <a:rPr lang="en-US" sz="2800" b="1" dirty="0" err="1">
                          <a:effectLst/>
                          <a:latin typeface="Times New Roman" panose="02020603050405020304" pitchFamily="18" charset="0"/>
                          <a:ea typeface="MS Mincho"/>
                          <a:cs typeface="Times New Roman" panose="02020603050405020304" pitchFamily="18" charset="0"/>
                        </a:rPr>
                        <a:t>các</a:t>
                      </a:r>
                      <a:r>
                        <a:rPr lang="en-US" sz="2800" b="1" dirty="0">
                          <a:effectLst/>
                          <a:latin typeface="Times New Roman" panose="02020603050405020304" pitchFamily="18" charset="0"/>
                          <a:ea typeface="MS Mincho"/>
                          <a:cs typeface="Times New Roman" panose="02020603050405020304" pitchFamily="18" charset="0"/>
                        </a:rPr>
                        <a:t> </a:t>
                      </a:r>
                      <a:r>
                        <a:rPr lang="en-US" sz="2800" b="1" dirty="0" err="1">
                          <a:effectLst/>
                          <a:latin typeface="Times New Roman" panose="02020603050405020304" pitchFamily="18" charset="0"/>
                          <a:ea typeface="MS Mincho"/>
                          <a:cs typeface="Times New Roman" panose="02020603050405020304" pitchFamily="18" charset="0"/>
                        </a:rPr>
                        <a:t>lí</a:t>
                      </a:r>
                      <a:r>
                        <a:rPr lang="en-US" sz="2800" b="1" dirty="0">
                          <a:effectLst/>
                          <a:latin typeface="Times New Roman" panose="02020603050405020304" pitchFamily="18" charset="0"/>
                          <a:ea typeface="MS Mincho"/>
                          <a:cs typeface="Times New Roman" panose="02020603050405020304" pitchFamily="18" charset="0"/>
                        </a:rPr>
                        <a:t> </a:t>
                      </a:r>
                      <a:r>
                        <a:rPr lang="en-US" sz="2800" b="1" dirty="0" err="1">
                          <a:effectLst/>
                          <a:latin typeface="Times New Roman" panose="02020603050405020304" pitchFamily="18" charset="0"/>
                          <a:ea typeface="MS Mincho"/>
                          <a:cs typeface="Times New Roman" panose="02020603050405020304" pitchFamily="18" charset="0"/>
                        </a:rPr>
                        <a:t>lẽ</a:t>
                      </a:r>
                      <a:r>
                        <a:rPr lang="en-US" sz="2800" b="1" dirty="0">
                          <a:effectLst/>
                          <a:latin typeface="Times New Roman" panose="02020603050405020304" pitchFamily="18" charset="0"/>
                          <a:ea typeface="MS Mincho"/>
                          <a:cs typeface="Times New Roman" panose="02020603050405020304" pitchFamily="18" charset="0"/>
                        </a:rPr>
                        <a:t> </a:t>
                      </a:r>
                      <a:r>
                        <a:rPr lang="en-US" sz="2800" b="1" dirty="0" err="1">
                          <a:effectLst/>
                          <a:latin typeface="Times New Roman" panose="02020603050405020304" pitchFamily="18" charset="0"/>
                          <a:ea typeface="MS Mincho"/>
                          <a:cs typeface="Times New Roman" panose="02020603050405020304" pitchFamily="18" charset="0"/>
                        </a:rPr>
                        <a:t>và</a:t>
                      </a:r>
                      <a:r>
                        <a:rPr lang="en-US" sz="2800" b="1" dirty="0">
                          <a:effectLst/>
                          <a:latin typeface="Times New Roman" panose="02020603050405020304" pitchFamily="18" charset="0"/>
                          <a:ea typeface="MS Mincho"/>
                          <a:cs typeface="Times New Roman" panose="02020603050405020304" pitchFamily="18" charset="0"/>
                        </a:rPr>
                        <a:t> </a:t>
                      </a:r>
                      <a:r>
                        <a:rPr lang="en-US" sz="2800" b="1" dirty="0" err="1">
                          <a:effectLst/>
                          <a:latin typeface="Times New Roman" panose="02020603050405020304" pitchFamily="18" charset="0"/>
                          <a:ea typeface="MS Mincho"/>
                          <a:cs typeface="Times New Roman" panose="02020603050405020304" pitchFamily="18" charset="0"/>
                        </a:rPr>
                        <a:t>bằng</a:t>
                      </a:r>
                      <a:r>
                        <a:rPr lang="en-US" sz="2800" b="1" dirty="0">
                          <a:effectLst/>
                          <a:latin typeface="Times New Roman" panose="02020603050405020304" pitchFamily="18" charset="0"/>
                          <a:ea typeface="MS Mincho"/>
                          <a:cs typeface="Times New Roman" panose="02020603050405020304" pitchFamily="18" charset="0"/>
                        </a:rPr>
                        <a:t> </a:t>
                      </a:r>
                      <a:r>
                        <a:rPr lang="en-US" sz="2800" b="1" dirty="0" err="1">
                          <a:effectLst/>
                          <a:latin typeface="Times New Roman" panose="02020603050405020304" pitchFamily="18" charset="0"/>
                          <a:ea typeface="MS Mincho"/>
                          <a:cs typeface="Times New Roman" panose="02020603050405020304" pitchFamily="18" charset="0"/>
                        </a:rPr>
                        <a:t>chứng</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spcAft>
                          <a:spcPts val="0"/>
                        </a:spcAft>
                        <a:tabLst>
                          <a:tab pos="1386840" algn="l"/>
                        </a:tabLst>
                      </a:pPr>
                      <a:r>
                        <a:rPr lang="en-US" sz="2800" dirty="0" err="1">
                          <a:effectLst/>
                          <a:latin typeface="Times New Roman" panose="02020603050405020304" pitchFamily="18" charset="0"/>
                          <a:ea typeface="MS Mincho"/>
                          <a:cs typeface="Times New Roman" panose="02020603050405020304" pitchFamily="18" charset="0"/>
                        </a:rPr>
                        <a:t>Chưa</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đưa</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ra</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được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các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lí</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lẽ</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và</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bằng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chứng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phù</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hợp</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với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vấn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đề</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thảo</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luận</a:t>
                      </a:r>
                      <a:r>
                        <a:rPr lang="en-US" sz="2800" dirty="0">
                          <a:effectLst/>
                          <a:latin typeface="Times New Roman" panose="02020603050405020304" pitchFamily="18" charset="0"/>
                          <a:ea typeface="MS Mincho"/>
                          <a:cs typeface="Times New Roman" panose="02020603050405020304" pitchFamily="18" charset="0"/>
                        </a:rPr>
                        <a:t>.</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tabLst>
                          <a:tab pos="1386840" algn="l"/>
                        </a:tabLst>
                      </a:pPr>
                      <a:r>
                        <a:rPr lang="en-US" sz="2800" dirty="0" err="1">
                          <a:effectLst/>
                          <a:latin typeface="Times New Roman" panose="02020603050405020304" pitchFamily="18" charset="0"/>
                          <a:ea typeface="MS Mincho"/>
                          <a:cs typeface="Times New Roman" panose="02020603050405020304" pitchFamily="18" charset="0"/>
                        </a:rPr>
                        <a:t>Đưa</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ra</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được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các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lí</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lẽ</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và</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bằng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chứng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phù</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hợp</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với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vấn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đề</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thảo</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luận</a:t>
                      </a:r>
                      <a:r>
                        <a:rPr lang="en-US" sz="2800" dirty="0">
                          <a:effectLst/>
                          <a:latin typeface="Times New Roman" panose="02020603050405020304" pitchFamily="18" charset="0"/>
                          <a:ea typeface="MS Mincho"/>
                          <a:cs typeface="Times New Roman" panose="02020603050405020304" pitchFamily="18" charset="0"/>
                        </a:rPr>
                        <a:t>.</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tabLst>
                          <a:tab pos="1386840" algn="l"/>
                        </a:tabLst>
                      </a:pPr>
                      <a:r>
                        <a:rPr lang="en-US" sz="2800" dirty="0" err="1">
                          <a:effectLst/>
                          <a:latin typeface="Times New Roman" panose="02020603050405020304" pitchFamily="18" charset="0"/>
                          <a:ea typeface="MS Mincho"/>
                          <a:cs typeface="Times New Roman" panose="02020603050405020304" pitchFamily="18" charset="0"/>
                        </a:rPr>
                        <a:t>Đưa</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ra</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được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các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lí</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lẽ</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và</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bằng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chứng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thuyết</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phục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sâu</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sắc</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tiêu</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biểu</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phù</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hợp</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với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vấn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đề</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thảo</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luận</a:t>
                      </a:r>
                      <a:r>
                        <a:rPr lang="en-US" sz="2800" dirty="0">
                          <a:effectLst/>
                          <a:latin typeface="Times New Roman" panose="02020603050405020304" pitchFamily="18" charset="0"/>
                          <a:ea typeface="MS Mincho"/>
                          <a:cs typeface="Times New Roman" panose="02020603050405020304" pitchFamily="18" charset="0"/>
                        </a:rPr>
                        <a:t>.</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3104507"/>
                  </a:ext>
                </a:extLst>
              </a:tr>
              <a:tr h="370840">
                <a:tc>
                  <a:txBody>
                    <a:bodyPr/>
                    <a:lstStyle/>
                    <a:p>
                      <a:pPr algn="just">
                        <a:lnSpc>
                          <a:spcPct val="107000"/>
                        </a:lnSpc>
                        <a:spcAft>
                          <a:spcPts val="0"/>
                        </a:spcAft>
                        <a:tabLst>
                          <a:tab pos="1386840" algn="l"/>
                        </a:tabLst>
                      </a:pPr>
                      <a:r>
                        <a:rPr lang="en-US" sz="2800" b="1" dirty="0">
                          <a:effectLst/>
                          <a:latin typeface="Times New Roman" panose="02020603050405020304" pitchFamily="18" charset="0"/>
                          <a:ea typeface="MS Mincho"/>
                          <a:cs typeface="Times New Roman" panose="02020603050405020304" pitchFamily="18" charset="0"/>
                        </a:rPr>
                        <a:t>3. </a:t>
                      </a:r>
                      <a:r>
                        <a:rPr lang="en-US" sz="2800" b="1" dirty="0" err="1">
                          <a:effectLst/>
                          <a:latin typeface="Times New Roman" panose="02020603050405020304" pitchFamily="18" charset="0"/>
                          <a:ea typeface="MS Mincho"/>
                          <a:cs typeface="Times New Roman" panose="02020603050405020304" pitchFamily="18" charset="0"/>
                        </a:rPr>
                        <a:t>Nói</a:t>
                      </a:r>
                      <a:r>
                        <a:rPr lang="en-US" sz="2800" b="1" dirty="0">
                          <a:effectLst/>
                          <a:latin typeface="Times New Roman" panose="02020603050405020304" pitchFamily="18" charset="0"/>
                          <a:ea typeface="MS Mincho"/>
                          <a:cs typeface="Times New Roman" panose="02020603050405020304" pitchFamily="18" charset="0"/>
                        </a:rPr>
                        <a:t> to, </a:t>
                      </a:r>
                      <a:r>
                        <a:rPr lang="en-US" sz="2800" b="1" dirty="0" err="1">
                          <a:effectLst/>
                          <a:latin typeface="Times New Roman" panose="02020603050405020304" pitchFamily="18" charset="0"/>
                          <a:ea typeface="MS Mincho"/>
                          <a:cs typeface="Times New Roman" panose="02020603050405020304" pitchFamily="18" charset="0"/>
                        </a:rPr>
                        <a:t>rõ</a:t>
                      </a:r>
                      <a:r>
                        <a:rPr lang="en-US" sz="2800" b="1" dirty="0">
                          <a:effectLst/>
                          <a:latin typeface="Times New Roman" panose="02020603050405020304" pitchFamily="18" charset="0"/>
                          <a:ea typeface="MS Mincho"/>
                          <a:cs typeface="Times New Roman" panose="02020603050405020304" pitchFamily="18" charset="0"/>
                        </a:rPr>
                        <a:t> </a:t>
                      </a:r>
                      <a:r>
                        <a:rPr lang="en-US" sz="2800" b="1" dirty="0" err="1">
                          <a:effectLst/>
                          <a:latin typeface="Times New Roman" panose="02020603050405020304" pitchFamily="18" charset="0"/>
                          <a:ea typeface="MS Mincho"/>
                          <a:cs typeface="Times New Roman" panose="02020603050405020304" pitchFamily="18" charset="0"/>
                        </a:rPr>
                        <a:t>ràng</a:t>
                      </a:r>
                      <a:r>
                        <a:rPr lang="en-US" sz="2800" b="1" dirty="0">
                          <a:effectLst/>
                          <a:latin typeface="Times New Roman" panose="02020603050405020304" pitchFamily="18" charset="0"/>
                          <a:ea typeface="MS Mincho"/>
                          <a:cs typeface="Times New Roman" panose="02020603050405020304" pitchFamily="18" charset="0"/>
                        </a:rPr>
                        <a:t>, </a:t>
                      </a:r>
                      <a:r>
                        <a:rPr lang="en-US" sz="2800" b="1" dirty="0" err="1">
                          <a:effectLst/>
                          <a:latin typeface="Times New Roman" panose="02020603050405020304" pitchFamily="18" charset="0"/>
                          <a:ea typeface="MS Mincho"/>
                          <a:cs typeface="Times New Roman" panose="02020603050405020304" pitchFamily="18" charset="0"/>
                        </a:rPr>
                        <a:t>truyền</a:t>
                      </a:r>
                      <a:r>
                        <a:rPr lang="en-US" sz="2800" b="1" dirty="0">
                          <a:effectLst/>
                          <a:latin typeface="Times New Roman" panose="02020603050405020304" pitchFamily="18" charset="0"/>
                          <a:ea typeface="MS Mincho"/>
                          <a:cs typeface="Times New Roman" panose="02020603050405020304" pitchFamily="18" charset="0"/>
                        </a:rPr>
                        <a:t> </a:t>
                      </a:r>
                      <a:r>
                        <a:rPr lang="en-US" sz="2800" b="1" dirty="0" err="1">
                          <a:effectLst/>
                          <a:latin typeface="Times New Roman" panose="02020603050405020304" pitchFamily="18" charset="0"/>
                          <a:ea typeface="MS Mincho"/>
                          <a:cs typeface="Times New Roman" panose="02020603050405020304" pitchFamily="18" charset="0"/>
                        </a:rPr>
                        <a:t>cảm</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Nói nhỏ, khó nghe, nói lặp lại, ngập ngừng nhiều lần.</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tabLst>
                          <a:tab pos="1386840" algn="l"/>
                        </a:tabLst>
                      </a:pPr>
                      <a:r>
                        <a:rPr lang="en-US" sz="2800">
                          <a:effectLst/>
                          <a:latin typeface="Times New Roman" panose="02020603050405020304" pitchFamily="18" charset="0"/>
                          <a:ea typeface="MS Mincho"/>
                          <a:cs typeface="Times New Roman" panose="02020603050405020304" pitchFamily="18" charset="0"/>
                        </a:rPr>
                        <a:t>Nói rõ, nhưng đôi chỗ lặp lại hoặc ngập ngừng một vài câu.</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tabLst>
                          <a:tab pos="1386840" algn="l"/>
                        </a:tabLst>
                      </a:pPr>
                      <a:r>
                        <a:rPr lang="en-US" sz="2800" dirty="0" err="1">
                          <a:effectLst/>
                          <a:latin typeface="Times New Roman" panose="02020603050405020304" pitchFamily="18" charset="0"/>
                          <a:ea typeface="MS Mincho"/>
                          <a:cs typeface="Times New Roman" panose="02020603050405020304" pitchFamily="18" charset="0"/>
                        </a:rPr>
                        <a:t>Nói</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rõ</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truyền</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cảm</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hầu</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như</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không</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lặp</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lại</a:t>
                      </a:r>
                      <a:r>
                        <a:rPr lang="en-US" sz="2800" dirty="0">
                          <a:effectLst/>
                          <a:latin typeface="Times New Roman" panose="02020603050405020304" pitchFamily="18" charset="0"/>
                          <a:ea typeface="MS Mincho"/>
                          <a:cs typeface="Times New Roman" panose="02020603050405020304" pitchFamily="18" charset="0"/>
                        </a:rPr>
                        <a:t> hay </a:t>
                      </a:r>
                      <a:r>
                        <a:rPr lang="en-US" sz="2800" dirty="0" err="1">
                          <a:effectLst/>
                          <a:latin typeface="Times New Roman" panose="02020603050405020304" pitchFamily="18" charset="0"/>
                          <a:ea typeface="MS Mincho"/>
                          <a:cs typeface="Times New Roman" panose="02020603050405020304" pitchFamily="18" charset="0"/>
                        </a:rPr>
                        <a:t>ngập</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ngừng</a:t>
                      </a:r>
                      <a:r>
                        <a:rPr lang="en-US" sz="2800" dirty="0">
                          <a:effectLst/>
                          <a:latin typeface="Times New Roman" panose="02020603050405020304" pitchFamily="18" charset="0"/>
                          <a:ea typeface="MS Mincho"/>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377436"/>
                  </a:ext>
                </a:extLst>
              </a:tr>
            </a:tbl>
          </a:graphicData>
        </a:graphic>
      </p:graphicFrame>
    </p:spTree>
    <p:extLst>
      <p:ext uri="{BB962C8B-B14F-4D97-AF65-F5344CB8AC3E}">
        <p14:creationId xmlns:p14="http://schemas.microsoft.com/office/powerpoint/2010/main" val="39599906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1100803"/>
            <a:ext cx="4038600" cy="4374712"/>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Horizontal Scroll 4"/>
          <p:cNvSpPr/>
          <p:nvPr/>
        </p:nvSpPr>
        <p:spPr>
          <a:xfrm>
            <a:off x="4288971" y="-1"/>
            <a:ext cx="7617082" cy="6955971"/>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huống</a:t>
            </a:r>
            <a:r>
              <a:rPr lang="en-US" sz="3200" b="1" dirty="0">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trại</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huống</a:t>
            </a:r>
            <a:r>
              <a:rPr lang="en-US" sz="3200" b="1" dirty="0">
                <a:latin typeface="Times New Roman" panose="02020603050405020304" pitchFamily="18" charset="0"/>
                <a:cs typeface="Times New Roman" panose="02020603050405020304" pitchFamily="18" charset="0"/>
              </a:rPr>
              <a:t> 2</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huống</a:t>
            </a:r>
            <a:r>
              <a:rPr lang="en-US" sz="3200" b="1" dirty="0">
                <a:latin typeface="Times New Roman" panose="02020603050405020304" pitchFamily="18" charset="0"/>
                <a:cs typeface="Times New Roman" panose="02020603050405020304" pitchFamily="18" charset="0"/>
              </a:rPr>
              <a:t> 3</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huống</a:t>
            </a:r>
            <a:r>
              <a:rPr lang="en-US" sz="3200" b="1" dirty="0">
                <a:latin typeface="Times New Roman" panose="02020603050405020304" pitchFamily="18" charset="0"/>
                <a:cs typeface="Times New Roman" panose="02020603050405020304" pitchFamily="18" charset="0"/>
              </a:rPr>
              <a:t> 4</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3249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56195807"/>
              </p:ext>
            </p:extLst>
          </p:nvPr>
        </p:nvGraphicFramePr>
        <p:xfrm>
          <a:off x="113122" y="88070"/>
          <a:ext cx="11924908" cy="6955790"/>
        </p:xfrm>
        <a:graphic>
          <a:graphicData uri="http://schemas.openxmlformats.org/drawingml/2006/table">
            <a:tbl>
              <a:tblPr firstRow="1" bandRow="1">
                <a:tableStyleId>{5C22544A-7EE6-4342-B048-85BDC9FD1C3A}</a:tableStyleId>
              </a:tblPr>
              <a:tblGrid>
                <a:gridCol w="2579907">
                  <a:extLst>
                    <a:ext uri="{9D8B030D-6E8A-4147-A177-3AD203B41FA5}">
                      <a16:colId xmlns:a16="http://schemas.microsoft.com/office/drawing/2014/main" val="3108020639"/>
                    </a:ext>
                  </a:extLst>
                </a:gridCol>
                <a:gridCol w="3382547">
                  <a:extLst>
                    <a:ext uri="{9D8B030D-6E8A-4147-A177-3AD203B41FA5}">
                      <a16:colId xmlns:a16="http://schemas.microsoft.com/office/drawing/2014/main" val="3987843076"/>
                    </a:ext>
                  </a:extLst>
                </a:gridCol>
                <a:gridCol w="2981227">
                  <a:extLst>
                    <a:ext uri="{9D8B030D-6E8A-4147-A177-3AD203B41FA5}">
                      <a16:colId xmlns:a16="http://schemas.microsoft.com/office/drawing/2014/main" val="2134622970"/>
                    </a:ext>
                  </a:extLst>
                </a:gridCol>
                <a:gridCol w="2981227">
                  <a:extLst>
                    <a:ext uri="{9D8B030D-6E8A-4147-A177-3AD203B41FA5}">
                      <a16:colId xmlns:a16="http://schemas.microsoft.com/office/drawing/2014/main" val="1242005737"/>
                    </a:ext>
                  </a:extLst>
                </a:gridCol>
              </a:tblGrid>
              <a:tr h="370840">
                <a:tc gridSpan="4">
                  <a:txBody>
                    <a:bodyPr/>
                    <a:lstStyle/>
                    <a:p>
                      <a:pPr algn="ct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PHIẾU ĐÁNH GIÁ TIÊU CHÍ</a:t>
                      </a:r>
                      <a:endParaRPr lang="vi-VN" sz="32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3812413"/>
                  </a:ext>
                </a:extLst>
              </a:tr>
              <a:tr h="370840">
                <a:tc gridSpan="4">
                  <a:txBody>
                    <a:bodyPr/>
                    <a:lstStyle/>
                    <a:p>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Nhóm</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3038336"/>
                  </a:ext>
                </a:extLst>
              </a:tr>
              <a:tr h="370840">
                <a:tc rowSpan="2">
                  <a:txBody>
                    <a:bodyPr/>
                    <a:lstStyle/>
                    <a:p>
                      <a:r>
                        <a:rPr lang="en-US" sz="3200" b="1" kern="1200" dirty="0">
                          <a:solidFill>
                            <a:schemeClr val="dk1"/>
                          </a:solidFill>
                          <a:effectLst/>
                          <a:latin typeface="Times New Roman" panose="02020603050405020304" pitchFamily="18" charset="0"/>
                          <a:ea typeface="+mn-ea"/>
                          <a:cs typeface="Times New Roman" panose="02020603050405020304" pitchFamily="18" charset="0"/>
                        </a:rPr>
                        <a:t> TIÊU CHÍ</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3">
                  <a:txBody>
                    <a:bodyPr/>
                    <a:lstStyle/>
                    <a:p>
                      <a:pPr algn="ct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Mức</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độ</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8345695"/>
                  </a:ext>
                </a:extLst>
              </a:tr>
              <a:tr h="370840">
                <a:tc v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r>
                        <a:rPr lang="en-US" sz="3200" b="1" dirty="0" err="1">
                          <a:effectLst/>
                          <a:latin typeface="Times New Roman" panose="02020603050405020304" pitchFamily="18" charset="0"/>
                          <a:ea typeface="MS Mincho"/>
                          <a:cs typeface="Times New Roman" panose="02020603050405020304" pitchFamily="18" charset="0"/>
                        </a:rPr>
                        <a:t>Chưa</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đạt</a:t>
                      </a:r>
                      <a:r>
                        <a:rPr lang="en-US" sz="3200" b="1" dirty="0">
                          <a:effectLst/>
                          <a:latin typeface="Times New Roman" panose="02020603050405020304" pitchFamily="18" charset="0"/>
                          <a:ea typeface="MS Mincho"/>
                          <a:cs typeface="Times New Roman" panose="02020603050405020304" pitchFamily="18" charset="0"/>
                        </a:rPr>
                        <a:t> (0 </a:t>
                      </a:r>
                      <a:r>
                        <a:rPr lang="en-US" sz="3200" b="1" dirty="0" err="1">
                          <a:effectLst/>
                          <a:latin typeface="Times New Roman" panose="02020603050405020304" pitchFamily="18" charset="0"/>
                          <a:ea typeface="MS Mincho"/>
                          <a:cs typeface="Times New Roman" panose="02020603050405020304" pitchFamily="18" charset="0"/>
                        </a:rPr>
                        <a:t>điểm</a:t>
                      </a:r>
                      <a:r>
                        <a:rPr lang="en-US" sz="3200" b="1" dirty="0">
                          <a:effectLst/>
                          <a:latin typeface="Times New Roman" panose="02020603050405020304" pitchFamily="18" charset="0"/>
                          <a:ea typeface="MS Mincho"/>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tabLst>
                          <a:tab pos="1386840" algn="l"/>
                        </a:tabLst>
                      </a:pPr>
                      <a:r>
                        <a:rPr lang="en-US" sz="3200" b="1" dirty="0" err="1">
                          <a:effectLst/>
                          <a:latin typeface="Times New Roman" panose="02020603050405020304" pitchFamily="18" charset="0"/>
                          <a:ea typeface="MS Mincho"/>
                          <a:cs typeface="Times New Roman" panose="02020603050405020304" pitchFamily="18" charset="0"/>
                        </a:rPr>
                        <a:t>Đạt</a:t>
                      </a:r>
                      <a:r>
                        <a:rPr lang="en-US" sz="3200" b="1" dirty="0">
                          <a:effectLst/>
                          <a:latin typeface="Times New Roman" panose="02020603050405020304" pitchFamily="18" charset="0"/>
                          <a:ea typeface="MS Mincho"/>
                          <a:cs typeface="Times New Roman" panose="02020603050405020304" pitchFamily="18" charset="0"/>
                        </a:rPr>
                        <a:t> (1 </a:t>
                      </a:r>
                      <a:r>
                        <a:rPr lang="en-US" sz="3200" b="1" dirty="0" err="1">
                          <a:effectLst/>
                          <a:latin typeface="Times New Roman" panose="02020603050405020304" pitchFamily="18" charset="0"/>
                          <a:ea typeface="MS Mincho"/>
                          <a:cs typeface="Times New Roman" panose="02020603050405020304" pitchFamily="18" charset="0"/>
                        </a:rPr>
                        <a:t>điểm</a:t>
                      </a:r>
                      <a:r>
                        <a:rPr lang="en-US" sz="3200" b="1" dirty="0">
                          <a:effectLst/>
                          <a:latin typeface="Times New Roman" panose="02020603050405020304" pitchFamily="18" charset="0"/>
                          <a:ea typeface="MS Mincho"/>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tabLst>
                          <a:tab pos="1386840" algn="l"/>
                        </a:tabLst>
                      </a:pPr>
                      <a:r>
                        <a:rPr lang="en-US" sz="3200" b="1" dirty="0" err="1">
                          <a:effectLst/>
                          <a:latin typeface="Times New Roman" panose="02020603050405020304" pitchFamily="18" charset="0"/>
                          <a:ea typeface="MS Mincho"/>
                          <a:cs typeface="Times New Roman" panose="02020603050405020304" pitchFamily="18" charset="0"/>
                        </a:rPr>
                        <a:t>Tốt</a:t>
                      </a:r>
                      <a:r>
                        <a:rPr lang="en-US" sz="3200" b="1" dirty="0">
                          <a:effectLst/>
                          <a:latin typeface="Times New Roman" panose="02020603050405020304" pitchFamily="18" charset="0"/>
                          <a:ea typeface="MS Mincho"/>
                          <a:cs typeface="Times New Roman" panose="02020603050405020304" pitchFamily="18" charset="0"/>
                        </a:rPr>
                        <a:t> (2 </a:t>
                      </a:r>
                      <a:r>
                        <a:rPr lang="en-US" sz="3200" b="1" dirty="0" err="1">
                          <a:effectLst/>
                          <a:latin typeface="Times New Roman" panose="02020603050405020304" pitchFamily="18" charset="0"/>
                          <a:ea typeface="MS Mincho"/>
                          <a:cs typeface="Times New Roman" panose="02020603050405020304" pitchFamily="18" charset="0"/>
                        </a:rPr>
                        <a:t>điểm</a:t>
                      </a:r>
                      <a:r>
                        <a:rPr lang="en-US" sz="3200" b="1" dirty="0">
                          <a:effectLst/>
                          <a:latin typeface="Times New Roman" panose="02020603050405020304" pitchFamily="18" charset="0"/>
                          <a:ea typeface="MS Mincho"/>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40326037"/>
                  </a:ext>
                </a:extLst>
              </a:tr>
              <a:tr h="370840">
                <a:tc>
                  <a:txBody>
                    <a:bodyPr/>
                    <a:lstStyle/>
                    <a:p>
                      <a:pPr>
                        <a:lnSpc>
                          <a:spcPct val="107000"/>
                        </a:lnSpc>
                        <a:spcAft>
                          <a:spcPts val="0"/>
                        </a:spcAft>
                        <a:tabLst>
                          <a:tab pos="1386840" algn="l"/>
                        </a:tabLst>
                      </a:pPr>
                      <a:r>
                        <a:rPr lang="en-US" sz="3200" b="1" dirty="0">
                          <a:effectLst/>
                          <a:latin typeface="Times New Roman" panose="02020603050405020304" pitchFamily="18" charset="0"/>
                          <a:ea typeface="MS Mincho"/>
                          <a:cs typeface="Times New Roman" panose="02020603050405020304" pitchFamily="18" charset="0"/>
                        </a:rPr>
                        <a:t>4. </a:t>
                      </a:r>
                      <a:r>
                        <a:rPr lang="en-US" sz="3200" b="1" dirty="0" err="1">
                          <a:effectLst/>
                          <a:latin typeface="Times New Roman" panose="02020603050405020304" pitchFamily="18" charset="0"/>
                          <a:ea typeface="MS Mincho"/>
                          <a:cs typeface="Times New Roman" panose="02020603050405020304" pitchFamily="18" charset="0"/>
                        </a:rPr>
                        <a:t>Sử</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dụng</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ngôn</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ngữ</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cơ</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thể</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điệu</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bộ</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cử</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chỉ</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nét</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mặt</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ánh</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mắt</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phù</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hợp</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tabLst>
                          <a:tab pos="1386840" algn="l"/>
                        </a:tabLst>
                      </a:pPr>
                      <a:r>
                        <a:rPr lang="en-US" sz="3200" dirty="0" err="1">
                          <a:effectLst/>
                          <a:latin typeface="Times New Roman" panose="02020603050405020304" pitchFamily="18" charset="0"/>
                          <a:ea typeface="MS Mincho"/>
                          <a:cs typeface="Times New Roman" panose="02020603050405020304" pitchFamily="18" charset="0"/>
                        </a:rPr>
                        <a:t>Điệu</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bộ</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thiếu</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tự</a:t>
                      </a:r>
                      <a:r>
                        <a:rPr lang="en-US" sz="3200" dirty="0">
                          <a:effectLst/>
                          <a:latin typeface="Times New Roman" panose="02020603050405020304" pitchFamily="18" charset="0"/>
                          <a:ea typeface="MS Mincho"/>
                          <a:cs typeface="Times New Roman" panose="02020603050405020304" pitchFamily="18" charset="0"/>
                        </a:rPr>
                        <a:t> tin, </a:t>
                      </a:r>
                      <a:r>
                        <a:rPr lang="en-US" sz="3200" dirty="0" err="1">
                          <a:effectLst/>
                          <a:latin typeface="Times New Roman" panose="02020603050405020304" pitchFamily="18" charset="0"/>
                          <a:ea typeface="MS Mincho"/>
                          <a:cs typeface="Times New Roman" panose="02020603050405020304" pitchFamily="18" charset="0"/>
                        </a:rPr>
                        <a:t>chưa</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có</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sự</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tương</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tác</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ánh</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mắt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cử</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chỉ</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với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người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nghe</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nét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mặt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chưa</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biểu</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cảm</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hoặc</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biểu</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cảm</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không</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phù</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hợp</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với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nội</a:t>
                      </a:r>
                      <a:r>
                        <a:rPr lang="en-US" sz="3200" dirty="0">
                          <a:effectLst/>
                          <a:latin typeface="Times New Roman" panose="02020603050405020304" pitchFamily="18" charset="0"/>
                          <a:ea typeface="MS Mincho"/>
                          <a:cs typeface="Times New Roman" panose="02020603050405020304" pitchFamily="18" charset="0"/>
                        </a:rPr>
                        <a:t> dung.</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r>
                        <a:rPr lang="en-US" sz="3200">
                          <a:effectLst/>
                          <a:latin typeface="Times New Roman" panose="02020603050405020304" pitchFamily="18" charset="0"/>
                          <a:ea typeface="MS Mincho"/>
                          <a:cs typeface="Times New Roman" panose="02020603050405020304" pitchFamily="18" charset="0"/>
                        </a:rPr>
                        <a:t>Điệu bộ tự tin, có sự tương tác (ánh mắt, cử chỉ…) với người nghe; nét mặt biểu cảm khá phù hợp với nội dung.</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r>
                        <a:rPr lang="en-US" sz="3200" dirty="0" err="1">
                          <a:effectLst/>
                          <a:latin typeface="Times New Roman" panose="02020603050405020304" pitchFamily="18" charset="0"/>
                          <a:ea typeface="MS Mincho"/>
                          <a:cs typeface="Times New Roman" panose="02020603050405020304" pitchFamily="18" charset="0"/>
                        </a:rPr>
                        <a:t>Điệu</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bộ</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rất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tự</a:t>
                      </a:r>
                      <a:r>
                        <a:rPr lang="en-US" sz="3200" dirty="0">
                          <a:effectLst/>
                          <a:latin typeface="Times New Roman" panose="02020603050405020304" pitchFamily="18" charset="0"/>
                          <a:ea typeface="MS Mincho"/>
                          <a:cs typeface="Times New Roman" panose="02020603050405020304" pitchFamily="18" charset="0"/>
                        </a:rPr>
                        <a:t> tin, </a:t>
                      </a:r>
                      <a:r>
                        <a:rPr lang="en-US" sz="3200" dirty="0" err="1">
                          <a:effectLst/>
                          <a:latin typeface="Times New Roman" panose="02020603050405020304" pitchFamily="18" charset="0"/>
                          <a:ea typeface="MS Mincho"/>
                          <a:cs typeface="Times New Roman" panose="02020603050405020304" pitchFamily="18" charset="0"/>
                        </a:rPr>
                        <a:t>có</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sự</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tương</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tác</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tích</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cực</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ánh</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mắt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cử</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chỉ</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với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người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nghe</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nét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mặt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biểu</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cảm</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rất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phù</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hợp</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với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nội</a:t>
                      </a:r>
                      <a:r>
                        <a:rPr lang="en-US" sz="3200" dirty="0">
                          <a:effectLst/>
                          <a:latin typeface="Times New Roman" panose="02020603050405020304" pitchFamily="18" charset="0"/>
                          <a:ea typeface="MS Mincho"/>
                          <a:cs typeface="Times New Roman" panose="02020603050405020304" pitchFamily="18" charset="0"/>
                        </a:rPr>
                        <a:t> dung.</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3104507"/>
                  </a:ext>
                </a:extLst>
              </a:tr>
              <a:tr h="370840">
                <a:tc gridSpan="4">
                  <a:txBody>
                    <a:bodyPr/>
                    <a:lstStyle/>
                    <a:p>
                      <a:pPr algn="ctr">
                        <a:lnSpc>
                          <a:spcPct val="107000"/>
                        </a:lnSpc>
                        <a:spcAft>
                          <a:spcPts val="0"/>
                        </a:spcAft>
                        <a:tabLst>
                          <a:tab pos="1386840" algn="l"/>
                        </a:tabLst>
                      </a:pP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just">
                        <a:lnSpc>
                          <a:spcPct val="107000"/>
                        </a:lnSpc>
                        <a:spcAft>
                          <a:spcPts val="0"/>
                        </a:spcAft>
                        <a:tabLst>
                          <a:tab pos="1386840" algn="l"/>
                        </a:tabLst>
                      </a:pPr>
                      <a:endParaRPr lang="vi-V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tabLst>
                          <a:tab pos="1386840" algn="l"/>
                        </a:tabLs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just">
                        <a:lnSpc>
                          <a:spcPct val="107000"/>
                        </a:lnSpc>
                        <a:spcAft>
                          <a:spcPts val="0"/>
                        </a:spcAft>
                        <a:tabLst>
                          <a:tab pos="1386840" algn="l"/>
                        </a:tabLst>
                      </a:pPr>
                      <a:endParaRPr lang="vi-V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1236838"/>
                  </a:ext>
                </a:extLst>
              </a:tr>
            </a:tbl>
          </a:graphicData>
        </a:graphic>
      </p:graphicFrame>
    </p:spTree>
    <p:extLst>
      <p:ext uri="{BB962C8B-B14F-4D97-AF65-F5344CB8AC3E}">
        <p14:creationId xmlns:p14="http://schemas.microsoft.com/office/powerpoint/2010/main" val="4211055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22522676"/>
              </p:ext>
            </p:extLst>
          </p:nvPr>
        </p:nvGraphicFramePr>
        <p:xfrm>
          <a:off x="160255" y="0"/>
          <a:ext cx="12031744" cy="5413375"/>
        </p:xfrm>
        <a:graphic>
          <a:graphicData uri="http://schemas.openxmlformats.org/drawingml/2006/table">
            <a:tbl>
              <a:tblPr firstRow="1" bandRow="1">
                <a:tableStyleId>{5C22544A-7EE6-4342-B048-85BDC9FD1C3A}</a:tableStyleId>
              </a:tblPr>
              <a:tblGrid>
                <a:gridCol w="2092751">
                  <a:extLst>
                    <a:ext uri="{9D8B030D-6E8A-4147-A177-3AD203B41FA5}">
                      <a16:colId xmlns:a16="http://schemas.microsoft.com/office/drawing/2014/main" val="3108020639"/>
                    </a:ext>
                  </a:extLst>
                </a:gridCol>
                <a:gridCol w="3563332">
                  <a:extLst>
                    <a:ext uri="{9D8B030D-6E8A-4147-A177-3AD203B41FA5}">
                      <a16:colId xmlns:a16="http://schemas.microsoft.com/office/drawing/2014/main" val="3987843076"/>
                    </a:ext>
                  </a:extLst>
                </a:gridCol>
                <a:gridCol w="2648932">
                  <a:extLst>
                    <a:ext uri="{9D8B030D-6E8A-4147-A177-3AD203B41FA5}">
                      <a16:colId xmlns:a16="http://schemas.microsoft.com/office/drawing/2014/main" val="2134622970"/>
                    </a:ext>
                  </a:extLst>
                </a:gridCol>
                <a:gridCol w="3726729">
                  <a:extLst>
                    <a:ext uri="{9D8B030D-6E8A-4147-A177-3AD203B41FA5}">
                      <a16:colId xmlns:a16="http://schemas.microsoft.com/office/drawing/2014/main" val="1242005737"/>
                    </a:ext>
                  </a:extLst>
                </a:gridCol>
              </a:tblGrid>
              <a:tr h="370840">
                <a:tc gridSpan="4">
                  <a:txBody>
                    <a:bodyPr/>
                    <a:lstStyle/>
                    <a:p>
                      <a:pPr algn="ct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PHIẾU ĐÁNH GIÁ TIÊU CHÍ</a:t>
                      </a:r>
                      <a:endParaRPr lang="vi-VN" sz="32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3812413"/>
                  </a:ext>
                </a:extLst>
              </a:tr>
              <a:tr h="370840">
                <a:tc gridSpan="4">
                  <a:txBody>
                    <a:bodyPr/>
                    <a:lstStyle/>
                    <a:p>
                      <a:r>
                        <a:rPr lang="en-US" sz="3200" b="1" kern="1200" dirty="0" err="1">
                          <a:solidFill>
                            <a:srgbClr val="FF0000"/>
                          </a:solidFill>
                          <a:effectLst/>
                          <a:latin typeface="Times New Roman" panose="02020603050405020304" pitchFamily="18" charset="0"/>
                          <a:ea typeface="+mn-ea"/>
                          <a:cs typeface="Times New Roman" panose="02020603050405020304" pitchFamily="18" charset="0"/>
                        </a:rPr>
                        <a:t>Nhóm</a:t>
                      </a:r>
                      <a:r>
                        <a:rPr lang="en-US" sz="3200" b="1" kern="1200" dirty="0">
                          <a:solidFill>
                            <a:srgbClr val="FF0000"/>
                          </a:solidFill>
                          <a:effectLst/>
                          <a:latin typeface="Times New Roman" panose="02020603050405020304" pitchFamily="18" charset="0"/>
                          <a:ea typeface="+mn-ea"/>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3038336"/>
                  </a:ext>
                </a:extLst>
              </a:tr>
              <a:tr h="370840">
                <a:tc rowSpan="2">
                  <a:txBody>
                    <a:bodyPr/>
                    <a:lstStyle/>
                    <a:p>
                      <a:r>
                        <a:rPr lang="en-US" sz="3200" b="1" kern="1200" dirty="0">
                          <a:solidFill>
                            <a:schemeClr val="dk1"/>
                          </a:solidFill>
                          <a:effectLst/>
                          <a:latin typeface="Times New Roman" panose="02020603050405020304" pitchFamily="18" charset="0"/>
                          <a:ea typeface="+mn-ea"/>
                          <a:cs typeface="Times New Roman" panose="02020603050405020304" pitchFamily="18" charset="0"/>
                        </a:rPr>
                        <a:t> TIÊU CHÍ</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3">
                  <a:txBody>
                    <a:bodyPr/>
                    <a:lstStyle/>
                    <a:p>
                      <a:pPr algn="ct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Mức</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độ</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8345695"/>
                  </a:ext>
                </a:extLst>
              </a:tr>
              <a:tr h="370840">
                <a:tc v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tabLst>
                          <a:tab pos="1386840" algn="l"/>
                        </a:tabLst>
                      </a:pPr>
                      <a:r>
                        <a:rPr lang="en-US" sz="3200" b="1" dirty="0" err="1">
                          <a:effectLst/>
                          <a:latin typeface="Times New Roman" panose="02020603050405020304" pitchFamily="18" charset="0"/>
                          <a:ea typeface="MS Mincho"/>
                          <a:cs typeface="Times New Roman" panose="02020603050405020304" pitchFamily="18" charset="0"/>
                        </a:rPr>
                        <a:t>Chưa</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đạt</a:t>
                      </a:r>
                      <a:r>
                        <a:rPr lang="en-US" sz="3200" b="1" dirty="0">
                          <a:effectLst/>
                          <a:latin typeface="Times New Roman" panose="02020603050405020304" pitchFamily="18" charset="0"/>
                          <a:ea typeface="MS Mincho"/>
                          <a:cs typeface="Times New Roman" panose="02020603050405020304" pitchFamily="18" charset="0"/>
                        </a:rPr>
                        <a:t> (0 </a:t>
                      </a:r>
                      <a:r>
                        <a:rPr lang="en-US" sz="3200" b="1" dirty="0" err="1">
                          <a:effectLst/>
                          <a:latin typeface="Times New Roman" panose="02020603050405020304" pitchFamily="18" charset="0"/>
                          <a:ea typeface="MS Mincho"/>
                          <a:cs typeface="Times New Roman" panose="02020603050405020304" pitchFamily="18" charset="0"/>
                        </a:rPr>
                        <a:t>điểm</a:t>
                      </a:r>
                      <a:r>
                        <a:rPr lang="en-US" sz="3200" b="1" dirty="0">
                          <a:effectLst/>
                          <a:latin typeface="Times New Roman" panose="02020603050405020304" pitchFamily="18" charset="0"/>
                          <a:ea typeface="MS Mincho"/>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tabLst>
                          <a:tab pos="1386840" algn="l"/>
                        </a:tabLst>
                      </a:pPr>
                      <a:r>
                        <a:rPr lang="en-US" sz="3200" b="1" dirty="0" err="1">
                          <a:effectLst/>
                          <a:latin typeface="Times New Roman" panose="02020603050405020304" pitchFamily="18" charset="0"/>
                          <a:ea typeface="MS Mincho"/>
                          <a:cs typeface="Times New Roman" panose="02020603050405020304" pitchFamily="18" charset="0"/>
                        </a:rPr>
                        <a:t>Đạt</a:t>
                      </a:r>
                      <a:r>
                        <a:rPr lang="en-US" sz="3200" b="1" dirty="0">
                          <a:effectLst/>
                          <a:latin typeface="Times New Roman" panose="02020603050405020304" pitchFamily="18" charset="0"/>
                          <a:ea typeface="MS Mincho"/>
                          <a:cs typeface="Times New Roman" panose="02020603050405020304" pitchFamily="18" charset="0"/>
                        </a:rPr>
                        <a:t> (1 </a:t>
                      </a:r>
                      <a:r>
                        <a:rPr lang="en-US" sz="3200" b="1" dirty="0" err="1">
                          <a:effectLst/>
                          <a:latin typeface="Times New Roman" panose="02020603050405020304" pitchFamily="18" charset="0"/>
                          <a:ea typeface="MS Mincho"/>
                          <a:cs typeface="Times New Roman" panose="02020603050405020304" pitchFamily="18" charset="0"/>
                        </a:rPr>
                        <a:t>điểm</a:t>
                      </a:r>
                      <a:r>
                        <a:rPr lang="en-US" sz="3200" b="1" dirty="0">
                          <a:effectLst/>
                          <a:latin typeface="Times New Roman" panose="02020603050405020304" pitchFamily="18" charset="0"/>
                          <a:ea typeface="MS Mincho"/>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tabLst>
                          <a:tab pos="1386840" algn="l"/>
                        </a:tabLst>
                      </a:pPr>
                      <a:r>
                        <a:rPr lang="en-US" sz="3200" b="1" dirty="0" err="1">
                          <a:effectLst/>
                          <a:latin typeface="Times New Roman" panose="02020603050405020304" pitchFamily="18" charset="0"/>
                          <a:ea typeface="MS Mincho"/>
                          <a:cs typeface="Times New Roman" panose="02020603050405020304" pitchFamily="18" charset="0"/>
                        </a:rPr>
                        <a:t>Tốt</a:t>
                      </a:r>
                      <a:r>
                        <a:rPr lang="en-US" sz="3200" b="1" dirty="0">
                          <a:effectLst/>
                          <a:latin typeface="Times New Roman" panose="02020603050405020304" pitchFamily="18" charset="0"/>
                          <a:ea typeface="MS Mincho"/>
                          <a:cs typeface="Times New Roman" panose="02020603050405020304" pitchFamily="18" charset="0"/>
                        </a:rPr>
                        <a:t> (2 </a:t>
                      </a:r>
                      <a:r>
                        <a:rPr lang="en-US" sz="3200" b="1" dirty="0" err="1">
                          <a:effectLst/>
                          <a:latin typeface="Times New Roman" panose="02020603050405020304" pitchFamily="18" charset="0"/>
                          <a:ea typeface="MS Mincho"/>
                          <a:cs typeface="Times New Roman" panose="02020603050405020304" pitchFamily="18" charset="0"/>
                        </a:rPr>
                        <a:t>điểm</a:t>
                      </a:r>
                      <a:r>
                        <a:rPr lang="en-US" sz="3200" b="1" dirty="0">
                          <a:effectLst/>
                          <a:latin typeface="Times New Roman" panose="02020603050405020304" pitchFamily="18" charset="0"/>
                          <a:ea typeface="MS Mincho"/>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40326037"/>
                  </a:ext>
                </a:extLst>
              </a:tr>
              <a:tr h="370840">
                <a:tc>
                  <a:txBody>
                    <a:bodyPr/>
                    <a:lstStyle/>
                    <a:p>
                      <a:pPr algn="just">
                        <a:lnSpc>
                          <a:spcPct val="107000"/>
                        </a:lnSpc>
                        <a:spcAft>
                          <a:spcPts val="0"/>
                        </a:spcAft>
                        <a:tabLst>
                          <a:tab pos="1386840" algn="l"/>
                        </a:tabLst>
                      </a:pPr>
                      <a:r>
                        <a:rPr lang="en-US" sz="3200" b="1" dirty="0">
                          <a:effectLst/>
                          <a:latin typeface="Times New Roman" panose="02020603050405020304" pitchFamily="18" charset="0"/>
                          <a:ea typeface="MS Mincho"/>
                          <a:cs typeface="Times New Roman" panose="02020603050405020304" pitchFamily="18" charset="0"/>
                        </a:rPr>
                        <a:t>5. </a:t>
                      </a:r>
                      <a:r>
                        <a:rPr lang="en-US" sz="3200" b="1" dirty="0" err="1">
                          <a:effectLst/>
                          <a:latin typeface="Times New Roman" panose="02020603050405020304" pitchFamily="18" charset="0"/>
                          <a:ea typeface="MS Mincho"/>
                          <a:cs typeface="Times New Roman" panose="02020603050405020304" pitchFamily="18" charset="0"/>
                        </a:rPr>
                        <a:t>Trao</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đổi</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với</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người</a:t>
                      </a:r>
                      <a:r>
                        <a:rPr lang="en-US" sz="3200" b="1" dirty="0">
                          <a:effectLst/>
                          <a:latin typeface="Times New Roman" panose="02020603050405020304" pitchFamily="18" charset="0"/>
                          <a:ea typeface="MS Mincho"/>
                          <a:cs typeface="Times New Roman" panose="02020603050405020304" pitchFamily="18" charset="0"/>
                        </a:rPr>
                        <a:t> </a:t>
                      </a:r>
                      <a:r>
                        <a:rPr lang="en-US" sz="3200" b="1" dirty="0" err="1">
                          <a:effectLst/>
                          <a:latin typeface="Times New Roman" panose="02020603050405020304" pitchFamily="18" charset="0"/>
                          <a:ea typeface="MS Mincho"/>
                          <a:cs typeface="Times New Roman" panose="02020603050405020304" pitchFamily="18" charset="0"/>
                        </a:rPr>
                        <a:t>nghe</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spcAft>
                          <a:spcPts val="0"/>
                        </a:spcAft>
                        <a:tabLst>
                          <a:tab pos="1386840" algn="l"/>
                        </a:tabLst>
                      </a:pPr>
                      <a:r>
                        <a:rPr lang="en-US" sz="3200" dirty="0" err="1">
                          <a:effectLst/>
                          <a:latin typeface="Times New Roman" panose="02020603050405020304" pitchFamily="18" charset="0"/>
                          <a:ea typeface="MS Mincho"/>
                          <a:cs typeface="Times New Roman" panose="02020603050405020304" pitchFamily="18" charset="0"/>
                        </a:rPr>
                        <a:t>Chưa</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trao</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đổi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được</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với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người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nghe</a:t>
                      </a:r>
                      <a:r>
                        <a:rPr lang="en-US" sz="3200" dirty="0">
                          <a:effectLst/>
                          <a:latin typeface="Times New Roman" panose="02020603050405020304" pitchFamily="18" charset="0"/>
                          <a:ea typeface="MS Mincho"/>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tabLst>
                          <a:tab pos="1386840" algn="l"/>
                        </a:tabLst>
                      </a:pPr>
                      <a:r>
                        <a:rPr lang="en-US" sz="3200" dirty="0" err="1">
                          <a:effectLst/>
                          <a:latin typeface="Times New Roman" panose="02020603050405020304" pitchFamily="18" charset="0"/>
                          <a:ea typeface="MS Mincho"/>
                          <a:cs typeface="Times New Roman" panose="02020603050405020304" pitchFamily="18" charset="0"/>
                        </a:rPr>
                        <a:t>Trao</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đổi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được</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với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người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nghe</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một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số</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nội</a:t>
                      </a:r>
                      <a:r>
                        <a:rPr lang="en-US" sz="3200" dirty="0">
                          <a:effectLst/>
                          <a:latin typeface="Times New Roman" panose="02020603050405020304" pitchFamily="18" charset="0"/>
                          <a:ea typeface="MS Mincho"/>
                          <a:cs typeface="Times New Roman" panose="02020603050405020304" pitchFamily="18" charset="0"/>
                        </a:rPr>
                        <a:t> dung </a:t>
                      </a:r>
                      <a:r>
                        <a:rPr lang="en-US" sz="3200" dirty="0" err="1">
                          <a:effectLst/>
                          <a:latin typeface="Times New Roman" panose="02020603050405020304" pitchFamily="18" charset="0"/>
                          <a:ea typeface="MS Mincho"/>
                          <a:cs typeface="Times New Roman" panose="02020603050405020304" pitchFamily="18" charset="0"/>
                        </a:rPr>
                        <a:t>cơ</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bản</a:t>
                      </a:r>
                      <a:r>
                        <a:rPr lang="en-US" sz="3200" dirty="0">
                          <a:effectLst/>
                          <a:latin typeface="Times New Roman" panose="02020603050405020304" pitchFamily="18" charset="0"/>
                          <a:ea typeface="MS Mincho"/>
                          <a:cs typeface="Times New Roman" panose="02020603050405020304" pitchFamily="18" charset="0"/>
                        </a:rPr>
                        <a:t>.</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tabLst>
                          <a:tab pos="1386840" algn="l"/>
                        </a:tabLst>
                      </a:pPr>
                      <a:r>
                        <a:rPr lang="en-US" sz="3200" dirty="0" err="1">
                          <a:effectLst/>
                          <a:latin typeface="Times New Roman" panose="02020603050405020304" pitchFamily="18" charset="0"/>
                          <a:ea typeface="MS Mincho"/>
                          <a:cs typeface="Times New Roman" panose="02020603050405020304" pitchFamily="18" charset="0"/>
                        </a:rPr>
                        <a:t>Trao</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đổi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thuyết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phục</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về</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các</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nội</a:t>
                      </a:r>
                      <a:r>
                        <a:rPr lang="en-US" sz="3200" dirty="0">
                          <a:effectLst/>
                          <a:latin typeface="Times New Roman" panose="02020603050405020304" pitchFamily="18" charset="0"/>
                          <a:ea typeface="MS Mincho"/>
                          <a:cs typeface="Times New Roman" panose="02020603050405020304" pitchFamily="18" charset="0"/>
                        </a:rPr>
                        <a:t> dung </a:t>
                      </a:r>
                      <a:r>
                        <a:rPr lang="en-US" sz="3200" dirty="0" err="1">
                          <a:effectLst/>
                          <a:latin typeface="Times New Roman" panose="02020603050405020304" pitchFamily="18" charset="0"/>
                          <a:ea typeface="MS Mincho"/>
                          <a:cs typeface="Times New Roman" panose="02020603050405020304" pitchFamily="18" charset="0"/>
                        </a:rPr>
                        <a:t>mà</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người</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nghe</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đặt</a:t>
                      </a:r>
                      <a:r>
                        <a:rPr lang="en-US" sz="3200" dirty="0">
                          <a:effectLst/>
                          <a:latin typeface="Times New Roman" panose="02020603050405020304" pitchFamily="18" charset="0"/>
                          <a:ea typeface="MS Mincho"/>
                          <a:cs typeface="Times New Roman" panose="02020603050405020304" pitchFamily="18" charset="0"/>
                        </a:rPr>
                        <a:t> </a:t>
                      </a:r>
                      <a:r>
                        <a:rPr lang="en-US" sz="3200" dirty="0" err="1">
                          <a:effectLst/>
                          <a:latin typeface="Times New Roman" panose="02020603050405020304" pitchFamily="18" charset="0"/>
                          <a:ea typeface="MS Mincho"/>
                          <a:cs typeface="Times New Roman" panose="02020603050405020304" pitchFamily="18" charset="0"/>
                        </a:rPr>
                        <a:t>ra.</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2834775"/>
                  </a:ext>
                </a:extLst>
              </a:tr>
              <a:tr h="37084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Tổng</a:t>
                      </a:r>
                      <a:r>
                        <a:rPr lang="en-US" sz="3200" b="1" kern="1200" dirty="0">
                          <a:solidFill>
                            <a:schemeClr val="dk1"/>
                          </a:solidFill>
                          <a:effectLst/>
                          <a:latin typeface="Times New Roman" panose="02020603050405020304" pitchFamily="18" charset="0"/>
                          <a:ea typeface="+mn-ea"/>
                          <a:cs typeface="Times New Roman" panose="02020603050405020304" pitchFamily="18" charset="0"/>
                        </a:rPr>
                        <a:t>:     ................/10 </a:t>
                      </a:r>
                      <a:r>
                        <a:rPr lang="en-US" sz="3200" b="1" kern="1200" dirty="0" err="1">
                          <a:solidFill>
                            <a:schemeClr val="dk1"/>
                          </a:solidFill>
                          <a:effectLst/>
                          <a:latin typeface="Times New Roman" panose="02020603050405020304" pitchFamily="18" charset="0"/>
                          <a:ea typeface="+mn-ea"/>
                          <a:cs typeface="Times New Roman" panose="02020603050405020304" pitchFamily="18" charset="0"/>
                        </a:rPr>
                        <a:t>điểm</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0"/>
                        </a:spcAft>
                        <a:tabLst>
                          <a:tab pos="1386840" algn="l"/>
                        </a:tabLs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0"/>
                        </a:spcAft>
                        <a:tabLst>
                          <a:tab pos="1386840" algn="l"/>
                        </a:tabLs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0"/>
                        </a:spcAft>
                        <a:tabLst>
                          <a:tab pos="1386840" algn="l"/>
                        </a:tabLst>
                      </a:pP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9826548"/>
                  </a:ext>
                </a:extLst>
              </a:tr>
            </a:tbl>
          </a:graphicData>
        </a:graphic>
      </p:graphicFrame>
    </p:spTree>
    <p:extLst>
      <p:ext uri="{BB962C8B-B14F-4D97-AF65-F5344CB8AC3E}">
        <p14:creationId xmlns:p14="http://schemas.microsoft.com/office/powerpoint/2010/main" val="16198104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082565" y="113121"/>
            <a:ext cx="5382705" cy="895547"/>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Times New Roman" panose="02020603050405020304" pitchFamily="18" charset="0"/>
                <a:cs typeface="Times New Roman" panose="02020603050405020304" pitchFamily="18" charset="0"/>
              </a:rPr>
              <a:t>HƯỚNG DẪN TỰ HỌC</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16816" y="1234911"/>
            <a:ext cx="11689238" cy="54298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“Hai </a:t>
            </a:r>
            <a:r>
              <a:rPr lang="en-US" sz="3200" dirty="0" err="1">
                <a:latin typeface="Times New Roman" panose="02020603050405020304" pitchFamily="18" charset="0"/>
                <a:cs typeface="Times New Roman" panose="02020603050405020304" pitchFamily="18" charset="0"/>
              </a:rPr>
              <a:t>vạn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dặm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du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Véc-nơ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Rây</a:t>
            </a:r>
            <a:r>
              <a:rPr lang="en-US" sz="3200" dirty="0">
                <a:latin typeface="Times New Roman" panose="02020603050405020304" pitchFamily="18" charset="0"/>
                <a:cs typeface="Times New Roman" panose="02020603050405020304" pitchFamily="18" charset="0"/>
              </a:rPr>
              <a:t> Bret- </a:t>
            </a:r>
            <a:r>
              <a:rPr lang="en-US" sz="3200" dirty="0" err="1">
                <a:latin typeface="Times New Roman" panose="02020603050405020304" pitchFamily="18" charset="0"/>
                <a:cs typeface="Times New Roman" panose="02020603050405020304" pitchFamily="18" charset="0"/>
              </a:rPr>
              <a:t>bơ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hôm</a:t>
            </a:r>
            <a:r>
              <a:rPr lang="en-US" sz="3200" dirty="0">
                <a:latin typeface="Times New Roman" panose="02020603050405020304" pitchFamily="18" charset="0"/>
                <a:cs typeface="Times New Roman" panose="02020603050405020304" pitchFamily="18" charset="0"/>
              </a:rPr>
              <a:t> nay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Soạn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rừng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phương</a:t>
            </a:r>
            <a:r>
              <a:rPr lang="en-US" sz="3200" i="1" dirty="0">
                <a:latin typeface="Times New Roman" panose="02020603050405020304" pitchFamily="18" charset="0"/>
                <a:cs typeface="Times New Roman" panose="02020603050405020304" pitchFamily="18" charset="0"/>
              </a:rPr>
              <a:t> Nam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8617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Callout 4"/>
          <p:cNvSpPr/>
          <p:nvPr/>
        </p:nvSpPr>
        <p:spPr>
          <a:xfrm>
            <a:off x="301654" y="94268"/>
            <a:ext cx="4656842" cy="2290715"/>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endParaRPr lang="vi-VN" sz="3200" dirty="0">
              <a:latin typeface="Times New Roman" panose="02020603050405020304" pitchFamily="18" charset="0"/>
              <a:cs typeface="Times New Roman" panose="02020603050405020304" pitchFamily="18" charset="0"/>
            </a:endParaRPr>
          </a:p>
        </p:txBody>
      </p:sp>
      <p:sp>
        <p:nvSpPr>
          <p:cNvPr id="6" name="Pentagon 5"/>
          <p:cNvSpPr/>
          <p:nvPr/>
        </p:nvSpPr>
        <p:spPr>
          <a:xfrm>
            <a:off x="5344997" y="94268"/>
            <a:ext cx="3157980" cy="184765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47580345"/>
              </p:ext>
            </p:extLst>
          </p:nvPr>
        </p:nvGraphicFramePr>
        <p:xfrm>
          <a:off x="8861196" y="339365"/>
          <a:ext cx="3252246" cy="1762811"/>
        </p:xfrm>
        <a:graphic>
          <a:graphicData uri="http://schemas.openxmlformats.org/drawingml/2006/table">
            <a:tbl>
              <a:tblPr firstRow="1" firstCol="1" bandRow="1">
                <a:tableStyleId>{5C22544A-7EE6-4342-B048-85BDC9FD1C3A}</a:tableStyleId>
              </a:tblPr>
              <a:tblGrid>
                <a:gridCol w="1156705">
                  <a:extLst>
                    <a:ext uri="{9D8B030D-6E8A-4147-A177-3AD203B41FA5}">
                      <a16:colId xmlns:a16="http://schemas.microsoft.com/office/drawing/2014/main" val="3641287866"/>
                    </a:ext>
                  </a:extLst>
                </a:gridCol>
                <a:gridCol w="2095541">
                  <a:extLst>
                    <a:ext uri="{9D8B030D-6E8A-4147-A177-3AD203B41FA5}">
                      <a16:colId xmlns:a16="http://schemas.microsoft.com/office/drawing/2014/main" val="6878498"/>
                    </a:ext>
                  </a:extLst>
                </a:gridCol>
              </a:tblGrid>
              <a:tr h="750003">
                <a:tc>
                  <a:txBody>
                    <a:bodyPr/>
                    <a:lstStyle/>
                    <a:p>
                      <a:pPr algn="ctr">
                        <a:lnSpc>
                          <a:spcPct val="107000"/>
                        </a:lnSpc>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Câu</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Đáp</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án</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371520705"/>
                  </a:ext>
                </a:extLst>
              </a:tr>
              <a:tr h="506404">
                <a:tc>
                  <a:txBody>
                    <a:bodyPr/>
                    <a:lstStyle/>
                    <a:p>
                      <a:pPr algn="ctr">
                        <a:lnSpc>
                          <a:spcPct val="107000"/>
                        </a:lnSpc>
                        <a:spcAft>
                          <a:spcPts val="0"/>
                        </a:spcAft>
                      </a:pPr>
                      <a:r>
                        <a:rPr lang="en-US" sz="2800" dirty="0">
                          <a:solidFill>
                            <a:srgbClr val="00B050"/>
                          </a:solidFill>
                          <a:effectLst/>
                          <a:latin typeface="Times New Roman" panose="02020603050405020304" pitchFamily="18" charset="0"/>
                          <a:cs typeface="Times New Roman" panose="02020603050405020304" pitchFamily="18" charset="0"/>
                        </a:rPr>
                        <a:t>1</a:t>
                      </a:r>
                      <a:endParaRPr lang="vi-VN"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 </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622481"/>
                  </a:ext>
                </a:extLst>
              </a:tr>
              <a:tr h="506404">
                <a:tc>
                  <a:txBody>
                    <a:bodyPr/>
                    <a:lstStyle/>
                    <a:p>
                      <a:pPr algn="ctr">
                        <a:lnSpc>
                          <a:spcPct val="107000"/>
                        </a:lnSpc>
                        <a:spcAft>
                          <a:spcPts val="0"/>
                        </a:spcAft>
                      </a:pPr>
                      <a:r>
                        <a:rPr lang="en-US" sz="2800" dirty="0">
                          <a:solidFill>
                            <a:srgbClr val="00B050"/>
                          </a:solidFill>
                          <a:effectLst/>
                          <a:latin typeface="Times New Roman" panose="02020603050405020304" pitchFamily="18" charset="0"/>
                          <a:cs typeface="Times New Roman" panose="02020603050405020304" pitchFamily="18" charset="0"/>
                        </a:rPr>
                        <a:t>…</a:t>
                      </a:r>
                      <a:endParaRPr lang="vi-VN"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 </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1407130"/>
                  </a:ext>
                </a:extLst>
              </a:tr>
            </a:tbl>
          </a:graphicData>
        </a:graphic>
      </p:graphicFrame>
      <p:sp>
        <p:nvSpPr>
          <p:cNvPr id="8" name="Vertical Scroll 7"/>
          <p:cNvSpPr/>
          <p:nvPr/>
        </p:nvSpPr>
        <p:spPr>
          <a:xfrm>
            <a:off x="0" y="2705493"/>
            <a:ext cx="3601039" cy="3968684"/>
          </a:xfrm>
          <a:prstGeom prst="vertic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Một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trăm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dặm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dưới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mặt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đất</a:t>
            </a:r>
            <a:r>
              <a:rPr lang="en-US" sz="3200" b="1"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SGK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7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79)</a:t>
            </a:r>
            <a:r>
              <a:rPr lang="en-US" sz="3200" b="1"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238848719"/>
              </p:ext>
            </p:extLst>
          </p:nvPr>
        </p:nvGraphicFramePr>
        <p:xfrm>
          <a:off x="4270342" y="2292350"/>
          <a:ext cx="4185501" cy="4565650"/>
        </p:xfrm>
        <a:graphic>
          <a:graphicData uri="http://schemas.openxmlformats.org/drawingml/2006/table">
            <a:tbl>
              <a:tblPr firstRow="1" firstCol="1" bandRow="1">
                <a:tableStyleId>{5C22544A-7EE6-4342-B048-85BDC9FD1C3A}</a:tableStyleId>
              </a:tblPr>
              <a:tblGrid>
                <a:gridCol w="1488630">
                  <a:extLst>
                    <a:ext uri="{9D8B030D-6E8A-4147-A177-3AD203B41FA5}">
                      <a16:colId xmlns:a16="http://schemas.microsoft.com/office/drawing/2014/main" val="2277445072"/>
                    </a:ext>
                  </a:extLst>
                </a:gridCol>
                <a:gridCol w="2696871">
                  <a:extLst>
                    <a:ext uri="{9D8B030D-6E8A-4147-A177-3AD203B41FA5}">
                      <a16:colId xmlns:a16="http://schemas.microsoft.com/office/drawing/2014/main" val="3788020660"/>
                    </a:ext>
                  </a:extLst>
                </a:gridCol>
              </a:tblGrid>
              <a:tr h="0">
                <a:tc>
                  <a:txBody>
                    <a:bodyPr/>
                    <a:lstStyle/>
                    <a:p>
                      <a:pPr algn="ctr">
                        <a:lnSpc>
                          <a:spcPct val="107000"/>
                        </a:lnSpc>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Câu</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Đáp</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án</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8582875"/>
                  </a:ext>
                </a:extLst>
              </a:tr>
              <a:tr h="0">
                <a:tc>
                  <a:txBody>
                    <a:bodyPr/>
                    <a:lstStyle/>
                    <a:p>
                      <a:pPr algn="ctr">
                        <a:lnSpc>
                          <a:spcPct val="107000"/>
                        </a:lnSpc>
                        <a:spcAft>
                          <a:spcPts val="0"/>
                        </a:spcAft>
                      </a:pPr>
                      <a:r>
                        <a:rPr lang="en-US" sz="2800" dirty="0">
                          <a:solidFill>
                            <a:srgbClr val="00B050"/>
                          </a:solidFill>
                          <a:effectLst/>
                          <a:latin typeface="Times New Roman" panose="02020603050405020304" pitchFamily="18" charset="0"/>
                          <a:cs typeface="Times New Roman" panose="02020603050405020304" pitchFamily="18" charset="0"/>
                        </a:rPr>
                        <a:t>1</a:t>
                      </a:r>
                      <a:endParaRPr lang="vi-VN"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C</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8850412"/>
                  </a:ext>
                </a:extLst>
              </a:tr>
              <a:tr h="0">
                <a:tc>
                  <a:txBody>
                    <a:bodyPr/>
                    <a:lstStyle/>
                    <a:p>
                      <a:pPr algn="ctr">
                        <a:lnSpc>
                          <a:spcPct val="107000"/>
                        </a:lnSpc>
                        <a:spcAft>
                          <a:spcPts val="0"/>
                        </a:spcAft>
                      </a:pPr>
                      <a:r>
                        <a:rPr lang="en-US" sz="2800" dirty="0">
                          <a:solidFill>
                            <a:srgbClr val="00B050"/>
                          </a:solidFill>
                          <a:effectLst/>
                          <a:latin typeface="Times New Roman" panose="02020603050405020304" pitchFamily="18" charset="0"/>
                          <a:cs typeface="Times New Roman" panose="02020603050405020304" pitchFamily="18" charset="0"/>
                        </a:rPr>
                        <a:t>2</a:t>
                      </a:r>
                      <a:endParaRPr lang="vi-VN"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C</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179360"/>
                  </a:ext>
                </a:extLst>
              </a:tr>
              <a:tr h="0">
                <a:tc>
                  <a:txBody>
                    <a:bodyPr/>
                    <a:lstStyle/>
                    <a:p>
                      <a:pPr algn="ctr">
                        <a:lnSpc>
                          <a:spcPct val="107000"/>
                        </a:lnSpc>
                        <a:spcAft>
                          <a:spcPts val="0"/>
                        </a:spcAft>
                      </a:pPr>
                      <a:r>
                        <a:rPr lang="en-US" sz="2800" dirty="0">
                          <a:solidFill>
                            <a:srgbClr val="00B050"/>
                          </a:solidFill>
                          <a:effectLst/>
                          <a:latin typeface="Times New Roman" panose="02020603050405020304" pitchFamily="18" charset="0"/>
                          <a:cs typeface="Times New Roman" panose="02020603050405020304" pitchFamily="18" charset="0"/>
                        </a:rPr>
                        <a:t>3</a:t>
                      </a:r>
                      <a:endParaRPr lang="vi-VN"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B</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7751932"/>
                  </a:ext>
                </a:extLst>
              </a:tr>
              <a:tr h="0">
                <a:tc>
                  <a:txBody>
                    <a:bodyPr/>
                    <a:lstStyle/>
                    <a:p>
                      <a:pPr algn="ctr">
                        <a:lnSpc>
                          <a:spcPct val="107000"/>
                        </a:lnSpc>
                        <a:spcAft>
                          <a:spcPts val="0"/>
                        </a:spcAft>
                      </a:pPr>
                      <a:r>
                        <a:rPr lang="en-US" sz="2800" dirty="0">
                          <a:solidFill>
                            <a:srgbClr val="00B050"/>
                          </a:solidFill>
                          <a:effectLst/>
                          <a:latin typeface="Times New Roman" panose="02020603050405020304" pitchFamily="18" charset="0"/>
                          <a:cs typeface="Times New Roman" panose="02020603050405020304" pitchFamily="18" charset="0"/>
                        </a:rPr>
                        <a:t>4</a:t>
                      </a:r>
                      <a:endParaRPr lang="vi-VN"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A</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5285224"/>
                  </a:ext>
                </a:extLst>
              </a:tr>
              <a:tr h="0">
                <a:tc>
                  <a:txBody>
                    <a:bodyPr/>
                    <a:lstStyle/>
                    <a:p>
                      <a:pPr algn="ctr">
                        <a:lnSpc>
                          <a:spcPct val="107000"/>
                        </a:lnSpc>
                        <a:spcAft>
                          <a:spcPts val="0"/>
                        </a:spcAft>
                      </a:pPr>
                      <a:r>
                        <a:rPr lang="en-US" sz="2800" dirty="0">
                          <a:solidFill>
                            <a:srgbClr val="00B050"/>
                          </a:solidFill>
                          <a:effectLst/>
                          <a:latin typeface="Times New Roman" panose="02020603050405020304" pitchFamily="18" charset="0"/>
                          <a:cs typeface="Times New Roman" panose="02020603050405020304" pitchFamily="18" charset="0"/>
                        </a:rPr>
                        <a:t>5</a:t>
                      </a:r>
                      <a:endParaRPr lang="vi-VN"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C</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838786"/>
                  </a:ext>
                </a:extLst>
              </a:tr>
              <a:tr h="0">
                <a:tc>
                  <a:txBody>
                    <a:bodyPr/>
                    <a:lstStyle/>
                    <a:p>
                      <a:pPr algn="ctr">
                        <a:lnSpc>
                          <a:spcPct val="107000"/>
                        </a:lnSpc>
                        <a:spcAft>
                          <a:spcPts val="0"/>
                        </a:spcAft>
                      </a:pPr>
                      <a:r>
                        <a:rPr lang="en-US" sz="2800" dirty="0">
                          <a:solidFill>
                            <a:srgbClr val="00B050"/>
                          </a:solidFill>
                          <a:effectLst/>
                          <a:latin typeface="Times New Roman" panose="02020603050405020304" pitchFamily="18" charset="0"/>
                          <a:cs typeface="Times New Roman" panose="02020603050405020304" pitchFamily="18" charset="0"/>
                        </a:rPr>
                        <a:t>6</a:t>
                      </a:r>
                      <a:endParaRPr lang="vi-VN"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C</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5634724"/>
                  </a:ext>
                </a:extLst>
              </a:tr>
              <a:tr h="0">
                <a:tc>
                  <a:txBody>
                    <a:bodyPr/>
                    <a:lstStyle/>
                    <a:p>
                      <a:pPr algn="ctr">
                        <a:lnSpc>
                          <a:spcPct val="107000"/>
                        </a:lnSpc>
                        <a:spcAft>
                          <a:spcPts val="0"/>
                        </a:spcAft>
                      </a:pPr>
                      <a:r>
                        <a:rPr lang="en-US" sz="2800" dirty="0">
                          <a:solidFill>
                            <a:srgbClr val="00B050"/>
                          </a:solidFill>
                          <a:effectLst/>
                          <a:latin typeface="Times New Roman" panose="02020603050405020304" pitchFamily="18" charset="0"/>
                          <a:cs typeface="Times New Roman" panose="02020603050405020304" pitchFamily="18" charset="0"/>
                        </a:rPr>
                        <a:t>7</a:t>
                      </a:r>
                      <a:endParaRPr lang="vi-VN"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A</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169450"/>
                  </a:ext>
                </a:extLst>
              </a:tr>
              <a:tr h="0">
                <a:tc>
                  <a:txBody>
                    <a:bodyPr/>
                    <a:lstStyle/>
                    <a:p>
                      <a:pPr algn="ctr">
                        <a:lnSpc>
                          <a:spcPct val="107000"/>
                        </a:lnSpc>
                        <a:spcAft>
                          <a:spcPts val="0"/>
                        </a:spcAft>
                      </a:pPr>
                      <a:r>
                        <a:rPr lang="en-US" sz="2800" dirty="0">
                          <a:solidFill>
                            <a:srgbClr val="00B050"/>
                          </a:solidFill>
                          <a:effectLst/>
                          <a:latin typeface="Times New Roman" panose="02020603050405020304" pitchFamily="18" charset="0"/>
                          <a:cs typeface="Times New Roman" panose="02020603050405020304" pitchFamily="18" charset="0"/>
                        </a:rPr>
                        <a:t>8</a:t>
                      </a:r>
                      <a:endParaRPr lang="vi-VN"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C</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671948"/>
                  </a:ext>
                </a:extLst>
              </a:tr>
              <a:tr h="0">
                <a:tc>
                  <a:txBody>
                    <a:bodyPr/>
                    <a:lstStyle/>
                    <a:p>
                      <a:pPr algn="ctr">
                        <a:lnSpc>
                          <a:spcPct val="107000"/>
                        </a:lnSpc>
                        <a:spcAft>
                          <a:spcPts val="0"/>
                        </a:spcAft>
                      </a:pPr>
                      <a:r>
                        <a:rPr lang="en-US" sz="2800" dirty="0">
                          <a:solidFill>
                            <a:srgbClr val="00B050"/>
                          </a:solidFill>
                          <a:effectLst/>
                          <a:latin typeface="Times New Roman" panose="02020603050405020304" pitchFamily="18" charset="0"/>
                          <a:cs typeface="Times New Roman" panose="02020603050405020304" pitchFamily="18" charset="0"/>
                        </a:rPr>
                        <a:t>9</a:t>
                      </a:r>
                      <a:endParaRPr lang="vi-VN"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en-US" sz="2800" dirty="0">
                          <a:effectLst/>
                          <a:latin typeface="Times New Roman" panose="02020603050405020304" pitchFamily="18" charset="0"/>
                          <a:cs typeface="Times New Roman" panose="02020603050405020304" pitchFamily="18" charset="0"/>
                        </a:rPr>
                        <a:t>B</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061763"/>
                  </a:ext>
                </a:extLst>
              </a:tr>
            </a:tbl>
          </a:graphicData>
        </a:graphic>
      </p:graphicFrame>
    </p:spTree>
    <p:extLst>
      <p:ext uri="{BB962C8B-B14F-4D97-AF65-F5344CB8AC3E}">
        <p14:creationId xmlns:p14="http://schemas.microsoft.com/office/powerpoint/2010/main" val="35725415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1" nodeType="clickEffect">
                                  <p:stCondLst>
                                    <p:cond delay="0"/>
                                  </p:stCondLst>
                                  <p:childTnLst>
                                    <p:anim calcmode="lin" valueType="num">
                                      <p:cBhvr>
                                        <p:cTn id="17" dur="500"/>
                                        <p:tgtEl>
                                          <p:spTgt spid="5"/>
                                        </p:tgtEl>
                                        <p:attrNameLst>
                                          <p:attrName>ppt_w</p:attrName>
                                        </p:attrNameLst>
                                      </p:cBhvr>
                                      <p:tavLst>
                                        <p:tav tm="0">
                                          <p:val>
                                            <p:strVal val="ppt_w"/>
                                          </p:val>
                                        </p:tav>
                                        <p:tav tm="100000">
                                          <p:val>
                                            <p:fltVal val="0"/>
                                          </p:val>
                                        </p:tav>
                                      </p:tavLst>
                                    </p:anim>
                                    <p:anim calcmode="lin" valueType="num">
                                      <p:cBhvr>
                                        <p:cTn id="18" dur="500"/>
                                        <p:tgtEl>
                                          <p:spTgt spid="5"/>
                                        </p:tgtEl>
                                        <p:attrNameLst>
                                          <p:attrName>ppt_h</p:attrName>
                                        </p:attrNameLst>
                                      </p:cBhvr>
                                      <p:tavLst>
                                        <p:tav tm="0">
                                          <p:val>
                                            <p:strVal val="ppt_h"/>
                                          </p:val>
                                        </p:tav>
                                        <p:tav tm="100000">
                                          <p:val>
                                            <p:fltVal val="0"/>
                                          </p:val>
                                        </p:tav>
                                      </p:tavLst>
                                    </p:anim>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53" presetClass="exit" presetSubtype="32" fill="hold" grpId="1" nodeType="withEffect">
                                  <p:stCondLst>
                                    <p:cond delay="0"/>
                                  </p:stCondLst>
                                  <p:childTnLst>
                                    <p:anim calcmode="lin" valueType="num">
                                      <p:cBhvr>
                                        <p:cTn id="22" dur="500"/>
                                        <p:tgtEl>
                                          <p:spTgt spid="6"/>
                                        </p:tgtEl>
                                        <p:attrNameLst>
                                          <p:attrName>ppt_w</p:attrName>
                                        </p:attrNameLst>
                                      </p:cBhvr>
                                      <p:tavLst>
                                        <p:tav tm="0">
                                          <p:val>
                                            <p:strVal val="ppt_w"/>
                                          </p:val>
                                        </p:tav>
                                        <p:tav tm="100000">
                                          <p:val>
                                            <p:fltVal val="0"/>
                                          </p:val>
                                        </p:tav>
                                      </p:tavLst>
                                    </p:anim>
                                    <p:anim calcmode="lin" valueType="num">
                                      <p:cBhvr>
                                        <p:cTn id="23" dur="500"/>
                                        <p:tgtEl>
                                          <p:spTgt spid="6"/>
                                        </p:tgtEl>
                                        <p:attrNameLst>
                                          <p:attrName>ppt_h</p:attrName>
                                        </p:attrNameLst>
                                      </p:cBhvr>
                                      <p:tavLst>
                                        <p:tav tm="0">
                                          <p:val>
                                            <p:strVal val="ppt_h"/>
                                          </p:val>
                                        </p:tav>
                                        <p:tav tm="100000">
                                          <p:val>
                                            <p:fltVal val="0"/>
                                          </p:val>
                                        </p:tav>
                                      </p:tavLst>
                                    </p:anim>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53" presetClass="exit" presetSubtype="32" fill="hold" nodeType="with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707010" y="301658"/>
            <a:ext cx="6457361" cy="5769204"/>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6- 8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ngẫm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hãi</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Flowchart: Terminator 4"/>
          <p:cNvSpPr/>
          <p:nvPr/>
        </p:nvSpPr>
        <p:spPr>
          <a:xfrm>
            <a:off x="7673419" y="1696826"/>
            <a:ext cx="4260915" cy="1932494"/>
          </a:xfrm>
          <a:prstGeom prst="flowChartTermina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10: </a:t>
            </a:r>
            <a:r>
              <a:rPr lang="en-US" sz="3200" dirty="0" err="1">
                <a:solidFill>
                  <a:srgbClr val="002060"/>
                </a:solidFill>
                <a:latin typeface="Times New Roman" panose="02020603050405020304" pitchFamily="18" charset="0"/>
                <a:cs typeface="Times New Roman" panose="02020603050405020304" pitchFamily="18" charset="0"/>
              </a:rPr>
              <a:t>Tự</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làm</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1096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904215" y="131976"/>
            <a:ext cx="5656083" cy="754144"/>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Bài học khi nói và nghe</a:t>
            </a:r>
            <a:endParaRPr lang="vi-VN" sz="3200">
              <a:latin typeface="Times New Roman" panose="02020603050405020304" pitchFamily="18" charset="0"/>
              <a:cs typeface="Times New Roman" panose="02020603050405020304" pitchFamily="18" charset="0"/>
            </a:endParaRPr>
          </a:p>
        </p:txBody>
      </p:sp>
      <p:sp>
        <p:nvSpPr>
          <p:cNvPr id="5" name="Horizontal Scroll 4"/>
          <p:cNvSpPr/>
          <p:nvPr/>
        </p:nvSpPr>
        <p:spPr>
          <a:xfrm>
            <a:off x="0" y="131976"/>
            <a:ext cx="12122869" cy="6749592"/>
          </a:xfrm>
          <a:prstGeom prst="horizont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latin typeface="Times New Roman" panose="02020603050405020304" pitchFamily="18" charset="0"/>
              <a:cs typeface="Times New Roman" panose="02020603050405020304" pitchFamily="18" charset="0"/>
            </a:endParaRPr>
          </a:p>
          <a:p>
            <a:pPr algn="ctr"/>
            <a:r>
              <a:rPr lang="vi-VN" sz="3000" b="1" dirty="0">
                <a:solidFill>
                  <a:srgbClr val="FF0000"/>
                </a:solidFill>
                <a:latin typeface="Times New Roman" panose="02020603050405020304" pitchFamily="18" charset="0"/>
                <a:cs typeface="Times New Roman" panose="02020603050405020304" pitchFamily="18" charset="0"/>
              </a:rPr>
              <a:t>BÀI NÓI THAM KHẢO</a:t>
            </a:r>
            <a:r>
              <a:rPr lang="en-US" sz="3000" b="1" dirty="0">
                <a:solidFill>
                  <a:srgbClr val="FF0000"/>
                </a:solidFill>
                <a:latin typeface="Times New Roman" panose="02020603050405020304" pitchFamily="18" charset="0"/>
                <a:cs typeface="Times New Roman" panose="02020603050405020304" pitchFamily="18" charset="0"/>
              </a:rPr>
              <a:t> VỀ CÁC VẤN ĐỀ XÃ HỘI</a:t>
            </a:r>
            <a:endParaRPr lang="vi-VN" sz="3000" dirty="0">
              <a:solidFill>
                <a:srgbClr val="FF0000"/>
              </a:solidFill>
              <a:latin typeface="Times New Roman" panose="02020603050405020304" pitchFamily="18" charset="0"/>
              <a:cs typeface="Times New Roman" panose="02020603050405020304" pitchFamily="18" charset="0"/>
            </a:endParaRPr>
          </a:p>
          <a:p>
            <a:r>
              <a:rPr lang="en-US" sz="3000" b="1" dirty="0">
                <a:solidFill>
                  <a:srgbClr val="002060"/>
                </a:solidFill>
                <a:latin typeface="Times New Roman" panose="02020603050405020304" pitchFamily="18" charset="0"/>
                <a:cs typeface="Times New Roman" panose="02020603050405020304" pitchFamily="18" charset="0"/>
              </a:rPr>
              <a:t>1) </a:t>
            </a:r>
            <a:r>
              <a:rPr lang="vi-VN" sz="3000" b="1" dirty="0">
                <a:solidFill>
                  <a:srgbClr val="002060"/>
                </a:solidFill>
                <a:latin typeface="Times New Roman" panose="02020603050405020304" pitchFamily="18" charset="0"/>
                <a:cs typeface="Times New Roman" panose="02020603050405020304" pitchFamily="18" charset="0"/>
              </a:rPr>
              <a:t>Chào hỏi, giới thiệu vấn đề sẽ nói:</a:t>
            </a:r>
            <a:endParaRPr lang="vi-VN" sz="3000" dirty="0">
              <a:solidFill>
                <a:srgbClr val="002060"/>
              </a:solidFill>
              <a:latin typeface="Times New Roman" panose="02020603050405020304" pitchFamily="18" charset="0"/>
              <a:cs typeface="Times New Roman" panose="02020603050405020304" pitchFamily="18" charset="0"/>
            </a:endParaRPr>
          </a:p>
          <a:p>
            <a:r>
              <a:rPr lang="vi-VN" sz="3000" dirty="0">
                <a:solidFill>
                  <a:srgbClr val="002060"/>
                </a:solidFill>
                <a:latin typeface="Times New Roman" panose="02020603050405020304" pitchFamily="18" charset="0"/>
                <a:cs typeface="Times New Roman" panose="02020603050405020304" pitchFamily="18" charset="0"/>
              </a:rPr>
              <a:t>Xin chào </a:t>
            </a:r>
            <a:r>
              <a:rPr lang="en-US" sz="3000" dirty="0" err="1">
                <a:solidFill>
                  <a:srgbClr val="002060"/>
                </a:solidFill>
                <a:latin typeface="Times New Roman" panose="02020603050405020304" pitchFamily="18" charset="0"/>
                <a:cs typeface="Times New Roman" panose="02020603050405020304" pitchFamily="18" charset="0"/>
              </a:rPr>
              <a:t>Thầy</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Cô và các bạn. </a:t>
            </a:r>
          </a:p>
          <a:p>
            <a:r>
              <a:rPr lang="vi-VN" sz="3000" dirty="0">
                <a:solidFill>
                  <a:srgbClr val="002060"/>
                </a:solidFill>
                <a:latin typeface="Times New Roman" panose="02020603050405020304" pitchFamily="18" charset="0"/>
                <a:cs typeface="Times New Roman" panose="02020603050405020304" pitchFamily="18" charset="0"/>
              </a:rPr>
              <a:t>Em tên là......................, học lớp......., trường.................</a:t>
            </a:r>
          </a:p>
          <a:p>
            <a:r>
              <a:rPr lang="en-US" sz="3000" dirty="0" err="1">
                <a:solidFill>
                  <a:srgbClr val="002060"/>
                </a:solidFill>
                <a:latin typeface="Times New Roman" panose="02020603050405020304" pitchFamily="18" charset="0"/>
                <a:cs typeface="Times New Roman" panose="02020603050405020304" pitchFamily="18" charset="0"/>
              </a:rPr>
              <a:t>Sau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đây</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xin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trình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bày</a:t>
            </a:r>
            <a:r>
              <a:rPr lang="en-US" sz="3000" dirty="0">
                <a:solidFill>
                  <a:srgbClr val="002060"/>
                </a:solidFill>
                <a:latin typeface="Times New Roman" panose="02020603050405020304" pitchFamily="18" charset="0"/>
                <a:cs typeface="Times New Roman" panose="02020603050405020304" pitchFamily="18" charset="0"/>
              </a:rPr>
              <a:t> </a:t>
            </a:r>
            <a:r>
              <a:rPr lang="vi-VN" sz="3000" i="1" dirty="0">
                <a:solidFill>
                  <a:srgbClr val="002060"/>
                </a:solidFill>
                <a:latin typeface="Times New Roman" panose="02020603050405020304" pitchFamily="18" charset="0"/>
                <a:cs typeface="Times New Roman" panose="02020603050405020304" pitchFamily="18" charset="0"/>
              </a:rPr>
              <a:t>(Giọng tâm tình, vừa phải): </a:t>
            </a:r>
            <a:endParaRPr lang="vi-VN" sz="3000" dirty="0">
              <a:solidFill>
                <a:srgbClr val="002060"/>
              </a:solidFill>
              <a:latin typeface="Times New Roman" panose="02020603050405020304" pitchFamily="18" charset="0"/>
              <a:cs typeface="Times New Roman" panose="02020603050405020304" pitchFamily="18" charset="0"/>
            </a:endParaRPr>
          </a:p>
          <a:p>
            <a:r>
              <a:rPr lang="en-US" sz="3000" dirty="0">
                <a:solidFill>
                  <a:srgbClr val="002060"/>
                </a:solidFill>
                <a:latin typeface="Times New Roman" panose="02020603050405020304" pitchFamily="18" charset="0"/>
                <a:cs typeface="Times New Roman" panose="02020603050405020304" pitchFamily="18" charset="0"/>
              </a:rPr>
              <a:t> </a:t>
            </a:r>
            <a:r>
              <a:rPr lang="en-US" sz="3000" b="1" dirty="0">
                <a:solidFill>
                  <a:srgbClr val="002060"/>
                </a:solidFill>
                <a:latin typeface="Times New Roman" panose="02020603050405020304" pitchFamily="18" charset="0"/>
                <a:cs typeface="Times New Roman" panose="02020603050405020304" pitchFamily="18" charset="0"/>
              </a:rPr>
              <a:t>2)</a:t>
            </a:r>
            <a:r>
              <a:rPr lang="en-US" sz="3000" dirty="0">
                <a:solidFill>
                  <a:srgbClr val="002060"/>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Thuyết trình nội dung chính:</a:t>
            </a:r>
            <a:r>
              <a:rPr lang="vi-VN" sz="3000" i="1" dirty="0">
                <a:solidFill>
                  <a:srgbClr val="002060"/>
                </a:solidFill>
                <a:latin typeface="Times New Roman" panose="02020603050405020304" pitchFamily="18" charset="0"/>
                <a:cs typeface="Times New Roman" panose="02020603050405020304" pitchFamily="18" charset="0"/>
              </a:rPr>
              <a:t> (Nói to, rõ ràng; giọng </a:t>
            </a:r>
            <a:r>
              <a:rPr lang="en-US" sz="3000" i="1" dirty="0" err="1">
                <a:solidFill>
                  <a:srgbClr val="002060"/>
                </a:solidFill>
                <a:latin typeface="Times New Roman" panose="02020603050405020304" pitchFamily="18" charset="0"/>
                <a:cs typeface="Times New Roman" panose="02020603050405020304" pitchFamily="18" charset="0"/>
              </a:rPr>
              <a:t>truyền</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cảm</a:t>
            </a:r>
            <a:r>
              <a:rPr lang="vi-VN" sz="3000" i="1" dirty="0">
                <a:solidFill>
                  <a:srgbClr val="002060"/>
                </a:solidFill>
                <a:latin typeface="Times New Roman" panose="02020603050405020304" pitchFamily="18" charset="0"/>
                <a:cs typeface="Times New Roman" panose="02020603050405020304" pitchFamily="18" charset="0"/>
              </a:rPr>
              <a:t>...</a:t>
            </a:r>
            <a:r>
              <a:rPr lang="vi-VN" sz="3000" dirty="0">
                <a:solidFill>
                  <a:srgbClr val="002060"/>
                </a:solidFill>
                <a:latin typeface="Times New Roman" panose="02020603050405020304" pitchFamily="18" charset="0"/>
                <a:cs typeface="Times New Roman" panose="02020603050405020304" pitchFamily="18" charset="0"/>
              </a:rPr>
              <a:t>)</a:t>
            </a:r>
          </a:p>
          <a:p>
            <a:r>
              <a:rPr lang="vi-VN" sz="3000" dirty="0">
                <a:solidFill>
                  <a:srgbClr val="002060"/>
                </a:solidFill>
                <a:latin typeface="Times New Roman" panose="02020603050405020304" pitchFamily="18" charset="0"/>
                <a:cs typeface="Times New Roman" panose="02020603050405020304" pitchFamily="18" charset="0"/>
              </a:rPr>
              <a:t> </a:t>
            </a:r>
            <a:r>
              <a:rPr lang="en-US" sz="3000" b="1" dirty="0">
                <a:solidFill>
                  <a:srgbClr val="002060"/>
                </a:solidFill>
                <a:latin typeface="Times New Roman" panose="02020603050405020304" pitchFamily="18" charset="0"/>
                <a:cs typeface="Times New Roman" panose="02020603050405020304" pitchFamily="18" charset="0"/>
              </a:rPr>
              <a:t>3)</a:t>
            </a:r>
            <a:r>
              <a:rPr lang="en-US" sz="3000"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Kết</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thúc</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bài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nói</a:t>
            </a:r>
            <a:r>
              <a:rPr lang="en-US" sz="3000" dirty="0">
                <a:solidFill>
                  <a:srgbClr val="002060"/>
                </a:solidFill>
                <a:latin typeface="Times New Roman" panose="02020603050405020304" pitchFamily="18" charset="0"/>
                <a:cs typeface="Times New Roman" panose="02020603050405020304" pitchFamily="18" charset="0"/>
              </a:rPr>
              <a:t>: </a:t>
            </a:r>
            <a:r>
              <a:rPr lang="en-US" sz="3000" i="1" dirty="0">
                <a:solidFill>
                  <a:srgbClr val="002060"/>
                </a:solidFill>
                <a:latin typeface="Times New Roman" panose="02020603050405020304" pitchFamily="18" charset="0"/>
                <a:cs typeface="Times New Roman" panose="02020603050405020304" pitchFamily="18" charset="0"/>
              </a:rPr>
              <a:t>(</a:t>
            </a:r>
            <a:r>
              <a:rPr lang="en-US" sz="3000" i="1" dirty="0" err="1">
                <a:solidFill>
                  <a:srgbClr val="002060"/>
                </a:solidFill>
                <a:latin typeface="Times New Roman" panose="02020603050405020304" pitchFamily="18" charset="0"/>
                <a:cs typeface="Times New Roman" panose="02020603050405020304" pitchFamily="18" charset="0"/>
              </a:rPr>
              <a:t>Giọng</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lắng</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lại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tha</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thiết</a:t>
            </a:r>
            <a:r>
              <a:rPr lang="en-US" sz="3000" i="1" dirty="0">
                <a:solidFill>
                  <a:srgbClr val="002060"/>
                </a:solidFill>
                <a:latin typeface="Times New Roman" panose="02020603050405020304" pitchFamily="18" charset="0"/>
                <a:cs typeface="Times New Roman" panose="02020603050405020304" pitchFamily="18" charset="0"/>
              </a:rPr>
              <a: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Các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bạn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thân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mến</a:t>
            </a:r>
            <a:r>
              <a:rPr lang="en-US" sz="3000" dirty="0">
                <a:solidFill>
                  <a:srgbClr val="002060"/>
                </a:solidFill>
                <a:latin typeface="Times New Roman" panose="02020603050405020304" pitchFamily="18" charset="0"/>
                <a:cs typeface="Times New Roman" panose="02020603050405020304" pitchFamily="18" charset="0"/>
              </a:rPr>
              <a:t>! </a:t>
            </a:r>
            <a:endParaRPr lang="vi-VN" sz="3000" dirty="0">
              <a:solidFill>
                <a:srgbClr val="002060"/>
              </a:solidFill>
              <a:latin typeface="Times New Roman" panose="02020603050405020304" pitchFamily="18" charset="0"/>
              <a:cs typeface="Times New Roman" panose="02020603050405020304" pitchFamily="18" charset="0"/>
            </a:endParaRPr>
          </a:p>
          <a:p>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Cảm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ơn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Thầy</a:t>
            </a:r>
            <a:r>
              <a:rPr lang="en-US" sz="3000" dirty="0">
                <a:solidFill>
                  <a:srgbClr val="002060"/>
                </a:solidFill>
                <a:latin typeface="Times New Roman" panose="02020603050405020304" pitchFamily="18" charset="0"/>
                <a:cs typeface="Times New Roman" panose="02020603050405020304" pitchFamily="18" charset="0"/>
              </a:rPr>
              <a:t>/</a:t>
            </a:r>
            <a:r>
              <a:rPr lang="en-US" sz="3000" dirty="0" err="1">
                <a:solidFill>
                  <a:srgbClr val="002060"/>
                </a:solidFill>
                <a:latin typeface="Times New Roman" panose="02020603050405020304" pitchFamily="18" charset="0"/>
                <a:cs typeface="Times New Roman" panose="02020603050405020304" pitchFamily="18" charset="0"/>
              </a:rPr>
              <a:t>Cô</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các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bạn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đã</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lắng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nghe</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bài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Rất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mong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nhận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được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những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góp</a:t>
            </a:r>
            <a:r>
              <a:rPr lang="en-US" sz="3000" dirty="0">
                <a:solidFill>
                  <a:srgbClr val="002060"/>
                </a:solidFill>
                <a:latin typeface="Times New Roman" panose="02020603050405020304" pitchFamily="18" charset="0"/>
                <a:cs typeface="Times New Roman" panose="02020603050405020304" pitchFamily="18" charset="0"/>
              </a:rPr>
              <a:t> ý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cs typeface="Times New Roman" panose="02020603050405020304" pitchFamily="18" charset="0"/>
              </a:rPr>
              <a:t> chia </a:t>
            </a:r>
            <a:r>
              <a:rPr lang="en-US" sz="3000" dirty="0" err="1">
                <a:solidFill>
                  <a:srgbClr val="002060"/>
                </a:solidFill>
                <a:latin typeface="Times New Roman" panose="02020603050405020304" pitchFamily="18" charset="0"/>
                <a:cs typeface="Times New Roman" panose="02020603050405020304" pitchFamily="18" charset="0"/>
              </a:rPr>
              <a:t>sẻ</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từ</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mọi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người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xin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chân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thành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cảm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ơn</a:t>
            </a:r>
            <a:r>
              <a:rPr lang="en-US" sz="3000" dirty="0">
                <a:solidFill>
                  <a:srgbClr val="002060"/>
                </a:solidFill>
                <a:latin typeface="Times New Roman" panose="02020603050405020304" pitchFamily="18" charset="0"/>
                <a:cs typeface="Times New Roman" panose="02020603050405020304" pitchFamily="18" charset="0"/>
              </a:rPr>
              <a:t>!</a:t>
            </a:r>
            <a:endParaRPr lang="vi-VN" sz="3000" dirty="0">
              <a:solidFill>
                <a:srgbClr val="002060"/>
              </a:solidFill>
              <a:latin typeface="Times New Roman" panose="02020603050405020304" pitchFamily="18" charset="0"/>
              <a:cs typeface="Times New Roman" panose="02020603050405020304" pitchFamily="18" charset="0"/>
            </a:endParaRPr>
          </a:p>
          <a:p>
            <a:r>
              <a:rPr lang="vi-VN" sz="2800" b="1" dirty="0">
                <a:solidFill>
                  <a:srgbClr val="002060"/>
                </a:solidFill>
                <a:latin typeface="Times New Roman" panose="02020603050405020304" pitchFamily="18" charset="0"/>
                <a:cs typeface="Times New Roman" panose="02020603050405020304" pitchFamily="18" charset="0"/>
              </a:rPr>
              <a:t> </a:t>
            </a:r>
            <a:endParaRPr 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9989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3638746" y="1029878"/>
            <a:ext cx="3761295" cy="923827"/>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1. Định hướng</a:t>
            </a:r>
            <a:endParaRPr lang="vi-VN" sz="3200">
              <a:solidFill>
                <a:srgbClr val="FF0000"/>
              </a:solidFill>
              <a:effectLst/>
              <a:latin typeface="Times New Roman" panose="02020603050405020304" pitchFamily="18" charset="0"/>
              <a:cs typeface="Times New Roman" panose="02020603050405020304" pitchFamily="18" charset="0"/>
            </a:endParaRPr>
          </a:p>
        </p:txBody>
      </p:sp>
      <p:sp>
        <p:nvSpPr>
          <p:cNvPr id="6" name="Oval Callout 5"/>
          <p:cNvSpPr/>
          <p:nvPr/>
        </p:nvSpPr>
        <p:spPr>
          <a:xfrm>
            <a:off x="141401" y="1726674"/>
            <a:ext cx="3679596" cy="4024462"/>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cãi</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7" name="Oval Callout 6"/>
          <p:cNvSpPr/>
          <p:nvPr/>
        </p:nvSpPr>
        <p:spPr>
          <a:xfrm>
            <a:off x="4225564" y="2258505"/>
            <a:ext cx="2978870" cy="3187832"/>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8" name="Oval Callout 7"/>
          <p:cNvSpPr/>
          <p:nvPr/>
        </p:nvSpPr>
        <p:spPr>
          <a:xfrm>
            <a:off x="7400041" y="1206631"/>
            <a:ext cx="4242062" cy="4544505"/>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9" name="Flowchart: Terminator 8"/>
          <p:cNvSpPr/>
          <p:nvPr/>
        </p:nvSpPr>
        <p:spPr>
          <a:xfrm>
            <a:off x="141401" y="32994"/>
            <a:ext cx="9577633" cy="848412"/>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Times New Roman" panose="02020603050405020304" pitchFamily="18" charset="0"/>
                <a:cs typeface="Times New Roman" panose="02020603050405020304" pitchFamily="18" charset="0"/>
              </a:rPr>
              <a:t>HOẠT ĐỘNG 2: HÌNH THÀNH KIẾN THỨC</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7482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6"/>
                                        </p:tgtEl>
                                      </p:cBhvr>
                                    </p:animEffect>
                                    <p:anim calcmode="lin" valueType="num">
                                      <p:cBhvr>
                                        <p:cTn id="19" dur="1000"/>
                                        <p:tgtEl>
                                          <p:spTgt spid="6"/>
                                        </p:tgtEl>
                                        <p:attrNameLst>
                                          <p:attrName>ppt_x</p:attrName>
                                        </p:attrNameLst>
                                      </p:cBhvr>
                                      <p:tavLst>
                                        <p:tav tm="0">
                                          <p:val>
                                            <p:strVal val="ppt_x"/>
                                          </p:val>
                                        </p:tav>
                                        <p:tav tm="100000">
                                          <p:val>
                                            <p:strVal val="ppt_x"/>
                                          </p:val>
                                        </p:tav>
                                      </p:tavLst>
                                    </p:anim>
                                    <p:anim calcmode="lin" valueType="num">
                                      <p:cBhvr>
                                        <p:cTn id="20" dur="1000"/>
                                        <p:tgtEl>
                                          <p:spTgt spid="6"/>
                                        </p:tgtEl>
                                        <p:attrNameLst>
                                          <p:attrName>ppt_y</p:attrName>
                                        </p:attrNameLst>
                                      </p:cBhvr>
                                      <p:tavLst>
                                        <p:tav tm="0">
                                          <p:val>
                                            <p:strVal val="ppt_y"/>
                                          </p:val>
                                        </p:tav>
                                        <p:tav tm="100000">
                                          <p:val>
                                            <p:strVal val="ppt_y+.1"/>
                                          </p:val>
                                        </p:tav>
                                      </p:tavLst>
                                    </p:anim>
                                    <p:set>
                                      <p:cBhvr>
                                        <p:cTn id="21" dur="1" fill="hold">
                                          <p:stCondLst>
                                            <p:cond delay="9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grpId="1" nodeType="clickEffect">
                                  <p:stCondLst>
                                    <p:cond delay="0"/>
                                  </p:stCondLst>
                                  <p:childTnLst>
                                    <p:anim calcmode="lin" valueType="num">
                                      <p:cBhvr>
                                        <p:cTn id="40" dur="500"/>
                                        <p:tgtEl>
                                          <p:spTgt spid="8"/>
                                        </p:tgtEl>
                                        <p:attrNameLst>
                                          <p:attrName>ppt_w</p:attrName>
                                        </p:attrNameLst>
                                      </p:cBhvr>
                                      <p:tavLst>
                                        <p:tav tm="0">
                                          <p:val>
                                            <p:strVal val="ppt_w"/>
                                          </p:val>
                                        </p:tav>
                                        <p:tav tm="100000">
                                          <p:val>
                                            <p:fltVal val="0"/>
                                          </p:val>
                                        </p:tav>
                                      </p:tavLst>
                                    </p:anim>
                                    <p:anim calcmode="lin" valueType="num">
                                      <p:cBhvr>
                                        <p:cTn id="41" dur="500"/>
                                        <p:tgtEl>
                                          <p:spTgt spid="8"/>
                                        </p:tgtEl>
                                        <p:attrNameLst>
                                          <p:attrName>ppt_h</p:attrName>
                                        </p:attrNameLst>
                                      </p:cBhvr>
                                      <p:tavLst>
                                        <p:tav tm="0">
                                          <p:val>
                                            <p:strVal val="ppt_h"/>
                                          </p:val>
                                        </p:tav>
                                        <p:tav tm="100000">
                                          <p:val>
                                            <p:fltVal val="0"/>
                                          </p:val>
                                        </p:tav>
                                      </p:tavLst>
                                    </p:anim>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1402" y="177446"/>
            <a:ext cx="11934057" cy="642131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hướng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a:t>
            </a:r>
            <a:r>
              <a:rPr lang="en-US" sz="3200" b="1" dirty="0">
                <a:latin typeface="Times New Roman" panose="02020603050405020304" pitchFamily="18" charset="0"/>
                <a:cs typeface="Times New Roman" panose="02020603050405020304" pitchFamily="18" charset="0"/>
              </a:rPr>
              <a:t> ý:</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857588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0" y="134471"/>
            <a:ext cx="3065929" cy="672353"/>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hành</a:t>
            </a:r>
            <a:endParaRPr lang="vi-VN" sz="3200" dirty="0">
              <a:solidFill>
                <a:srgbClr val="FF0000"/>
              </a:solidFill>
              <a:effectLst/>
              <a:latin typeface="Times New Roman" panose="02020603050405020304" pitchFamily="18" charset="0"/>
              <a:cs typeface="Times New Roman" panose="02020603050405020304" pitchFamily="18" charset="0"/>
            </a:endParaRPr>
          </a:p>
        </p:txBody>
      </p:sp>
      <p:sp>
        <p:nvSpPr>
          <p:cNvPr id="5" name="Down Arrow Callout 4"/>
          <p:cNvSpPr/>
          <p:nvPr/>
        </p:nvSpPr>
        <p:spPr>
          <a:xfrm>
            <a:off x="3415553" y="134471"/>
            <a:ext cx="6602506" cy="1909482"/>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PHIẾU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1: </a:t>
            </a:r>
          </a:p>
          <a:p>
            <a:pPr algn="ct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dàn</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endParaRPr lang="en-US" sz="3200" dirty="0">
              <a:latin typeface="Times New Roman" panose="02020603050405020304" pitchFamily="18" charset="0"/>
              <a:cs typeface="Times New Roman" panose="02020603050405020304" pitchFamily="18" charset="0"/>
            </a:endParaRPr>
          </a:p>
        </p:txBody>
      </p:sp>
      <p:sp>
        <p:nvSpPr>
          <p:cNvPr id="6" name="Oval 5"/>
          <p:cNvSpPr/>
          <p:nvPr/>
        </p:nvSpPr>
        <p:spPr>
          <a:xfrm>
            <a:off x="3599790" y="2043953"/>
            <a:ext cx="8592210" cy="112690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002060"/>
                </a:solidFill>
                <a:latin typeface="Times New Roman" panose="02020603050405020304" pitchFamily="18" charset="0"/>
                <a:cs typeface="Times New Roman" panose="02020603050405020304" pitchFamily="18" charset="0"/>
              </a:rPr>
              <a:t>Tìm</a:t>
            </a:r>
            <a:r>
              <a:rPr lang="en-US" sz="3200" b="1" dirty="0">
                <a:solidFill>
                  <a:srgbClr val="002060"/>
                </a:solidFill>
                <a:latin typeface="Times New Roman" panose="02020603050405020304" pitchFamily="18" charset="0"/>
                <a:cs typeface="Times New Roman" panose="02020603050405020304" pitchFamily="18" charset="0"/>
              </a:rPr>
              <a:t> ý: </a:t>
            </a:r>
            <a:r>
              <a:rPr lang="en-US" sz="3200" b="1" dirty="0" err="1">
                <a:solidFill>
                  <a:srgbClr val="002060"/>
                </a:solidFill>
                <a:latin typeface="Times New Roman" panose="02020603050405020304" pitchFamily="18" charset="0"/>
                <a:cs typeface="Times New Roman" panose="02020603050405020304" pitchFamily="18" charset="0"/>
              </a:rPr>
              <a:t>Đặt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lời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hỏi</a:t>
            </a:r>
            <a:endParaRPr lang="en-US"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09811757"/>
              </p:ext>
            </p:extLst>
          </p:nvPr>
        </p:nvGraphicFramePr>
        <p:xfrm>
          <a:off x="3684492" y="3751729"/>
          <a:ext cx="8001000" cy="2609215"/>
        </p:xfrm>
        <a:graphic>
          <a:graphicData uri="http://schemas.openxmlformats.org/drawingml/2006/table">
            <a:tbl>
              <a:tblPr firstRow="1" firstCol="1" bandRow="1">
                <a:tableStyleId>{5C22544A-7EE6-4342-B048-85BDC9FD1C3A}</a:tableStyleId>
              </a:tblPr>
              <a:tblGrid>
                <a:gridCol w="2666464">
                  <a:extLst>
                    <a:ext uri="{9D8B030D-6E8A-4147-A177-3AD203B41FA5}">
                      <a16:colId xmlns:a16="http://schemas.microsoft.com/office/drawing/2014/main" val="20000"/>
                    </a:ext>
                  </a:extLst>
                </a:gridCol>
                <a:gridCol w="2667268">
                  <a:extLst>
                    <a:ext uri="{9D8B030D-6E8A-4147-A177-3AD203B41FA5}">
                      <a16:colId xmlns:a16="http://schemas.microsoft.com/office/drawing/2014/main" val="20001"/>
                    </a:ext>
                  </a:extLst>
                </a:gridCol>
                <a:gridCol w="2667268">
                  <a:extLst>
                    <a:ext uri="{9D8B030D-6E8A-4147-A177-3AD203B41FA5}">
                      <a16:colId xmlns:a16="http://schemas.microsoft.com/office/drawing/2014/main" val="20002"/>
                    </a:ext>
                  </a:extLst>
                </a:gridCol>
              </a:tblGrid>
              <a:tr h="0">
                <a:tc rowSpan="2">
                  <a:txBody>
                    <a:bodyPr/>
                    <a:lstStyle/>
                    <a:p>
                      <a:pPr>
                        <a:lnSpc>
                          <a:spcPct val="107000"/>
                        </a:lnSpc>
                        <a:spcAft>
                          <a:spcPts val="0"/>
                        </a:spcAft>
                      </a:pPr>
                      <a:r>
                        <a:rPr lang="en-US" sz="3200" dirty="0" err="1">
                          <a:solidFill>
                            <a:srgbClr val="FF0000"/>
                          </a:solidFill>
                          <a:effectLst/>
                          <a:latin typeface="Times New Roman" panose="02020603050405020304" pitchFamily="18" charset="0"/>
                          <a:cs typeface="Times New Roman" panose="02020603050405020304" pitchFamily="18" charset="0"/>
                        </a:rPr>
                        <a:t>Câu</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hỏi</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tìm</a:t>
                      </a:r>
                      <a:r>
                        <a:rPr lang="en-US" sz="3200" dirty="0">
                          <a:solidFill>
                            <a:srgbClr val="FF0000"/>
                          </a:solidFill>
                          <a:effectLst/>
                          <a:latin typeface="Times New Roman" panose="02020603050405020304" pitchFamily="18" charset="0"/>
                          <a:cs typeface="Times New Roman" panose="02020603050405020304" pitchFamily="18" charset="0"/>
                        </a:rPr>
                        <a:t> ý</a:t>
                      </a:r>
                      <a:endParaRPr lang="en-US" sz="32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7000"/>
                        </a:lnSpc>
                        <a:spcAft>
                          <a:spcPts val="0"/>
                        </a:spcAft>
                      </a:pPr>
                      <a:r>
                        <a:rPr lang="en-US" sz="3200" dirty="0" err="1">
                          <a:solidFill>
                            <a:srgbClr val="FF0000"/>
                          </a:solidFill>
                          <a:effectLst/>
                          <a:latin typeface="Times New Roman" panose="02020603050405020304" pitchFamily="18" charset="0"/>
                          <a:cs typeface="Times New Roman" panose="02020603050405020304" pitchFamily="18" charset="0"/>
                        </a:rPr>
                        <a:t>Câu</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trả</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lời</a:t>
                      </a:r>
                      <a:endParaRPr lang="en-US" sz="32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a:lnSpc>
                          <a:spcPct val="107000"/>
                        </a:lnSpc>
                        <a:spcAft>
                          <a:spcPts val="0"/>
                        </a:spcAft>
                      </a:pPr>
                      <a:r>
                        <a:rPr lang="nl-NL" sz="3200">
                          <a:solidFill>
                            <a:schemeClr val="tx1"/>
                          </a:solidFill>
                          <a:effectLst/>
                          <a:latin typeface="Times New Roman" panose="02020603050405020304" pitchFamily="18" charset="0"/>
                          <a:cs typeface="Times New Roman" panose="02020603050405020304" pitchFamily="18" charset="0"/>
                        </a:rPr>
                        <a:t>“Bạch tuộc” (Giuyn Véc-nơ)</a:t>
                      </a:r>
                      <a:endParaRPr lang="en-US" sz="3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nl-NL" sz="3200">
                          <a:solidFill>
                            <a:schemeClr val="tx1"/>
                          </a:solidFill>
                          <a:effectLst/>
                          <a:latin typeface="Times New Roman" panose="02020603050405020304" pitchFamily="18" charset="0"/>
                          <a:cs typeface="Times New Roman" panose="02020603050405020304" pitchFamily="18" charset="0"/>
                        </a:rPr>
                        <a:t>“Chất làm gỉ” (Rây Brét-bơ-ry)</a:t>
                      </a:r>
                      <a:endParaRPr lang="en-US" sz="3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just">
                        <a:spcAft>
                          <a:spcPts val="0"/>
                        </a:spcAft>
                      </a:pPr>
                      <a:r>
                        <a:rPr lang="vi-VN"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Pentagon 7"/>
          <p:cNvSpPr/>
          <p:nvPr/>
        </p:nvSpPr>
        <p:spPr>
          <a:xfrm>
            <a:off x="326888" y="1089212"/>
            <a:ext cx="3086030" cy="2662517"/>
          </a:xfrm>
          <a:prstGeom prst="homePlat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chemeClr val="tx1"/>
                </a:solidFill>
                <a:latin typeface="Times New Roman" panose="02020603050405020304" pitchFamily="18" charset="0"/>
                <a:cs typeface="Times New Roman" panose="02020603050405020304" pitchFamily="18" charset="0"/>
              </a:rPr>
              <a:t>Thảo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luận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cặp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hoàn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Phiếu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tập</a:t>
            </a:r>
            <a:r>
              <a:rPr lang="en-US" sz="3200" dirty="0">
                <a:solidFill>
                  <a:srgbClr val="FF0000"/>
                </a:solidFill>
                <a:latin typeface="Times New Roman" panose="02020603050405020304" pitchFamily="18" charset="0"/>
                <a:cs typeface="Times New Roman" panose="02020603050405020304" pitchFamily="18" charset="0"/>
              </a:rPr>
              <a:t> 1</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12" y="3939988"/>
            <a:ext cx="3173506" cy="2918012"/>
          </a:xfrm>
          <a:prstGeom prst="rect">
            <a:avLst/>
          </a:prstGeom>
        </p:spPr>
      </p:pic>
    </p:spTree>
    <p:extLst>
      <p:ext uri="{BB962C8B-B14F-4D97-AF65-F5344CB8AC3E}">
        <p14:creationId xmlns:p14="http://schemas.microsoft.com/office/powerpoint/2010/main" val="7680222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16058" y="163999"/>
            <a:ext cx="9813303" cy="120288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002060"/>
                </a:solidFill>
                <a:latin typeface="Times New Roman" panose="02020603050405020304" pitchFamily="18" charset="0"/>
                <a:cs typeface="Times New Roman" panose="02020603050405020304" pitchFamily="18" charset="0"/>
              </a:rPr>
              <a:t>Lập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dàn</a:t>
            </a:r>
            <a:r>
              <a:rPr lang="en-US" sz="3200" b="1" dirty="0">
                <a:solidFill>
                  <a:srgbClr val="002060"/>
                </a:solidFill>
                <a:latin typeface="Times New Roman" panose="02020603050405020304" pitchFamily="18" charset="0"/>
                <a:cs typeface="Times New Roman" panose="02020603050405020304" pitchFamily="18" charset="0"/>
              </a:rPr>
              <a:t> ý </a:t>
            </a:r>
            <a:r>
              <a:rPr lang="en-US" sz="3200" b="1" dirty="0" err="1">
                <a:solidFill>
                  <a:srgbClr val="002060"/>
                </a:solidFill>
                <a:latin typeface="Times New Roman" panose="02020603050405020304" pitchFamily="18" charset="0"/>
                <a:cs typeface="Times New Roman" panose="02020603050405020304" pitchFamily="18" charset="0"/>
              </a:rPr>
              <a:t>cho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nói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Lựa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chọn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sắp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xếp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ý </a:t>
            </a:r>
            <a:r>
              <a:rPr lang="en-US" sz="3200" b="1" dirty="0" err="1">
                <a:solidFill>
                  <a:srgbClr val="002060"/>
                </a:solidFill>
                <a:latin typeface="Times New Roman" panose="02020603050405020304" pitchFamily="18" charset="0"/>
                <a:cs typeface="Times New Roman" panose="02020603050405020304" pitchFamily="18" charset="0"/>
              </a:rPr>
              <a:t>theo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bố</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cục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phần</a:t>
            </a:r>
            <a:r>
              <a:rPr lang="en-US" sz="3200" b="1" dirty="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17906235"/>
              </p:ext>
            </p:extLst>
          </p:nvPr>
        </p:nvGraphicFramePr>
        <p:xfrm>
          <a:off x="161366" y="1519518"/>
          <a:ext cx="11819964" cy="4570597"/>
        </p:xfrm>
        <a:graphic>
          <a:graphicData uri="http://schemas.openxmlformats.org/drawingml/2006/table">
            <a:tbl>
              <a:tblPr firstRow="1" firstCol="1" bandRow="1">
                <a:tableStyleId>{5C22544A-7EE6-4342-B048-85BDC9FD1C3A}</a:tableStyleId>
              </a:tblPr>
              <a:tblGrid>
                <a:gridCol w="2696156">
                  <a:extLst>
                    <a:ext uri="{9D8B030D-6E8A-4147-A177-3AD203B41FA5}">
                      <a16:colId xmlns:a16="http://schemas.microsoft.com/office/drawing/2014/main" val="20000"/>
                    </a:ext>
                  </a:extLst>
                </a:gridCol>
                <a:gridCol w="1857407">
                  <a:extLst>
                    <a:ext uri="{9D8B030D-6E8A-4147-A177-3AD203B41FA5}">
                      <a16:colId xmlns:a16="http://schemas.microsoft.com/office/drawing/2014/main" val="20001"/>
                    </a:ext>
                  </a:extLst>
                </a:gridCol>
                <a:gridCol w="3209655">
                  <a:extLst>
                    <a:ext uri="{9D8B030D-6E8A-4147-A177-3AD203B41FA5}">
                      <a16:colId xmlns:a16="http://schemas.microsoft.com/office/drawing/2014/main" val="20002"/>
                    </a:ext>
                  </a:extLst>
                </a:gridCol>
                <a:gridCol w="4056746">
                  <a:extLst>
                    <a:ext uri="{9D8B030D-6E8A-4147-A177-3AD203B41FA5}">
                      <a16:colId xmlns:a16="http://schemas.microsoft.com/office/drawing/2014/main" val="20003"/>
                    </a:ext>
                  </a:extLst>
                </a:gridCol>
              </a:tblGrid>
              <a:tr h="917696">
                <a:tc>
                  <a:txBody>
                    <a:bodyPr/>
                    <a:lstStyle/>
                    <a:p>
                      <a:pPr algn="ctr">
                        <a:lnSpc>
                          <a:spcPct val="107000"/>
                        </a:lnSpc>
                        <a:spcAft>
                          <a:spcPts val="0"/>
                        </a:spcAft>
                      </a:pPr>
                      <a:r>
                        <a:rPr lang="en-US" sz="3200" dirty="0" err="1">
                          <a:solidFill>
                            <a:srgbClr val="FF0000"/>
                          </a:solidFill>
                          <a:effectLst/>
                          <a:latin typeface="Times New Roman" panose="02020603050405020304" pitchFamily="18" charset="0"/>
                          <a:cs typeface="Times New Roman" panose="02020603050405020304" pitchFamily="18" charset="0"/>
                        </a:rPr>
                        <a:t>Dàn</a:t>
                      </a:r>
                      <a:r>
                        <a:rPr lang="en-US" sz="3200" dirty="0">
                          <a:solidFill>
                            <a:srgbClr val="FF0000"/>
                          </a:solidFill>
                          <a:effectLst/>
                          <a:latin typeface="Times New Roman" panose="02020603050405020304" pitchFamily="18" charset="0"/>
                          <a:cs typeface="Times New Roman" panose="02020603050405020304" pitchFamily="18" charset="0"/>
                        </a:rPr>
                        <a:t> ý </a:t>
                      </a:r>
                      <a:r>
                        <a:rPr lang="en-US" sz="3200" dirty="0" err="1">
                          <a:solidFill>
                            <a:srgbClr val="FF0000"/>
                          </a:solidFill>
                          <a:effectLst/>
                          <a:latin typeface="Times New Roman" panose="02020603050405020304" pitchFamily="18" charset="0"/>
                          <a:cs typeface="Times New Roman" panose="02020603050405020304" pitchFamily="18" charset="0"/>
                        </a:rPr>
                        <a:t>bài</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nói</a:t>
                      </a:r>
                      <a:endParaRPr lang="en-US" sz="32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lnSpc>
                          <a:spcPct val="107000"/>
                        </a:lnSpc>
                        <a:spcAft>
                          <a:spcPts val="0"/>
                        </a:spcAft>
                      </a:pPr>
                      <a:r>
                        <a:rPr lang="en-US" sz="3200" dirty="0" err="1">
                          <a:solidFill>
                            <a:srgbClr val="FF0000"/>
                          </a:solidFill>
                          <a:effectLst/>
                          <a:latin typeface="Times New Roman" panose="02020603050405020304" pitchFamily="18" charset="0"/>
                          <a:cs typeface="Times New Roman" panose="02020603050405020304" pitchFamily="18" charset="0"/>
                        </a:rPr>
                        <a:t>Nội</a:t>
                      </a:r>
                      <a:r>
                        <a:rPr lang="en-US" sz="3200" dirty="0">
                          <a:solidFill>
                            <a:srgbClr val="FF0000"/>
                          </a:solidFill>
                          <a:effectLst/>
                          <a:latin typeface="Times New Roman" panose="02020603050405020304" pitchFamily="18" charset="0"/>
                          <a:cs typeface="Times New Roman" panose="02020603050405020304" pitchFamily="18" charset="0"/>
                        </a:rPr>
                        <a:t> dung </a:t>
                      </a:r>
                      <a:r>
                        <a:rPr lang="en-US" sz="3200" dirty="0" err="1">
                          <a:solidFill>
                            <a:srgbClr val="FF0000"/>
                          </a:solidFill>
                          <a:effectLst/>
                          <a:latin typeface="Times New Roman" panose="02020603050405020304" pitchFamily="18" charset="0"/>
                          <a:cs typeface="Times New Roman" panose="02020603050405020304" pitchFamily="18" charset="0"/>
                        </a:rPr>
                        <a:t>nói</a:t>
                      </a:r>
                      <a:endParaRPr lang="en-US" sz="32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a:lnSpc>
                          <a:spcPct val="107000"/>
                        </a:lnSpc>
                        <a:spcAft>
                          <a:spcPts val="0"/>
                        </a:spcAft>
                      </a:pPr>
                      <a:r>
                        <a:rPr lang="en-US" sz="3200" dirty="0">
                          <a:solidFill>
                            <a:srgbClr val="002060"/>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a:solidFill>
                            <a:srgbClr val="002060"/>
                          </a:solidFill>
                          <a:effectLst/>
                          <a:latin typeface="Times New Roman" panose="02020603050405020304" pitchFamily="18" charset="0"/>
                          <a:cs typeface="Times New Roman" panose="02020603050405020304" pitchFamily="18" charset="0"/>
                        </a:rPr>
                        <a:t>Các ý nội dung</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a:solidFill>
                            <a:srgbClr val="002060"/>
                          </a:solidFill>
                          <a:effectLst/>
                          <a:latin typeface="Times New Roman" panose="02020603050405020304" pitchFamily="18" charset="0"/>
                          <a:cs typeface="Times New Roman" panose="02020603050405020304" pitchFamily="18" charset="0"/>
                        </a:rPr>
                        <a:t>Văn bản </a:t>
                      </a:r>
                      <a:r>
                        <a:rPr lang="nl-NL" sz="3200">
                          <a:solidFill>
                            <a:srgbClr val="002060"/>
                          </a:solidFill>
                          <a:effectLst/>
                          <a:latin typeface="Times New Roman" panose="02020603050405020304" pitchFamily="18" charset="0"/>
                          <a:cs typeface="Times New Roman" panose="02020603050405020304" pitchFamily="18" charset="0"/>
                        </a:rPr>
                        <a:t>“Bạch tuộc” ( Giuyn Véc-nơ)</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nl-NL" sz="3200" dirty="0">
                          <a:solidFill>
                            <a:srgbClr val="002060"/>
                          </a:solidFill>
                          <a:effectLst/>
                          <a:latin typeface="Times New Roman" panose="02020603050405020304" pitchFamily="18" charset="0"/>
                          <a:cs typeface="Times New Roman" panose="02020603050405020304" pitchFamily="18" charset="0"/>
                        </a:rPr>
                        <a:t>“Chất làm gỉ” (Rây Brét-bơ-ry)</a:t>
                      </a:r>
                      <a:endParaRPr lang="en-US" sz="3200"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just">
                        <a:lnSpc>
                          <a:spcPct val="107000"/>
                        </a:lnSpc>
                        <a:spcAft>
                          <a:spcPts val="0"/>
                        </a:spcAft>
                      </a:pPr>
                      <a:r>
                        <a:rPr lang="en-US" sz="3200" dirty="0" err="1">
                          <a:solidFill>
                            <a:srgbClr val="00B050"/>
                          </a:solidFill>
                          <a:effectLst/>
                          <a:latin typeface="Times New Roman" panose="02020603050405020304" pitchFamily="18" charset="0"/>
                          <a:cs typeface="Times New Roman" panose="02020603050405020304" pitchFamily="18" charset="0"/>
                        </a:rPr>
                        <a:t>Mở</a:t>
                      </a:r>
                      <a:r>
                        <a:rPr lang="en-US" sz="3200" dirty="0">
                          <a:solidFill>
                            <a:srgbClr val="00B050"/>
                          </a:solidFill>
                          <a:effectLst/>
                          <a:latin typeface="Times New Roman" panose="02020603050405020304" pitchFamily="18" charset="0"/>
                          <a:cs typeface="Times New Roman" panose="02020603050405020304" pitchFamily="18" charset="0"/>
                        </a:rPr>
                        <a:t> </a:t>
                      </a:r>
                      <a:r>
                        <a:rPr lang="en-US" sz="3200" dirty="0" err="1">
                          <a:solidFill>
                            <a:srgbClr val="00B050"/>
                          </a:solidFill>
                          <a:effectLst/>
                          <a:latin typeface="Times New Roman" panose="02020603050405020304" pitchFamily="18" charset="0"/>
                          <a:cs typeface="Times New Roman" panose="02020603050405020304" pitchFamily="18" charset="0"/>
                        </a:rPr>
                        <a:t>đầu</a:t>
                      </a:r>
                      <a:endParaRPr lang="en-US" sz="3200" dirty="0">
                        <a:solidFill>
                          <a:srgbClr val="00B05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just">
                        <a:lnSpc>
                          <a:spcPct val="107000"/>
                        </a:lnSpc>
                        <a:spcAft>
                          <a:spcPts val="0"/>
                        </a:spcAft>
                      </a:pPr>
                      <a:r>
                        <a:rPr lang="en-US" sz="3200" dirty="0" err="1">
                          <a:solidFill>
                            <a:srgbClr val="00B050"/>
                          </a:solidFill>
                          <a:effectLst/>
                          <a:latin typeface="Times New Roman" panose="02020603050405020304" pitchFamily="18" charset="0"/>
                          <a:cs typeface="Times New Roman" panose="02020603050405020304" pitchFamily="18" charset="0"/>
                        </a:rPr>
                        <a:t>Nội</a:t>
                      </a:r>
                      <a:r>
                        <a:rPr lang="en-US" sz="3200" baseline="0" dirty="0">
                          <a:solidFill>
                            <a:srgbClr val="00B050"/>
                          </a:solidFill>
                          <a:effectLst/>
                          <a:latin typeface="Times New Roman" panose="02020603050405020304" pitchFamily="18" charset="0"/>
                          <a:cs typeface="Times New Roman" panose="02020603050405020304" pitchFamily="18" charset="0"/>
                        </a:rPr>
                        <a:t> </a:t>
                      </a:r>
                      <a:r>
                        <a:rPr lang="en-US" sz="3200" dirty="0">
                          <a:solidFill>
                            <a:srgbClr val="00B050"/>
                          </a:solidFill>
                          <a:effectLst/>
                          <a:latin typeface="Times New Roman" panose="02020603050405020304" pitchFamily="18" charset="0"/>
                          <a:cs typeface="Times New Roman" panose="02020603050405020304" pitchFamily="18" charset="0"/>
                        </a:rPr>
                        <a:t>dung </a:t>
                      </a:r>
                      <a:r>
                        <a:rPr lang="en-US" sz="3200" dirty="0" err="1">
                          <a:solidFill>
                            <a:srgbClr val="00B050"/>
                          </a:solidFill>
                          <a:effectLst/>
                          <a:latin typeface="Times New Roman" panose="02020603050405020304" pitchFamily="18" charset="0"/>
                          <a:cs typeface="Times New Roman" panose="02020603050405020304" pitchFamily="18" charset="0"/>
                        </a:rPr>
                        <a:t>chính</a:t>
                      </a:r>
                      <a:endParaRPr lang="en-US" sz="3200" dirty="0">
                        <a:solidFill>
                          <a:srgbClr val="00B05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nSpc>
                          <a:spcPct val="107000"/>
                        </a:lnSpc>
                        <a:spcAft>
                          <a:spcPts val="0"/>
                        </a:spcAft>
                      </a:pPr>
                      <a:r>
                        <a:rPr lang="en-US" sz="3200" dirty="0" err="1">
                          <a:solidFill>
                            <a:srgbClr val="00B050"/>
                          </a:solidFill>
                          <a:effectLst/>
                          <a:latin typeface="Times New Roman" panose="02020603050405020304" pitchFamily="18" charset="0"/>
                          <a:cs typeface="Times New Roman" panose="02020603050405020304" pitchFamily="18" charset="0"/>
                        </a:rPr>
                        <a:t>Kết</a:t>
                      </a:r>
                      <a:r>
                        <a:rPr lang="en-US" sz="3200" dirty="0">
                          <a:solidFill>
                            <a:srgbClr val="00B050"/>
                          </a:solidFill>
                          <a:effectLst/>
                          <a:latin typeface="Times New Roman" panose="02020603050405020304" pitchFamily="18" charset="0"/>
                          <a:cs typeface="Times New Roman" panose="02020603050405020304" pitchFamily="18" charset="0"/>
                        </a:rPr>
                        <a:t> </a:t>
                      </a:r>
                      <a:r>
                        <a:rPr lang="en-US" sz="3200" dirty="0" err="1">
                          <a:solidFill>
                            <a:srgbClr val="00B050"/>
                          </a:solidFill>
                          <a:effectLst/>
                          <a:latin typeface="Times New Roman" panose="02020603050405020304" pitchFamily="18" charset="0"/>
                          <a:cs typeface="Times New Roman" panose="02020603050405020304" pitchFamily="18" charset="0"/>
                        </a:rPr>
                        <a:t>thúc</a:t>
                      </a:r>
                      <a:endParaRPr lang="en-US" sz="3200" dirty="0">
                        <a:solidFill>
                          <a:srgbClr val="00B05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3200">
                          <a:solidFill>
                            <a:srgbClr val="002060"/>
                          </a:solidFill>
                          <a:effectLst/>
                          <a:latin typeface="Times New Roman" panose="02020603050405020304" pitchFamily="18" charset="0"/>
                          <a:cs typeface="Times New Roman" panose="02020603050405020304" pitchFamily="18" charset="0"/>
                        </a:rPr>
                        <a:t> </a:t>
                      </a:r>
                      <a:endParaRPr lang="en-US" sz="320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dirty="0">
                          <a:solidFill>
                            <a:srgbClr val="002060"/>
                          </a:solidFill>
                          <a:effectLst/>
                          <a:latin typeface="Times New Roman" panose="02020603050405020304" pitchFamily="18" charset="0"/>
                          <a:cs typeface="Times New Roman" panose="02020603050405020304" pitchFamily="18" charset="0"/>
                        </a:rPr>
                        <a:t> </a:t>
                      </a:r>
                      <a:endParaRPr lang="en-US" sz="3200"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06995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5459" y="110211"/>
            <a:ext cx="11214847" cy="147917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b="1" dirty="0">
                <a:solidFill>
                  <a:srgbClr val="002060"/>
                </a:solidFill>
                <a:latin typeface="Times New Roman" panose="02020603050405020304" pitchFamily="18" charset="0"/>
                <a:cs typeface="Times New Roman" panose="02020603050405020304" pitchFamily="18" charset="0"/>
              </a:rPr>
              <a:t>Bài tập:</a:t>
            </a:r>
            <a:r>
              <a:rPr lang="nl-NL" sz="3200" dirty="0">
                <a:solidFill>
                  <a:srgbClr val="002060"/>
                </a:solidFill>
                <a:latin typeface="Times New Roman" panose="02020603050405020304" pitchFamily="18" charset="0"/>
                <a:cs typeface="Times New Roman" panose="02020603050405020304" pitchFamily="18" charset="0"/>
              </a:rPr>
              <a:t> Trao đổi về vấn đề: Sự việc và con người được kể trong văn bản “Bạch tuộc” (Giuyn Véc-nơ) hoặc “Chất làm gỉ” (Rây Brét-bơ-ry) có thực hay không?</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35" y="2285997"/>
            <a:ext cx="4545106" cy="4437531"/>
          </a:xfrm>
          <a:prstGeom prst="rect">
            <a:avLst/>
          </a:prstGeom>
        </p:spPr>
      </p:pic>
      <p:sp>
        <p:nvSpPr>
          <p:cNvPr id="6" name="Flowchart: Manual Operation 5"/>
          <p:cNvSpPr/>
          <p:nvPr/>
        </p:nvSpPr>
        <p:spPr>
          <a:xfrm>
            <a:off x="5459506" y="2323704"/>
            <a:ext cx="6266330" cy="4007225"/>
          </a:xfrm>
          <a:prstGeom prst="flowChartManualOperat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Times New Roman" panose="02020603050405020304" pitchFamily="18" charset="0"/>
                <a:cs typeface="Times New Roman" panose="02020603050405020304" pitchFamily="18" charset="0"/>
              </a:rPr>
              <a:t>Thảo luận nhóm</a:t>
            </a:r>
          </a:p>
          <a:p>
            <a:r>
              <a:rPr lang="pt-BR" sz="3200" dirty="0">
                <a:latin typeface="Times New Roman" panose="02020603050405020304" pitchFamily="18" charset="0"/>
                <a:cs typeface="Times New Roman" panose="02020603050405020304" pitchFamily="18" charset="0"/>
              </a:rPr>
              <a:t>Nhóm lẻ 1,3,5: Thực hiện với văn bản  “Bạch tuộc”(Véc- nơ)</a:t>
            </a:r>
            <a:endParaRPr lang="en-US"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Nhóm chẵn 2,4,6: Thực hiện với văn bản “Chất làm gỉ”.</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9842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5134</Words>
  <Application>Microsoft Office PowerPoint</Application>
  <PresentationFormat>Widescreen</PresentationFormat>
  <Paragraphs>367</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49</cp:revision>
  <dcterms:created xsi:type="dcterms:W3CDTF">2022-06-28T12:34:08Z</dcterms:created>
  <dcterms:modified xsi:type="dcterms:W3CDTF">2023-11-15T01:09:31Z</dcterms:modified>
</cp:coreProperties>
</file>