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9"/>
  </p:notesMasterIdLst>
  <p:sldIdLst>
    <p:sldId id="329" r:id="rId2"/>
    <p:sldId id="336" r:id="rId3"/>
    <p:sldId id="313" r:id="rId4"/>
    <p:sldId id="330" r:id="rId5"/>
    <p:sldId id="310" r:id="rId6"/>
    <p:sldId id="332" r:id="rId7"/>
    <p:sldId id="333" r:id="rId8"/>
    <p:sldId id="290" r:id="rId9"/>
    <p:sldId id="312" r:id="rId10"/>
    <p:sldId id="314" r:id="rId11"/>
    <p:sldId id="334" r:id="rId12"/>
    <p:sldId id="335" r:id="rId13"/>
    <p:sldId id="309" r:id="rId14"/>
    <p:sldId id="317" r:id="rId15"/>
    <p:sldId id="320" r:id="rId16"/>
    <p:sldId id="321" r:id="rId17"/>
    <p:sldId id="322" r:id="rId18"/>
  </p:sldIdLst>
  <p:sldSz cx="11887200" cy="6765925"/>
  <p:notesSz cx="6858000" cy="9144000"/>
  <p:embeddedFontLst>
    <p:embeddedFont>
      <p:font typeface="Fira Sans Extra Condensed" charset="0"/>
      <p:regular r:id="rId20"/>
      <p:bold r:id="rId21"/>
      <p:italic r:id="rId22"/>
      <p:boldItalic r:id="rId23"/>
    </p:embeddedFont>
    <p:embeddedFont>
      <p:font typeface="Fira Sans Extra Condensed Medium" charset="0"/>
      <p:regular r:id="rId24"/>
      <p:bold r:id="rId25"/>
      <p:italic r:id="rId26"/>
      <p:boldItalic r:id="rId27"/>
    </p:embeddedFont>
    <p:embeddedFont>
      <p:font typeface="Calibri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903BD"/>
    <a:srgbClr val="FDFA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3976"/>
    <p:restoredTop sz="94773"/>
  </p:normalViewPr>
  <p:slideViewPr>
    <p:cSldViewPr snapToGrid="0" snapToObjects="1">
      <p:cViewPr>
        <p:scale>
          <a:sx n="81" d="100"/>
          <a:sy n="81" d="100"/>
        </p:scale>
        <p:origin x="-12" y="216"/>
      </p:cViewPr>
      <p:guideLst>
        <p:guide orient="horz" pos="2131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685800"/>
            <a:ext cx="60229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532094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794871-E6D0-4154-BEA0-46133F580E14}" type="slidenum">
              <a:rPr lang="en-US" sz="1200"/>
              <a:pPr>
                <a:spcBef>
                  <a:spcPct val="0"/>
                </a:spcBef>
              </a:pPr>
              <a:t>1</a:t>
            </a:fld>
            <a:endParaRPr lang="en-US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43000"/>
            <a:ext cx="5422900" cy="30861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vi-VN" sz="168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9326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778793" y="3603578"/>
            <a:ext cx="4126590" cy="10426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11014195" y="6134145"/>
            <a:ext cx="713310" cy="5177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5778793" y="1317850"/>
            <a:ext cx="4703010" cy="23148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5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014195" y="6134145"/>
            <a:ext cx="713310" cy="5177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94360" y="6161377"/>
            <a:ext cx="2773680" cy="469857"/>
          </a:xfrm>
          <a:prstGeom prst="rect">
            <a:avLst/>
          </a:prstGeom>
          <a:ln/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061460" y="6161377"/>
            <a:ext cx="3764280" cy="469857"/>
          </a:xfrm>
          <a:prstGeom prst="rect">
            <a:avLst/>
          </a:prstGeom>
          <a:ln/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C50C4-10D3-4B69-AF8D-EA3C5E64756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4501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589700" y="543504"/>
            <a:ext cx="4703010" cy="18121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52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014195" y="6134145"/>
            <a:ext cx="713310" cy="5177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02713" y="543504"/>
            <a:ext cx="10681710" cy="7533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05210" y="1516003"/>
            <a:ext cx="11076780" cy="44940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014195" y="6134145"/>
            <a:ext cx="713310" cy="5177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602713" y="543504"/>
            <a:ext cx="10681710" cy="7533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05210" y="1516003"/>
            <a:ext cx="5199870" cy="44940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282120" y="1516003"/>
            <a:ext cx="5199870" cy="44940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014195" y="6134145"/>
            <a:ext cx="713310" cy="5177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05210" y="730854"/>
            <a:ext cx="3650400" cy="9940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05210" y="1827924"/>
            <a:ext cx="3650400" cy="41822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014195" y="6134145"/>
            <a:ext cx="713310" cy="5177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37325" y="592142"/>
            <a:ext cx="8278140" cy="53811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014195" y="6134145"/>
            <a:ext cx="713310" cy="5177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943600" y="-164"/>
            <a:ext cx="5943600" cy="67659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45150" y="1622158"/>
            <a:ext cx="5258760" cy="19498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45150" y="3687255"/>
            <a:ext cx="5258760" cy="16246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421350" y="952472"/>
            <a:ext cx="4988100" cy="48606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014195" y="6134145"/>
            <a:ext cx="713310" cy="5177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05210" y="5565034"/>
            <a:ext cx="7798440" cy="7959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014195" y="6134145"/>
            <a:ext cx="713310" cy="5177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05210" y="1455032"/>
            <a:ext cx="11076780" cy="25828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05210" y="4146538"/>
            <a:ext cx="11076780" cy="17111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014195" y="6134145"/>
            <a:ext cx="713310" cy="5177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2713" y="543504"/>
            <a:ext cx="10681710" cy="753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05210" y="1516003"/>
            <a:ext cx="11076780" cy="4494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Fira Sans Extra Condensed"/>
              <a:buChar char="●"/>
              <a:defRPr sz="1200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Fira Sans Extra Condensed"/>
              <a:buChar char="○"/>
              <a:defRPr sz="1200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Fira Sans Extra Condensed"/>
              <a:buChar char="■"/>
              <a:defRPr sz="1200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Fira Sans Extra Condensed"/>
              <a:buChar char="●"/>
              <a:defRPr sz="1200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Fira Sans Extra Condensed"/>
              <a:buChar char="○"/>
              <a:defRPr sz="1200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Fira Sans Extra Condensed"/>
              <a:buChar char="■"/>
              <a:defRPr sz="1200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Fira Sans Extra Condensed"/>
              <a:buChar char="●"/>
              <a:defRPr sz="1200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Fira Sans Extra Condensed"/>
              <a:buChar char="○"/>
              <a:defRPr sz="1200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Fira Sans Extra Condensed"/>
              <a:buChar char="■"/>
              <a:defRPr sz="1200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014195" y="6134145"/>
            <a:ext cx="713310" cy="51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media" Target="../media/media7.mp3"/><Relationship Id="rId3" Type="http://schemas.openxmlformats.org/officeDocument/2006/relationships/image" Target="../media/image5.jpeg"/><Relationship Id="rId7" Type="http://schemas.microsoft.com/office/2007/relationships/media" Target="../media/media3.mp3"/><Relationship Id="rId12" Type="http://schemas.microsoft.com/office/2007/relationships/media" Target="../media/media6.mp3"/><Relationship Id="rId2" Type="http://schemas.openxmlformats.org/officeDocument/2006/relationships/slideLayout" Target="../slideLayouts/slideLayout11.xml"/><Relationship Id="rId1" Type="http://schemas.openxmlformats.org/officeDocument/2006/relationships/video" Target="NULL" TargetMode="External"/><Relationship Id="rId6" Type="http://schemas.microsoft.com/office/2007/relationships/media" Target="../media/media2.mp3"/><Relationship Id="rId11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microsoft.com/office/2007/relationships/media" Target="../media/media5.mp3"/><Relationship Id="rId4" Type="http://schemas.microsoft.com/office/2007/relationships/media" Target="../media/media1.mp3"/><Relationship Id="rId9" Type="http://schemas.microsoft.com/office/2007/relationships/media" Target="../media/media4.mp3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du%20lieu\Unit7\Unit7-Getting%20started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media" Target="../media/media7.mp3"/><Relationship Id="rId3" Type="http://schemas.openxmlformats.org/officeDocument/2006/relationships/image" Target="../media/image5.jpeg"/><Relationship Id="rId7" Type="http://schemas.microsoft.com/office/2007/relationships/media" Target="../media/media3.mp3"/><Relationship Id="rId12" Type="http://schemas.microsoft.com/office/2007/relationships/media" Target="../media/media6.mp3"/><Relationship Id="rId2" Type="http://schemas.openxmlformats.org/officeDocument/2006/relationships/slideLayout" Target="../slideLayouts/slideLayout11.xml"/><Relationship Id="rId1" Type="http://schemas.openxmlformats.org/officeDocument/2006/relationships/video" Target="NULL" TargetMode="External"/><Relationship Id="rId6" Type="http://schemas.microsoft.com/office/2007/relationships/media" Target="../media/media2.mp3"/><Relationship Id="rId11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microsoft.com/office/2007/relationships/media" Target="../media/media5.mp3"/><Relationship Id="rId4" Type="http://schemas.microsoft.com/office/2007/relationships/media" Target="../media/media1.mp3"/><Relationship Id="rId9" Type="http://schemas.microsoft.com/office/2007/relationships/media" Target="../media/media4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8.mp3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5.jpeg"/><Relationship Id="rId11" Type="http://schemas.microsoft.com/office/2007/relationships/media" Target="../media/media9.mp3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4a54840a_686827f4_1110386_182317034_2_res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0465"/>
            <a:ext cx="11887200" cy="674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firew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4" y="2645962"/>
            <a:ext cx="1701423" cy="68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0" descr="Butterfly 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2925" y="3637820"/>
            <a:ext cx="537378" cy="38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AG00130_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4577523">
            <a:off x="5361615" y="3793084"/>
            <a:ext cx="108213" cy="10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AG00130_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018755">
            <a:off x="6084032" y="3852630"/>
            <a:ext cx="91274" cy="10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 descr="AG00130_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3759841">
            <a:off x="3921362" y="3563697"/>
            <a:ext cx="168640" cy="14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 descr="AG00130_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018755">
            <a:off x="6733348" y="2612234"/>
            <a:ext cx="91274" cy="10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9" descr="images_15"/>
          <p:cNvPicPr>
            <a:picLocks noChangeAspect="1" noChangeArrowheads="1" noCrop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3511" y="3969162"/>
            <a:ext cx="604344" cy="35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8" descr="Picture2"/>
          <p:cNvPicPr>
            <a:picLocks noChangeAspect="1" noChangeArrowheads="1" noCrop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0865" y="2618398"/>
            <a:ext cx="1206021" cy="73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0" descr="Bồ câu"/>
          <p:cNvPicPr>
            <a:picLocks noChangeAspect="1" noChangeArrowheads="1" noCrop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26206">
            <a:off x="8161583" y="3395047"/>
            <a:ext cx="821559" cy="36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0" y="0"/>
            <a:ext cx="11887200" cy="6765925"/>
            <a:chOff x="0" y="24"/>
            <a:chExt cx="5760" cy="4299"/>
          </a:xfrm>
        </p:grpSpPr>
        <p:pic>
          <p:nvPicPr>
            <p:cNvPr id="3089" name="Picture 22" descr="N3"/>
            <p:cNvPicPr>
              <a:picLocks noChangeAspect="1" noChangeArrowheads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0" name="Picture 23" descr="N3"/>
            <p:cNvPicPr>
              <a:picLocks noChangeAspect="1" noChangeArrowheads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1" name="Picture 24" descr="N3"/>
            <p:cNvPicPr>
              <a:picLocks noChangeAspect="1" noChangeArrowheads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2" name="Picture 25" descr="N3"/>
            <p:cNvPicPr>
              <a:picLocks noChangeAspect="1" noChangeArrowheads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37"/>
              <a:ext cx="5747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87" name="Picture 26" descr="WINGS"/>
          <p:cNvPicPr>
            <a:picLocks noChangeAspect="1" noChangeArrowheads="1" noCrop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7144" y="2755918"/>
            <a:ext cx="492736" cy="2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Text Box 6"/>
          <p:cNvSpPr txBox="1">
            <a:spLocks noChangeArrowheads="1"/>
          </p:cNvSpPr>
          <p:nvPr/>
        </p:nvSpPr>
        <p:spPr bwMode="auto">
          <a:xfrm>
            <a:off x="-52768" y="886310"/>
            <a:ext cx="12475527" cy="276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133" tIns="38066" rIns="76133" bIns="3806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sz="40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7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RECIPES AND EATING HABITS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40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1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GETTING STARTED</a:t>
            </a:r>
          </a:p>
          <a:p>
            <a:pPr algn="ctr" eaLnBrk="1" hangingPunct="1">
              <a:spcBef>
                <a:spcPts val="600"/>
              </a:spcBef>
              <a:defRPr/>
            </a:pP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600"/>
              </a:spcBef>
              <a:defRPr/>
            </a:pP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80428" y="2708132"/>
            <a:ext cx="10698480" cy="446519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42121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4858" y="86525"/>
            <a:ext cx="5438956" cy="435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9957" y="2"/>
            <a:ext cx="5338026" cy="444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7AF8E01-244E-AE44-BDC8-E544A536FFE8}"/>
              </a:ext>
            </a:extLst>
          </p:cNvPr>
          <p:cNvSpPr txBox="1"/>
          <p:nvPr/>
        </p:nvSpPr>
        <p:spPr>
          <a:xfrm>
            <a:off x="702480" y="4463959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Mum</a:t>
            </a:r>
            <a:endParaRPr lang="x-none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806" y="4878667"/>
            <a:ext cx="2865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-boil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drain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prawns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7AF8E01-244E-AE44-BDC8-E544A536FFE8}"/>
              </a:ext>
            </a:extLst>
          </p:cNvPr>
          <p:cNvSpPr txBox="1"/>
          <p:nvPr/>
        </p:nvSpPr>
        <p:spPr>
          <a:xfrm>
            <a:off x="3518069" y="435712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Nick</a:t>
            </a:r>
            <a:endParaRPr lang="x-none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17022" y="4740780"/>
            <a:ext cx="3275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-wash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celery, 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-peel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prawns, 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mix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ingredients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7AF8E01-244E-AE44-BDC8-E544A536FFE8}"/>
              </a:ext>
            </a:extLst>
          </p:cNvPr>
          <p:cNvSpPr txBox="1"/>
          <p:nvPr/>
        </p:nvSpPr>
        <p:spPr>
          <a:xfrm>
            <a:off x="7934124" y="4472935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</a:t>
            </a:r>
            <a:endParaRPr lang="x-none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69723" y="4814088"/>
            <a:ext cx="50174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wash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spring onions, 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chop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celery and spring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onions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mix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ingredients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F339F7E-E239-DA41-8EC6-D5E9EF5F2366}"/>
              </a:ext>
            </a:extLst>
          </p:cNvPr>
          <p:cNvCxnSpPr/>
          <p:nvPr/>
        </p:nvCxnSpPr>
        <p:spPr>
          <a:xfrm>
            <a:off x="2851034" y="4621247"/>
            <a:ext cx="0" cy="18604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1F339F7E-E239-DA41-8EC6-D5E9EF5F2366}"/>
              </a:ext>
            </a:extLst>
          </p:cNvPr>
          <p:cNvCxnSpPr/>
          <p:nvPr/>
        </p:nvCxnSpPr>
        <p:spPr>
          <a:xfrm>
            <a:off x="6784389" y="4677139"/>
            <a:ext cx="0" cy="17486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7027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4123" y="142130"/>
            <a:ext cx="11558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Exercise </a:t>
            </a:r>
            <a:r>
              <a:rPr lang="vi-VN" sz="2400" b="1" u="sng" dirty="0" smtClean="0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400" b="1" dirty="0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. a. In pairs, discuss which country from the box is associated with each dish in 2. </a:t>
            </a:r>
            <a:r>
              <a:rPr lang="vi-VN" sz="2400" b="1" i="1" dirty="0" smtClean="0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400" b="1" i="1" dirty="0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Theo cặp, thảo luận xem đất nước nào liên quan tới các món ăn ở bài 2</a:t>
            </a:r>
            <a:r>
              <a:rPr lang="vi-VN" sz="2400" b="1" i="1" dirty="0" smtClean="0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vi-VN" sz="2400" b="1" dirty="0">
              <a:solidFill>
                <a:srgbClr val="1903B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917" y="973127"/>
            <a:ext cx="11303591" cy="5474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9699" y="3135291"/>
            <a:ext cx="20585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The USA: 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33965" y="3135291"/>
            <a:ext cx="2409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Japan: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75444" y="3135291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UK: 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91965" y="3158737"/>
            <a:ext cx="1319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Mexico: </a:t>
            </a:r>
          </a:p>
        </p:txBody>
      </p:sp>
      <p:sp>
        <p:nvSpPr>
          <p:cNvPr id="8" name="Rectangle 7"/>
          <p:cNvSpPr/>
          <p:nvPr/>
        </p:nvSpPr>
        <p:spPr>
          <a:xfrm>
            <a:off x="771634" y="5972275"/>
            <a:ext cx="1167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Italy: 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69843" y="5937106"/>
            <a:ext cx="2749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Thailand: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9377" y="5943711"/>
            <a:ext cx="1441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Viet Nam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269228" y="5962039"/>
            <a:ext cx="1896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India: 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992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367" y="102682"/>
            <a:ext cx="11388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Exercise</a:t>
            </a:r>
            <a:r>
              <a:rPr lang="en-US" sz="2400" b="1" dirty="0" smtClean="0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 3b</a:t>
            </a:r>
            <a:r>
              <a:rPr lang="en-US" sz="2400" b="1" dirty="0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. Fill each blank with the name of a dish in 2. </a:t>
            </a:r>
          </a:p>
        </p:txBody>
      </p:sp>
      <p:sp>
        <p:nvSpPr>
          <p:cNvPr id="4" name="Rectangle 3"/>
          <p:cNvSpPr/>
          <p:nvPr/>
        </p:nvSpPr>
        <p:spPr>
          <a:xfrm>
            <a:off x="111367" y="597878"/>
            <a:ext cx="1177583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____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is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 traditional dish made from layers of pasta, meat sauce and tomato sauce. It’s popular all over the world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Lasagne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là một món ăn truyền thống được làm từ các lớp mì ống, sốt thịt và sốt cà chua. Nó phổ biến trên khắp thế giới.)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If you like spicy food, you should try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____    .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It is a dish of meat or vegetables, cooked in a spicy sauce, often served with rice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      ____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 traditional meat pie served in Britain. Beef steak and gravy are enclosed in a pastry shell and baked in the oven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____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is a dish of meat and vegetables cut into strips. It is cooked and wrapped inside a flatbread.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5. If you want to eat something healthy, try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____   .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It is a dish of small cakes of cold cooked rice,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flavoured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with vinegar and served with raw fish, avocado, etc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1173" y="609602"/>
            <a:ext cx="1279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Lasagne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01529" y="1728522"/>
            <a:ext cx="918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curry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367" y="2494045"/>
            <a:ext cx="11476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1903BD"/>
                </a:solidFill>
                <a:latin typeface="+mj-lt"/>
              </a:rPr>
              <a:t>(Nếu bạn thích thức ăn cay, bạn nên thử cà ri. Đó là một món ăn của thịt hoặc rau, nấu với sốt cay, thường dùng với cơm.)  </a:t>
            </a:r>
            <a:endParaRPr lang="en-US" sz="2000" b="1" dirty="0">
              <a:solidFill>
                <a:srgbClr val="1903BD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2812" y="3150076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steak pie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9" name="Rectangle 8"/>
          <p:cNvSpPr/>
          <p:nvPr/>
        </p:nvSpPr>
        <p:spPr>
          <a:xfrm>
            <a:off x="64475" y="3876712"/>
            <a:ext cx="119516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1903BD"/>
                </a:solidFill>
                <a:latin typeface="+mj-lt"/>
              </a:rPr>
              <a:t>(Bánh thịt nướng là một chiếc bánh thịt truyền thống ở Anh. Thịt bít tết bò và nước thịt được gói bởi một vỏ bánh ngọt và nướng trong lò.)  </a:t>
            </a:r>
            <a:endParaRPr lang="en-US" sz="2400" b="1" dirty="0">
              <a:solidFill>
                <a:srgbClr val="1903BD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7773" y="4613925"/>
            <a:ext cx="1090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Fajitas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58607" y="5362675"/>
            <a:ext cx="1007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sushi. </a:t>
            </a:r>
          </a:p>
        </p:txBody>
      </p:sp>
    </p:spTree>
    <p:extLst>
      <p:ext uri="{BB962C8B-B14F-4D97-AF65-F5344CB8AC3E}">
        <p14:creationId xmlns:p14="http://schemas.microsoft.com/office/powerpoint/2010/main" xmlns="" val="255666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540" y="78786"/>
            <a:ext cx="8915400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42887" y="865590"/>
            <a:ext cx="5726790" cy="394723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x-none" sz="2400" b="1" smtClean="0">
                <a:latin typeface="Times New Roman" pitchFamily="18" charset="0"/>
                <a:cs typeface="Times New Roman" pitchFamily="18" charset="0"/>
              </a:rPr>
              <a:t>rawns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 n) 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tôm</a:t>
            </a:r>
            <a:endParaRPr lang="x-none" sz="24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drain (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v)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ráo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peel (v)</a:t>
            </a:r>
            <a:r>
              <a:rPr lang="el-GR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starter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(n)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chop (v):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combine 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(v):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trộn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Versatile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( a)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3"/>
          <p:cNvSpPr>
            <a:spLocks noGrp="1" noChangeArrowheads="1"/>
          </p:cNvSpPr>
          <p:nvPr>
            <p:ph type="title"/>
          </p:nvPr>
        </p:nvSpPr>
        <p:spPr>
          <a:xfrm>
            <a:off x="2179319" y="349398"/>
            <a:ext cx="2886892" cy="715748"/>
          </a:xfrm>
        </p:spPr>
        <p:txBody>
          <a:bodyPr/>
          <a:lstStyle/>
          <a:p>
            <a:r>
              <a:rPr lang="en-US" altLang="en-US" sz="2100" b="1" dirty="0">
                <a:solidFill>
                  <a:srgbClr val="0000CC"/>
                </a:solidFill>
                <a:cs typeface="Arial" charset="0"/>
              </a:rPr>
              <a:t>* Vocabulary</a:t>
            </a:r>
            <a:r>
              <a:rPr lang="en-US" altLang="en-US" sz="2100" b="1" dirty="0">
                <a:cs typeface="Arial" charset="0"/>
              </a:rPr>
              <a:t>:</a:t>
            </a:r>
          </a:p>
        </p:txBody>
      </p:sp>
      <p:pic>
        <p:nvPicPr>
          <p:cNvPr id="2" name="versatile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87394" y="5390368"/>
            <a:ext cx="586884" cy="573025"/>
          </a:xfrm>
          <a:prstGeom prst="rect">
            <a:avLst/>
          </a:prstGeom>
        </p:spPr>
      </p:pic>
      <p:pic>
        <p:nvPicPr>
          <p:cNvPr id="3" name="combine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93017" y="4567503"/>
            <a:ext cx="575669" cy="569736"/>
          </a:xfrm>
          <a:prstGeom prst="rect">
            <a:avLst/>
          </a:prstGeom>
        </p:spPr>
      </p:pic>
      <p:pic>
        <p:nvPicPr>
          <p:cNvPr id="7" name="chop (1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57501" y="4010704"/>
            <a:ext cx="631742" cy="479730"/>
          </a:xfrm>
          <a:prstGeom prst="rect">
            <a:avLst/>
          </a:prstGeom>
        </p:spPr>
      </p:pic>
      <p:pic>
        <p:nvPicPr>
          <p:cNvPr id="8" name="starter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46279" y="3206638"/>
            <a:ext cx="687813" cy="592432"/>
          </a:xfrm>
          <a:prstGeom prst="rect">
            <a:avLst/>
          </a:prstGeom>
        </p:spPr>
      </p:pic>
      <p:pic>
        <p:nvPicPr>
          <p:cNvPr id="9" name="peel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089268" y="2435190"/>
            <a:ext cx="613058" cy="602189"/>
          </a:xfrm>
          <a:prstGeom prst="rect">
            <a:avLst/>
          </a:prstGeom>
        </p:spPr>
      </p:pic>
      <p:pic>
        <p:nvPicPr>
          <p:cNvPr id="10" name="drain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69654" y="1617314"/>
            <a:ext cx="607439" cy="689359"/>
          </a:xfrm>
          <a:prstGeom prst="rect">
            <a:avLst/>
          </a:prstGeom>
        </p:spPr>
      </p:pic>
      <p:pic>
        <p:nvPicPr>
          <p:cNvPr id="11" name="prawn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8061" y="936766"/>
            <a:ext cx="590625" cy="6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552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7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7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6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10" y="608206"/>
            <a:ext cx="11481989" cy="755062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Nick, his Mum and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are preparing the prawn salad (1).……………knows the recipes for this salad. She loves this dish because it is(2)…………...….....It is popular in England in(3)……………...............…..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also  likes about  salads  because They are(4)…………..............and people can put any thing in salads what they like to eat. Mum uses some ingredients such as; prawns,</a:t>
            </a:r>
            <a:r>
              <a:rPr lang="x-none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celery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x-none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mayonnaise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x-none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pring </a:t>
            </a:r>
            <a:r>
              <a:rPr lang="x-none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x-none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emon </a:t>
            </a:r>
            <a:r>
              <a:rPr lang="x-none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juice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x-none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pepper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x-none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sal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 to make this salad. She   boils and (5)………………….the prawns. Nick (6)……...………..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celery,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peels  the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(7) ………………….., mixes 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ingredients.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washes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spring onions,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(8)………………….the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celery and spring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onions, mixes 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ingredients. They wait for serving this dish. Nick says “ I’m starving ! An hour is a long time”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4C52209-75DB-6D4C-92E4-AAF1A1EB7A94}"/>
              </a:ext>
            </a:extLst>
          </p:cNvPr>
          <p:cNvSpPr txBox="1"/>
          <p:nvPr/>
        </p:nvSpPr>
        <p:spPr>
          <a:xfrm>
            <a:off x="1806678" y="3564953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prawns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4C52209-75DB-6D4C-92E4-AAF1A1EB7A94}"/>
              </a:ext>
            </a:extLst>
          </p:cNvPr>
          <p:cNvSpPr txBox="1"/>
          <p:nvPr/>
        </p:nvSpPr>
        <p:spPr>
          <a:xfrm>
            <a:off x="4041511" y="1872084"/>
            <a:ext cx="1293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versatile</a:t>
            </a:r>
            <a:endParaRPr lang="x-none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4C52209-75DB-6D4C-92E4-AAF1A1EB7A94}"/>
              </a:ext>
            </a:extLst>
          </p:cNvPr>
          <p:cNvSpPr txBox="1"/>
          <p:nvPr/>
        </p:nvSpPr>
        <p:spPr>
          <a:xfrm>
            <a:off x="4509238" y="1469034"/>
            <a:ext cx="2130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summertime</a:t>
            </a:r>
            <a:endParaRPr lang="x-none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4C52209-75DB-6D4C-92E4-AAF1A1EB7A94}"/>
              </a:ext>
            </a:extLst>
          </p:cNvPr>
          <p:cNvSpPr txBox="1"/>
          <p:nvPr/>
        </p:nvSpPr>
        <p:spPr>
          <a:xfrm>
            <a:off x="8419523" y="1032346"/>
            <a:ext cx="1604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delicious</a:t>
            </a:r>
            <a:endParaRPr lang="x-none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4C52209-75DB-6D4C-92E4-AAF1A1EB7A94}"/>
              </a:ext>
            </a:extLst>
          </p:cNvPr>
          <p:cNvSpPr txBox="1"/>
          <p:nvPr/>
        </p:nvSpPr>
        <p:spPr>
          <a:xfrm>
            <a:off x="8612368" y="609255"/>
            <a:ext cx="1009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Mum</a:t>
            </a:r>
            <a:endParaRPr lang="x-none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4C52209-75DB-6D4C-92E4-AAF1A1EB7A94}"/>
              </a:ext>
            </a:extLst>
          </p:cNvPr>
          <p:cNvSpPr txBox="1"/>
          <p:nvPr/>
        </p:nvSpPr>
        <p:spPr>
          <a:xfrm>
            <a:off x="1792754" y="3127989"/>
            <a:ext cx="98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drain</a:t>
            </a:r>
            <a:endParaRPr lang="x-none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4C52209-75DB-6D4C-92E4-AAF1A1EB7A94}"/>
              </a:ext>
            </a:extLst>
          </p:cNvPr>
          <p:cNvSpPr txBox="1"/>
          <p:nvPr/>
        </p:nvSpPr>
        <p:spPr>
          <a:xfrm>
            <a:off x="6363442" y="3127989"/>
            <a:ext cx="1396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washes</a:t>
            </a:r>
            <a:endParaRPr lang="x-none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4C52209-75DB-6D4C-92E4-AAF1A1EB7A94}"/>
              </a:ext>
            </a:extLst>
          </p:cNvPr>
          <p:cNvSpPr txBox="1"/>
          <p:nvPr/>
        </p:nvSpPr>
        <p:spPr>
          <a:xfrm>
            <a:off x="1710479" y="3991449"/>
            <a:ext cx="1065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chops</a:t>
            </a:r>
            <a:endParaRPr lang="x-none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C52209-75DB-6D4C-92E4-AAF1A1EB7A94}"/>
              </a:ext>
            </a:extLst>
          </p:cNvPr>
          <p:cNvSpPr txBox="1"/>
          <p:nvPr/>
        </p:nvSpPr>
        <p:spPr>
          <a:xfrm>
            <a:off x="1285666" y="86035"/>
            <a:ext cx="4153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Fill in the missing words</a:t>
            </a:r>
            <a:endParaRPr lang="x-none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785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54903"/>
            <a:ext cx="5943600" cy="551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9387" y="51033"/>
            <a:ext cx="5943600" cy="621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Unit7-Getting started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54901"/>
            <a:ext cx="513874" cy="30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8402451" y="6030634"/>
            <a:ext cx="111852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29" tIns="43964" rIns="87929" bIns="43964"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7789558" y="5754512"/>
            <a:ext cx="96884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29" tIns="43964" rIns="87929" bIns="43964"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7789558" y="2263275"/>
            <a:ext cx="3963071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29" tIns="43964" rIns="87929" bIns="4396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92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34206" fill="hold"/>
                                        <p:tgtEl>
                                          <p:spTgt spid="71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5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4C52209-75DB-6D4C-92E4-AAF1A1EB7A94}"/>
              </a:ext>
            </a:extLst>
          </p:cNvPr>
          <p:cNvSpPr txBox="1"/>
          <p:nvPr/>
        </p:nvSpPr>
        <p:spPr>
          <a:xfrm>
            <a:off x="1008799" y="903449"/>
            <a:ext cx="5731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Can’t wait : </a:t>
            </a:r>
            <a:r>
              <a:rPr lang="en-US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rất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háo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hức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endParaRPr lang="x-none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4C52209-75DB-6D4C-92E4-AAF1A1EB7A94}"/>
              </a:ext>
            </a:extLst>
          </p:cNvPr>
          <p:cNvSpPr txBox="1"/>
          <p:nvPr/>
        </p:nvSpPr>
        <p:spPr>
          <a:xfrm>
            <a:off x="1008800" y="1815580"/>
            <a:ext cx="7760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starving : </a:t>
            </a:r>
            <a:r>
              <a:rPr lang="en-US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Rất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đói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quá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đói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chịu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endParaRPr lang="x-none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426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1394" y="1351880"/>
            <a:ext cx="8779334" cy="4494042"/>
          </a:xfrm>
        </p:spPr>
        <p:txBody>
          <a:bodyPr/>
          <a:lstStyle/>
          <a:p>
            <a:pPr marL="152400" indent="0" eaLnBrk="1" hangingPunct="1">
              <a:buNone/>
            </a:pPr>
            <a:r>
              <a:rPr lang="en-US" alt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Learn some vocabulary</a:t>
            </a:r>
          </a:p>
          <a:p>
            <a:pPr marL="152400" indent="0" eaLnBrk="1" hangingPunct="1">
              <a:buNone/>
            </a:pPr>
            <a:r>
              <a:rPr lang="en-US" alt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Do exercise 3a,b</a:t>
            </a:r>
          </a:p>
          <a:p>
            <a:pPr marL="152400" indent="0" eaLnBrk="1" hangingPunct="1">
              <a:buNone/>
            </a:pPr>
            <a:r>
              <a:rPr lang="en-US" alt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Answer the questions again</a:t>
            </a:r>
          </a:p>
          <a:p>
            <a:pPr marL="152400" indent="0" eaLnBrk="1" hangingPunct="1">
              <a:buNone/>
            </a:pPr>
            <a:r>
              <a:rPr lang="en-US" alt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endParaRPr lang="en-US" alt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1947157" y="188347"/>
            <a:ext cx="3844043" cy="992035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u="sng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itchFamily="34" charset="0"/>
                <a:cs typeface="Calibri" pitchFamily="34" charset="0"/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xmlns="" val="96179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540" y="78786"/>
            <a:ext cx="8915400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42887" y="865590"/>
            <a:ext cx="5726790" cy="394723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x-none" sz="2400" b="1" smtClean="0">
                <a:latin typeface="Times New Roman" pitchFamily="18" charset="0"/>
                <a:cs typeface="Times New Roman" pitchFamily="18" charset="0"/>
              </a:rPr>
              <a:t>rawns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 n) 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tôm</a:t>
            </a:r>
            <a:endParaRPr lang="x-none" sz="24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drain (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v)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ráo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peel (v)</a:t>
            </a:r>
            <a:r>
              <a:rPr lang="el-GR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starter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(n)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chop (v):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combine 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(v):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trộn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Versatile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( a)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3"/>
          <p:cNvSpPr>
            <a:spLocks noGrp="1" noChangeArrowheads="1"/>
          </p:cNvSpPr>
          <p:nvPr>
            <p:ph type="title"/>
          </p:nvPr>
        </p:nvSpPr>
        <p:spPr>
          <a:xfrm>
            <a:off x="2179319" y="349398"/>
            <a:ext cx="2886892" cy="715748"/>
          </a:xfrm>
        </p:spPr>
        <p:txBody>
          <a:bodyPr/>
          <a:lstStyle/>
          <a:p>
            <a:r>
              <a:rPr lang="en-US" altLang="en-US" sz="2100" b="1" dirty="0">
                <a:solidFill>
                  <a:srgbClr val="0000CC"/>
                </a:solidFill>
                <a:cs typeface="Arial" charset="0"/>
              </a:rPr>
              <a:t>* Vocabulary</a:t>
            </a:r>
            <a:r>
              <a:rPr lang="en-US" altLang="en-US" sz="2100" b="1" dirty="0">
                <a:cs typeface="Arial" charset="0"/>
              </a:rPr>
              <a:t>:</a:t>
            </a:r>
          </a:p>
        </p:txBody>
      </p:sp>
      <p:pic>
        <p:nvPicPr>
          <p:cNvPr id="2" name="versatile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87394" y="5390368"/>
            <a:ext cx="586884" cy="573025"/>
          </a:xfrm>
          <a:prstGeom prst="rect">
            <a:avLst/>
          </a:prstGeom>
        </p:spPr>
      </p:pic>
      <p:pic>
        <p:nvPicPr>
          <p:cNvPr id="3" name="combine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93017" y="4567503"/>
            <a:ext cx="575669" cy="569736"/>
          </a:xfrm>
          <a:prstGeom prst="rect">
            <a:avLst/>
          </a:prstGeom>
        </p:spPr>
      </p:pic>
      <p:pic>
        <p:nvPicPr>
          <p:cNvPr id="7" name="chop (1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57501" y="4010704"/>
            <a:ext cx="631742" cy="479730"/>
          </a:xfrm>
          <a:prstGeom prst="rect">
            <a:avLst/>
          </a:prstGeom>
        </p:spPr>
      </p:pic>
      <p:pic>
        <p:nvPicPr>
          <p:cNvPr id="8" name="starter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46279" y="3206638"/>
            <a:ext cx="687813" cy="592432"/>
          </a:xfrm>
          <a:prstGeom prst="rect">
            <a:avLst/>
          </a:prstGeom>
        </p:spPr>
      </p:pic>
      <p:pic>
        <p:nvPicPr>
          <p:cNvPr id="9" name="peel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089268" y="2435190"/>
            <a:ext cx="613058" cy="602189"/>
          </a:xfrm>
          <a:prstGeom prst="rect">
            <a:avLst/>
          </a:prstGeom>
        </p:spPr>
      </p:pic>
      <p:pic>
        <p:nvPicPr>
          <p:cNvPr id="10" name="drain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69654" y="1617314"/>
            <a:ext cx="607439" cy="689359"/>
          </a:xfrm>
          <a:prstGeom prst="rect">
            <a:avLst/>
          </a:prstGeom>
        </p:spPr>
      </p:pic>
      <p:pic>
        <p:nvPicPr>
          <p:cNvPr id="11" name="prawn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8061" y="936766"/>
            <a:ext cx="590625" cy="6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163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7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7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6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78010"/>
            <a:ext cx="5943600" cy="551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"/>
            <a:ext cx="5943600" cy="6792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5850732" cy="125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unit-7-getting-started-ex-1 (1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37960" y="195775"/>
            <a:ext cx="703352" cy="42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027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4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9953" y="350279"/>
            <a:ext cx="1113106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Exercise 1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 Can you find a word that means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1. a light dish served as the first part of a meal</a:t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món ăn nhẹ phục vụ ở phần đầu tiên của bữa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 have lots of uses 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3. pour the water away </a:t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4. take off the outer layer of food</a:t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5. cut food into pieces with a knife</a:t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 mix</a:t>
            </a:r>
          </a:p>
        </p:txBody>
      </p:sp>
      <p:sp>
        <p:nvSpPr>
          <p:cNvPr id="5" name="Rectangle 4"/>
          <p:cNvSpPr/>
          <p:nvPr/>
        </p:nvSpPr>
        <p:spPr>
          <a:xfrm>
            <a:off x="8662833" y="837567"/>
            <a:ext cx="17075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 starter</a:t>
            </a:r>
          </a:p>
        </p:txBody>
      </p:sp>
      <p:sp>
        <p:nvSpPr>
          <p:cNvPr id="6" name="Rectangle 5"/>
          <p:cNvSpPr/>
          <p:nvPr/>
        </p:nvSpPr>
        <p:spPr>
          <a:xfrm>
            <a:off x="3916898" y="1798392"/>
            <a:ext cx="55996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 versatile (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91813" y="2366215"/>
            <a:ext cx="43701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drain 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6356533" y="2818812"/>
            <a:ext cx="15359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 peel   </a:t>
            </a:r>
          </a:p>
        </p:txBody>
      </p:sp>
      <p:sp>
        <p:nvSpPr>
          <p:cNvPr id="9" name="Rectangle 8"/>
          <p:cNvSpPr/>
          <p:nvPr/>
        </p:nvSpPr>
        <p:spPr>
          <a:xfrm>
            <a:off x="6532682" y="3326755"/>
            <a:ext cx="3138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chop 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00533" y="3797377"/>
            <a:ext cx="21050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 combine </a:t>
            </a:r>
          </a:p>
        </p:txBody>
      </p:sp>
    </p:spTree>
    <p:extLst>
      <p:ext uri="{BB962C8B-B14F-4D97-AF65-F5344CB8AC3E}">
        <p14:creationId xmlns:p14="http://schemas.microsoft.com/office/powerpoint/2010/main" xmlns="" val="39723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644" y="1280941"/>
            <a:ext cx="5943600" cy="534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0733" y="0"/>
            <a:ext cx="5663242" cy="63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4103779" y="2660436"/>
            <a:ext cx="71189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29" tIns="43964" rIns="87929" bIns="43964"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498874" y="2913864"/>
            <a:ext cx="131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29" tIns="43964" rIns="87929" bIns="43964"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1654509" y="2913864"/>
            <a:ext cx="142379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29" tIns="43964" rIns="87929" bIns="43964"/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3175921" y="5172009"/>
            <a:ext cx="32295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29" tIns="43964" rIns="87929" bIns="43964"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5056193" y="2913864"/>
            <a:ext cx="71189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29" tIns="43964" rIns="87929" bIns="43964"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259903" y="3188636"/>
            <a:ext cx="168754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29" tIns="43964" rIns="87929" bIns="43964"/>
          <a:lstStyle/>
          <a:p>
            <a:endParaRPr 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1654510" y="3188636"/>
            <a:ext cx="47995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29" tIns="43964" rIns="87929" bIns="43964"/>
          <a:lstStyle/>
          <a:p>
            <a:endParaRPr lang="en-US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2078591" y="4042393"/>
            <a:ext cx="575631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29" tIns="43964" rIns="87929" bIns="43964"/>
          <a:lstStyle/>
          <a:p>
            <a:endParaRPr lang="en-US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8803686" y="3274549"/>
            <a:ext cx="80657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29" tIns="43964" rIns="87929" bIns="43964"/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10090181" y="1614886"/>
            <a:ext cx="45129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29" tIns="43964" rIns="87929" bIns="43964"/>
          <a:lstStyle/>
          <a:p>
            <a:endParaRPr lang="en-US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7369103" y="2066586"/>
            <a:ext cx="49214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29" tIns="43964" rIns="87929" bIns="43964"/>
          <a:lstStyle/>
          <a:p>
            <a:endParaRPr lang="en-US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10315831" y="3478802"/>
            <a:ext cx="49479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29" tIns="43964" rIns="87929" bIns="43964"/>
          <a:lstStyle/>
          <a:p>
            <a:endParaRPr lang="en-US"/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7379893" y="4377687"/>
            <a:ext cx="34678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29" tIns="43964" rIns="87929" bIns="43964"/>
          <a:lstStyle/>
          <a:p>
            <a:endParaRPr lang="en-US"/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>
            <a:off x="8792897" y="1824506"/>
            <a:ext cx="41407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29" tIns="43964" rIns="87929" bIns="43964"/>
          <a:lstStyle/>
          <a:p>
            <a:endParaRPr lang="en-US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>
            <a:off x="4976017" y="2669350"/>
            <a:ext cx="79207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29" tIns="43964" rIns="87929" bIns="4396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856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2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5508" y="200745"/>
            <a:ext cx="117816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Exercise </a:t>
            </a:r>
            <a:r>
              <a:rPr lang="vi-VN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1b</a:t>
            </a:r>
            <a:r>
              <a: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Find all the words related to the topic of food in the conversation. Put them in the word web</a:t>
            </a:r>
            <a:r>
              <a:rPr 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 tất cả các từ liên quan đến chủ đề thực phẩm trong bài hội thoại. Đặt chúng và mạng lưới từ</a:t>
            </a:r>
            <a:r>
              <a:rPr lang="vi-VN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29707246"/>
              </p:ext>
            </p:extLst>
          </p:nvPr>
        </p:nvGraphicFramePr>
        <p:xfrm>
          <a:off x="902676" y="1548009"/>
          <a:ext cx="10269414" cy="2355776"/>
        </p:xfrm>
        <a:graphic>
          <a:graphicData uri="http://schemas.openxmlformats.org/drawingml/2006/table">
            <a:tbl>
              <a:tblPr/>
              <a:tblGrid>
                <a:gridCol w="3955285"/>
                <a:gridCol w="6314129"/>
              </a:tblGrid>
              <a:tr h="69641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sng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Ingredients</a:t>
                      </a:r>
                      <a:endParaRPr lang="en-US" sz="2400" b="0" u="sng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sng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Preparing and cooking</a:t>
                      </a:r>
                      <a:endParaRPr lang="en-US" sz="2400" b="0" u="sng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9360">
                <a:tc>
                  <a:txBody>
                    <a:bodyPr/>
                    <a:lstStyle/>
                    <a:p>
                      <a:pPr fontAlgn="t"/>
                      <a:endParaRPr lang="en-US" sz="24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24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067101" y="2220890"/>
            <a:ext cx="37745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-salt, pepper, prawns, lemon juice, spring onions, celery, mayonnaise.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29935" y="2082464"/>
            <a:ext cx="4278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-wash, boil, combine, chop, peel, drain, mix, add.</a:t>
            </a:r>
          </a:p>
        </p:txBody>
      </p:sp>
    </p:spTree>
    <p:extLst>
      <p:ext uri="{BB962C8B-B14F-4D97-AF65-F5344CB8AC3E}">
        <p14:creationId xmlns:p14="http://schemas.microsoft.com/office/powerpoint/2010/main" xmlns="" val="280425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4462" y="329443"/>
            <a:ext cx="11652738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Exercise </a:t>
            </a:r>
            <a:r>
              <a:rPr lang="vi-VN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 Answer the questions. </a:t>
            </a:r>
          </a:p>
          <a:p>
            <a:r>
              <a:rPr lang="vi-VN" sz="2400" b="1" i="1" dirty="0">
                <a:latin typeface="Times New Roman" pitchFamily="18" charset="0"/>
                <a:cs typeface="Times New Roman" pitchFamily="18" charset="0"/>
              </a:rPr>
              <a:t>(Trả lời câu hỏi.)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1. Who knows the recipe for this salad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4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400" b="1" i="1" dirty="0">
                <a:latin typeface="Times New Roman" pitchFamily="18" charset="0"/>
                <a:cs typeface="Times New Roman" pitchFamily="18" charset="0"/>
              </a:rPr>
              <a:t>Ai biết được công thức cho món salad này?)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………………………………………………………………………………………..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2. Why does Nick’s mum like this salad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4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400" b="1" i="1" dirty="0">
                <a:latin typeface="Times New Roman" pitchFamily="18" charset="0"/>
                <a:cs typeface="Times New Roman" pitchFamily="18" charset="0"/>
              </a:rPr>
              <a:t>Tại sao mẹ của Nick thích món salad này?)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………………………………………………………………………………………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3. When are salads popular in England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4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400" b="1" i="1" dirty="0">
                <a:latin typeface="Times New Roman" pitchFamily="18" charset="0"/>
                <a:cs typeface="Times New Roman" pitchFamily="18" charset="0"/>
              </a:rPr>
              <a:t>Sald phổ biến ở Anh khi nào?)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…………………………………………………………....………………………..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4. What does Mi like about salads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4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400" b="1" i="1" dirty="0">
                <a:latin typeface="Times New Roman" pitchFamily="18" charset="0"/>
                <a:cs typeface="Times New Roman" pitchFamily="18" charset="0"/>
              </a:rPr>
              <a:t>Mi thích gì về món salad?)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………………………………………………………………………………………..</a:t>
            </a:r>
          </a:p>
          <a:p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. What does each person do to prepare the salad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4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400" b="1" i="1" dirty="0">
                <a:latin typeface="Times New Roman" pitchFamily="18" charset="0"/>
                <a:cs typeface="Times New Roman" pitchFamily="18" charset="0"/>
              </a:rPr>
              <a:t>Mỗi người làm gì để chuẩn bị món salad?)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………………………………………………………………………………………..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. How do we know that Nick wants to eat the salad?</a:t>
            </a:r>
          </a:p>
          <a:p>
            <a:r>
              <a:rPr lang="vi-VN" sz="2400" b="1" i="1" dirty="0">
                <a:latin typeface="Times New Roman" pitchFamily="18" charset="0"/>
                <a:cs typeface="Times New Roman" pitchFamily="18" charset="0"/>
              </a:rPr>
              <a:t>(Làm thế nào để chúng ta biết rằng Nick muốn ăn salad?)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………………………………………………………………………………………..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b="1" dirty="0"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1589" y="1388552"/>
            <a:ext cx="1843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Nick's mum.</a:t>
            </a:r>
          </a:p>
        </p:txBody>
      </p:sp>
      <p:sp>
        <p:nvSpPr>
          <p:cNvPr id="6" name="Rectangle 5"/>
          <p:cNvSpPr/>
          <p:nvPr/>
        </p:nvSpPr>
        <p:spPr>
          <a:xfrm>
            <a:off x="911589" y="2103660"/>
            <a:ext cx="45175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Because it's simple and delicious.</a:t>
            </a:r>
          </a:p>
        </p:txBody>
      </p:sp>
      <p:sp>
        <p:nvSpPr>
          <p:cNvPr id="7" name="Rectangle 6"/>
          <p:cNvSpPr/>
          <p:nvPr/>
        </p:nvSpPr>
        <p:spPr>
          <a:xfrm>
            <a:off x="916975" y="2839237"/>
            <a:ext cx="2775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the summertime.</a:t>
            </a:r>
          </a:p>
        </p:txBody>
      </p:sp>
      <p:sp>
        <p:nvSpPr>
          <p:cNvPr id="8" name="Rectangle 7"/>
          <p:cNvSpPr/>
          <p:nvPr/>
        </p:nvSpPr>
        <p:spPr>
          <a:xfrm>
            <a:off x="747466" y="3554528"/>
            <a:ext cx="10694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They are versatile, and you can use lots of different ingredients in a salad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4108" y="4742004"/>
            <a:ext cx="114534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Nick's mum boils and drains the prawns. Nick washes the celery, peels the prawns, and mixes the ingredients.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washes the spring onions, chops the celery and spring onions, and mixes the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ingredients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8768" y="6167212"/>
            <a:ext cx="77091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Because he is finding it difficult to wait for one hour.</a:t>
            </a:r>
            <a:b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812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B71C4644-77E4-AD49-86EB-DEC6C7B85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864" y="1932930"/>
            <a:ext cx="2555861" cy="161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7AB075AC-D38A-8040-AA98-351285DA0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4372" y="1932932"/>
            <a:ext cx="2640716" cy="160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F37E1630-065F-E947-B476-A8F39A770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0502" y="1932930"/>
            <a:ext cx="2637222" cy="161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DF754022-E24F-4341-BB85-CE36957AA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73698" y="1932931"/>
            <a:ext cx="2636639" cy="160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325105B6-9F07-944D-962A-F46A944FC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428" y="4379617"/>
            <a:ext cx="2641297" cy="149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xmlns="" id="{154961CA-5AF2-914B-80DD-757A6A090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7866" y="4379614"/>
            <a:ext cx="2637222" cy="149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xmlns="" id="{5829D8E3-790C-084E-9E55-3B1C976FA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1905" y="4379617"/>
            <a:ext cx="2641297" cy="144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xmlns="" id="{4750F0A0-6233-5C4A-9D2E-518BF17C9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9071" y="4379616"/>
            <a:ext cx="2645374" cy="140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925E513-ACD5-9847-A206-5148A0079A19}"/>
              </a:ext>
            </a:extLst>
          </p:cNvPr>
          <p:cNvSpPr txBox="1"/>
          <p:nvPr/>
        </p:nvSpPr>
        <p:spPr>
          <a:xfrm>
            <a:off x="846996" y="3583103"/>
            <a:ext cx="2085729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x-none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obb salad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1E0CB7F-A46D-7746-A921-D998033B9A46}"/>
              </a:ext>
            </a:extLst>
          </p:cNvPr>
          <p:cNvSpPr txBox="1"/>
          <p:nvPr/>
        </p:nvSpPr>
        <p:spPr>
          <a:xfrm>
            <a:off x="4048173" y="3583103"/>
            <a:ext cx="853119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sushi</a:t>
            </a:r>
            <a:endParaRPr lang="x-none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8D15792-DB5E-3C44-BB23-57D074C9E3A9}"/>
              </a:ext>
            </a:extLst>
          </p:cNvPr>
          <p:cNvSpPr txBox="1"/>
          <p:nvPr/>
        </p:nvSpPr>
        <p:spPr>
          <a:xfrm>
            <a:off x="6715125" y="3583103"/>
            <a:ext cx="1338829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steak pie</a:t>
            </a:r>
            <a:endParaRPr lang="x-none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9B6B297-11DE-8D4D-A200-0F08CCF7A748}"/>
              </a:ext>
            </a:extLst>
          </p:cNvPr>
          <p:cNvSpPr txBox="1"/>
          <p:nvPr/>
        </p:nvSpPr>
        <p:spPr>
          <a:xfrm>
            <a:off x="9486712" y="3593927"/>
            <a:ext cx="1005404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fajitas</a:t>
            </a:r>
            <a:endParaRPr lang="x-none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AB7D698-2FE8-A34C-B605-778B31D3160D}"/>
              </a:ext>
            </a:extLst>
          </p:cNvPr>
          <p:cNvSpPr txBox="1"/>
          <p:nvPr/>
        </p:nvSpPr>
        <p:spPr>
          <a:xfrm>
            <a:off x="771117" y="5829849"/>
            <a:ext cx="1159292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lasagne</a:t>
            </a:r>
            <a:endParaRPr lang="x-none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87B09CA-7CFC-D848-AC44-71AE7ADED135}"/>
              </a:ext>
            </a:extLst>
          </p:cNvPr>
          <p:cNvSpPr txBox="1"/>
          <p:nvPr/>
        </p:nvSpPr>
        <p:spPr>
          <a:xfrm>
            <a:off x="3425969" y="5873821"/>
            <a:ext cx="2491388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mango sticky rice</a:t>
            </a:r>
            <a:endParaRPr lang="x-none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C282C7B-B7D5-084A-A1EB-46DB7F92692E}"/>
              </a:ext>
            </a:extLst>
          </p:cNvPr>
          <p:cNvSpPr txBox="1"/>
          <p:nvPr/>
        </p:nvSpPr>
        <p:spPr>
          <a:xfrm>
            <a:off x="6583193" y="5873821"/>
            <a:ext cx="2408032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Beef noodle soup</a:t>
            </a:r>
            <a:endParaRPr lang="x-none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FDF887B-6DDF-C24B-97D5-3631C249F4B0}"/>
              </a:ext>
            </a:extLst>
          </p:cNvPr>
          <p:cNvSpPr txBox="1"/>
          <p:nvPr/>
        </p:nvSpPr>
        <p:spPr>
          <a:xfrm>
            <a:off x="9933709" y="5829290"/>
            <a:ext cx="918841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curry</a:t>
            </a:r>
            <a:endParaRPr lang="x-none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unit-7-getting-started-ex-2 (1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89457" y="0"/>
            <a:ext cx="792480" cy="8018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925E513-ACD5-9847-A206-5148A0079A19}"/>
              </a:ext>
            </a:extLst>
          </p:cNvPr>
          <p:cNvSpPr txBox="1"/>
          <p:nvPr/>
        </p:nvSpPr>
        <p:spPr>
          <a:xfrm>
            <a:off x="376864" y="705290"/>
            <a:ext cx="11510336" cy="12003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ajitas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Mexico)             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curry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         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steak pie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bít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sushi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l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asagne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 </a:t>
            </a:r>
          </a:p>
          <a:p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mango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sticky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rice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xôi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eef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noodle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soup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c</a:t>
            </a:r>
            <a:r>
              <a:rPr lang="x-none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obb </a:t>
            </a:r>
            <a:r>
              <a:rPr lang="x-none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salad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1E0CB7F-A46D-7746-A921-D998033B9A46}"/>
              </a:ext>
            </a:extLst>
          </p:cNvPr>
          <p:cNvSpPr txBox="1"/>
          <p:nvPr/>
        </p:nvSpPr>
        <p:spPr>
          <a:xfrm>
            <a:off x="452429" y="3591754"/>
            <a:ext cx="344796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A</a:t>
            </a:r>
            <a:endParaRPr lang="x-none" sz="20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E0CB7F-A46D-7746-A921-D998033B9A46}"/>
              </a:ext>
            </a:extLst>
          </p:cNvPr>
          <p:cNvSpPr txBox="1"/>
          <p:nvPr/>
        </p:nvSpPr>
        <p:spPr>
          <a:xfrm>
            <a:off x="3525829" y="3593927"/>
            <a:ext cx="344796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B</a:t>
            </a:r>
            <a:endParaRPr lang="x-none" sz="20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1E0CB7F-A46D-7746-A921-D998033B9A46}"/>
              </a:ext>
            </a:extLst>
          </p:cNvPr>
          <p:cNvSpPr txBox="1"/>
          <p:nvPr/>
        </p:nvSpPr>
        <p:spPr>
          <a:xfrm>
            <a:off x="6095436" y="3593927"/>
            <a:ext cx="344796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</a:t>
            </a:r>
            <a:endParaRPr lang="x-none" sz="20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1E0CB7F-A46D-7746-A921-D998033B9A46}"/>
              </a:ext>
            </a:extLst>
          </p:cNvPr>
          <p:cNvSpPr txBox="1"/>
          <p:nvPr/>
        </p:nvSpPr>
        <p:spPr>
          <a:xfrm>
            <a:off x="8876672" y="3593927"/>
            <a:ext cx="344796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D</a:t>
            </a:r>
            <a:endParaRPr lang="x-none" sz="20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1E0CB7F-A46D-7746-A921-D998033B9A46}"/>
              </a:ext>
            </a:extLst>
          </p:cNvPr>
          <p:cNvSpPr txBox="1"/>
          <p:nvPr/>
        </p:nvSpPr>
        <p:spPr>
          <a:xfrm>
            <a:off x="280031" y="5819058"/>
            <a:ext cx="344796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E</a:t>
            </a:r>
            <a:endParaRPr lang="x-none" sz="20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1E0CB7F-A46D-7746-A921-D998033B9A46}"/>
              </a:ext>
            </a:extLst>
          </p:cNvPr>
          <p:cNvSpPr txBox="1"/>
          <p:nvPr/>
        </p:nvSpPr>
        <p:spPr>
          <a:xfrm>
            <a:off x="2813070" y="5873821"/>
            <a:ext cx="344796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F</a:t>
            </a:r>
            <a:endParaRPr lang="x-none" sz="20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1E0CB7F-A46D-7746-A921-D998033B9A46}"/>
              </a:ext>
            </a:extLst>
          </p:cNvPr>
          <p:cNvSpPr txBox="1"/>
          <p:nvPr/>
        </p:nvSpPr>
        <p:spPr>
          <a:xfrm>
            <a:off x="6095436" y="5271679"/>
            <a:ext cx="344796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G</a:t>
            </a:r>
            <a:endParaRPr lang="x-none" sz="20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1E0CB7F-A46D-7746-A921-D998033B9A46}"/>
              </a:ext>
            </a:extLst>
          </p:cNvPr>
          <p:cNvSpPr txBox="1"/>
          <p:nvPr/>
        </p:nvSpPr>
        <p:spPr>
          <a:xfrm>
            <a:off x="9397522" y="5819058"/>
            <a:ext cx="344796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H</a:t>
            </a:r>
            <a:endParaRPr lang="x-none" sz="20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50763" y="134940"/>
            <a:ext cx="104339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Exercise 2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 Write the name of each dish in the box under each picture. </a:t>
            </a:r>
          </a:p>
        </p:txBody>
      </p:sp>
    </p:spTree>
    <p:extLst>
      <p:ext uri="{BB962C8B-B14F-4D97-AF65-F5344CB8AC3E}">
        <p14:creationId xmlns:p14="http://schemas.microsoft.com/office/powerpoint/2010/main" xmlns="" val="1905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727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1F339F7E-E239-DA41-8EC6-D5E9EF5F2366}"/>
              </a:ext>
            </a:extLst>
          </p:cNvPr>
          <p:cNvCxnSpPr/>
          <p:nvPr/>
        </p:nvCxnSpPr>
        <p:spPr>
          <a:xfrm>
            <a:off x="5868551" y="740237"/>
            <a:ext cx="0" cy="23415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3AEABF1-1BAC-AE44-B586-657CA6B460B5}"/>
              </a:ext>
            </a:extLst>
          </p:cNvPr>
          <p:cNvSpPr txBox="1"/>
          <p:nvPr/>
        </p:nvSpPr>
        <p:spPr>
          <a:xfrm>
            <a:off x="1684416" y="132950"/>
            <a:ext cx="1633781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x-none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Ingredients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8CA5A29-61A5-274E-BBBC-911A0D94A3E1}"/>
              </a:ext>
            </a:extLst>
          </p:cNvPr>
          <p:cNvSpPr txBox="1"/>
          <p:nvPr/>
        </p:nvSpPr>
        <p:spPr>
          <a:xfrm>
            <a:off x="7054929" y="53598"/>
            <a:ext cx="3038011" cy="8309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x-none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Preparing </a:t>
            </a:r>
            <a:r>
              <a:rPr lang="x-none" sz="2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x-none" sz="24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cooking</a:t>
            </a:r>
            <a:endParaRPr lang="en-US" sz="24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(Verbs)</a:t>
            </a:r>
            <a:endParaRPr lang="x-none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25A07D4-6AB9-5C45-8756-8865388317FC}"/>
              </a:ext>
            </a:extLst>
          </p:cNvPr>
          <p:cNvSpPr txBox="1"/>
          <p:nvPr/>
        </p:nvSpPr>
        <p:spPr>
          <a:xfrm>
            <a:off x="488046" y="1501330"/>
            <a:ext cx="1734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latin typeface="Calibri" panose="020F0502020204030204" pitchFamily="34" charset="0"/>
                <a:cs typeface="Calibri" panose="020F0502020204030204" pitchFamily="34" charset="0"/>
              </a:rPr>
              <a:t>mayonnaise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7AF8E01-244E-AE44-BDC8-E544A536FFE8}"/>
              </a:ext>
            </a:extLst>
          </p:cNvPr>
          <p:cNvSpPr txBox="1"/>
          <p:nvPr/>
        </p:nvSpPr>
        <p:spPr>
          <a:xfrm>
            <a:off x="657096" y="2487635"/>
            <a:ext cx="643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latin typeface="Calibri" panose="020F0502020204030204" pitchFamily="34" charset="0"/>
                <a:cs typeface="Calibri" panose="020F0502020204030204" pitchFamily="34" charset="0"/>
              </a:rPr>
              <a:t>salt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6D454A3-A218-394A-9F5C-C427B0819784}"/>
              </a:ext>
            </a:extLst>
          </p:cNvPr>
          <p:cNvSpPr txBox="1"/>
          <p:nvPr/>
        </p:nvSpPr>
        <p:spPr>
          <a:xfrm>
            <a:off x="470968" y="1977333"/>
            <a:ext cx="1099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latin typeface="Calibri" panose="020F0502020204030204" pitchFamily="34" charset="0"/>
                <a:cs typeface="Calibri" panose="020F0502020204030204" pitchFamily="34" charset="0"/>
              </a:rPr>
              <a:t>pepper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4C52209-75DB-6D4C-92E4-AAF1A1EB7A94}"/>
              </a:ext>
            </a:extLst>
          </p:cNvPr>
          <p:cNvSpPr txBox="1"/>
          <p:nvPr/>
        </p:nvSpPr>
        <p:spPr>
          <a:xfrm>
            <a:off x="556816" y="1016819"/>
            <a:ext cx="1128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prawns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3408C18-74D9-4A48-A1DB-F55464FEAB59}"/>
              </a:ext>
            </a:extLst>
          </p:cNvPr>
          <p:cNvSpPr txBox="1"/>
          <p:nvPr/>
        </p:nvSpPr>
        <p:spPr>
          <a:xfrm>
            <a:off x="3222249" y="1018849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latin typeface="Calibri" panose="020F0502020204030204" pitchFamily="34" charset="0"/>
                <a:cs typeface="Calibri" panose="020F0502020204030204" pitchFamily="34" charset="0"/>
              </a:rPr>
              <a:t>celery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CFD2465-0B59-BB4C-8C10-10EDBDA648C7}"/>
              </a:ext>
            </a:extLst>
          </p:cNvPr>
          <p:cNvSpPr txBox="1"/>
          <p:nvPr/>
        </p:nvSpPr>
        <p:spPr>
          <a:xfrm>
            <a:off x="3197564" y="1535256"/>
            <a:ext cx="1896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x-none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pring onions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606D51E-6C12-9949-9627-4F3F84EE630C}"/>
              </a:ext>
            </a:extLst>
          </p:cNvPr>
          <p:cNvSpPr txBox="1"/>
          <p:nvPr/>
        </p:nvSpPr>
        <p:spPr>
          <a:xfrm>
            <a:off x="3197563" y="2069120"/>
            <a:ext cx="1667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x-none" sz="2400" b="1" dirty="0">
                <a:latin typeface="Calibri" panose="020F0502020204030204" pitchFamily="34" charset="0"/>
                <a:cs typeface="Calibri" panose="020F0502020204030204" pitchFamily="34" charset="0"/>
              </a:rPr>
              <a:t>emon juice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EE704DD-A046-5246-8621-993329A4BDAF}"/>
              </a:ext>
            </a:extLst>
          </p:cNvPr>
          <p:cNvSpPr txBox="1"/>
          <p:nvPr/>
        </p:nvSpPr>
        <p:spPr>
          <a:xfrm>
            <a:off x="6720266" y="1145284"/>
            <a:ext cx="854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latin typeface="Calibri" panose="020F0502020204030204" pitchFamily="34" charset="0"/>
                <a:cs typeface="Calibri" panose="020F0502020204030204" pitchFamily="34" charset="0"/>
              </a:rPr>
              <a:t>wash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95B3B00-EF51-3C47-B48C-D12BD289DEAD}"/>
              </a:ext>
            </a:extLst>
          </p:cNvPr>
          <p:cNvSpPr txBox="1"/>
          <p:nvPr/>
        </p:nvSpPr>
        <p:spPr>
          <a:xfrm>
            <a:off x="6831754" y="1626905"/>
            <a:ext cx="66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5C0D1AD-CEEF-3343-988C-5FA0FFE5AFC9}"/>
              </a:ext>
            </a:extLst>
          </p:cNvPr>
          <p:cNvSpPr txBox="1"/>
          <p:nvPr/>
        </p:nvSpPr>
        <p:spPr>
          <a:xfrm>
            <a:off x="6831754" y="2152297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latin typeface="Calibri" panose="020F0502020204030204" pitchFamily="34" charset="0"/>
                <a:cs typeface="Calibri" panose="020F0502020204030204" pitchFamily="34" charset="0"/>
              </a:rPr>
              <a:t>mix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536B2A6-4E31-4641-9664-7AFA7F7A3600}"/>
              </a:ext>
            </a:extLst>
          </p:cNvPr>
          <p:cNvSpPr txBox="1"/>
          <p:nvPr/>
        </p:nvSpPr>
        <p:spPr>
          <a:xfrm>
            <a:off x="6788652" y="2656087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latin typeface="Calibri" panose="020F0502020204030204" pitchFamily="34" charset="0"/>
                <a:cs typeface="Calibri" panose="020F0502020204030204" pitchFamily="34" charset="0"/>
              </a:rPr>
              <a:t>drain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E1CCBA3-D0A7-8B4B-82B4-D0CF4D92223D}"/>
              </a:ext>
            </a:extLst>
          </p:cNvPr>
          <p:cNvSpPr txBox="1"/>
          <p:nvPr/>
        </p:nvSpPr>
        <p:spPr>
          <a:xfrm>
            <a:off x="9502471" y="1145282"/>
            <a:ext cx="665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latin typeface="Calibri" panose="020F0502020204030204" pitchFamily="34" charset="0"/>
                <a:cs typeface="Calibri" panose="020F0502020204030204" pitchFamily="34" charset="0"/>
              </a:rPr>
              <a:t>boil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37FF095-D94B-0948-B09F-ACF5085F551F}"/>
              </a:ext>
            </a:extLst>
          </p:cNvPr>
          <p:cNvSpPr txBox="1"/>
          <p:nvPr/>
        </p:nvSpPr>
        <p:spPr>
          <a:xfrm>
            <a:off x="9328467" y="1639299"/>
            <a:ext cx="1289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combine</a:t>
            </a:r>
            <a:endParaRPr lang="x-none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447EF0B-1906-2B4D-884C-BF6F7217BA85}"/>
              </a:ext>
            </a:extLst>
          </p:cNvPr>
          <p:cNvSpPr txBox="1"/>
          <p:nvPr/>
        </p:nvSpPr>
        <p:spPr>
          <a:xfrm>
            <a:off x="9549358" y="2142545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peel</a:t>
            </a:r>
            <a:endParaRPr lang="x-none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D9DDC81-11BB-AA4B-B1D3-6DA7DC2BEDA8}"/>
              </a:ext>
            </a:extLst>
          </p:cNvPr>
          <p:cNvSpPr txBox="1"/>
          <p:nvPr/>
        </p:nvSpPr>
        <p:spPr>
          <a:xfrm>
            <a:off x="9502471" y="2700696"/>
            <a:ext cx="808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chop</a:t>
            </a:r>
            <a:endParaRPr lang="x-none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7AF8E01-244E-AE44-BDC8-E544A536FFE8}"/>
              </a:ext>
            </a:extLst>
          </p:cNvPr>
          <p:cNvSpPr txBox="1"/>
          <p:nvPr/>
        </p:nvSpPr>
        <p:spPr>
          <a:xfrm>
            <a:off x="365522" y="3668616"/>
            <a:ext cx="8634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does each person ( Mum/Nick/</a:t>
            </a:r>
            <a:r>
              <a:rPr lang="en-US" sz="24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)do to prepare the salad ?</a:t>
            </a:r>
            <a:endParaRPr lang="x-none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7AF8E01-244E-AE44-BDC8-E544A536FFE8}"/>
              </a:ext>
            </a:extLst>
          </p:cNvPr>
          <p:cNvSpPr txBox="1"/>
          <p:nvPr/>
        </p:nvSpPr>
        <p:spPr>
          <a:xfrm>
            <a:off x="613146" y="4464939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Mum</a:t>
            </a:r>
            <a:endParaRPr lang="x-none" sz="2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7AF8E01-244E-AE44-BDC8-E544A536FFE8}"/>
              </a:ext>
            </a:extLst>
          </p:cNvPr>
          <p:cNvSpPr txBox="1"/>
          <p:nvPr/>
        </p:nvSpPr>
        <p:spPr>
          <a:xfrm>
            <a:off x="3802081" y="4520048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Nick</a:t>
            </a:r>
            <a:endParaRPr lang="x-none" sz="2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7AF8E01-244E-AE44-BDC8-E544A536FFE8}"/>
              </a:ext>
            </a:extLst>
          </p:cNvPr>
          <p:cNvSpPr txBox="1"/>
          <p:nvPr/>
        </p:nvSpPr>
        <p:spPr>
          <a:xfrm>
            <a:off x="7831402" y="4464939"/>
            <a:ext cx="471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Mi</a:t>
            </a:r>
            <a:endParaRPr lang="x-none" sz="2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78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Food Recipe Infographics by Slidesgo">
  <a:themeElements>
    <a:clrScheme name="Simple Light">
      <a:dk1>
        <a:srgbClr val="000000"/>
      </a:dk1>
      <a:lt1>
        <a:srgbClr val="EEEEEE"/>
      </a:lt1>
      <a:dk2>
        <a:srgbClr val="4E754E"/>
      </a:dk2>
      <a:lt2>
        <a:srgbClr val="C0D877"/>
      </a:lt2>
      <a:accent1>
        <a:srgbClr val="89DFD0"/>
      </a:accent1>
      <a:accent2>
        <a:srgbClr val="6BBFA7"/>
      </a:accent2>
      <a:accent3>
        <a:srgbClr val="7A42AB"/>
      </a:accent3>
      <a:accent4>
        <a:srgbClr val="E65A5A"/>
      </a:accent4>
      <a:accent5>
        <a:srgbClr val="FF8080"/>
      </a:accent5>
      <a:accent6>
        <a:srgbClr val="F2BC57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862</Words>
  <Application>Microsoft Office PowerPoint</Application>
  <PresentationFormat>Custom</PresentationFormat>
  <Paragraphs>153</Paragraphs>
  <Slides>17</Slides>
  <Notes>1</Notes>
  <HiddenSlides>0</HiddenSlides>
  <MMClips>17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Times New Roman</vt:lpstr>
      <vt:lpstr>Fira Sans Extra Condensed</vt:lpstr>
      <vt:lpstr>Fira Sans Extra Condensed Medium</vt:lpstr>
      <vt:lpstr>Calibri</vt:lpstr>
      <vt:lpstr>Food Recipe Infographics by Slidesgo</vt:lpstr>
      <vt:lpstr>Slide 1</vt:lpstr>
      <vt:lpstr>* Vocabulary: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* Vocabulary: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Recipe Infographics</dc:title>
  <cp:lastModifiedBy>DELL</cp:lastModifiedBy>
  <cp:revision>98</cp:revision>
  <dcterms:modified xsi:type="dcterms:W3CDTF">2023-02-04T14:43:33Z</dcterms:modified>
</cp:coreProperties>
</file>