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sldIdLst>
    <p:sldId id="258"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1"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iV6XK17O+wDzXy9ik+7D8tWqJ3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84A682A-BC35-494D-89DA-002F680D7FCB}">
  <a:tblStyle styleId="{584A682A-BC35-494D-89DA-002F680D7FC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9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181705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bb3f74c90f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bb3f74c90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8" name="Google Shape;368;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8" name="Google Shape;408;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8" name="Google Shape;438;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4" name="Google Shape;464;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4" name="Google Shape;474;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0" name="Google Shape;490;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3" name="Google Shape;503;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3" name="Google Shape;523;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1" name="Google Shape;541;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gbb3f74c90f_0_11"/>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gbb3f74c90f_0_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gbb3f74c90f_0_4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gbb3f74c90f_0_1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18" name="Google Shape;18;gbb3f74c90f_0_1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19" name="Google Shape;19;gbb3f74c90f_0_1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gbb3f74c90f_0_1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gbb3f74c90f_0_18"/>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3" name="Google Shape;23;gbb3f74c90f_0_18"/>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4" name="Google Shape;24;gbb3f74c90f_0_1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gbb3f74c90f_0_23"/>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7" name="Google Shape;27;gbb3f74c90f_0_2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gbb3f74c90f_0_26"/>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0" name="Google Shape;30;gbb3f74c90f_0_26"/>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Google Shape;31;gbb3f74c90f_0_2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gbb3f74c90f_0_30"/>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4" name="Google Shape;34;gbb3f74c90f_0_3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gbb3f74c90f_0_33"/>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 name="Google Shape;37;gbb3f74c90f_0_33"/>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38" name="Google Shape;38;gbb3f74c90f_0_33"/>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9" name="Google Shape;39;gbb3f74c90f_0_33"/>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0" name="Google Shape;40;gbb3f74c90f_0_3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gbb3f74c90f_0_39"/>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3" name="Google Shape;43;gbb3f74c90f_0_3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gbb3f74c90f_0_42"/>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gbb3f74c90f_0_42"/>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47" name="Google Shape;47;gbb3f74c90f_0_4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gbb3f74c90f_0_3"/>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7" name="Google Shape;7;gbb3f74c90f_0_3"/>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8" name="Google Shape;8;gbb3f74c90f_0_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5.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69" name="Google Shape;69;p3"/>
          <p:cNvSpPr txBox="1"/>
          <p:nvPr/>
        </p:nvSpPr>
        <p:spPr>
          <a:xfrm>
            <a:off x="855784" y="2738404"/>
            <a:ext cx="10480431"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FFFF00"/>
                </a:solidFill>
                <a:latin typeface="Times New Roman"/>
                <a:ea typeface="Times New Roman"/>
                <a:cs typeface="Times New Roman"/>
                <a:sym typeface="Times New Roman"/>
              </a:rPr>
              <a:t>VĂN BẢN TƯỜNG TRÌNH</a:t>
            </a:r>
            <a:endParaRPr sz="4400">
              <a:solidFill>
                <a:srgbClr val="FFFF00"/>
              </a:solidFill>
              <a:latin typeface="Times New Roman"/>
              <a:ea typeface="Times New Roman"/>
              <a:cs typeface="Times New Roman"/>
              <a:sym typeface="Times New Roman"/>
            </a:endParaRPr>
          </a:p>
        </p:txBody>
      </p:sp>
      <p:sp>
        <p:nvSpPr>
          <p:cNvPr id="2" name="TextBox 1"/>
          <p:cNvSpPr txBox="1"/>
          <p:nvPr/>
        </p:nvSpPr>
        <p:spPr>
          <a:xfrm>
            <a:off x="1631504" y="1628800"/>
            <a:ext cx="3636847" cy="707886"/>
          </a:xfrm>
          <a:prstGeom prst="rect">
            <a:avLst/>
          </a:prstGeom>
          <a:noFill/>
        </p:spPr>
        <p:txBody>
          <a:bodyPr wrap="square" rtlCol="0">
            <a:spAutoFit/>
          </a:bodyPr>
          <a:lstStyle/>
          <a:p>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 126: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1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93" name="Google Shape;193;p13"/>
          <p:cNvSpPr/>
          <p:nvPr/>
        </p:nvSpPr>
        <p:spPr>
          <a:xfrm>
            <a:off x="400593" y="375531"/>
            <a:ext cx="705528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FF00"/>
                </a:solidFill>
                <a:latin typeface="Times New Roman"/>
                <a:ea typeface="Times New Roman"/>
                <a:cs typeface="Times New Roman"/>
                <a:sym typeface="Times New Roman"/>
              </a:rPr>
              <a:t>II. CÁCH LÀM VĂN BẢN TƯỜNG TRÌNH</a:t>
            </a:r>
            <a:endParaRPr sz="2400">
              <a:solidFill>
                <a:schemeClr val="lt1"/>
              </a:solidFill>
              <a:latin typeface="Times New Roman"/>
              <a:ea typeface="Times New Roman"/>
              <a:cs typeface="Times New Roman"/>
              <a:sym typeface="Times New Roman"/>
            </a:endParaRPr>
          </a:p>
        </p:txBody>
      </p:sp>
      <p:sp>
        <p:nvSpPr>
          <p:cNvPr id="194" name="Google Shape;194;p13"/>
          <p:cNvSpPr txBox="1"/>
          <p:nvPr/>
        </p:nvSpPr>
        <p:spPr>
          <a:xfrm>
            <a:off x="647112" y="826439"/>
            <a:ext cx="9298746"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chemeClr val="lt1"/>
                </a:solidFill>
                <a:latin typeface="Arial"/>
                <a:ea typeface="Arial"/>
                <a:cs typeface="Arial"/>
                <a:sym typeface="Arial"/>
              </a:rPr>
              <a:t> </a:t>
            </a:r>
            <a:r>
              <a:rPr lang="en-US" sz="2400" b="1">
                <a:solidFill>
                  <a:srgbClr val="FFFF00"/>
                </a:solidFill>
                <a:latin typeface="Times New Roman"/>
                <a:ea typeface="Times New Roman"/>
                <a:cs typeface="Times New Roman"/>
                <a:sym typeface="Times New Roman"/>
              </a:rPr>
              <a:t>1. Tình huống cần làm văn bản tường trình</a:t>
            </a:r>
            <a:endParaRPr sz="2400" b="1">
              <a:solidFill>
                <a:srgbClr val="FFFF00"/>
              </a:solidFill>
              <a:latin typeface="Times New Roman"/>
              <a:ea typeface="Times New Roman"/>
              <a:cs typeface="Times New Roman"/>
              <a:sym typeface="Times New Roman"/>
            </a:endParaRPr>
          </a:p>
          <a:p>
            <a:pPr marL="0" marR="0" lvl="0" indent="0" algn="ctr" rtl="0">
              <a:spcBef>
                <a:spcPts val="0"/>
              </a:spcBef>
              <a:spcAft>
                <a:spcPts val="0"/>
              </a:spcAft>
              <a:buNone/>
            </a:pPr>
            <a:r>
              <a:rPr lang="en-US" sz="2400">
                <a:solidFill>
                  <a:schemeClr val="lt1"/>
                </a:solidFill>
                <a:latin typeface="Times New Roman"/>
                <a:ea typeface="Times New Roman"/>
                <a:cs typeface="Times New Roman"/>
                <a:sym typeface="Times New Roman"/>
              </a:rPr>
              <a:t>Tình huống sau đây cần viết văn bản tường trình, đúng hay sai.</a:t>
            </a:r>
            <a:endParaRPr sz="2400" b="1">
              <a:solidFill>
                <a:srgbClr val="FFFF00"/>
              </a:solidFill>
              <a:latin typeface="Times New Roman"/>
              <a:ea typeface="Times New Roman"/>
              <a:cs typeface="Times New Roman"/>
              <a:sym typeface="Times New Roman"/>
            </a:endParaRPr>
          </a:p>
        </p:txBody>
      </p:sp>
      <p:graphicFrame>
        <p:nvGraphicFramePr>
          <p:cNvPr id="195" name="Google Shape;195;p13"/>
          <p:cNvGraphicFramePr/>
          <p:nvPr/>
        </p:nvGraphicFramePr>
        <p:xfrm>
          <a:off x="698778" y="1765032"/>
          <a:ext cx="10607050" cy="4550020"/>
        </p:xfrm>
        <a:graphic>
          <a:graphicData uri="http://schemas.openxmlformats.org/drawingml/2006/table">
            <a:tbl>
              <a:tblPr firstRow="1" bandRow="1">
                <a:noFill/>
                <a:tableStyleId>{584A682A-BC35-494D-89DA-002F680D7FCB}</a:tableStyleId>
              </a:tblPr>
              <a:tblGrid>
                <a:gridCol w="8384350">
                  <a:extLst>
                    <a:ext uri="{9D8B030D-6E8A-4147-A177-3AD203B41FA5}">
                      <a16:colId xmlns:a16="http://schemas.microsoft.com/office/drawing/2014/main" val="20000"/>
                    </a:ext>
                  </a:extLst>
                </a:gridCol>
                <a:gridCol w="2222700">
                  <a:extLst>
                    <a:ext uri="{9D8B030D-6E8A-4147-A177-3AD203B41FA5}">
                      <a16:colId xmlns:a16="http://schemas.microsoft.com/office/drawing/2014/main" val="20001"/>
                    </a:ext>
                  </a:extLst>
                </a:gridCol>
              </a:tblGrid>
              <a:tr h="871500">
                <a:tc>
                  <a:txBody>
                    <a:bodyPr/>
                    <a:lstStyle/>
                    <a:p>
                      <a:pPr marL="0" marR="0" lvl="0" indent="0" algn="l" rtl="0">
                        <a:spcBef>
                          <a:spcPts val="0"/>
                        </a:spcBef>
                        <a:spcAft>
                          <a:spcPts val="0"/>
                        </a:spcAft>
                        <a:buNone/>
                      </a:pPr>
                      <a:endParaRPr sz="1800">
                        <a:highlight>
                          <a:srgbClr val="C00000"/>
                        </a:highlight>
                      </a:endParaRPr>
                    </a:p>
                    <a:p>
                      <a:pPr marL="0" marR="0" lvl="0" indent="0" algn="l" rtl="0">
                        <a:spcBef>
                          <a:spcPts val="0"/>
                        </a:spcBef>
                        <a:spcAft>
                          <a:spcPts val="0"/>
                        </a:spcAft>
                        <a:buNone/>
                      </a:pPr>
                      <a:endParaRPr sz="1800">
                        <a:highlight>
                          <a:srgbClr val="C00000"/>
                        </a:highlight>
                      </a:endParaRPr>
                    </a:p>
                    <a:p>
                      <a:pPr marL="0" marR="0" lvl="0" indent="0" algn="l" rtl="0">
                        <a:spcBef>
                          <a:spcPts val="0"/>
                        </a:spcBef>
                        <a:spcAft>
                          <a:spcPts val="0"/>
                        </a:spcAft>
                        <a:buNone/>
                      </a:pPr>
                      <a:endParaRPr sz="1800">
                        <a:highlight>
                          <a:srgbClr val="C00000"/>
                        </a:highlight>
                      </a:endParaRPr>
                    </a:p>
                  </a:txBody>
                  <a:tcPr marL="91450" marR="91450" marT="45725" marB="45725"/>
                </a:tc>
                <a:tc>
                  <a:txBody>
                    <a:bodyPr/>
                    <a:lstStyle/>
                    <a:p>
                      <a:pPr marL="0" marR="0" lvl="0" indent="0" algn="l" rtl="0">
                        <a:spcBef>
                          <a:spcPts val="0"/>
                        </a:spcBef>
                        <a:spcAft>
                          <a:spcPts val="0"/>
                        </a:spcAft>
                        <a:buNone/>
                      </a:pPr>
                      <a:endParaRPr sz="1800">
                        <a:highlight>
                          <a:srgbClr val="C00000"/>
                        </a:highlight>
                      </a:endParaRPr>
                    </a:p>
                  </a:txBody>
                  <a:tcPr marL="91450" marR="91450" marT="45725" marB="45725"/>
                </a:tc>
                <a:extLst>
                  <a:ext uri="{0D108BD9-81ED-4DB2-BD59-A6C34878D82A}">
                    <a16:rowId xmlns:a16="http://schemas.microsoft.com/office/drawing/2014/main" val="10000"/>
                  </a:ext>
                </a:extLst>
              </a:tr>
              <a:tr h="871500">
                <a:tc>
                  <a:txBody>
                    <a:bodyPr/>
                    <a:lstStyle/>
                    <a:p>
                      <a:pPr marL="0" marR="0" lvl="0" indent="0" algn="l" rtl="0">
                        <a:spcBef>
                          <a:spcPts val="0"/>
                        </a:spcBef>
                        <a:spcAft>
                          <a:spcPts val="0"/>
                        </a:spcAft>
                        <a:buNone/>
                      </a:pPr>
                      <a:endParaRPr sz="1800">
                        <a:highlight>
                          <a:srgbClr val="C00000"/>
                        </a:highlight>
                      </a:endParaRPr>
                    </a:p>
                    <a:p>
                      <a:pPr marL="0" marR="0" lvl="0" indent="0" algn="l" rtl="0">
                        <a:spcBef>
                          <a:spcPts val="0"/>
                        </a:spcBef>
                        <a:spcAft>
                          <a:spcPts val="0"/>
                        </a:spcAft>
                        <a:buNone/>
                      </a:pPr>
                      <a:endParaRPr sz="1800">
                        <a:highlight>
                          <a:srgbClr val="C00000"/>
                        </a:highlight>
                      </a:endParaRPr>
                    </a:p>
                    <a:p>
                      <a:pPr marL="0" marR="0" lvl="0" indent="0" algn="l" rtl="0">
                        <a:spcBef>
                          <a:spcPts val="0"/>
                        </a:spcBef>
                        <a:spcAft>
                          <a:spcPts val="0"/>
                        </a:spcAft>
                        <a:buNone/>
                      </a:pPr>
                      <a:endParaRPr sz="1800">
                        <a:highlight>
                          <a:srgbClr val="C00000"/>
                        </a:highlight>
                      </a:endParaRPr>
                    </a:p>
                  </a:txBody>
                  <a:tcPr marL="91450" marR="91450" marT="45725" marB="45725"/>
                </a:tc>
                <a:tc>
                  <a:txBody>
                    <a:bodyPr/>
                    <a:lstStyle/>
                    <a:p>
                      <a:pPr marL="0" marR="0" lvl="0" indent="0" algn="l" rtl="0">
                        <a:spcBef>
                          <a:spcPts val="0"/>
                        </a:spcBef>
                        <a:spcAft>
                          <a:spcPts val="0"/>
                        </a:spcAft>
                        <a:buNone/>
                      </a:pPr>
                      <a:endParaRPr sz="1800">
                        <a:highlight>
                          <a:srgbClr val="C00000"/>
                        </a:highlight>
                      </a:endParaRPr>
                    </a:p>
                  </a:txBody>
                  <a:tcPr marL="91450" marR="91450" marT="45725" marB="45725"/>
                </a:tc>
                <a:extLst>
                  <a:ext uri="{0D108BD9-81ED-4DB2-BD59-A6C34878D82A}">
                    <a16:rowId xmlns:a16="http://schemas.microsoft.com/office/drawing/2014/main" val="10001"/>
                  </a:ext>
                </a:extLst>
              </a:tr>
              <a:tr h="1065125">
                <a:tc>
                  <a:txBody>
                    <a:bodyPr/>
                    <a:lstStyle/>
                    <a:p>
                      <a:pPr marL="0" marR="0" lvl="0" indent="0" algn="l" rtl="0">
                        <a:spcBef>
                          <a:spcPts val="0"/>
                        </a:spcBef>
                        <a:spcAft>
                          <a:spcPts val="0"/>
                        </a:spcAft>
                        <a:buNone/>
                      </a:pPr>
                      <a:endParaRPr sz="1800">
                        <a:highlight>
                          <a:srgbClr val="C00000"/>
                        </a:highlight>
                      </a:endParaRPr>
                    </a:p>
                    <a:p>
                      <a:pPr marL="0" marR="0" lvl="0" indent="0" algn="l" rtl="0">
                        <a:spcBef>
                          <a:spcPts val="0"/>
                        </a:spcBef>
                        <a:spcAft>
                          <a:spcPts val="0"/>
                        </a:spcAft>
                        <a:buNone/>
                      </a:pPr>
                      <a:endParaRPr sz="1800">
                        <a:highlight>
                          <a:srgbClr val="C00000"/>
                        </a:highlight>
                      </a:endParaRPr>
                    </a:p>
                  </a:txBody>
                  <a:tcPr marL="91450" marR="91450" marT="45725" marB="45725"/>
                </a:tc>
                <a:tc>
                  <a:txBody>
                    <a:bodyPr/>
                    <a:lstStyle/>
                    <a:p>
                      <a:pPr marL="0" marR="0" lvl="0" indent="0" algn="l" rtl="0">
                        <a:spcBef>
                          <a:spcPts val="0"/>
                        </a:spcBef>
                        <a:spcAft>
                          <a:spcPts val="0"/>
                        </a:spcAft>
                        <a:buNone/>
                      </a:pPr>
                      <a:endParaRPr sz="1800">
                        <a:highlight>
                          <a:srgbClr val="C00000"/>
                        </a:highlight>
                      </a:endParaRPr>
                    </a:p>
                  </a:txBody>
                  <a:tcPr marL="91450" marR="91450" marT="45725" marB="45725"/>
                </a:tc>
                <a:extLst>
                  <a:ext uri="{0D108BD9-81ED-4DB2-BD59-A6C34878D82A}">
                    <a16:rowId xmlns:a16="http://schemas.microsoft.com/office/drawing/2014/main" val="10002"/>
                  </a:ext>
                </a:extLst>
              </a:tr>
              <a:tr h="695800">
                <a:tc>
                  <a:txBody>
                    <a:bodyPr/>
                    <a:lstStyle/>
                    <a:p>
                      <a:pPr marL="0" marR="0" lvl="0" indent="0" algn="l" rtl="0">
                        <a:spcBef>
                          <a:spcPts val="0"/>
                        </a:spcBef>
                        <a:spcAft>
                          <a:spcPts val="0"/>
                        </a:spcAft>
                        <a:buNone/>
                      </a:pPr>
                      <a:endParaRPr sz="1800">
                        <a:highlight>
                          <a:srgbClr val="C00000"/>
                        </a:highlight>
                      </a:endParaRPr>
                    </a:p>
                    <a:p>
                      <a:pPr marL="0" marR="0" lvl="0" indent="0" algn="l" rtl="0">
                        <a:spcBef>
                          <a:spcPts val="0"/>
                        </a:spcBef>
                        <a:spcAft>
                          <a:spcPts val="0"/>
                        </a:spcAft>
                        <a:buNone/>
                      </a:pPr>
                      <a:endParaRPr sz="1800">
                        <a:highlight>
                          <a:srgbClr val="C00000"/>
                        </a:highlight>
                      </a:endParaRPr>
                    </a:p>
                  </a:txBody>
                  <a:tcPr marL="91450" marR="91450" marT="45725" marB="45725"/>
                </a:tc>
                <a:tc>
                  <a:txBody>
                    <a:bodyPr/>
                    <a:lstStyle/>
                    <a:p>
                      <a:pPr marL="0" marR="0" lvl="0" indent="0" algn="l" rtl="0">
                        <a:spcBef>
                          <a:spcPts val="0"/>
                        </a:spcBef>
                        <a:spcAft>
                          <a:spcPts val="0"/>
                        </a:spcAft>
                        <a:buNone/>
                      </a:pPr>
                      <a:endParaRPr sz="1800">
                        <a:highlight>
                          <a:srgbClr val="C00000"/>
                        </a:highlight>
                      </a:endParaRPr>
                    </a:p>
                  </a:txBody>
                  <a:tcPr marL="91450" marR="91450" marT="45725" marB="45725"/>
                </a:tc>
                <a:extLst>
                  <a:ext uri="{0D108BD9-81ED-4DB2-BD59-A6C34878D82A}">
                    <a16:rowId xmlns:a16="http://schemas.microsoft.com/office/drawing/2014/main" val="10003"/>
                  </a:ext>
                </a:extLst>
              </a:tr>
              <a:tr h="960275">
                <a:tc>
                  <a:txBody>
                    <a:bodyPr/>
                    <a:lstStyle/>
                    <a:p>
                      <a:pPr marL="0" marR="0" lvl="0" indent="0" algn="l" rtl="0">
                        <a:spcBef>
                          <a:spcPts val="0"/>
                        </a:spcBef>
                        <a:spcAft>
                          <a:spcPts val="0"/>
                        </a:spcAft>
                        <a:buNone/>
                      </a:pPr>
                      <a:endParaRPr sz="1800">
                        <a:highlight>
                          <a:srgbClr val="C00000"/>
                        </a:highlight>
                      </a:endParaRPr>
                    </a:p>
                  </a:txBody>
                  <a:tcPr marL="91450" marR="91450" marT="45725" marB="45725"/>
                </a:tc>
                <a:tc>
                  <a:txBody>
                    <a:bodyPr/>
                    <a:lstStyle/>
                    <a:p>
                      <a:pPr marL="0" marR="0" lvl="0" indent="0" algn="l" rtl="0">
                        <a:spcBef>
                          <a:spcPts val="0"/>
                        </a:spcBef>
                        <a:spcAft>
                          <a:spcPts val="0"/>
                        </a:spcAft>
                        <a:buNone/>
                      </a:pPr>
                      <a:endParaRPr sz="1800">
                        <a:highlight>
                          <a:srgbClr val="C00000"/>
                        </a:highlight>
                      </a:endParaRPr>
                    </a:p>
                  </a:txBody>
                  <a:tcPr marL="91450" marR="91450" marT="45725" marB="45725"/>
                </a:tc>
                <a:extLst>
                  <a:ext uri="{0D108BD9-81ED-4DB2-BD59-A6C34878D82A}">
                    <a16:rowId xmlns:a16="http://schemas.microsoft.com/office/drawing/2014/main" val="10004"/>
                  </a:ext>
                </a:extLst>
              </a:tr>
            </a:tbl>
          </a:graphicData>
        </a:graphic>
      </p:graphicFrame>
      <p:sp>
        <p:nvSpPr>
          <p:cNvPr id="196" name="Google Shape;196;p13"/>
          <p:cNvSpPr/>
          <p:nvPr/>
        </p:nvSpPr>
        <p:spPr>
          <a:xfrm>
            <a:off x="698778" y="2794866"/>
            <a:ext cx="8604739" cy="60016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200">
                <a:solidFill>
                  <a:schemeClr val="dk1"/>
                </a:solidFill>
                <a:latin typeface="Times New Roman"/>
                <a:ea typeface="Times New Roman"/>
                <a:cs typeface="Times New Roman"/>
                <a:sym typeface="Times New Roman"/>
              </a:rPr>
              <a:t>a) Lớp em tự ý đi tham quan mà không xin phép thầy, cô giáo chủ nhiệm</a:t>
            </a:r>
            <a:endParaRPr sz="2200">
              <a:solidFill>
                <a:schemeClr val="dk1"/>
              </a:solidFill>
              <a:latin typeface="Times New Roman"/>
              <a:ea typeface="Times New Roman"/>
              <a:cs typeface="Times New Roman"/>
              <a:sym typeface="Times New Roman"/>
            </a:endParaRPr>
          </a:p>
        </p:txBody>
      </p:sp>
      <p:sp>
        <p:nvSpPr>
          <p:cNvPr id="197" name="Google Shape;197;p13"/>
          <p:cNvSpPr/>
          <p:nvPr/>
        </p:nvSpPr>
        <p:spPr>
          <a:xfrm>
            <a:off x="698778" y="3824700"/>
            <a:ext cx="8032653" cy="60016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200">
                <a:solidFill>
                  <a:schemeClr val="dk1"/>
                </a:solidFill>
                <a:latin typeface="Times New Roman"/>
                <a:ea typeface="Times New Roman"/>
                <a:cs typeface="Times New Roman"/>
                <a:sym typeface="Times New Roman"/>
              </a:rPr>
              <a:t>b) Em làm hỏng dụng cụ thí nghiệm giờ thực hành</a:t>
            </a:r>
            <a:endParaRPr sz="2200">
              <a:solidFill>
                <a:schemeClr val="dk1"/>
              </a:solidFill>
              <a:latin typeface="Times New Roman"/>
              <a:ea typeface="Times New Roman"/>
              <a:cs typeface="Times New Roman"/>
              <a:sym typeface="Times New Roman"/>
            </a:endParaRPr>
          </a:p>
        </p:txBody>
      </p:sp>
      <p:sp>
        <p:nvSpPr>
          <p:cNvPr id="198" name="Google Shape;198;p13"/>
          <p:cNvSpPr/>
          <p:nvPr/>
        </p:nvSpPr>
        <p:spPr>
          <a:xfrm>
            <a:off x="698778" y="4742131"/>
            <a:ext cx="8163868" cy="60016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200">
                <a:solidFill>
                  <a:schemeClr val="dk1"/>
                </a:solidFill>
                <a:latin typeface="Times New Roman"/>
                <a:ea typeface="Times New Roman"/>
                <a:cs typeface="Times New Roman"/>
                <a:sym typeface="Times New Roman"/>
              </a:rPr>
              <a:t>c) Một số học sinh nói chuyện riêng làm mất trật tự trong giờ học</a:t>
            </a:r>
            <a:endParaRPr sz="2200">
              <a:solidFill>
                <a:schemeClr val="dk1"/>
              </a:solidFill>
              <a:latin typeface="Times New Roman"/>
              <a:ea typeface="Times New Roman"/>
              <a:cs typeface="Times New Roman"/>
              <a:sym typeface="Times New Roman"/>
            </a:endParaRPr>
          </a:p>
        </p:txBody>
      </p:sp>
      <p:sp>
        <p:nvSpPr>
          <p:cNvPr id="199" name="Google Shape;199;p13"/>
          <p:cNvSpPr/>
          <p:nvPr/>
        </p:nvSpPr>
        <p:spPr>
          <a:xfrm>
            <a:off x="3248297" y="1740233"/>
            <a:ext cx="2335238" cy="57996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400" b="1">
                <a:solidFill>
                  <a:srgbClr val="FFFF00"/>
                </a:solidFill>
                <a:highlight>
                  <a:srgbClr val="C00000"/>
                </a:highlight>
                <a:latin typeface="Times New Roman"/>
                <a:ea typeface="Times New Roman"/>
                <a:cs typeface="Times New Roman"/>
                <a:sym typeface="Times New Roman"/>
              </a:rPr>
              <a:t>Tình huống</a:t>
            </a:r>
            <a:endParaRPr sz="2400" b="1">
              <a:solidFill>
                <a:srgbClr val="FFFF00"/>
              </a:solidFill>
              <a:highlight>
                <a:srgbClr val="C00000"/>
              </a:highlight>
              <a:latin typeface="Times New Roman"/>
              <a:ea typeface="Times New Roman"/>
              <a:cs typeface="Times New Roman"/>
              <a:sym typeface="Times New Roman"/>
            </a:endParaRPr>
          </a:p>
        </p:txBody>
      </p:sp>
      <p:sp>
        <p:nvSpPr>
          <p:cNvPr id="200" name="Google Shape;200;p13"/>
          <p:cNvSpPr/>
          <p:nvPr/>
        </p:nvSpPr>
        <p:spPr>
          <a:xfrm>
            <a:off x="9191226" y="1594537"/>
            <a:ext cx="200230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400" b="1">
                <a:solidFill>
                  <a:srgbClr val="FFFF00"/>
                </a:solidFill>
                <a:highlight>
                  <a:srgbClr val="C00000"/>
                </a:highlight>
                <a:latin typeface="Times New Roman"/>
                <a:ea typeface="Times New Roman"/>
                <a:cs typeface="Times New Roman"/>
                <a:sym typeface="Times New Roman"/>
              </a:rPr>
              <a:t>Viết văn bản tường trình</a:t>
            </a:r>
            <a:endParaRPr sz="2400" b="1">
              <a:solidFill>
                <a:srgbClr val="FFFF00"/>
              </a:solidFill>
              <a:highlight>
                <a:srgbClr val="C00000"/>
              </a:highlight>
              <a:latin typeface="Times New Roman"/>
              <a:ea typeface="Times New Roman"/>
              <a:cs typeface="Times New Roman"/>
              <a:sym typeface="Times New Roman"/>
            </a:endParaRPr>
          </a:p>
        </p:txBody>
      </p:sp>
      <p:sp>
        <p:nvSpPr>
          <p:cNvPr id="201" name="Google Shape;201;p13"/>
          <p:cNvSpPr/>
          <p:nvPr/>
        </p:nvSpPr>
        <p:spPr>
          <a:xfrm>
            <a:off x="698778" y="5512790"/>
            <a:ext cx="8163868" cy="60016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200">
                <a:solidFill>
                  <a:schemeClr val="dk1"/>
                </a:solidFill>
                <a:latin typeface="Times New Roman"/>
                <a:ea typeface="Times New Roman"/>
                <a:cs typeface="Times New Roman"/>
                <a:sym typeface="Times New Roman"/>
              </a:rPr>
              <a:t>d) Gia đình em bị kẻ gian đột nhập lấy trộm tài sản</a:t>
            </a:r>
            <a:endParaRPr sz="2200">
              <a:solidFill>
                <a:schemeClr val="dk1"/>
              </a:solidFill>
              <a:latin typeface="Times New Roman"/>
              <a:ea typeface="Times New Roman"/>
              <a:cs typeface="Times New Roman"/>
              <a:sym typeface="Times New Roman"/>
            </a:endParaRPr>
          </a:p>
        </p:txBody>
      </p:sp>
      <p:sp>
        <p:nvSpPr>
          <p:cNvPr id="202" name="Google Shape;202;p13"/>
          <p:cNvSpPr/>
          <p:nvPr/>
        </p:nvSpPr>
        <p:spPr>
          <a:xfrm>
            <a:off x="9303517" y="2819665"/>
            <a:ext cx="1662501" cy="57996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400" b="1">
                <a:solidFill>
                  <a:srgbClr val="FFFF00"/>
                </a:solidFill>
                <a:highlight>
                  <a:srgbClr val="C00000"/>
                </a:highlight>
                <a:latin typeface="Times New Roman"/>
                <a:ea typeface="Times New Roman"/>
                <a:cs typeface="Times New Roman"/>
                <a:sym typeface="Times New Roman"/>
              </a:rPr>
              <a:t>Đúng</a:t>
            </a:r>
            <a:endParaRPr sz="2400" b="1">
              <a:solidFill>
                <a:srgbClr val="FFFF00"/>
              </a:solidFill>
              <a:highlight>
                <a:srgbClr val="C00000"/>
              </a:highlight>
              <a:latin typeface="Times New Roman"/>
              <a:ea typeface="Times New Roman"/>
              <a:cs typeface="Times New Roman"/>
              <a:sym typeface="Times New Roman"/>
            </a:endParaRPr>
          </a:p>
        </p:txBody>
      </p:sp>
      <p:sp>
        <p:nvSpPr>
          <p:cNvPr id="203" name="Google Shape;203;p13"/>
          <p:cNvSpPr/>
          <p:nvPr/>
        </p:nvSpPr>
        <p:spPr>
          <a:xfrm>
            <a:off x="9303517" y="3807710"/>
            <a:ext cx="1662501" cy="57996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400" b="1">
                <a:solidFill>
                  <a:srgbClr val="FFFF00"/>
                </a:solidFill>
                <a:highlight>
                  <a:srgbClr val="C00000"/>
                </a:highlight>
                <a:latin typeface="Times New Roman"/>
                <a:ea typeface="Times New Roman"/>
                <a:cs typeface="Times New Roman"/>
                <a:sym typeface="Times New Roman"/>
              </a:rPr>
              <a:t>Đúng</a:t>
            </a:r>
            <a:endParaRPr sz="2400" b="1">
              <a:solidFill>
                <a:srgbClr val="FFFF00"/>
              </a:solidFill>
              <a:highlight>
                <a:srgbClr val="C00000"/>
              </a:highlight>
              <a:latin typeface="Times New Roman"/>
              <a:ea typeface="Times New Roman"/>
              <a:cs typeface="Times New Roman"/>
              <a:sym typeface="Times New Roman"/>
            </a:endParaRPr>
          </a:p>
        </p:txBody>
      </p:sp>
      <p:sp>
        <p:nvSpPr>
          <p:cNvPr id="204" name="Google Shape;204;p13"/>
          <p:cNvSpPr/>
          <p:nvPr/>
        </p:nvSpPr>
        <p:spPr>
          <a:xfrm>
            <a:off x="9303516" y="4752229"/>
            <a:ext cx="1662501" cy="57996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400" b="1">
                <a:solidFill>
                  <a:srgbClr val="FFFF00"/>
                </a:solidFill>
                <a:highlight>
                  <a:srgbClr val="C00000"/>
                </a:highlight>
                <a:latin typeface="Times New Roman"/>
                <a:ea typeface="Times New Roman"/>
                <a:cs typeface="Times New Roman"/>
                <a:sym typeface="Times New Roman"/>
              </a:rPr>
              <a:t>Sai</a:t>
            </a:r>
            <a:endParaRPr sz="2400" b="1">
              <a:solidFill>
                <a:srgbClr val="FFFF00"/>
              </a:solidFill>
              <a:highlight>
                <a:srgbClr val="C00000"/>
              </a:highlight>
              <a:latin typeface="Times New Roman"/>
              <a:ea typeface="Times New Roman"/>
              <a:cs typeface="Times New Roman"/>
              <a:sym typeface="Times New Roman"/>
            </a:endParaRPr>
          </a:p>
        </p:txBody>
      </p:sp>
      <p:sp>
        <p:nvSpPr>
          <p:cNvPr id="205" name="Google Shape;205;p13"/>
          <p:cNvSpPr/>
          <p:nvPr/>
        </p:nvSpPr>
        <p:spPr>
          <a:xfrm>
            <a:off x="9345719" y="5502691"/>
            <a:ext cx="1662501" cy="57996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400" b="1">
                <a:solidFill>
                  <a:srgbClr val="FFFF00"/>
                </a:solidFill>
                <a:highlight>
                  <a:srgbClr val="C00000"/>
                </a:highlight>
                <a:latin typeface="Times New Roman"/>
                <a:ea typeface="Times New Roman"/>
                <a:cs typeface="Times New Roman"/>
                <a:sym typeface="Times New Roman"/>
              </a:rPr>
              <a:t>Đúng</a:t>
            </a:r>
            <a:endParaRPr sz="2400" b="1">
              <a:solidFill>
                <a:srgbClr val="FFFF00"/>
              </a:solidFill>
              <a:highlight>
                <a:srgbClr val="C00000"/>
              </a:highlight>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2000"/>
                                        <p:tgtEl>
                                          <p:spTgt spid="20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03"/>
                                        </p:tgtEl>
                                        <p:attrNameLst>
                                          <p:attrName>style.visibility</p:attrName>
                                        </p:attrNameLst>
                                      </p:cBhvr>
                                      <p:to>
                                        <p:strVal val="visible"/>
                                      </p:to>
                                    </p:set>
                                    <p:anim calcmode="lin" valueType="num">
                                      <p:cBhvr additive="base">
                                        <p:cTn id="12" dur="500"/>
                                        <p:tgtEl>
                                          <p:spTgt spid="203"/>
                                        </p:tgtEl>
                                        <p:attrNameLst>
                                          <p:attrName>ppt_w</p:attrName>
                                        </p:attrNameLst>
                                      </p:cBhvr>
                                      <p:tavLst>
                                        <p:tav tm="0">
                                          <p:val>
                                            <p:strVal val="0"/>
                                          </p:val>
                                        </p:tav>
                                        <p:tav tm="100000">
                                          <p:val>
                                            <p:strVal val="#ppt_w"/>
                                          </p:val>
                                        </p:tav>
                                      </p:tavLst>
                                    </p:anim>
                                    <p:anim calcmode="lin" valueType="num">
                                      <p:cBhvr additive="base">
                                        <p:cTn id="13" dur="500"/>
                                        <p:tgtEl>
                                          <p:spTgt spid="203"/>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04"/>
                                        </p:tgtEl>
                                        <p:attrNameLst>
                                          <p:attrName>style.visibility</p:attrName>
                                        </p:attrNameLst>
                                      </p:cBhvr>
                                      <p:to>
                                        <p:strVal val="visible"/>
                                      </p:to>
                                    </p:set>
                                    <p:anim calcmode="lin" valueType="num">
                                      <p:cBhvr additive="base">
                                        <p:cTn id="18" dur="500"/>
                                        <p:tgtEl>
                                          <p:spTgt spid="204"/>
                                        </p:tgtEl>
                                        <p:attrNameLst>
                                          <p:attrName>ppt_w</p:attrName>
                                        </p:attrNameLst>
                                      </p:cBhvr>
                                      <p:tavLst>
                                        <p:tav tm="0">
                                          <p:val>
                                            <p:strVal val="0"/>
                                          </p:val>
                                        </p:tav>
                                        <p:tav tm="100000">
                                          <p:val>
                                            <p:strVal val="#ppt_w"/>
                                          </p:val>
                                        </p:tav>
                                      </p:tavLst>
                                    </p:anim>
                                    <p:anim calcmode="lin" valueType="num">
                                      <p:cBhvr additive="base">
                                        <p:cTn id="19" dur="500"/>
                                        <p:tgtEl>
                                          <p:spTgt spid="204"/>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5"/>
                                        </p:tgtEl>
                                        <p:attrNameLst>
                                          <p:attrName>style.visibility</p:attrName>
                                        </p:attrNameLst>
                                      </p:cBhvr>
                                      <p:to>
                                        <p:strVal val="visible"/>
                                      </p:to>
                                    </p:set>
                                    <p:animEffect transition="in" filter="fade">
                                      <p:cBhvr>
                                        <p:cTn id="24" dur="20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1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11" name="Google Shape;211;p14"/>
          <p:cNvSpPr/>
          <p:nvPr/>
        </p:nvSpPr>
        <p:spPr>
          <a:xfrm>
            <a:off x="400593" y="375531"/>
            <a:ext cx="705528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FF00"/>
                </a:solidFill>
                <a:latin typeface="Times New Roman"/>
                <a:ea typeface="Times New Roman"/>
                <a:cs typeface="Times New Roman"/>
                <a:sym typeface="Times New Roman"/>
              </a:rPr>
              <a:t>II. CÁCH LÀM VĂN BẢN TƯỜNG TRÌNH</a:t>
            </a:r>
            <a:endParaRPr sz="2400">
              <a:solidFill>
                <a:schemeClr val="lt1"/>
              </a:solidFill>
              <a:latin typeface="Times New Roman"/>
              <a:ea typeface="Times New Roman"/>
              <a:cs typeface="Times New Roman"/>
              <a:sym typeface="Times New Roman"/>
            </a:endParaRPr>
          </a:p>
        </p:txBody>
      </p:sp>
      <p:sp>
        <p:nvSpPr>
          <p:cNvPr id="212" name="Google Shape;212;p14"/>
          <p:cNvSpPr txBox="1"/>
          <p:nvPr/>
        </p:nvSpPr>
        <p:spPr>
          <a:xfrm>
            <a:off x="647112" y="826439"/>
            <a:ext cx="9298746"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chemeClr val="lt1"/>
                </a:solidFill>
                <a:latin typeface="Arial"/>
                <a:ea typeface="Arial"/>
                <a:cs typeface="Arial"/>
                <a:sym typeface="Arial"/>
              </a:rPr>
              <a:t> </a:t>
            </a:r>
            <a:r>
              <a:rPr lang="en-US" sz="2400" b="1">
                <a:solidFill>
                  <a:srgbClr val="FFFF00"/>
                </a:solidFill>
                <a:latin typeface="Times New Roman"/>
                <a:ea typeface="Times New Roman"/>
                <a:cs typeface="Times New Roman"/>
                <a:sym typeface="Times New Roman"/>
              </a:rPr>
              <a:t>1. Tình huống cần làm văn bản tường trình</a:t>
            </a:r>
            <a:endParaRPr sz="2400" b="1">
              <a:solidFill>
                <a:srgbClr val="FFFF00"/>
              </a:solidFill>
              <a:latin typeface="Times New Roman"/>
              <a:ea typeface="Times New Roman"/>
              <a:cs typeface="Times New Roman"/>
              <a:sym typeface="Times New Roman"/>
            </a:endParaRPr>
          </a:p>
        </p:txBody>
      </p:sp>
      <p:sp>
        <p:nvSpPr>
          <p:cNvPr id="213" name="Google Shape;213;p14"/>
          <p:cNvSpPr txBox="1"/>
          <p:nvPr/>
        </p:nvSpPr>
        <p:spPr>
          <a:xfrm>
            <a:off x="647112" y="1432802"/>
            <a:ext cx="9298746"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chemeClr val="lt1"/>
                </a:solidFill>
                <a:latin typeface="Arial"/>
                <a:ea typeface="Arial"/>
                <a:cs typeface="Arial"/>
                <a:sym typeface="Arial"/>
              </a:rPr>
              <a:t> </a:t>
            </a:r>
            <a:r>
              <a:rPr lang="en-US" sz="2400" b="1">
                <a:solidFill>
                  <a:srgbClr val="FFFF00"/>
                </a:solidFill>
                <a:latin typeface="Times New Roman"/>
                <a:ea typeface="Times New Roman"/>
                <a:cs typeface="Times New Roman"/>
                <a:sym typeface="Times New Roman"/>
              </a:rPr>
              <a:t>2. Cách làm văn bản tường trình</a:t>
            </a:r>
            <a:endParaRPr sz="2400" b="1">
              <a:solidFill>
                <a:srgbClr val="FFFF00"/>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5"/>
          <p:cNvPicPr preferRelativeResize="0"/>
          <p:nvPr/>
        </p:nvPicPr>
        <p:blipFill rotWithShape="1">
          <a:blip r:embed="rId3">
            <a:alphaModFix/>
          </a:blip>
          <a:srcRect/>
          <a:stretch/>
        </p:blipFill>
        <p:spPr>
          <a:xfrm>
            <a:off x="0" y="-46579"/>
            <a:ext cx="12192000" cy="6858000"/>
          </a:xfrm>
          <a:prstGeom prst="rect">
            <a:avLst/>
          </a:prstGeom>
          <a:noFill/>
          <a:ln>
            <a:noFill/>
          </a:ln>
        </p:spPr>
      </p:pic>
      <p:sp>
        <p:nvSpPr>
          <p:cNvPr id="219" name="Google Shape;219;p15"/>
          <p:cNvSpPr/>
          <p:nvPr/>
        </p:nvSpPr>
        <p:spPr>
          <a:xfrm>
            <a:off x="1995435" y="3766180"/>
            <a:ext cx="8576911" cy="954107"/>
          </a:xfrm>
          <a:prstGeom prst="rect">
            <a:avLst/>
          </a:prstGeom>
          <a:noFill/>
          <a:ln>
            <a:noFill/>
          </a:ln>
        </p:spPr>
        <p:txBody>
          <a:bodyPr spcFirstLastPara="1" wrap="square" lIns="91425" tIns="45700" rIns="91425" bIns="45700" anchor="ctr" anchorCtr="0">
            <a:spAutoFit/>
          </a:bodyPr>
          <a:lstStyle/>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	</a:t>
            </a:r>
            <a:r>
              <a:rPr lang="en-US" sz="1800">
                <a:solidFill>
                  <a:schemeClr val="lt1"/>
                </a:solidFill>
                <a:latin typeface="Times New Roman"/>
                <a:ea typeface="Times New Roman"/>
                <a:cs typeface="Times New Roman"/>
                <a:sym typeface="Times New Roman"/>
              </a:rPr>
              <a:t>Vừa qua, cô dặn chúng em viết bài tập làm văn ở nhà và nộp bài cho cô vào ngày 10 tháng 1 năm 2004. Không may, bố em bị ốm phải nằm viện. Em phải giúp mẹ em chăm sóc bố nên không kịp viết bài văn theo đúng yêu cầu của cô.</a:t>
            </a:r>
            <a:endParaRPr sz="1800">
              <a:solidFill>
                <a:schemeClr val="lt1"/>
              </a:solidFill>
              <a:latin typeface="Times New Roman"/>
              <a:ea typeface="Times New Roman"/>
              <a:cs typeface="Times New Roman"/>
              <a:sym typeface="Times New Roman"/>
            </a:endParaRPr>
          </a:p>
        </p:txBody>
      </p:sp>
      <p:sp>
        <p:nvSpPr>
          <p:cNvPr id="220" name="Google Shape;220;p15"/>
          <p:cNvSpPr txBox="1"/>
          <p:nvPr/>
        </p:nvSpPr>
        <p:spPr>
          <a:xfrm>
            <a:off x="6594765" y="5134153"/>
            <a:ext cx="3789692" cy="143116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Times New Roman"/>
                <a:ea typeface="Times New Roman"/>
                <a:cs typeface="Times New Roman"/>
                <a:sym typeface="Times New Roman"/>
              </a:rPr>
              <a:t>Người làm tường trình</a:t>
            </a:r>
            <a:endParaRPr sz="180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endParaRPr sz="150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1800">
                <a:solidFill>
                  <a:schemeClr val="lt1"/>
                </a:solidFill>
                <a:latin typeface="Times New Roman"/>
                <a:ea typeface="Times New Roman"/>
                <a:cs typeface="Times New Roman"/>
                <a:sym typeface="Times New Roman"/>
              </a:rPr>
              <a:t>Phạm Việt Dũng </a:t>
            </a:r>
            <a:endParaRPr/>
          </a:p>
        </p:txBody>
      </p:sp>
      <p:sp>
        <p:nvSpPr>
          <p:cNvPr id="221" name="Google Shape;221;p15"/>
          <p:cNvSpPr txBox="1"/>
          <p:nvPr/>
        </p:nvSpPr>
        <p:spPr>
          <a:xfrm>
            <a:off x="2152659" y="1256153"/>
            <a:ext cx="8125660"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lt1"/>
                </a:solidFill>
                <a:latin typeface="Times New Roman"/>
                <a:ea typeface="Times New Roman"/>
                <a:cs typeface="Times New Roman"/>
                <a:sym typeface="Times New Roman"/>
              </a:rPr>
              <a:t>Thành phố Hồ Chí Minh, ngày 12 tháng 1 năm 2004</a:t>
            </a:r>
            <a:endParaRPr sz="1800">
              <a:solidFill>
                <a:schemeClr val="dk1"/>
              </a:solidFill>
              <a:latin typeface="Calibri"/>
              <a:ea typeface="Calibri"/>
              <a:cs typeface="Calibri"/>
              <a:sym typeface="Calibri"/>
            </a:endParaRPr>
          </a:p>
        </p:txBody>
      </p:sp>
      <p:sp>
        <p:nvSpPr>
          <p:cNvPr id="222" name="Google Shape;222;p15"/>
          <p:cNvSpPr/>
          <p:nvPr/>
        </p:nvSpPr>
        <p:spPr>
          <a:xfrm>
            <a:off x="3048000" y="1880482"/>
            <a:ext cx="60960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Times New Roman"/>
                <a:ea typeface="Times New Roman"/>
                <a:cs typeface="Times New Roman"/>
                <a:sym typeface="Times New Roman"/>
              </a:rPr>
              <a:t>BẢN TƯỜNG TRÌNH</a:t>
            </a:r>
            <a:endParaRPr/>
          </a:p>
          <a:p>
            <a:pPr marL="0" marR="0" lvl="0" indent="0" algn="ctr" rtl="0">
              <a:spcBef>
                <a:spcPts val="0"/>
              </a:spcBef>
              <a:spcAft>
                <a:spcPts val="0"/>
              </a:spcAft>
              <a:buNone/>
            </a:pPr>
            <a:r>
              <a:rPr lang="en-US" sz="1800" b="1">
                <a:solidFill>
                  <a:schemeClr val="lt1"/>
                </a:solidFill>
                <a:latin typeface="Times New Roman"/>
                <a:ea typeface="Times New Roman"/>
                <a:cs typeface="Times New Roman"/>
                <a:sym typeface="Times New Roman"/>
              </a:rPr>
              <a:t>Về việc nộp bài chậm</a:t>
            </a:r>
            <a:endParaRPr sz="1800" b="1">
              <a:solidFill>
                <a:schemeClr val="lt1"/>
              </a:solidFill>
              <a:latin typeface="Times New Roman"/>
              <a:ea typeface="Times New Roman"/>
              <a:cs typeface="Times New Roman"/>
              <a:sym typeface="Times New Roman"/>
            </a:endParaRPr>
          </a:p>
        </p:txBody>
      </p:sp>
      <p:sp>
        <p:nvSpPr>
          <p:cNvPr id="223" name="Google Shape;223;p15"/>
          <p:cNvSpPr txBox="1"/>
          <p:nvPr/>
        </p:nvSpPr>
        <p:spPr>
          <a:xfrm>
            <a:off x="2033170" y="342797"/>
            <a:ext cx="8125660" cy="6155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700" b="1">
                <a:solidFill>
                  <a:schemeClr val="lt1"/>
                </a:solidFill>
                <a:latin typeface="Times New Roman"/>
                <a:ea typeface="Times New Roman"/>
                <a:cs typeface="Times New Roman"/>
                <a:sym typeface="Times New Roman"/>
              </a:rPr>
              <a:t>CỘNG HÒA XÃ HỘI CHỦ NGHĨA VIỆT NAM</a:t>
            </a:r>
            <a:endParaRPr/>
          </a:p>
          <a:p>
            <a:pPr marL="0" marR="0" lvl="0" indent="0" algn="ctr" rtl="0">
              <a:spcBef>
                <a:spcPts val="0"/>
              </a:spcBef>
              <a:spcAft>
                <a:spcPts val="0"/>
              </a:spcAft>
              <a:buNone/>
            </a:pPr>
            <a:r>
              <a:rPr lang="en-US" sz="1700" b="1">
                <a:solidFill>
                  <a:schemeClr val="lt1"/>
                </a:solidFill>
                <a:latin typeface="Times New Roman"/>
                <a:ea typeface="Times New Roman"/>
                <a:cs typeface="Times New Roman"/>
                <a:sym typeface="Times New Roman"/>
              </a:rPr>
              <a:t>Độc lập – Tự do – Hạnh phúc</a:t>
            </a:r>
            <a:endParaRPr sz="1700" b="1">
              <a:solidFill>
                <a:schemeClr val="lt1"/>
              </a:solidFill>
              <a:latin typeface="Times New Roman"/>
              <a:ea typeface="Times New Roman"/>
              <a:cs typeface="Times New Roman"/>
              <a:sym typeface="Times New Roman"/>
            </a:endParaRPr>
          </a:p>
        </p:txBody>
      </p:sp>
      <p:sp>
        <p:nvSpPr>
          <p:cNvPr id="224" name="Google Shape;224;p15"/>
          <p:cNvSpPr txBox="1"/>
          <p:nvPr/>
        </p:nvSpPr>
        <p:spPr>
          <a:xfrm>
            <a:off x="1995435" y="2781809"/>
            <a:ext cx="85769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Times New Roman"/>
                <a:ea typeface="Times New Roman"/>
                <a:cs typeface="Times New Roman"/>
                <a:sym typeface="Times New Roman"/>
              </a:rPr>
              <a:t>	Kính gửi: Cô Nguyễn Thị Hương, giáo viên Ngữ văn lớp 8A</a:t>
            </a:r>
            <a:endParaRPr/>
          </a:p>
        </p:txBody>
      </p:sp>
      <p:sp>
        <p:nvSpPr>
          <p:cNvPr id="225" name="Google Shape;225;p15"/>
          <p:cNvSpPr txBox="1"/>
          <p:nvPr/>
        </p:nvSpPr>
        <p:spPr>
          <a:xfrm>
            <a:off x="1995435" y="3155878"/>
            <a:ext cx="8576911"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lt1"/>
                </a:solidFill>
                <a:latin typeface="Times New Roman"/>
                <a:ea typeface="Times New Roman"/>
                <a:cs typeface="Times New Roman"/>
                <a:sym typeface="Times New Roman"/>
              </a:rPr>
              <a:t>	Em là Phạm Việt Dũng, học sinh lớp 8A Trường THCS Bình Minh, xin phép được tường trình với cô một việc như sau:</a:t>
            </a:r>
            <a:endParaRPr sz="1800">
              <a:solidFill>
                <a:schemeClr val="lt1"/>
              </a:solidFill>
              <a:latin typeface="Times New Roman"/>
              <a:ea typeface="Times New Roman"/>
              <a:cs typeface="Times New Roman"/>
              <a:sym typeface="Times New Roman"/>
            </a:endParaRPr>
          </a:p>
        </p:txBody>
      </p:sp>
      <p:sp>
        <p:nvSpPr>
          <p:cNvPr id="226" name="Google Shape;226;p15"/>
          <p:cNvSpPr txBox="1"/>
          <p:nvPr/>
        </p:nvSpPr>
        <p:spPr>
          <a:xfrm>
            <a:off x="318644" y="439250"/>
            <a:ext cx="2729356" cy="369332"/>
          </a:xfrm>
          <a:prstGeom prst="rect">
            <a:avLst/>
          </a:prstGeom>
          <a:no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Times New Roman"/>
                <a:ea typeface="Times New Roman"/>
                <a:cs typeface="Times New Roman"/>
                <a:sym typeface="Times New Roman"/>
              </a:rPr>
              <a:t>Quốc hiệu, tiêu ngữ</a:t>
            </a:r>
            <a:endParaRPr sz="1800">
              <a:solidFill>
                <a:schemeClr val="lt1"/>
              </a:solidFill>
              <a:latin typeface="Times New Roman"/>
              <a:ea typeface="Times New Roman"/>
              <a:cs typeface="Times New Roman"/>
              <a:sym typeface="Times New Roman"/>
            </a:endParaRPr>
          </a:p>
        </p:txBody>
      </p:sp>
      <p:sp>
        <p:nvSpPr>
          <p:cNvPr id="227" name="Google Shape;227;p15"/>
          <p:cNvSpPr txBox="1"/>
          <p:nvPr/>
        </p:nvSpPr>
        <p:spPr>
          <a:xfrm>
            <a:off x="318644" y="1257812"/>
            <a:ext cx="2729356" cy="369332"/>
          </a:xfrm>
          <a:prstGeom prst="rect">
            <a:avLst/>
          </a:prstGeom>
          <a:no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Times New Roman"/>
                <a:ea typeface="Times New Roman"/>
                <a:cs typeface="Times New Roman"/>
                <a:sym typeface="Times New Roman"/>
              </a:rPr>
              <a:t>Địa điểm, ngày tháng năm</a:t>
            </a:r>
            <a:endParaRPr sz="1800">
              <a:solidFill>
                <a:schemeClr val="lt1"/>
              </a:solidFill>
              <a:latin typeface="Times New Roman"/>
              <a:ea typeface="Times New Roman"/>
              <a:cs typeface="Times New Roman"/>
              <a:sym typeface="Times New Roman"/>
            </a:endParaRPr>
          </a:p>
        </p:txBody>
      </p:sp>
      <p:sp>
        <p:nvSpPr>
          <p:cNvPr id="228" name="Google Shape;228;p15"/>
          <p:cNvSpPr txBox="1"/>
          <p:nvPr/>
        </p:nvSpPr>
        <p:spPr>
          <a:xfrm>
            <a:off x="318644" y="1938949"/>
            <a:ext cx="2729356" cy="369332"/>
          </a:xfrm>
          <a:prstGeom prst="rect">
            <a:avLst/>
          </a:prstGeom>
          <a:no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Times New Roman"/>
                <a:ea typeface="Times New Roman"/>
                <a:cs typeface="Times New Roman"/>
                <a:sym typeface="Times New Roman"/>
              </a:rPr>
              <a:t>Tên văn bản</a:t>
            </a:r>
            <a:endParaRPr sz="1800">
              <a:solidFill>
                <a:schemeClr val="lt1"/>
              </a:solidFill>
              <a:latin typeface="Times New Roman"/>
              <a:ea typeface="Times New Roman"/>
              <a:cs typeface="Times New Roman"/>
              <a:sym typeface="Times New Roman"/>
            </a:endParaRPr>
          </a:p>
        </p:txBody>
      </p:sp>
      <p:sp>
        <p:nvSpPr>
          <p:cNvPr id="229" name="Google Shape;229;p15"/>
          <p:cNvSpPr txBox="1"/>
          <p:nvPr/>
        </p:nvSpPr>
        <p:spPr>
          <a:xfrm>
            <a:off x="318644" y="2733059"/>
            <a:ext cx="2325188" cy="369332"/>
          </a:xfrm>
          <a:prstGeom prst="rect">
            <a:avLst/>
          </a:prstGeom>
          <a:no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Times New Roman"/>
                <a:ea typeface="Times New Roman"/>
                <a:cs typeface="Times New Roman"/>
                <a:sym typeface="Times New Roman"/>
              </a:rPr>
              <a:t>Người (cơ quan) nhận</a:t>
            </a:r>
            <a:endParaRPr sz="1800">
              <a:solidFill>
                <a:schemeClr val="lt1"/>
              </a:solidFill>
              <a:latin typeface="Times New Roman"/>
              <a:ea typeface="Times New Roman"/>
              <a:cs typeface="Times New Roman"/>
              <a:sym typeface="Times New Roman"/>
            </a:endParaRPr>
          </a:p>
        </p:txBody>
      </p:sp>
      <p:sp>
        <p:nvSpPr>
          <p:cNvPr id="230" name="Google Shape;230;p15"/>
          <p:cNvSpPr txBox="1"/>
          <p:nvPr/>
        </p:nvSpPr>
        <p:spPr>
          <a:xfrm>
            <a:off x="318643" y="3164389"/>
            <a:ext cx="2325189" cy="369332"/>
          </a:xfrm>
          <a:prstGeom prst="rect">
            <a:avLst/>
          </a:prstGeom>
          <a:no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Times New Roman"/>
                <a:ea typeface="Times New Roman"/>
                <a:cs typeface="Times New Roman"/>
                <a:sym typeface="Times New Roman"/>
              </a:rPr>
              <a:t>Người tường trình</a:t>
            </a:r>
            <a:endParaRPr sz="1800">
              <a:solidFill>
                <a:schemeClr val="lt1"/>
              </a:solidFill>
              <a:latin typeface="Times New Roman"/>
              <a:ea typeface="Times New Roman"/>
              <a:cs typeface="Times New Roman"/>
              <a:sym typeface="Times New Roman"/>
            </a:endParaRPr>
          </a:p>
        </p:txBody>
      </p:sp>
      <p:sp>
        <p:nvSpPr>
          <p:cNvPr id="231" name="Google Shape;231;p15"/>
          <p:cNvSpPr txBox="1"/>
          <p:nvPr/>
        </p:nvSpPr>
        <p:spPr>
          <a:xfrm>
            <a:off x="318643" y="3811226"/>
            <a:ext cx="1676791" cy="646331"/>
          </a:xfrm>
          <a:prstGeom prst="rect">
            <a:avLst/>
          </a:prstGeom>
          <a:no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Times New Roman"/>
                <a:ea typeface="Times New Roman"/>
                <a:cs typeface="Times New Roman"/>
                <a:sym typeface="Times New Roman"/>
              </a:rPr>
              <a:t>Nội dung tường trình</a:t>
            </a:r>
            <a:endParaRPr sz="1800">
              <a:solidFill>
                <a:schemeClr val="lt1"/>
              </a:solidFill>
              <a:latin typeface="Times New Roman"/>
              <a:ea typeface="Times New Roman"/>
              <a:cs typeface="Times New Roman"/>
              <a:sym typeface="Times New Roman"/>
            </a:endParaRPr>
          </a:p>
        </p:txBody>
      </p:sp>
      <p:sp>
        <p:nvSpPr>
          <p:cNvPr id="232" name="Google Shape;232;p15"/>
          <p:cNvSpPr txBox="1"/>
          <p:nvPr/>
        </p:nvSpPr>
        <p:spPr>
          <a:xfrm>
            <a:off x="318645" y="4696148"/>
            <a:ext cx="1676790" cy="646331"/>
          </a:xfrm>
          <a:prstGeom prst="rect">
            <a:avLst/>
          </a:prstGeom>
          <a:no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Times New Roman"/>
                <a:ea typeface="Times New Roman"/>
                <a:cs typeface="Times New Roman"/>
                <a:sym typeface="Times New Roman"/>
              </a:rPr>
              <a:t>Lời đề nghị hoặc cam đoan</a:t>
            </a:r>
            <a:endParaRPr sz="1800">
              <a:solidFill>
                <a:schemeClr val="lt1"/>
              </a:solidFill>
              <a:latin typeface="Times New Roman"/>
              <a:ea typeface="Times New Roman"/>
              <a:cs typeface="Times New Roman"/>
              <a:sym typeface="Times New Roman"/>
            </a:endParaRPr>
          </a:p>
        </p:txBody>
      </p:sp>
      <p:sp>
        <p:nvSpPr>
          <p:cNvPr id="233" name="Google Shape;233;p15"/>
          <p:cNvSpPr txBox="1"/>
          <p:nvPr/>
        </p:nvSpPr>
        <p:spPr>
          <a:xfrm>
            <a:off x="318644" y="5667322"/>
            <a:ext cx="2593368" cy="646331"/>
          </a:xfrm>
          <a:prstGeom prst="rect">
            <a:avLst/>
          </a:prstGeom>
          <a:no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Times New Roman"/>
                <a:ea typeface="Times New Roman"/>
                <a:cs typeface="Times New Roman"/>
                <a:sym typeface="Times New Roman"/>
              </a:rPr>
              <a:t>Chữ kí và họ tên người tường trình</a:t>
            </a:r>
            <a:endParaRPr sz="1800">
              <a:solidFill>
                <a:schemeClr val="lt1"/>
              </a:solidFill>
              <a:latin typeface="Times New Roman"/>
              <a:ea typeface="Times New Roman"/>
              <a:cs typeface="Times New Roman"/>
              <a:sym typeface="Times New Roman"/>
            </a:endParaRPr>
          </a:p>
        </p:txBody>
      </p:sp>
      <p:sp>
        <p:nvSpPr>
          <p:cNvPr id="234" name="Google Shape;234;p15"/>
          <p:cNvSpPr/>
          <p:nvPr/>
        </p:nvSpPr>
        <p:spPr>
          <a:xfrm>
            <a:off x="1995435" y="4686243"/>
            <a:ext cx="8576911" cy="646331"/>
          </a:xfrm>
          <a:prstGeom prst="rect">
            <a:avLst/>
          </a:prstGeom>
          <a:noFill/>
          <a:ln>
            <a:noFill/>
          </a:ln>
        </p:spPr>
        <p:txBody>
          <a:bodyPr spcFirstLastPara="1" wrap="square" lIns="91425" tIns="45700" rIns="91425" bIns="45700" anchor="ctr" anchorCtr="0">
            <a:spAutoFit/>
          </a:bodyPr>
          <a:lstStyle/>
          <a:p>
            <a:pPr marL="0" marR="0" lvl="0" indent="457200" algn="just" rtl="0">
              <a:spcBef>
                <a:spcPts val="0"/>
              </a:spcBef>
              <a:spcAft>
                <a:spcPts val="0"/>
              </a:spcAft>
              <a:buNone/>
            </a:pPr>
            <a:r>
              <a:rPr lang="en-US" sz="1800">
                <a:solidFill>
                  <a:schemeClr val="lt1"/>
                </a:solidFill>
                <a:latin typeface="Times New Roman"/>
                <a:ea typeface="Times New Roman"/>
                <a:cs typeface="Times New Roman"/>
                <a:sym typeface="Times New Roman"/>
              </a:rPr>
              <a:t>	Em xin cam đoan sự việc trên là có thực và xin cô cho phép em nộp bài vào ngày 15 tháng 1 năm 2004.</a:t>
            </a:r>
            <a:endParaRPr sz="1800">
              <a:solidFill>
                <a:schemeClr val="lt1"/>
              </a:solidFill>
              <a:latin typeface="Times New Roman"/>
              <a:ea typeface="Times New Roman"/>
              <a:cs typeface="Times New Roman"/>
              <a:sym typeface="Times New Roman"/>
            </a:endParaRPr>
          </a:p>
        </p:txBody>
      </p:sp>
      <p:sp>
        <p:nvSpPr>
          <p:cNvPr id="235" name="Google Shape;235;p15"/>
          <p:cNvSpPr txBox="1"/>
          <p:nvPr/>
        </p:nvSpPr>
        <p:spPr>
          <a:xfrm>
            <a:off x="2033170" y="342797"/>
            <a:ext cx="8125660" cy="6155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700" b="1">
                <a:solidFill>
                  <a:srgbClr val="FFC000"/>
                </a:solidFill>
                <a:latin typeface="Times New Roman"/>
                <a:ea typeface="Times New Roman"/>
                <a:cs typeface="Times New Roman"/>
                <a:sym typeface="Times New Roman"/>
              </a:rPr>
              <a:t>CỘNG HÒA XÃ HỘI CHỦ NGHĨA VIỆT NAM</a:t>
            </a:r>
            <a:endParaRPr/>
          </a:p>
          <a:p>
            <a:pPr marL="0" marR="0" lvl="0" indent="0" algn="ctr" rtl="0">
              <a:spcBef>
                <a:spcPts val="0"/>
              </a:spcBef>
              <a:spcAft>
                <a:spcPts val="0"/>
              </a:spcAft>
              <a:buNone/>
            </a:pPr>
            <a:r>
              <a:rPr lang="en-US" sz="1700" b="1">
                <a:solidFill>
                  <a:srgbClr val="FFC000"/>
                </a:solidFill>
                <a:latin typeface="Times New Roman"/>
                <a:ea typeface="Times New Roman"/>
                <a:cs typeface="Times New Roman"/>
                <a:sym typeface="Times New Roman"/>
              </a:rPr>
              <a:t>Độc lập – Tự do – Hạnh phúc</a:t>
            </a:r>
            <a:endParaRPr sz="1700" b="1">
              <a:solidFill>
                <a:srgbClr val="FFC000"/>
              </a:solidFill>
              <a:latin typeface="Times New Roman"/>
              <a:ea typeface="Times New Roman"/>
              <a:cs typeface="Times New Roman"/>
              <a:sym typeface="Times New Roman"/>
            </a:endParaRPr>
          </a:p>
        </p:txBody>
      </p:sp>
      <p:sp>
        <p:nvSpPr>
          <p:cNvPr id="236" name="Google Shape;236;p15"/>
          <p:cNvSpPr txBox="1"/>
          <p:nvPr/>
        </p:nvSpPr>
        <p:spPr>
          <a:xfrm>
            <a:off x="2152659" y="1256153"/>
            <a:ext cx="8125660"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rgbClr val="FFC000"/>
                </a:solidFill>
                <a:latin typeface="Times New Roman"/>
                <a:ea typeface="Times New Roman"/>
                <a:cs typeface="Times New Roman"/>
                <a:sym typeface="Times New Roman"/>
              </a:rPr>
              <a:t>Thành phố Hồ Chí Minh, ngày 12 tháng 1 năm 2004</a:t>
            </a:r>
            <a:endParaRPr sz="1800">
              <a:solidFill>
                <a:srgbClr val="FFC000"/>
              </a:solidFill>
              <a:latin typeface="Calibri"/>
              <a:ea typeface="Calibri"/>
              <a:cs typeface="Calibri"/>
              <a:sym typeface="Calibri"/>
            </a:endParaRPr>
          </a:p>
        </p:txBody>
      </p:sp>
      <p:sp>
        <p:nvSpPr>
          <p:cNvPr id="237" name="Google Shape;237;p15"/>
          <p:cNvSpPr/>
          <p:nvPr/>
        </p:nvSpPr>
        <p:spPr>
          <a:xfrm>
            <a:off x="3048000" y="1880482"/>
            <a:ext cx="60960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FFC000"/>
                </a:solidFill>
                <a:latin typeface="Times New Roman"/>
                <a:ea typeface="Times New Roman"/>
                <a:cs typeface="Times New Roman"/>
                <a:sym typeface="Times New Roman"/>
              </a:rPr>
              <a:t>BẢN TƯỜNG TRÌNH</a:t>
            </a:r>
            <a:endParaRPr/>
          </a:p>
          <a:p>
            <a:pPr marL="0" marR="0" lvl="0" indent="0" algn="ctr" rtl="0">
              <a:spcBef>
                <a:spcPts val="0"/>
              </a:spcBef>
              <a:spcAft>
                <a:spcPts val="0"/>
              </a:spcAft>
              <a:buNone/>
            </a:pPr>
            <a:r>
              <a:rPr lang="en-US" sz="1800" b="1">
                <a:solidFill>
                  <a:srgbClr val="FFC000"/>
                </a:solidFill>
                <a:latin typeface="Times New Roman"/>
                <a:ea typeface="Times New Roman"/>
                <a:cs typeface="Times New Roman"/>
                <a:sym typeface="Times New Roman"/>
              </a:rPr>
              <a:t>Về việc nộp bài chậm</a:t>
            </a:r>
            <a:endParaRPr sz="1800" b="1">
              <a:solidFill>
                <a:srgbClr val="FFC000"/>
              </a:solidFill>
              <a:latin typeface="Times New Roman"/>
              <a:ea typeface="Times New Roman"/>
              <a:cs typeface="Times New Roman"/>
              <a:sym typeface="Times New Roman"/>
            </a:endParaRPr>
          </a:p>
        </p:txBody>
      </p:sp>
      <p:sp>
        <p:nvSpPr>
          <p:cNvPr id="238" name="Google Shape;238;p15"/>
          <p:cNvSpPr txBox="1"/>
          <p:nvPr/>
        </p:nvSpPr>
        <p:spPr>
          <a:xfrm>
            <a:off x="1995435" y="2781809"/>
            <a:ext cx="85769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Times New Roman"/>
                <a:ea typeface="Times New Roman"/>
                <a:cs typeface="Times New Roman"/>
                <a:sym typeface="Times New Roman"/>
              </a:rPr>
              <a:t>	</a:t>
            </a:r>
            <a:r>
              <a:rPr lang="en-US" sz="1800">
                <a:solidFill>
                  <a:srgbClr val="FFC000"/>
                </a:solidFill>
                <a:latin typeface="Times New Roman"/>
                <a:ea typeface="Times New Roman"/>
                <a:cs typeface="Times New Roman"/>
                <a:sym typeface="Times New Roman"/>
              </a:rPr>
              <a:t>Kính gửi: Cô Nguyễn Thị Hương, giáo viên Ngữ văn lớp 8A</a:t>
            </a:r>
            <a:endParaRPr/>
          </a:p>
        </p:txBody>
      </p:sp>
      <p:sp>
        <p:nvSpPr>
          <p:cNvPr id="239" name="Google Shape;239;p15"/>
          <p:cNvSpPr txBox="1"/>
          <p:nvPr/>
        </p:nvSpPr>
        <p:spPr>
          <a:xfrm>
            <a:off x="1995435" y="3155878"/>
            <a:ext cx="8576911"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lt1"/>
                </a:solidFill>
                <a:latin typeface="Times New Roman"/>
                <a:ea typeface="Times New Roman"/>
                <a:cs typeface="Times New Roman"/>
                <a:sym typeface="Times New Roman"/>
              </a:rPr>
              <a:t>	</a:t>
            </a:r>
            <a:r>
              <a:rPr lang="en-US" sz="1800">
                <a:solidFill>
                  <a:srgbClr val="FFC000"/>
                </a:solidFill>
                <a:latin typeface="Times New Roman"/>
                <a:ea typeface="Times New Roman"/>
                <a:cs typeface="Times New Roman"/>
                <a:sym typeface="Times New Roman"/>
              </a:rPr>
              <a:t>Em là Phạm Việt Dũng, học sinh lớp 8A Trường THCS Bình Minh, xin phép được tường trình với cô một việc như sau:</a:t>
            </a:r>
            <a:endParaRPr sz="1800">
              <a:solidFill>
                <a:srgbClr val="FFC000"/>
              </a:solidFill>
              <a:latin typeface="Times New Roman"/>
              <a:ea typeface="Times New Roman"/>
              <a:cs typeface="Times New Roman"/>
              <a:sym typeface="Times New Roman"/>
            </a:endParaRPr>
          </a:p>
        </p:txBody>
      </p:sp>
      <p:sp>
        <p:nvSpPr>
          <p:cNvPr id="240" name="Google Shape;240;p15"/>
          <p:cNvSpPr/>
          <p:nvPr/>
        </p:nvSpPr>
        <p:spPr>
          <a:xfrm>
            <a:off x="1995435" y="3766180"/>
            <a:ext cx="8576911" cy="954107"/>
          </a:xfrm>
          <a:prstGeom prst="rect">
            <a:avLst/>
          </a:prstGeom>
          <a:noFill/>
          <a:ln>
            <a:noFill/>
          </a:ln>
        </p:spPr>
        <p:txBody>
          <a:bodyPr spcFirstLastPara="1" wrap="square" lIns="91425" tIns="45700" rIns="91425" bIns="45700" anchor="ctr" anchorCtr="0">
            <a:spAutoFit/>
          </a:bodyPr>
          <a:lstStyle/>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	</a:t>
            </a:r>
            <a:r>
              <a:rPr lang="en-US" sz="1800">
                <a:solidFill>
                  <a:srgbClr val="FFC000"/>
                </a:solidFill>
                <a:latin typeface="Times New Roman"/>
                <a:ea typeface="Times New Roman"/>
                <a:cs typeface="Times New Roman"/>
                <a:sym typeface="Times New Roman"/>
              </a:rPr>
              <a:t>Vừa qua, cô dặn chúng em viết bài tập làm văn ở nhà và nộp bài cho cô vào ngày 10 tháng 1 năm 2004. Không may, bố em bị ốm phải nằm viện. Em phải giúp mẹ em chăm sóc bố nên không kịp viết bài văn theo đúng yêu cầu của cô.</a:t>
            </a:r>
            <a:endParaRPr sz="1800">
              <a:solidFill>
                <a:srgbClr val="FFC000"/>
              </a:solidFill>
              <a:latin typeface="Times New Roman"/>
              <a:ea typeface="Times New Roman"/>
              <a:cs typeface="Times New Roman"/>
              <a:sym typeface="Times New Roman"/>
            </a:endParaRPr>
          </a:p>
        </p:txBody>
      </p:sp>
      <p:sp>
        <p:nvSpPr>
          <p:cNvPr id="241" name="Google Shape;241;p15"/>
          <p:cNvSpPr/>
          <p:nvPr/>
        </p:nvSpPr>
        <p:spPr>
          <a:xfrm>
            <a:off x="1995435" y="4686243"/>
            <a:ext cx="8576911" cy="646331"/>
          </a:xfrm>
          <a:prstGeom prst="rect">
            <a:avLst/>
          </a:prstGeom>
          <a:noFill/>
          <a:ln>
            <a:noFill/>
          </a:ln>
        </p:spPr>
        <p:txBody>
          <a:bodyPr spcFirstLastPara="1" wrap="square" lIns="91425" tIns="45700" rIns="91425" bIns="45700" anchor="ctr" anchorCtr="0">
            <a:spAutoFit/>
          </a:bodyPr>
          <a:lstStyle/>
          <a:p>
            <a:pPr marL="0" marR="0" lvl="0" indent="457200" algn="just" rtl="0">
              <a:spcBef>
                <a:spcPts val="0"/>
              </a:spcBef>
              <a:spcAft>
                <a:spcPts val="0"/>
              </a:spcAft>
              <a:buNone/>
            </a:pPr>
            <a:r>
              <a:rPr lang="en-US" sz="1800">
                <a:solidFill>
                  <a:schemeClr val="lt1"/>
                </a:solidFill>
                <a:latin typeface="Times New Roman"/>
                <a:ea typeface="Times New Roman"/>
                <a:cs typeface="Times New Roman"/>
                <a:sym typeface="Times New Roman"/>
              </a:rPr>
              <a:t>	</a:t>
            </a:r>
            <a:r>
              <a:rPr lang="en-US" sz="1800">
                <a:solidFill>
                  <a:srgbClr val="FFC000"/>
                </a:solidFill>
                <a:latin typeface="Times New Roman"/>
                <a:ea typeface="Times New Roman"/>
                <a:cs typeface="Times New Roman"/>
                <a:sym typeface="Times New Roman"/>
              </a:rPr>
              <a:t>Em xin cam đoan sự việc trên là có thực và xin cô cho phép em nộp bài vào ngày 15 tháng 1 năm 2004.</a:t>
            </a:r>
            <a:endParaRPr sz="1800">
              <a:solidFill>
                <a:srgbClr val="FFC000"/>
              </a:solidFill>
              <a:latin typeface="Times New Roman"/>
              <a:ea typeface="Times New Roman"/>
              <a:cs typeface="Times New Roman"/>
              <a:sym typeface="Times New Roman"/>
            </a:endParaRPr>
          </a:p>
        </p:txBody>
      </p:sp>
      <p:sp>
        <p:nvSpPr>
          <p:cNvPr id="242" name="Google Shape;242;p15"/>
          <p:cNvSpPr txBox="1"/>
          <p:nvPr/>
        </p:nvSpPr>
        <p:spPr>
          <a:xfrm>
            <a:off x="6594765" y="5134153"/>
            <a:ext cx="3789692" cy="143116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FC000"/>
                </a:solidFill>
                <a:latin typeface="Times New Roman"/>
                <a:ea typeface="Times New Roman"/>
                <a:cs typeface="Times New Roman"/>
                <a:sym typeface="Times New Roman"/>
              </a:rPr>
              <a:t>Người làm tường trình</a:t>
            </a:r>
            <a:endParaRPr sz="1800">
              <a:solidFill>
                <a:srgbClr val="FFC000"/>
              </a:solidFill>
              <a:latin typeface="Times New Roman"/>
              <a:ea typeface="Times New Roman"/>
              <a:cs typeface="Times New Roman"/>
              <a:sym typeface="Times New Roman"/>
            </a:endParaRPr>
          </a:p>
          <a:p>
            <a:pPr marL="0" marR="0" lvl="0" indent="0" algn="ctr" rtl="0">
              <a:spcBef>
                <a:spcPts val="0"/>
              </a:spcBef>
              <a:spcAft>
                <a:spcPts val="0"/>
              </a:spcAft>
              <a:buNone/>
            </a:pPr>
            <a:endParaRPr sz="1500">
              <a:solidFill>
                <a:srgbClr val="FFC000"/>
              </a:solidFill>
              <a:latin typeface="Times New Roman"/>
              <a:ea typeface="Times New Roman"/>
              <a:cs typeface="Times New Roman"/>
              <a:sym typeface="Times New Roman"/>
            </a:endParaRPr>
          </a:p>
          <a:p>
            <a:pPr marL="0" marR="0" lvl="0" indent="0" algn="ctr" rtl="0">
              <a:spcBef>
                <a:spcPts val="0"/>
              </a:spcBef>
              <a:spcAft>
                <a:spcPts val="0"/>
              </a:spcAft>
              <a:buNone/>
            </a:pPr>
            <a:endParaRPr sz="1800">
              <a:solidFill>
                <a:srgbClr val="FFC000"/>
              </a:solidFill>
              <a:latin typeface="Times New Roman"/>
              <a:ea typeface="Times New Roman"/>
              <a:cs typeface="Times New Roman"/>
              <a:sym typeface="Times New Roman"/>
            </a:endParaRPr>
          </a:p>
          <a:p>
            <a:pPr marL="0" marR="0" lvl="0" indent="0" algn="ctr" rtl="0">
              <a:spcBef>
                <a:spcPts val="0"/>
              </a:spcBef>
              <a:spcAft>
                <a:spcPts val="0"/>
              </a:spcAft>
              <a:buNone/>
            </a:pPr>
            <a:endParaRPr sz="1800">
              <a:solidFill>
                <a:srgbClr val="FFC000"/>
              </a:solidFill>
              <a:latin typeface="Times New Roman"/>
              <a:ea typeface="Times New Roman"/>
              <a:cs typeface="Times New Roman"/>
              <a:sym typeface="Times New Roman"/>
            </a:endParaRPr>
          </a:p>
          <a:p>
            <a:pPr marL="0" marR="0" lvl="0" indent="0" algn="ctr" rtl="0">
              <a:spcBef>
                <a:spcPts val="0"/>
              </a:spcBef>
              <a:spcAft>
                <a:spcPts val="0"/>
              </a:spcAft>
              <a:buNone/>
            </a:pPr>
            <a:r>
              <a:rPr lang="en-US" sz="1800">
                <a:solidFill>
                  <a:srgbClr val="FFC000"/>
                </a:solidFill>
                <a:latin typeface="Times New Roman"/>
                <a:ea typeface="Times New Roman"/>
                <a:cs typeface="Times New Roman"/>
                <a:sym typeface="Times New Roman"/>
              </a:rPr>
              <a:t>Phạm Việt Dũng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500"/>
                                        <p:tgtEl>
                                          <p:spTgt spid="235"/>
                                        </p:tgtEl>
                                      </p:cBhvr>
                                    </p:animEffect>
                                  </p:childTnLst>
                                </p:cTn>
                              </p:par>
                              <p:par>
                                <p:cTn id="8" presetID="1" presetClass="entr" presetSubtype="0" fill="hold" nodeType="withEffect">
                                  <p:stCondLst>
                                    <p:cond delay="0"/>
                                  </p:stCondLst>
                                  <p:childTnLst>
                                    <p:set>
                                      <p:cBhvr>
                                        <p:cTn id="9" dur="1" fill="hold">
                                          <p:stCondLst>
                                            <p:cond delay="0"/>
                                          </p:stCondLst>
                                        </p:cTn>
                                        <p:tgtEl>
                                          <p:spTgt spid="226"/>
                                        </p:tgtEl>
                                        <p:attrNameLst>
                                          <p:attrName>style.visibility</p:attrName>
                                        </p:attrNameLst>
                                      </p:cBhvr>
                                      <p:to>
                                        <p:strVal val="visible"/>
                                      </p:to>
                                    </p:set>
                                  </p:childTnLst>
                                </p:cTn>
                              </p:par>
                              <p:par>
                                <p:cTn id="10" presetID="10" presetClass="exit" presetSubtype="0" fill="hold" nodeType="withEffect">
                                  <p:stCondLst>
                                    <p:cond delay="0"/>
                                  </p:stCondLst>
                                  <p:childTnLst>
                                    <p:animEffect transition="out" filter="fade">
                                      <p:cBhvr>
                                        <p:cTn id="11" dur="500"/>
                                        <p:tgtEl>
                                          <p:spTgt spid="223"/>
                                        </p:tgtEl>
                                      </p:cBhvr>
                                    </p:animEffect>
                                    <p:set>
                                      <p:cBhvr>
                                        <p:cTn id="12" dur="1" fill="hold">
                                          <p:stCondLst>
                                            <p:cond delay="500"/>
                                          </p:stCondLst>
                                        </p:cTn>
                                        <p:tgtEl>
                                          <p:spTgt spid="2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gtEl>
                                        <p:attrNameLst>
                                          <p:attrName>style.visibility</p:attrName>
                                        </p:attrNameLst>
                                      </p:cBhvr>
                                      <p:to>
                                        <p:strVal val="visible"/>
                                      </p:to>
                                    </p:set>
                                    <p:animEffect transition="in" filter="fade">
                                      <p:cBhvr>
                                        <p:cTn id="17" dur="500"/>
                                        <p:tgtEl>
                                          <p:spTgt spid="236"/>
                                        </p:tgtEl>
                                      </p:cBhvr>
                                    </p:animEffect>
                                  </p:childTnLst>
                                </p:cTn>
                              </p:par>
                              <p:par>
                                <p:cTn id="18" presetID="1" presetClass="entr" presetSubtype="0" fill="hold" nodeType="withEffect">
                                  <p:stCondLst>
                                    <p:cond delay="0"/>
                                  </p:stCondLst>
                                  <p:childTnLst>
                                    <p:set>
                                      <p:cBhvr>
                                        <p:cTn id="19" dur="1" fill="hold">
                                          <p:stCondLst>
                                            <p:cond delay="0"/>
                                          </p:stCondLst>
                                        </p:cTn>
                                        <p:tgtEl>
                                          <p:spTgt spid="227"/>
                                        </p:tgtEl>
                                        <p:attrNameLst>
                                          <p:attrName>style.visibility</p:attrName>
                                        </p:attrNameLst>
                                      </p:cBhvr>
                                      <p:to>
                                        <p:strVal val="visible"/>
                                      </p:to>
                                    </p:set>
                                  </p:childTnLst>
                                </p:cTn>
                              </p:par>
                              <p:par>
                                <p:cTn id="20" presetID="10" presetClass="exit" presetSubtype="0" fill="hold" nodeType="withEffect">
                                  <p:stCondLst>
                                    <p:cond delay="0"/>
                                  </p:stCondLst>
                                  <p:childTnLst>
                                    <p:animEffect transition="out" filter="fade">
                                      <p:cBhvr>
                                        <p:cTn id="21" dur="500"/>
                                        <p:tgtEl>
                                          <p:spTgt spid="221"/>
                                        </p:tgtEl>
                                      </p:cBhvr>
                                    </p:animEffect>
                                    <p:set>
                                      <p:cBhvr>
                                        <p:cTn id="22" dur="1" fill="hold">
                                          <p:stCondLst>
                                            <p:cond delay="500"/>
                                          </p:stCondLst>
                                        </p:cTn>
                                        <p:tgtEl>
                                          <p:spTgt spid="2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7"/>
                                        </p:tgtEl>
                                        <p:attrNameLst>
                                          <p:attrName>style.visibility</p:attrName>
                                        </p:attrNameLst>
                                      </p:cBhvr>
                                      <p:to>
                                        <p:strVal val="visible"/>
                                      </p:to>
                                    </p:set>
                                    <p:animEffect transition="in" filter="fade">
                                      <p:cBhvr>
                                        <p:cTn id="27" dur="500"/>
                                        <p:tgtEl>
                                          <p:spTgt spid="237"/>
                                        </p:tgtEl>
                                      </p:cBhvr>
                                    </p:animEffect>
                                  </p:childTnLst>
                                </p:cTn>
                              </p:par>
                              <p:par>
                                <p:cTn id="28" presetID="1" presetClass="entr" presetSubtype="0" fill="hold" nodeType="withEffect">
                                  <p:stCondLst>
                                    <p:cond delay="0"/>
                                  </p:stCondLst>
                                  <p:childTnLst>
                                    <p:set>
                                      <p:cBhvr>
                                        <p:cTn id="29" dur="1" fill="hold">
                                          <p:stCondLst>
                                            <p:cond delay="0"/>
                                          </p:stCondLst>
                                        </p:cTn>
                                        <p:tgtEl>
                                          <p:spTgt spid="228"/>
                                        </p:tgtEl>
                                        <p:attrNameLst>
                                          <p:attrName>style.visibility</p:attrName>
                                        </p:attrNameLst>
                                      </p:cBhvr>
                                      <p:to>
                                        <p:strVal val="visible"/>
                                      </p:to>
                                    </p:set>
                                  </p:childTnLst>
                                </p:cTn>
                              </p:par>
                              <p:par>
                                <p:cTn id="30" presetID="10" presetClass="exit" presetSubtype="0" fill="hold" nodeType="withEffect">
                                  <p:stCondLst>
                                    <p:cond delay="0"/>
                                  </p:stCondLst>
                                  <p:childTnLst>
                                    <p:animEffect transition="out" filter="fade">
                                      <p:cBhvr>
                                        <p:cTn id="31" dur="500"/>
                                        <p:tgtEl>
                                          <p:spTgt spid="222"/>
                                        </p:tgtEl>
                                      </p:cBhvr>
                                    </p:animEffect>
                                    <p:set>
                                      <p:cBhvr>
                                        <p:cTn id="32" dur="1" fill="hold">
                                          <p:stCondLst>
                                            <p:cond delay="500"/>
                                          </p:stCondLst>
                                        </p:cTn>
                                        <p:tgtEl>
                                          <p:spTgt spid="2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8"/>
                                        </p:tgtEl>
                                        <p:attrNameLst>
                                          <p:attrName>style.visibility</p:attrName>
                                        </p:attrNameLst>
                                      </p:cBhvr>
                                      <p:to>
                                        <p:strVal val="visible"/>
                                      </p:to>
                                    </p:set>
                                    <p:animEffect transition="in" filter="fade">
                                      <p:cBhvr>
                                        <p:cTn id="37" dur="500"/>
                                        <p:tgtEl>
                                          <p:spTgt spid="238"/>
                                        </p:tgtEl>
                                      </p:cBhvr>
                                    </p:animEffect>
                                  </p:childTnLst>
                                </p:cTn>
                              </p:par>
                              <p:par>
                                <p:cTn id="38" presetID="10" presetClass="exit" presetSubtype="0" fill="hold" nodeType="withEffect">
                                  <p:stCondLst>
                                    <p:cond delay="0"/>
                                  </p:stCondLst>
                                  <p:childTnLst>
                                    <p:animEffect transition="out" filter="fade">
                                      <p:cBhvr>
                                        <p:cTn id="39" dur="500"/>
                                        <p:tgtEl>
                                          <p:spTgt spid="224"/>
                                        </p:tgtEl>
                                      </p:cBhvr>
                                    </p:animEffect>
                                    <p:set>
                                      <p:cBhvr>
                                        <p:cTn id="40" dur="1" fill="hold">
                                          <p:stCondLst>
                                            <p:cond delay="500"/>
                                          </p:stCondLst>
                                        </p:cTn>
                                        <p:tgtEl>
                                          <p:spTgt spid="224"/>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2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9"/>
                                        </p:tgtEl>
                                        <p:attrNameLst>
                                          <p:attrName>style.visibility</p:attrName>
                                        </p:attrNameLst>
                                      </p:cBhvr>
                                      <p:to>
                                        <p:strVal val="visible"/>
                                      </p:to>
                                    </p:set>
                                    <p:animEffect transition="in" filter="fade">
                                      <p:cBhvr>
                                        <p:cTn id="47" dur="500"/>
                                        <p:tgtEl>
                                          <p:spTgt spid="239"/>
                                        </p:tgtEl>
                                      </p:cBhvr>
                                    </p:animEffect>
                                  </p:childTnLst>
                                </p:cTn>
                              </p:par>
                              <p:par>
                                <p:cTn id="48" presetID="10" presetClass="exit" presetSubtype="0" fill="hold" nodeType="withEffect">
                                  <p:stCondLst>
                                    <p:cond delay="0"/>
                                  </p:stCondLst>
                                  <p:childTnLst>
                                    <p:animEffect transition="out" filter="fade">
                                      <p:cBhvr>
                                        <p:cTn id="49" dur="500"/>
                                        <p:tgtEl>
                                          <p:spTgt spid="225"/>
                                        </p:tgtEl>
                                      </p:cBhvr>
                                    </p:animEffect>
                                    <p:set>
                                      <p:cBhvr>
                                        <p:cTn id="50" dur="1" fill="hold">
                                          <p:stCondLst>
                                            <p:cond delay="500"/>
                                          </p:stCondLst>
                                        </p:cTn>
                                        <p:tgtEl>
                                          <p:spTgt spid="225"/>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23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40"/>
                                        </p:tgtEl>
                                        <p:attrNameLst>
                                          <p:attrName>style.visibility</p:attrName>
                                        </p:attrNameLst>
                                      </p:cBhvr>
                                      <p:to>
                                        <p:strVal val="visible"/>
                                      </p:to>
                                    </p:set>
                                    <p:animEffect transition="in" filter="fade">
                                      <p:cBhvr>
                                        <p:cTn id="57" dur="500"/>
                                        <p:tgtEl>
                                          <p:spTgt spid="240"/>
                                        </p:tgtEl>
                                      </p:cBhvr>
                                    </p:animEffect>
                                  </p:childTnLst>
                                </p:cTn>
                              </p:par>
                              <p:par>
                                <p:cTn id="58" presetID="10" presetClass="exit" presetSubtype="0" fill="hold" nodeType="withEffect">
                                  <p:stCondLst>
                                    <p:cond delay="0"/>
                                  </p:stCondLst>
                                  <p:childTnLst>
                                    <p:animEffect transition="out" filter="fade">
                                      <p:cBhvr>
                                        <p:cTn id="59" dur="500"/>
                                        <p:tgtEl>
                                          <p:spTgt spid="219"/>
                                        </p:tgtEl>
                                      </p:cBhvr>
                                    </p:animEffect>
                                    <p:set>
                                      <p:cBhvr>
                                        <p:cTn id="60" dur="1" fill="hold">
                                          <p:stCondLst>
                                            <p:cond delay="500"/>
                                          </p:stCondLst>
                                        </p:cTn>
                                        <p:tgtEl>
                                          <p:spTgt spid="219"/>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2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41"/>
                                        </p:tgtEl>
                                        <p:attrNameLst>
                                          <p:attrName>style.visibility</p:attrName>
                                        </p:attrNameLst>
                                      </p:cBhvr>
                                      <p:to>
                                        <p:strVal val="visible"/>
                                      </p:to>
                                    </p:set>
                                    <p:animEffect transition="in" filter="fade">
                                      <p:cBhvr>
                                        <p:cTn id="67" dur="500"/>
                                        <p:tgtEl>
                                          <p:spTgt spid="241"/>
                                        </p:tgtEl>
                                      </p:cBhvr>
                                    </p:animEffect>
                                  </p:childTnLst>
                                </p:cTn>
                              </p:par>
                              <p:par>
                                <p:cTn id="68" presetID="10" presetClass="exit" presetSubtype="0" fill="hold" nodeType="withEffect">
                                  <p:stCondLst>
                                    <p:cond delay="0"/>
                                  </p:stCondLst>
                                  <p:childTnLst>
                                    <p:animEffect transition="out" filter="fade">
                                      <p:cBhvr>
                                        <p:cTn id="69" dur="500"/>
                                        <p:tgtEl>
                                          <p:spTgt spid="234"/>
                                        </p:tgtEl>
                                      </p:cBhvr>
                                    </p:animEffect>
                                    <p:set>
                                      <p:cBhvr>
                                        <p:cTn id="70" dur="1" fill="hold">
                                          <p:stCondLst>
                                            <p:cond delay="500"/>
                                          </p:stCondLst>
                                        </p:cTn>
                                        <p:tgtEl>
                                          <p:spTgt spid="234"/>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23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42"/>
                                        </p:tgtEl>
                                        <p:attrNameLst>
                                          <p:attrName>style.visibility</p:attrName>
                                        </p:attrNameLst>
                                      </p:cBhvr>
                                      <p:to>
                                        <p:strVal val="visible"/>
                                      </p:to>
                                    </p:set>
                                    <p:animEffect transition="in" filter="fade">
                                      <p:cBhvr>
                                        <p:cTn id="77" dur="500"/>
                                        <p:tgtEl>
                                          <p:spTgt spid="242"/>
                                        </p:tgtEl>
                                      </p:cBhvr>
                                    </p:animEffect>
                                  </p:childTnLst>
                                </p:cTn>
                              </p:par>
                              <p:par>
                                <p:cTn id="78" presetID="10" presetClass="exit" presetSubtype="0" fill="hold" nodeType="withEffect">
                                  <p:stCondLst>
                                    <p:cond delay="0"/>
                                  </p:stCondLst>
                                  <p:childTnLst>
                                    <p:animEffect transition="out" filter="fade">
                                      <p:cBhvr>
                                        <p:cTn id="79" dur="500"/>
                                        <p:tgtEl>
                                          <p:spTgt spid="220"/>
                                        </p:tgtEl>
                                      </p:cBhvr>
                                    </p:animEffect>
                                    <p:set>
                                      <p:cBhvr>
                                        <p:cTn id="80" dur="1" fill="hold">
                                          <p:stCondLst>
                                            <p:cond delay="500"/>
                                          </p:stCondLst>
                                        </p:cTn>
                                        <p:tgtEl>
                                          <p:spTgt spid="220"/>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16"/>
          <p:cNvPicPr preferRelativeResize="0"/>
          <p:nvPr/>
        </p:nvPicPr>
        <p:blipFill rotWithShape="1">
          <a:blip r:embed="rId3">
            <a:alphaModFix/>
          </a:blip>
          <a:srcRect/>
          <a:stretch/>
        </p:blipFill>
        <p:spPr>
          <a:xfrm>
            <a:off x="0" y="-46579"/>
            <a:ext cx="12192000" cy="6858000"/>
          </a:xfrm>
          <a:prstGeom prst="rect">
            <a:avLst/>
          </a:prstGeom>
          <a:noFill/>
          <a:ln>
            <a:noFill/>
          </a:ln>
        </p:spPr>
      </p:pic>
      <p:graphicFrame>
        <p:nvGraphicFramePr>
          <p:cNvPr id="248" name="Google Shape;248;p16"/>
          <p:cNvGraphicFramePr/>
          <p:nvPr/>
        </p:nvGraphicFramePr>
        <p:xfrm>
          <a:off x="738052" y="895177"/>
          <a:ext cx="10494500" cy="5224275"/>
        </p:xfrm>
        <a:graphic>
          <a:graphicData uri="http://schemas.openxmlformats.org/drawingml/2006/table">
            <a:tbl>
              <a:tblPr firstRow="1" bandRow="1">
                <a:noFill/>
                <a:tableStyleId>{584A682A-BC35-494D-89DA-002F680D7FCB}</a:tableStyleId>
              </a:tblPr>
              <a:tblGrid>
                <a:gridCol w="1800825">
                  <a:extLst>
                    <a:ext uri="{9D8B030D-6E8A-4147-A177-3AD203B41FA5}">
                      <a16:colId xmlns:a16="http://schemas.microsoft.com/office/drawing/2014/main" val="20000"/>
                    </a:ext>
                  </a:extLst>
                </a:gridCol>
                <a:gridCol w="8693675">
                  <a:extLst>
                    <a:ext uri="{9D8B030D-6E8A-4147-A177-3AD203B41FA5}">
                      <a16:colId xmlns:a16="http://schemas.microsoft.com/office/drawing/2014/main" val="20001"/>
                    </a:ext>
                  </a:extLst>
                </a:gridCol>
              </a:tblGrid>
              <a:tr h="2537925">
                <a:tc>
                  <a:txBody>
                    <a:bodyPr/>
                    <a:lstStyle/>
                    <a:p>
                      <a:pPr marL="0" marR="0" lvl="0" indent="0" algn="l" rtl="0">
                        <a:spcBef>
                          <a:spcPts val="0"/>
                        </a:spcBef>
                        <a:spcAft>
                          <a:spcPts val="0"/>
                        </a:spcAft>
                        <a:buNone/>
                      </a:pPr>
                      <a:endParaRPr sz="2200">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endParaRPr sz="2200">
                        <a:latin typeface="Times New Roman"/>
                        <a:ea typeface="Times New Roman"/>
                        <a:cs typeface="Times New Roman"/>
                        <a:sym typeface="Times New Roman"/>
                      </a:endParaRPr>
                    </a:p>
                    <a:p>
                      <a:pPr marL="0" marR="0" lvl="0" indent="0" algn="l" rtl="0">
                        <a:spcBef>
                          <a:spcPts val="0"/>
                        </a:spcBef>
                        <a:spcAft>
                          <a:spcPts val="0"/>
                        </a:spcAft>
                        <a:buNone/>
                      </a:pPr>
                      <a:endParaRPr sz="2200">
                        <a:latin typeface="Times New Roman"/>
                        <a:ea typeface="Times New Roman"/>
                        <a:cs typeface="Times New Roman"/>
                        <a:sym typeface="Times New Roman"/>
                      </a:endParaRPr>
                    </a:p>
                    <a:p>
                      <a:pPr marL="0" marR="0" lvl="0" indent="0" algn="l" rtl="0">
                        <a:spcBef>
                          <a:spcPts val="0"/>
                        </a:spcBef>
                        <a:spcAft>
                          <a:spcPts val="0"/>
                        </a:spcAft>
                        <a:buNone/>
                      </a:pPr>
                      <a:endParaRPr sz="2200">
                        <a:latin typeface="Times New Roman"/>
                        <a:ea typeface="Times New Roman"/>
                        <a:cs typeface="Times New Roman"/>
                        <a:sym typeface="Times New Roman"/>
                      </a:endParaRPr>
                    </a:p>
                    <a:p>
                      <a:pPr marL="0" marR="0" lvl="0" indent="0" algn="l" rtl="0">
                        <a:spcBef>
                          <a:spcPts val="0"/>
                        </a:spcBef>
                        <a:spcAft>
                          <a:spcPts val="0"/>
                        </a:spcAft>
                        <a:buNone/>
                      </a:pPr>
                      <a:endParaRPr sz="2200">
                        <a:latin typeface="Times New Roman"/>
                        <a:ea typeface="Times New Roman"/>
                        <a:cs typeface="Times New Roman"/>
                        <a:sym typeface="Times New Roman"/>
                      </a:endParaRPr>
                    </a:p>
                    <a:p>
                      <a:pPr marL="0" marR="0" lvl="0" indent="0" algn="l" rtl="0">
                        <a:spcBef>
                          <a:spcPts val="0"/>
                        </a:spcBef>
                        <a:spcAft>
                          <a:spcPts val="0"/>
                        </a:spcAft>
                        <a:buNone/>
                      </a:pPr>
                      <a:endParaRPr sz="2200">
                        <a:latin typeface="Times New Roman"/>
                        <a:ea typeface="Times New Roman"/>
                        <a:cs typeface="Times New Roman"/>
                        <a:sym typeface="Times New Roman"/>
                      </a:endParaRPr>
                    </a:p>
                    <a:p>
                      <a:pPr marL="0" marR="0" lvl="0" indent="0" algn="l" rtl="0">
                        <a:spcBef>
                          <a:spcPts val="0"/>
                        </a:spcBef>
                        <a:spcAft>
                          <a:spcPts val="0"/>
                        </a:spcAft>
                        <a:buNone/>
                      </a:pPr>
                      <a:endParaRPr sz="2200">
                        <a:latin typeface="Times New Roman"/>
                        <a:ea typeface="Times New Roman"/>
                        <a:cs typeface="Times New Roman"/>
                        <a:sym typeface="Times New Roman"/>
                      </a:endParaRPr>
                    </a:p>
                    <a:p>
                      <a:pPr marL="0" marR="0" lvl="0" indent="0" algn="l" rtl="0">
                        <a:spcBef>
                          <a:spcPts val="0"/>
                        </a:spcBef>
                        <a:spcAft>
                          <a:spcPts val="0"/>
                        </a:spcAft>
                        <a:buNone/>
                      </a:pPr>
                      <a:endParaRPr sz="2200">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0"/>
                  </a:ext>
                </a:extLst>
              </a:tr>
              <a:tr h="1728225">
                <a:tc>
                  <a:txBody>
                    <a:bodyPr/>
                    <a:lstStyle/>
                    <a:p>
                      <a:pPr marL="0" marR="0" lvl="0" indent="0" algn="just" rtl="0">
                        <a:spcBef>
                          <a:spcPts val="0"/>
                        </a:spcBef>
                        <a:spcAft>
                          <a:spcPts val="0"/>
                        </a:spcAft>
                        <a:buNone/>
                      </a:pPr>
                      <a:endParaRPr sz="2200">
                        <a:solidFill>
                          <a:srgbClr val="FFC000"/>
                        </a:solidFill>
                        <a:latin typeface="Times New Roman"/>
                        <a:ea typeface="Times New Roman"/>
                        <a:cs typeface="Times New Roman"/>
                        <a:sym typeface="Times New Roman"/>
                      </a:endParaRPr>
                    </a:p>
                    <a:p>
                      <a:pPr marL="0" marR="0" lvl="0" indent="0" algn="just" rtl="0">
                        <a:spcBef>
                          <a:spcPts val="0"/>
                        </a:spcBef>
                        <a:spcAft>
                          <a:spcPts val="0"/>
                        </a:spcAft>
                        <a:buNone/>
                      </a:pPr>
                      <a:endParaRPr sz="2200">
                        <a:solidFill>
                          <a:srgbClr val="FFC000"/>
                        </a:solidFill>
                        <a:latin typeface="Times New Roman"/>
                        <a:ea typeface="Times New Roman"/>
                        <a:cs typeface="Times New Roman"/>
                        <a:sym typeface="Times New Roman"/>
                      </a:endParaRPr>
                    </a:p>
                    <a:p>
                      <a:pPr marL="0" marR="0" lvl="0" indent="0" algn="just" rtl="0">
                        <a:spcBef>
                          <a:spcPts val="0"/>
                        </a:spcBef>
                        <a:spcAft>
                          <a:spcPts val="0"/>
                        </a:spcAft>
                        <a:buNone/>
                      </a:pPr>
                      <a:endParaRPr sz="2200">
                        <a:solidFill>
                          <a:srgbClr val="FFC000"/>
                        </a:solidFill>
                        <a:latin typeface="Times New Roman"/>
                        <a:ea typeface="Times New Roman"/>
                        <a:cs typeface="Times New Roman"/>
                        <a:sym typeface="Times New Roman"/>
                      </a:endParaRPr>
                    </a:p>
                    <a:p>
                      <a:pPr marL="0" marR="0" lvl="0" indent="0" algn="just" rtl="0">
                        <a:spcBef>
                          <a:spcPts val="0"/>
                        </a:spcBef>
                        <a:spcAft>
                          <a:spcPts val="0"/>
                        </a:spcAft>
                        <a:buNone/>
                      </a:pPr>
                      <a:endParaRPr sz="2200">
                        <a:solidFill>
                          <a:srgbClr val="FFC000"/>
                        </a:solidFill>
                        <a:latin typeface="Times New Roman"/>
                        <a:ea typeface="Times New Roman"/>
                        <a:cs typeface="Times New Roman"/>
                        <a:sym typeface="Times New Roman"/>
                      </a:endParaRPr>
                    </a:p>
                  </a:txBody>
                  <a:tcPr marL="91450" marR="91450" marT="45725" marB="45725"/>
                </a:tc>
                <a:tc>
                  <a:txBody>
                    <a:bodyPr/>
                    <a:lstStyle/>
                    <a:p>
                      <a:pPr marL="0" marR="0" lvl="0" indent="0" algn="just" rtl="0">
                        <a:spcBef>
                          <a:spcPts val="0"/>
                        </a:spcBef>
                        <a:spcAft>
                          <a:spcPts val="0"/>
                        </a:spcAft>
                        <a:buNone/>
                      </a:pPr>
                      <a:endParaRPr sz="2200">
                        <a:solidFill>
                          <a:srgbClr val="FFC000"/>
                        </a:solidFill>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1"/>
                  </a:ext>
                </a:extLst>
              </a:tr>
              <a:tr h="958125">
                <a:tc>
                  <a:txBody>
                    <a:bodyPr/>
                    <a:lstStyle/>
                    <a:p>
                      <a:pPr marL="0" marR="0" lvl="0" indent="0" algn="just" rtl="0">
                        <a:spcBef>
                          <a:spcPts val="0"/>
                        </a:spcBef>
                        <a:spcAft>
                          <a:spcPts val="0"/>
                        </a:spcAft>
                        <a:buNone/>
                      </a:pPr>
                      <a:endParaRPr sz="2200">
                        <a:solidFill>
                          <a:srgbClr val="FFC000"/>
                        </a:solidFill>
                        <a:latin typeface="Times New Roman"/>
                        <a:ea typeface="Times New Roman"/>
                        <a:cs typeface="Times New Roman"/>
                        <a:sym typeface="Times New Roman"/>
                      </a:endParaRPr>
                    </a:p>
                    <a:p>
                      <a:pPr marL="0" marR="0" lvl="0" indent="0" algn="just" rtl="0">
                        <a:spcBef>
                          <a:spcPts val="0"/>
                        </a:spcBef>
                        <a:spcAft>
                          <a:spcPts val="0"/>
                        </a:spcAft>
                        <a:buNone/>
                      </a:pPr>
                      <a:endParaRPr sz="2200">
                        <a:solidFill>
                          <a:srgbClr val="FFC000"/>
                        </a:solidFill>
                        <a:latin typeface="Times New Roman"/>
                        <a:ea typeface="Times New Roman"/>
                        <a:cs typeface="Times New Roman"/>
                        <a:sym typeface="Times New Roman"/>
                      </a:endParaRPr>
                    </a:p>
                  </a:txBody>
                  <a:tcPr marL="91450" marR="91450" marT="45725" marB="45725"/>
                </a:tc>
                <a:tc>
                  <a:txBody>
                    <a:bodyPr/>
                    <a:lstStyle/>
                    <a:p>
                      <a:pPr marL="0" marR="0" lvl="0" indent="0" algn="just" rtl="0">
                        <a:spcBef>
                          <a:spcPts val="0"/>
                        </a:spcBef>
                        <a:spcAft>
                          <a:spcPts val="0"/>
                        </a:spcAft>
                        <a:buNone/>
                      </a:pPr>
                      <a:endParaRPr sz="2200">
                        <a:solidFill>
                          <a:srgbClr val="FFC000"/>
                        </a:solidFill>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2"/>
                  </a:ext>
                </a:extLst>
              </a:tr>
            </a:tbl>
          </a:graphicData>
        </a:graphic>
      </p:graphicFrame>
      <p:sp>
        <p:nvSpPr>
          <p:cNvPr id="249" name="Google Shape;249;p16"/>
          <p:cNvSpPr txBox="1"/>
          <p:nvPr/>
        </p:nvSpPr>
        <p:spPr>
          <a:xfrm>
            <a:off x="7420207" y="1480010"/>
            <a:ext cx="369550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Địa điểm, ngày tháng năm</a:t>
            </a:r>
            <a:endParaRPr sz="2400">
              <a:solidFill>
                <a:schemeClr val="lt1"/>
              </a:solidFill>
              <a:latin typeface="Times New Roman"/>
              <a:ea typeface="Times New Roman"/>
              <a:cs typeface="Times New Roman"/>
              <a:sym typeface="Times New Roman"/>
            </a:endParaRPr>
          </a:p>
        </p:txBody>
      </p:sp>
      <p:sp>
        <p:nvSpPr>
          <p:cNvPr id="250" name="Google Shape;250;p16"/>
          <p:cNvSpPr txBox="1"/>
          <p:nvPr/>
        </p:nvSpPr>
        <p:spPr>
          <a:xfrm>
            <a:off x="2513568" y="2776039"/>
            <a:ext cx="29260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Người (cơ quan) nhận</a:t>
            </a:r>
            <a:endParaRPr sz="2400">
              <a:solidFill>
                <a:schemeClr val="lt1"/>
              </a:solidFill>
              <a:latin typeface="Times New Roman"/>
              <a:ea typeface="Times New Roman"/>
              <a:cs typeface="Times New Roman"/>
              <a:sym typeface="Times New Roman"/>
            </a:endParaRPr>
          </a:p>
        </p:txBody>
      </p:sp>
      <p:sp>
        <p:nvSpPr>
          <p:cNvPr id="251" name="Google Shape;251;p16"/>
          <p:cNvSpPr txBox="1"/>
          <p:nvPr/>
        </p:nvSpPr>
        <p:spPr>
          <a:xfrm>
            <a:off x="2513568" y="4188983"/>
            <a:ext cx="8602142"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Times New Roman"/>
                <a:ea typeface="Times New Roman"/>
                <a:cs typeface="Times New Roman"/>
                <a:sym typeface="Times New Roman"/>
              </a:rPr>
              <a:t>Trình bày cụ thể: thời gian, địa điểm, nguyên nhân, hậu quả, ai chịu trách nhiệm</a:t>
            </a:r>
            <a:endParaRPr sz="2400">
              <a:solidFill>
                <a:schemeClr val="lt1"/>
              </a:solidFill>
              <a:latin typeface="Times New Roman"/>
              <a:ea typeface="Times New Roman"/>
              <a:cs typeface="Times New Roman"/>
              <a:sym typeface="Times New Roman"/>
            </a:endParaRPr>
          </a:p>
        </p:txBody>
      </p:sp>
      <p:sp>
        <p:nvSpPr>
          <p:cNvPr id="252" name="Google Shape;252;p16"/>
          <p:cNvSpPr txBox="1"/>
          <p:nvPr/>
        </p:nvSpPr>
        <p:spPr>
          <a:xfrm>
            <a:off x="2513568" y="3614870"/>
            <a:ext cx="29260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Người tường trình</a:t>
            </a:r>
            <a:endParaRPr sz="2400">
              <a:solidFill>
                <a:schemeClr val="lt1"/>
              </a:solidFill>
              <a:latin typeface="Times New Roman"/>
              <a:ea typeface="Times New Roman"/>
              <a:cs typeface="Times New Roman"/>
              <a:sym typeface="Times New Roman"/>
            </a:endParaRPr>
          </a:p>
        </p:txBody>
      </p:sp>
      <p:sp>
        <p:nvSpPr>
          <p:cNvPr id="253" name="Google Shape;253;p16"/>
          <p:cNvSpPr txBox="1"/>
          <p:nvPr/>
        </p:nvSpPr>
        <p:spPr>
          <a:xfrm>
            <a:off x="6414323" y="5637416"/>
            <a:ext cx="466344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Times New Roman"/>
                <a:ea typeface="Times New Roman"/>
                <a:cs typeface="Times New Roman"/>
                <a:sym typeface="Times New Roman"/>
              </a:rPr>
              <a:t>Chữ kí và họ tên người tường trình</a:t>
            </a:r>
            <a:endParaRPr sz="2400">
              <a:solidFill>
                <a:schemeClr val="lt1"/>
              </a:solidFill>
              <a:latin typeface="Times New Roman"/>
              <a:ea typeface="Times New Roman"/>
              <a:cs typeface="Times New Roman"/>
              <a:sym typeface="Times New Roman"/>
            </a:endParaRPr>
          </a:p>
        </p:txBody>
      </p:sp>
      <p:sp>
        <p:nvSpPr>
          <p:cNvPr id="254" name="Google Shape;254;p16"/>
          <p:cNvSpPr txBox="1"/>
          <p:nvPr/>
        </p:nvSpPr>
        <p:spPr>
          <a:xfrm>
            <a:off x="4632960" y="2036764"/>
            <a:ext cx="292608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Times New Roman"/>
                <a:ea typeface="Times New Roman"/>
                <a:cs typeface="Times New Roman"/>
                <a:sym typeface="Times New Roman"/>
              </a:rPr>
              <a:t>TÊN VĂN BẢN </a:t>
            </a:r>
            <a:endParaRPr sz="2400">
              <a:solidFill>
                <a:schemeClr val="lt1"/>
              </a:solidFill>
              <a:latin typeface="Times New Roman"/>
              <a:ea typeface="Times New Roman"/>
              <a:cs typeface="Times New Roman"/>
              <a:sym typeface="Times New Roman"/>
            </a:endParaRPr>
          </a:p>
        </p:txBody>
      </p:sp>
      <p:sp>
        <p:nvSpPr>
          <p:cNvPr id="255" name="Google Shape;255;p16"/>
          <p:cNvSpPr txBox="1"/>
          <p:nvPr/>
        </p:nvSpPr>
        <p:spPr>
          <a:xfrm>
            <a:off x="4888690" y="905897"/>
            <a:ext cx="285540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Quốc hiệu, tiêu ngữ</a:t>
            </a:r>
            <a:endParaRPr sz="2400">
              <a:solidFill>
                <a:schemeClr val="lt1"/>
              </a:solidFill>
              <a:latin typeface="Times New Roman"/>
              <a:ea typeface="Times New Roman"/>
              <a:cs typeface="Times New Roman"/>
              <a:sym typeface="Times New Roman"/>
            </a:endParaRPr>
          </a:p>
        </p:txBody>
      </p:sp>
      <p:sp>
        <p:nvSpPr>
          <p:cNvPr id="256" name="Google Shape;256;p16"/>
          <p:cNvSpPr txBox="1"/>
          <p:nvPr/>
        </p:nvSpPr>
        <p:spPr>
          <a:xfrm>
            <a:off x="2513568" y="5159620"/>
            <a:ext cx="490663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Lời đề nghị hoặc cam đoan</a:t>
            </a:r>
            <a:endParaRPr sz="2400">
              <a:solidFill>
                <a:schemeClr val="lt1"/>
              </a:solidFill>
              <a:latin typeface="Times New Roman"/>
              <a:ea typeface="Times New Roman"/>
              <a:cs typeface="Times New Roman"/>
              <a:sym typeface="Times New Roman"/>
            </a:endParaRPr>
          </a:p>
        </p:txBody>
      </p:sp>
      <p:sp>
        <p:nvSpPr>
          <p:cNvPr id="257" name="Google Shape;257;p16"/>
          <p:cNvSpPr txBox="1"/>
          <p:nvPr/>
        </p:nvSpPr>
        <p:spPr>
          <a:xfrm>
            <a:off x="969885" y="1432846"/>
            <a:ext cx="1421624"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FF00"/>
                </a:solidFill>
                <a:latin typeface="Times New Roman"/>
                <a:ea typeface="Times New Roman"/>
                <a:cs typeface="Times New Roman"/>
                <a:sym typeface="Times New Roman"/>
              </a:rPr>
              <a:t>Thể thức mở đầu</a:t>
            </a:r>
            <a:endParaRPr sz="2400" b="1">
              <a:solidFill>
                <a:srgbClr val="FFFF00"/>
              </a:solidFill>
              <a:latin typeface="Times New Roman"/>
              <a:ea typeface="Times New Roman"/>
              <a:cs typeface="Times New Roman"/>
              <a:sym typeface="Times New Roman"/>
            </a:endParaRPr>
          </a:p>
        </p:txBody>
      </p:sp>
      <p:sp>
        <p:nvSpPr>
          <p:cNvPr id="258" name="Google Shape;258;p16"/>
          <p:cNvSpPr txBox="1"/>
          <p:nvPr/>
        </p:nvSpPr>
        <p:spPr>
          <a:xfrm>
            <a:off x="914998" y="5268084"/>
            <a:ext cx="1421624"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FF00"/>
                </a:solidFill>
                <a:latin typeface="Times New Roman"/>
                <a:ea typeface="Times New Roman"/>
                <a:cs typeface="Times New Roman"/>
                <a:sym typeface="Times New Roman"/>
              </a:rPr>
              <a:t>Thể thức kết thúc</a:t>
            </a:r>
            <a:endParaRPr sz="2400" b="1">
              <a:solidFill>
                <a:srgbClr val="FFFF00"/>
              </a:solidFill>
              <a:latin typeface="Times New Roman"/>
              <a:ea typeface="Times New Roman"/>
              <a:cs typeface="Times New Roman"/>
              <a:sym typeface="Times New Roman"/>
            </a:endParaRPr>
          </a:p>
        </p:txBody>
      </p:sp>
      <p:sp>
        <p:nvSpPr>
          <p:cNvPr id="259" name="Google Shape;259;p16"/>
          <p:cNvSpPr/>
          <p:nvPr/>
        </p:nvSpPr>
        <p:spPr>
          <a:xfrm>
            <a:off x="3456635" y="180179"/>
            <a:ext cx="6207870"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1">
                <a:solidFill>
                  <a:srgbClr val="FFFF00"/>
                </a:solidFill>
                <a:latin typeface="Times New Roman"/>
                <a:ea typeface="Times New Roman"/>
                <a:cs typeface="Times New Roman"/>
                <a:sym typeface="Times New Roman"/>
              </a:rPr>
              <a:t>Một văn bản tường trình cần có các mục sau:</a:t>
            </a:r>
            <a:endParaRPr sz="2400" b="1">
              <a:solidFill>
                <a:srgbClr val="FFFF00"/>
              </a:solidFill>
              <a:latin typeface="Times New Roman"/>
              <a:ea typeface="Times New Roman"/>
              <a:cs typeface="Times New Roman"/>
              <a:sym typeface="Times New Roman"/>
            </a:endParaRPr>
          </a:p>
        </p:txBody>
      </p:sp>
      <p:sp>
        <p:nvSpPr>
          <p:cNvPr id="260" name="Google Shape;260;p16"/>
          <p:cNvSpPr txBox="1"/>
          <p:nvPr/>
        </p:nvSpPr>
        <p:spPr>
          <a:xfrm>
            <a:off x="969885" y="3584639"/>
            <a:ext cx="142162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FF00"/>
                </a:solidFill>
                <a:latin typeface="Times New Roman"/>
                <a:ea typeface="Times New Roman"/>
                <a:cs typeface="Times New Roman"/>
                <a:sym typeface="Times New Roman"/>
              </a:rPr>
              <a:t>Nội dung </a:t>
            </a:r>
            <a:endParaRPr sz="2400" b="1">
              <a:solidFill>
                <a:srgbClr val="FFFF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500"/>
                                        <p:tgtEl>
                                          <p:spTgt spid="248"/>
                                        </p:tgtEl>
                                      </p:cBhvr>
                                    </p:animEffect>
                                  </p:childTnLst>
                                </p:cTn>
                              </p:par>
                              <p:par>
                                <p:cTn id="8" presetID="10" presetClass="entr" presetSubtype="0" fill="hold" nodeType="withEffect">
                                  <p:stCondLst>
                                    <p:cond delay="0"/>
                                  </p:stCondLst>
                                  <p:childTnLst>
                                    <p:set>
                                      <p:cBhvr>
                                        <p:cTn id="9" dur="1" fill="hold">
                                          <p:stCondLst>
                                            <p:cond delay="0"/>
                                          </p:stCondLst>
                                        </p:cTn>
                                        <p:tgtEl>
                                          <p:spTgt spid="257"/>
                                        </p:tgtEl>
                                        <p:attrNameLst>
                                          <p:attrName>style.visibility</p:attrName>
                                        </p:attrNameLst>
                                      </p:cBhvr>
                                      <p:to>
                                        <p:strVal val="visible"/>
                                      </p:to>
                                    </p:set>
                                    <p:animEffect transition="in" filter="fade">
                                      <p:cBhvr>
                                        <p:cTn id="10" dur="500"/>
                                        <p:tgtEl>
                                          <p:spTgt spid="257"/>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255"/>
                                        </p:tgtEl>
                                        <p:attrNameLst>
                                          <p:attrName>style.visibility</p:attrName>
                                        </p:attrNameLst>
                                      </p:cBhvr>
                                      <p:to>
                                        <p:strVal val="visible"/>
                                      </p:to>
                                    </p:set>
                                    <p:anim calcmode="lin" valueType="num">
                                      <p:cBhvr additive="base">
                                        <p:cTn id="15" dur="500"/>
                                        <p:tgtEl>
                                          <p:spTgt spid="255"/>
                                        </p:tgtEl>
                                        <p:attrNameLst>
                                          <p:attrName>ppt_w</p:attrName>
                                        </p:attrNameLst>
                                      </p:cBhvr>
                                      <p:tavLst>
                                        <p:tav tm="0">
                                          <p:val>
                                            <p:strVal val="0"/>
                                          </p:val>
                                        </p:tav>
                                        <p:tav tm="100000">
                                          <p:val>
                                            <p:strVal val="#ppt_w"/>
                                          </p:val>
                                        </p:tav>
                                      </p:tavLst>
                                    </p:anim>
                                    <p:anim calcmode="lin" valueType="num">
                                      <p:cBhvr additive="base">
                                        <p:cTn id="16" dur="500"/>
                                        <p:tgtEl>
                                          <p:spTgt spid="255"/>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249"/>
                                        </p:tgtEl>
                                        <p:attrNameLst>
                                          <p:attrName>style.visibility</p:attrName>
                                        </p:attrNameLst>
                                      </p:cBhvr>
                                      <p:to>
                                        <p:strVal val="visible"/>
                                      </p:to>
                                    </p:set>
                                    <p:anim calcmode="lin" valueType="num">
                                      <p:cBhvr additive="base">
                                        <p:cTn id="21" dur="500"/>
                                        <p:tgtEl>
                                          <p:spTgt spid="249"/>
                                        </p:tgtEl>
                                        <p:attrNameLst>
                                          <p:attrName>ppt_w</p:attrName>
                                        </p:attrNameLst>
                                      </p:cBhvr>
                                      <p:tavLst>
                                        <p:tav tm="0">
                                          <p:val>
                                            <p:strVal val="0"/>
                                          </p:val>
                                        </p:tav>
                                        <p:tav tm="100000">
                                          <p:val>
                                            <p:strVal val="#ppt_w"/>
                                          </p:val>
                                        </p:tav>
                                      </p:tavLst>
                                    </p:anim>
                                    <p:anim calcmode="lin" valueType="num">
                                      <p:cBhvr additive="base">
                                        <p:cTn id="22" dur="500"/>
                                        <p:tgtEl>
                                          <p:spTgt spid="249"/>
                                        </p:tgtEl>
                                        <p:attrNameLst>
                                          <p:attrName>ppt_h</p:attrName>
                                        </p:attrNameLst>
                                      </p:cBhvr>
                                      <p:tavLst>
                                        <p:tav tm="0">
                                          <p:val>
                                            <p:str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254"/>
                                        </p:tgtEl>
                                        <p:attrNameLst>
                                          <p:attrName>style.visibility</p:attrName>
                                        </p:attrNameLst>
                                      </p:cBhvr>
                                      <p:to>
                                        <p:strVal val="visible"/>
                                      </p:to>
                                    </p:set>
                                    <p:anim calcmode="lin" valueType="num">
                                      <p:cBhvr additive="base">
                                        <p:cTn id="27" dur="500"/>
                                        <p:tgtEl>
                                          <p:spTgt spid="254"/>
                                        </p:tgtEl>
                                        <p:attrNameLst>
                                          <p:attrName>ppt_w</p:attrName>
                                        </p:attrNameLst>
                                      </p:cBhvr>
                                      <p:tavLst>
                                        <p:tav tm="0">
                                          <p:val>
                                            <p:strVal val="0"/>
                                          </p:val>
                                        </p:tav>
                                        <p:tav tm="100000">
                                          <p:val>
                                            <p:strVal val="#ppt_w"/>
                                          </p:val>
                                        </p:tav>
                                      </p:tavLst>
                                    </p:anim>
                                    <p:anim calcmode="lin" valueType="num">
                                      <p:cBhvr additive="base">
                                        <p:cTn id="28" dur="500"/>
                                        <p:tgtEl>
                                          <p:spTgt spid="254"/>
                                        </p:tgtEl>
                                        <p:attrNameLst>
                                          <p:attrName>ppt_h</p:attrName>
                                        </p:attrNameLst>
                                      </p:cBhvr>
                                      <p:tavLst>
                                        <p:tav tm="0">
                                          <p:val>
                                            <p:str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250"/>
                                        </p:tgtEl>
                                        <p:attrNameLst>
                                          <p:attrName>style.visibility</p:attrName>
                                        </p:attrNameLst>
                                      </p:cBhvr>
                                      <p:to>
                                        <p:strVal val="visible"/>
                                      </p:to>
                                    </p:set>
                                    <p:anim calcmode="lin" valueType="num">
                                      <p:cBhvr additive="base">
                                        <p:cTn id="33" dur="500"/>
                                        <p:tgtEl>
                                          <p:spTgt spid="250"/>
                                        </p:tgtEl>
                                        <p:attrNameLst>
                                          <p:attrName>ppt_w</p:attrName>
                                        </p:attrNameLst>
                                      </p:cBhvr>
                                      <p:tavLst>
                                        <p:tav tm="0">
                                          <p:val>
                                            <p:strVal val="0"/>
                                          </p:val>
                                        </p:tav>
                                        <p:tav tm="100000">
                                          <p:val>
                                            <p:strVal val="#ppt_w"/>
                                          </p:val>
                                        </p:tav>
                                      </p:tavLst>
                                    </p:anim>
                                    <p:anim calcmode="lin" valueType="num">
                                      <p:cBhvr additive="base">
                                        <p:cTn id="34" dur="500"/>
                                        <p:tgtEl>
                                          <p:spTgt spid="250"/>
                                        </p:tgtEl>
                                        <p:attrNameLst>
                                          <p:attrName>ppt_h</p:attrName>
                                        </p:attrNameLst>
                                      </p:cBhvr>
                                      <p:tavLst>
                                        <p:tav tm="0">
                                          <p:val>
                                            <p:str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260"/>
                                        </p:tgtEl>
                                        <p:attrNameLst>
                                          <p:attrName>style.visibility</p:attrName>
                                        </p:attrNameLst>
                                      </p:cBhvr>
                                      <p:to>
                                        <p:strVal val="visible"/>
                                      </p:to>
                                    </p:set>
                                    <p:anim calcmode="lin" valueType="num">
                                      <p:cBhvr additive="base">
                                        <p:cTn id="39" dur="500"/>
                                        <p:tgtEl>
                                          <p:spTgt spid="260"/>
                                        </p:tgtEl>
                                        <p:attrNameLst>
                                          <p:attrName>ppt_w</p:attrName>
                                        </p:attrNameLst>
                                      </p:cBhvr>
                                      <p:tavLst>
                                        <p:tav tm="0">
                                          <p:val>
                                            <p:strVal val="0"/>
                                          </p:val>
                                        </p:tav>
                                        <p:tav tm="100000">
                                          <p:val>
                                            <p:strVal val="#ppt_w"/>
                                          </p:val>
                                        </p:tav>
                                      </p:tavLst>
                                    </p:anim>
                                    <p:anim calcmode="lin" valueType="num">
                                      <p:cBhvr additive="base">
                                        <p:cTn id="40" dur="500"/>
                                        <p:tgtEl>
                                          <p:spTgt spid="260"/>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252"/>
                                        </p:tgtEl>
                                        <p:attrNameLst>
                                          <p:attrName>style.visibility</p:attrName>
                                        </p:attrNameLst>
                                      </p:cBhvr>
                                      <p:to>
                                        <p:strVal val="visible"/>
                                      </p:to>
                                    </p:set>
                                    <p:anim calcmode="lin" valueType="num">
                                      <p:cBhvr additive="base">
                                        <p:cTn id="43" dur="500"/>
                                        <p:tgtEl>
                                          <p:spTgt spid="252"/>
                                        </p:tgtEl>
                                        <p:attrNameLst>
                                          <p:attrName>ppt_w</p:attrName>
                                        </p:attrNameLst>
                                      </p:cBhvr>
                                      <p:tavLst>
                                        <p:tav tm="0">
                                          <p:val>
                                            <p:strVal val="0"/>
                                          </p:val>
                                        </p:tav>
                                        <p:tav tm="100000">
                                          <p:val>
                                            <p:strVal val="#ppt_w"/>
                                          </p:val>
                                        </p:tav>
                                      </p:tavLst>
                                    </p:anim>
                                    <p:anim calcmode="lin" valueType="num">
                                      <p:cBhvr additive="base">
                                        <p:cTn id="44" dur="500"/>
                                        <p:tgtEl>
                                          <p:spTgt spid="252"/>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251"/>
                                        </p:tgtEl>
                                        <p:attrNameLst>
                                          <p:attrName>style.visibility</p:attrName>
                                        </p:attrNameLst>
                                      </p:cBhvr>
                                      <p:to>
                                        <p:strVal val="visible"/>
                                      </p:to>
                                    </p:set>
                                    <p:anim calcmode="lin" valueType="num">
                                      <p:cBhvr additive="base">
                                        <p:cTn id="47" dur="500"/>
                                        <p:tgtEl>
                                          <p:spTgt spid="251"/>
                                        </p:tgtEl>
                                        <p:attrNameLst>
                                          <p:attrName>ppt_w</p:attrName>
                                        </p:attrNameLst>
                                      </p:cBhvr>
                                      <p:tavLst>
                                        <p:tav tm="0">
                                          <p:val>
                                            <p:strVal val="0"/>
                                          </p:val>
                                        </p:tav>
                                        <p:tav tm="100000">
                                          <p:val>
                                            <p:strVal val="#ppt_w"/>
                                          </p:val>
                                        </p:tav>
                                      </p:tavLst>
                                    </p:anim>
                                    <p:anim calcmode="lin" valueType="num">
                                      <p:cBhvr additive="base">
                                        <p:cTn id="48" dur="500"/>
                                        <p:tgtEl>
                                          <p:spTgt spid="251"/>
                                        </p:tgtEl>
                                        <p:attrNameLst>
                                          <p:attrName>ppt_h</p:attrName>
                                        </p:attrNameLst>
                                      </p:cBhvr>
                                      <p:tavLst>
                                        <p:tav tm="0">
                                          <p:val>
                                            <p:str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nodeType="clickEffect">
                                  <p:stCondLst>
                                    <p:cond delay="0"/>
                                  </p:stCondLst>
                                  <p:childTnLst>
                                    <p:set>
                                      <p:cBhvr>
                                        <p:cTn id="52" dur="1" fill="hold">
                                          <p:stCondLst>
                                            <p:cond delay="0"/>
                                          </p:stCondLst>
                                        </p:cTn>
                                        <p:tgtEl>
                                          <p:spTgt spid="256"/>
                                        </p:tgtEl>
                                        <p:attrNameLst>
                                          <p:attrName>style.visibility</p:attrName>
                                        </p:attrNameLst>
                                      </p:cBhvr>
                                      <p:to>
                                        <p:strVal val="visible"/>
                                      </p:to>
                                    </p:set>
                                    <p:anim calcmode="lin" valueType="num">
                                      <p:cBhvr additive="base">
                                        <p:cTn id="53" dur="500"/>
                                        <p:tgtEl>
                                          <p:spTgt spid="256"/>
                                        </p:tgtEl>
                                        <p:attrNameLst>
                                          <p:attrName>ppt_w</p:attrName>
                                        </p:attrNameLst>
                                      </p:cBhvr>
                                      <p:tavLst>
                                        <p:tav tm="0">
                                          <p:val>
                                            <p:strVal val="0"/>
                                          </p:val>
                                        </p:tav>
                                        <p:tav tm="100000">
                                          <p:val>
                                            <p:strVal val="#ppt_w"/>
                                          </p:val>
                                        </p:tav>
                                      </p:tavLst>
                                    </p:anim>
                                    <p:anim calcmode="lin" valueType="num">
                                      <p:cBhvr additive="base">
                                        <p:cTn id="54" dur="500"/>
                                        <p:tgtEl>
                                          <p:spTgt spid="256"/>
                                        </p:tgtEl>
                                        <p:attrNameLst>
                                          <p:attrName>ppt_h</p:attrName>
                                        </p:attrNameLst>
                                      </p:cBhvr>
                                      <p:tavLst>
                                        <p:tav tm="0">
                                          <p:val>
                                            <p:strVal val="0"/>
                                          </p:val>
                                        </p:tav>
                                        <p:tav tm="100000">
                                          <p:val>
                                            <p:strVal val="#ppt_h"/>
                                          </p:val>
                                        </p:tav>
                                      </p:tavLst>
                                    </p:anim>
                                  </p:childTnLst>
                                </p:cTn>
                              </p:par>
                              <p:par>
                                <p:cTn id="55" presetID="23" presetClass="entr" presetSubtype="16" fill="hold" nodeType="withEffect">
                                  <p:stCondLst>
                                    <p:cond delay="0"/>
                                  </p:stCondLst>
                                  <p:childTnLst>
                                    <p:set>
                                      <p:cBhvr>
                                        <p:cTn id="56" dur="1" fill="hold">
                                          <p:stCondLst>
                                            <p:cond delay="0"/>
                                          </p:stCondLst>
                                        </p:cTn>
                                        <p:tgtEl>
                                          <p:spTgt spid="258"/>
                                        </p:tgtEl>
                                        <p:attrNameLst>
                                          <p:attrName>style.visibility</p:attrName>
                                        </p:attrNameLst>
                                      </p:cBhvr>
                                      <p:to>
                                        <p:strVal val="visible"/>
                                      </p:to>
                                    </p:set>
                                    <p:anim calcmode="lin" valueType="num">
                                      <p:cBhvr additive="base">
                                        <p:cTn id="57" dur="500"/>
                                        <p:tgtEl>
                                          <p:spTgt spid="258"/>
                                        </p:tgtEl>
                                        <p:attrNameLst>
                                          <p:attrName>ppt_w</p:attrName>
                                        </p:attrNameLst>
                                      </p:cBhvr>
                                      <p:tavLst>
                                        <p:tav tm="0">
                                          <p:val>
                                            <p:strVal val="0"/>
                                          </p:val>
                                        </p:tav>
                                        <p:tav tm="100000">
                                          <p:val>
                                            <p:strVal val="#ppt_w"/>
                                          </p:val>
                                        </p:tav>
                                      </p:tavLst>
                                    </p:anim>
                                    <p:anim calcmode="lin" valueType="num">
                                      <p:cBhvr additive="base">
                                        <p:cTn id="58" dur="500"/>
                                        <p:tgtEl>
                                          <p:spTgt spid="258"/>
                                        </p:tgtEl>
                                        <p:attrNameLst>
                                          <p:attrName>ppt_h</p:attrName>
                                        </p:attrNameLst>
                                      </p:cBhvr>
                                      <p:tavLst>
                                        <p:tav tm="0">
                                          <p:val>
                                            <p:strVal val="0"/>
                                          </p:val>
                                        </p:tav>
                                        <p:tav tm="100000">
                                          <p:val>
                                            <p:strVal val="#ppt_h"/>
                                          </p:val>
                                        </p:tav>
                                      </p:tavLst>
                                    </p:anim>
                                  </p:childTnLst>
                                </p:cTn>
                              </p:par>
                              <p:par>
                                <p:cTn id="59" presetID="23" presetClass="entr" presetSubtype="16" fill="hold" nodeType="withEffect">
                                  <p:stCondLst>
                                    <p:cond delay="0"/>
                                  </p:stCondLst>
                                  <p:childTnLst>
                                    <p:set>
                                      <p:cBhvr>
                                        <p:cTn id="60" dur="1" fill="hold">
                                          <p:stCondLst>
                                            <p:cond delay="0"/>
                                          </p:stCondLst>
                                        </p:cTn>
                                        <p:tgtEl>
                                          <p:spTgt spid="253"/>
                                        </p:tgtEl>
                                        <p:attrNameLst>
                                          <p:attrName>style.visibility</p:attrName>
                                        </p:attrNameLst>
                                      </p:cBhvr>
                                      <p:to>
                                        <p:strVal val="visible"/>
                                      </p:to>
                                    </p:set>
                                    <p:anim calcmode="lin" valueType="num">
                                      <p:cBhvr additive="base">
                                        <p:cTn id="61" dur="500"/>
                                        <p:tgtEl>
                                          <p:spTgt spid="253"/>
                                        </p:tgtEl>
                                        <p:attrNameLst>
                                          <p:attrName>ppt_w</p:attrName>
                                        </p:attrNameLst>
                                      </p:cBhvr>
                                      <p:tavLst>
                                        <p:tav tm="0">
                                          <p:val>
                                            <p:strVal val="0"/>
                                          </p:val>
                                        </p:tav>
                                        <p:tav tm="100000">
                                          <p:val>
                                            <p:strVal val="#ppt_w"/>
                                          </p:val>
                                        </p:tav>
                                      </p:tavLst>
                                    </p:anim>
                                    <p:anim calcmode="lin" valueType="num">
                                      <p:cBhvr additive="base">
                                        <p:cTn id="62" dur="500"/>
                                        <p:tgtEl>
                                          <p:spTgt spid="25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17"/>
          <p:cNvPicPr preferRelativeResize="0"/>
          <p:nvPr/>
        </p:nvPicPr>
        <p:blipFill rotWithShape="1">
          <a:blip r:embed="rId3">
            <a:alphaModFix/>
          </a:blip>
          <a:srcRect/>
          <a:stretch/>
        </p:blipFill>
        <p:spPr>
          <a:xfrm>
            <a:off x="0" y="-46579"/>
            <a:ext cx="12192000" cy="6858000"/>
          </a:xfrm>
          <a:prstGeom prst="rect">
            <a:avLst/>
          </a:prstGeom>
          <a:noFill/>
          <a:ln>
            <a:noFill/>
          </a:ln>
        </p:spPr>
      </p:pic>
      <p:sp>
        <p:nvSpPr>
          <p:cNvPr id="266" name="Google Shape;266;p17"/>
          <p:cNvSpPr/>
          <p:nvPr/>
        </p:nvSpPr>
        <p:spPr>
          <a:xfrm>
            <a:off x="6479227" y="1211488"/>
            <a:ext cx="5210327" cy="2554545"/>
          </a:xfrm>
          <a:prstGeom prst="rect">
            <a:avLst/>
          </a:prstGeom>
          <a:solidFill>
            <a:srgbClr val="FFFF99"/>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lt1"/>
                </a:solidFill>
                <a:latin typeface="Times New Roman"/>
                <a:ea typeface="Times New Roman"/>
                <a:cs typeface="Times New Roman"/>
                <a:sym typeface="Times New Roman"/>
              </a:rPr>
              <a:t>      </a:t>
            </a:r>
            <a:r>
              <a:rPr lang="en-US" sz="2000">
                <a:solidFill>
                  <a:schemeClr val="dk1"/>
                </a:solidFill>
                <a:latin typeface="Times New Roman"/>
                <a:ea typeface="Times New Roman"/>
                <a:cs typeface="Times New Roman"/>
                <a:sym typeface="Times New Roman"/>
              </a:rPr>
              <a:t>Vừa qua, cô dặn chúng em viết bài tập làm văn ở nhà và nộp bài cho cô vào ngày 10 tháng 1 năm 2004. Không may, bố em bị ốm phải nằm viện. Em phải giúp mẹ em chăm sóc bố nên không kịp viết bài văn theo đúng yêu cầu của cô.</a:t>
            </a:r>
            <a:r>
              <a:rPr lang="en-US" sz="2000">
                <a:solidFill>
                  <a:schemeClr val="lt1"/>
                </a:solidFill>
                <a:latin typeface="Times New Roman"/>
                <a:ea typeface="Times New Roman"/>
                <a:cs typeface="Times New Roman"/>
                <a:sym typeface="Times New Roman"/>
              </a:rPr>
              <a:t> </a:t>
            </a:r>
            <a:endParaRPr/>
          </a:p>
          <a:p>
            <a:pPr marL="0" marR="0" lvl="0" indent="0" algn="just" rtl="0">
              <a:spcBef>
                <a:spcPts val="0"/>
              </a:spcBef>
              <a:spcAft>
                <a:spcPts val="0"/>
              </a:spcAft>
              <a:buNone/>
            </a:pPr>
            <a:r>
              <a:rPr lang="en-US" sz="2000">
                <a:solidFill>
                  <a:schemeClr val="dk1"/>
                </a:solidFill>
                <a:latin typeface="Times New Roman"/>
                <a:ea typeface="Times New Roman"/>
                <a:cs typeface="Times New Roman"/>
                <a:sym typeface="Times New Roman"/>
              </a:rPr>
              <a:t>      Em xin cam đoan sự việc trên là có thực và xin cô cho phép em nộp bài vào ngày 15 tháng 1 năm 2004</a:t>
            </a:r>
            <a:r>
              <a:rPr lang="en-US" sz="2000">
                <a:solidFill>
                  <a:schemeClr val="lt1"/>
                </a:solidFill>
                <a:latin typeface="Times New Roman"/>
                <a:ea typeface="Times New Roman"/>
                <a:cs typeface="Times New Roman"/>
                <a:sym typeface="Times New Roman"/>
              </a:rPr>
              <a:t>.</a:t>
            </a:r>
            <a:endParaRPr/>
          </a:p>
        </p:txBody>
      </p:sp>
      <p:sp>
        <p:nvSpPr>
          <p:cNvPr id="267" name="Google Shape;267;p17"/>
          <p:cNvSpPr txBox="1"/>
          <p:nvPr/>
        </p:nvSpPr>
        <p:spPr>
          <a:xfrm>
            <a:off x="447484" y="181997"/>
            <a:ext cx="9630107" cy="113877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200" b="1">
                <a:solidFill>
                  <a:srgbClr val="FFFF00"/>
                </a:solidFill>
                <a:latin typeface="Times New Roman"/>
                <a:ea typeface="Times New Roman"/>
                <a:cs typeface="Times New Roman"/>
                <a:sym typeface="Times New Roman"/>
              </a:rPr>
              <a:t>Bài tập nhanh: Hãy nhận xét cách sử dụng từ ngữ, kiểu câu, biện pháp tu từ trong 2 đoạn tường trình dưới đây. Từ đó, cho biết nên chú ý những gì khi viết nội dung tường trình?</a:t>
            </a:r>
            <a:endParaRPr/>
          </a:p>
        </p:txBody>
      </p:sp>
      <p:sp>
        <p:nvSpPr>
          <p:cNvPr id="268" name="Google Shape;268;p17"/>
          <p:cNvSpPr/>
          <p:nvPr/>
        </p:nvSpPr>
        <p:spPr>
          <a:xfrm>
            <a:off x="367552" y="1267853"/>
            <a:ext cx="5886943" cy="2554545"/>
          </a:xfrm>
          <a:prstGeom prst="rect">
            <a:avLst/>
          </a:prstGeom>
          <a:solidFill>
            <a:srgbClr val="663300"/>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lt1"/>
                </a:solidFill>
                <a:latin typeface="Times New Roman"/>
                <a:ea typeface="Times New Roman"/>
                <a:cs typeface="Times New Roman"/>
                <a:sym typeface="Times New Roman"/>
              </a:rPr>
              <a:t>       </a:t>
            </a:r>
            <a:r>
              <a:rPr lang="en-US" sz="2000">
                <a:solidFill>
                  <a:schemeClr val="lt1"/>
                </a:solidFill>
                <a:latin typeface="Times New Roman"/>
                <a:ea typeface="Times New Roman"/>
                <a:cs typeface="Times New Roman"/>
                <a:sym typeface="Times New Roman"/>
              </a:rPr>
              <a:t>Vừa mới hôm nào, cô dặn chúng em viết bài tập làm văn ở nhà và nộp bài cho cô vào ngày 10 tháng 1 năm 2004. Không may, bố em bị ốm phải nằm viện. Ôi! Cô có biết em buồn và lo lắng như thế nào không ạ? Ở trong viện chăm sóc bố mà nghĩ đến bài tập làm văn chưa hoàn thành lòng em như có lửa đốt.  </a:t>
            </a:r>
            <a:endParaRPr sz="2000">
              <a:solidFill>
                <a:schemeClr val="lt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000">
                <a:solidFill>
                  <a:schemeClr val="lt1"/>
                </a:solidFill>
                <a:latin typeface="Times New Roman"/>
                <a:ea typeface="Times New Roman"/>
                <a:cs typeface="Times New Roman"/>
                <a:sym typeface="Times New Roman"/>
              </a:rPr>
              <a:t>      Mong cô hiểu được lòng em và hãy thông cảm cho đứa học trò tội nghiệp này!</a:t>
            </a:r>
            <a:endParaRPr/>
          </a:p>
        </p:txBody>
      </p:sp>
      <p:sp>
        <p:nvSpPr>
          <p:cNvPr id="269" name="Google Shape;269;p17"/>
          <p:cNvSpPr/>
          <p:nvPr/>
        </p:nvSpPr>
        <p:spPr>
          <a:xfrm>
            <a:off x="7033422" y="4273063"/>
            <a:ext cx="4389514" cy="1015663"/>
          </a:xfrm>
          <a:prstGeom prst="rect">
            <a:avLst/>
          </a:prstGeom>
          <a:solidFill>
            <a:srgbClr val="FFFF99"/>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dk1"/>
                </a:solidFill>
                <a:latin typeface="Times New Roman"/>
                <a:ea typeface="Times New Roman"/>
                <a:cs typeface="Times New Roman"/>
                <a:sym typeface="Times New Roman"/>
              </a:rPr>
              <a:t>- Câu trần thuật, đúng ngữ pháp.</a:t>
            </a:r>
            <a:endParaRPr/>
          </a:p>
          <a:p>
            <a:pPr marL="0" marR="0" lvl="0" indent="0" algn="just" rtl="0">
              <a:spcBef>
                <a:spcPts val="0"/>
              </a:spcBef>
              <a:spcAft>
                <a:spcPts val="0"/>
              </a:spcAft>
              <a:buNone/>
            </a:pPr>
            <a:r>
              <a:rPr lang="en-US" sz="2000">
                <a:solidFill>
                  <a:schemeClr val="dk1"/>
                </a:solidFill>
                <a:latin typeface="Times New Roman"/>
                <a:ea typeface="Times New Roman"/>
                <a:cs typeface="Times New Roman"/>
                <a:sym typeface="Times New Roman"/>
              </a:rPr>
              <a:t>- Ngôn ngữ khách quan, nghiêm túc</a:t>
            </a:r>
            <a:endParaRPr sz="20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000">
                <a:solidFill>
                  <a:schemeClr val="dk1"/>
                </a:solidFill>
                <a:latin typeface="Times New Roman"/>
                <a:ea typeface="Times New Roman"/>
                <a:cs typeface="Times New Roman"/>
                <a:sym typeface="Times New Roman"/>
              </a:rPr>
              <a:t>- Không sử dụng biện pháp tu từ </a:t>
            </a:r>
            <a:endParaRPr sz="2000">
              <a:solidFill>
                <a:schemeClr val="dk1"/>
              </a:solidFill>
              <a:latin typeface="Times New Roman"/>
              <a:ea typeface="Times New Roman"/>
              <a:cs typeface="Times New Roman"/>
              <a:sym typeface="Times New Roman"/>
            </a:endParaRPr>
          </a:p>
        </p:txBody>
      </p:sp>
      <p:sp>
        <p:nvSpPr>
          <p:cNvPr id="270" name="Google Shape;270;p17"/>
          <p:cNvSpPr/>
          <p:nvPr/>
        </p:nvSpPr>
        <p:spPr>
          <a:xfrm>
            <a:off x="1030172" y="4179978"/>
            <a:ext cx="4232365" cy="1631216"/>
          </a:xfrm>
          <a:prstGeom prst="rect">
            <a:avLst/>
          </a:prstGeom>
          <a:solidFill>
            <a:srgbClr val="663300"/>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lt1"/>
                </a:solidFill>
                <a:latin typeface="Times New Roman"/>
                <a:ea typeface="Times New Roman"/>
                <a:cs typeface="Times New Roman"/>
                <a:sym typeface="Times New Roman"/>
              </a:rPr>
              <a:t>- Câu cảm thán, câu nghi vấn, câu cầu khiến, câu rút gọn, câu đặc biệt</a:t>
            </a:r>
            <a:endParaRPr sz="2000">
              <a:solidFill>
                <a:schemeClr val="lt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000">
                <a:solidFill>
                  <a:schemeClr val="lt1"/>
                </a:solidFill>
                <a:latin typeface="Times New Roman"/>
                <a:ea typeface="Times New Roman"/>
                <a:cs typeface="Times New Roman"/>
                <a:sym typeface="Times New Roman"/>
              </a:rPr>
              <a:t>- Ngôn ngữ mang đậm màu sắc chủ quan, bày tỏ tình cảm cá nhân</a:t>
            </a:r>
            <a:endParaRPr sz="2000">
              <a:solidFill>
                <a:schemeClr val="lt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000">
                <a:solidFill>
                  <a:schemeClr val="lt1"/>
                </a:solidFill>
                <a:latin typeface="Times New Roman"/>
                <a:ea typeface="Times New Roman"/>
                <a:cs typeface="Times New Roman"/>
                <a:sym typeface="Times New Roman"/>
              </a:rPr>
              <a:t>- Biện pháp tu từ: so sánh</a:t>
            </a:r>
            <a:endParaRPr sz="2000">
              <a:solidFill>
                <a:schemeClr val="lt1"/>
              </a:solidFill>
              <a:latin typeface="Times New Roman"/>
              <a:ea typeface="Times New Roman"/>
              <a:cs typeface="Times New Roman"/>
              <a:sym typeface="Times New Roman"/>
            </a:endParaRPr>
          </a:p>
        </p:txBody>
      </p:sp>
      <p:sp>
        <p:nvSpPr>
          <p:cNvPr id="271" name="Google Shape;271;p17"/>
          <p:cNvSpPr/>
          <p:nvPr/>
        </p:nvSpPr>
        <p:spPr>
          <a:xfrm>
            <a:off x="7968690" y="5806763"/>
            <a:ext cx="2330719" cy="400110"/>
          </a:xfrm>
          <a:prstGeom prst="rect">
            <a:avLst/>
          </a:prstGeom>
          <a:solidFill>
            <a:srgbClr val="FFFF6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dk1"/>
                </a:solidFill>
                <a:latin typeface="Times New Roman"/>
                <a:ea typeface="Times New Roman"/>
                <a:cs typeface="Times New Roman"/>
                <a:sym typeface="Times New Roman"/>
              </a:rPr>
              <a:t>ĐÚNG</a:t>
            </a:r>
            <a:endParaRPr sz="2000" b="1">
              <a:solidFill>
                <a:schemeClr val="dk1"/>
              </a:solidFill>
              <a:latin typeface="Times New Roman"/>
              <a:ea typeface="Times New Roman"/>
              <a:cs typeface="Times New Roman"/>
              <a:sym typeface="Times New Roman"/>
            </a:endParaRPr>
          </a:p>
        </p:txBody>
      </p:sp>
      <p:sp>
        <p:nvSpPr>
          <p:cNvPr id="272" name="Google Shape;272;p17"/>
          <p:cNvSpPr/>
          <p:nvPr/>
        </p:nvSpPr>
        <p:spPr>
          <a:xfrm>
            <a:off x="1934932" y="6136576"/>
            <a:ext cx="2330719" cy="400110"/>
          </a:xfrm>
          <a:prstGeom prst="rect">
            <a:avLst/>
          </a:prstGeom>
          <a:solidFill>
            <a:srgbClr val="6633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FFF00"/>
                </a:solidFill>
                <a:latin typeface="Times New Roman"/>
                <a:ea typeface="Times New Roman"/>
                <a:cs typeface="Times New Roman"/>
                <a:sym typeface="Times New Roman"/>
              </a:rPr>
              <a:t>SAI</a:t>
            </a:r>
            <a:endParaRPr sz="2000" b="1">
              <a:solidFill>
                <a:srgbClr val="FFFF00"/>
              </a:solidFill>
              <a:latin typeface="Times New Roman"/>
              <a:ea typeface="Times New Roman"/>
              <a:cs typeface="Times New Roman"/>
              <a:sym typeface="Times New Roman"/>
            </a:endParaRPr>
          </a:p>
        </p:txBody>
      </p:sp>
      <p:sp>
        <p:nvSpPr>
          <p:cNvPr id="273" name="Google Shape;273;p17"/>
          <p:cNvSpPr/>
          <p:nvPr/>
        </p:nvSpPr>
        <p:spPr>
          <a:xfrm rot="5400000">
            <a:off x="2816320" y="3847411"/>
            <a:ext cx="211013" cy="356931"/>
          </a:xfrm>
          <a:prstGeom prst="notchedRightArrow">
            <a:avLst>
              <a:gd name="adj1" fmla="val 50000"/>
              <a:gd name="adj2" fmla="val 50000"/>
            </a:avLst>
          </a:prstGeom>
          <a:solidFill>
            <a:srgbClr val="FFFF6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 name="Google Shape;274;p17"/>
          <p:cNvSpPr/>
          <p:nvPr/>
        </p:nvSpPr>
        <p:spPr>
          <a:xfrm rot="5400000">
            <a:off x="2881853" y="5786830"/>
            <a:ext cx="211013" cy="356931"/>
          </a:xfrm>
          <a:prstGeom prst="notchedRightArrow">
            <a:avLst>
              <a:gd name="adj1" fmla="val 50000"/>
              <a:gd name="adj2" fmla="val 50000"/>
            </a:avLst>
          </a:prstGeom>
          <a:solidFill>
            <a:srgbClr val="FFFF6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 name="Google Shape;275;p17"/>
          <p:cNvSpPr/>
          <p:nvPr/>
        </p:nvSpPr>
        <p:spPr>
          <a:xfrm rot="5400000">
            <a:off x="8917313" y="3822464"/>
            <a:ext cx="211013" cy="356931"/>
          </a:xfrm>
          <a:prstGeom prst="notchedRightArrow">
            <a:avLst>
              <a:gd name="adj1" fmla="val 50000"/>
              <a:gd name="adj2" fmla="val 50000"/>
            </a:avLst>
          </a:prstGeom>
          <a:solidFill>
            <a:srgbClr val="FFFF6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17"/>
          <p:cNvSpPr/>
          <p:nvPr/>
        </p:nvSpPr>
        <p:spPr>
          <a:xfrm rot="5400000">
            <a:off x="8978883" y="5353645"/>
            <a:ext cx="211013" cy="356931"/>
          </a:xfrm>
          <a:prstGeom prst="notchedRightArrow">
            <a:avLst>
              <a:gd name="adj1" fmla="val 50000"/>
              <a:gd name="adj2" fmla="val 50000"/>
            </a:avLst>
          </a:prstGeom>
          <a:solidFill>
            <a:srgbClr val="FFFF6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77" name="Google Shape;277;p17"/>
          <p:cNvCxnSpPr/>
          <p:nvPr/>
        </p:nvCxnSpPr>
        <p:spPr>
          <a:xfrm rot="10800000" flipH="1">
            <a:off x="934226" y="1589688"/>
            <a:ext cx="1809135" cy="10512"/>
          </a:xfrm>
          <a:prstGeom prst="straightConnector1">
            <a:avLst/>
          </a:prstGeom>
          <a:noFill/>
          <a:ln w="19050" cap="flat" cmpd="sng">
            <a:solidFill>
              <a:srgbClr val="FFFF00"/>
            </a:solidFill>
            <a:prstDash val="solid"/>
            <a:miter lim="800000"/>
            <a:headEnd type="none" w="sm" len="sm"/>
            <a:tailEnd type="none" w="sm" len="sm"/>
          </a:ln>
        </p:spPr>
      </p:cxnSp>
      <p:cxnSp>
        <p:nvCxnSpPr>
          <p:cNvPr id="278" name="Google Shape;278;p17"/>
          <p:cNvCxnSpPr/>
          <p:nvPr/>
        </p:nvCxnSpPr>
        <p:spPr>
          <a:xfrm rot="10800000" flipH="1">
            <a:off x="447484" y="2495006"/>
            <a:ext cx="5365487" cy="4501"/>
          </a:xfrm>
          <a:prstGeom prst="straightConnector1">
            <a:avLst/>
          </a:prstGeom>
          <a:noFill/>
          <a:ln w="19050" cap="flat" cmpd="sng">
            <a:solidFill>
              <a:srgbClr val="FFFF00"/>
            </a:solidFill>
            <a:prstDash val="solid"/>
            <a:miter lim="800000"/>
            <a:headEnd type="none" w="sm" len="sm"/>
            <a:tailEnd type="none" w="sm" len="sm"/>
          </a:ln>
        </p:spPr>
      </p:cxnSp>
      <p:cxnSp>
        <p:nvCxnSpPr>
          <p:cNvPr id="279" name="Google Shape;279;p17"/>
          <p:cNvCxnSpPr/>
          <p:nvPr/>
        </p:nvCxnSpPr>
        <p:spPr>
          <a:xfrm>
            <a:off x="5812971" y="2207623"/>
            <a:ext cx="392302" cy="5225"/>
          </a:xfrm>
          <a:prstGeom prst="straightConnector1">
            <a:avLst/>
          </a:prstGeom>
          <a:noFill/>
          <a:ln w="19050" cap="flat" cmpd="sng">
            <a:solidFill>
              <a:srgbClr val="FFFF00"/>
            </a:solidFill>
            <a:prstDash val="solid"/>
            <a:miter lim="800000"/>
            <a:headEnd type="none" w="sm" len="sm"/>
            <a:tailEnd type="none" w="sm" len="sm"/>
          </a:ln>
        </p:spPr>
      </p:cxnSp>
      <p:cxnSp>
        <p:nvCxnSpPr>
          <p:cNvPr id="280" name="Google Shape;280;p17"/>
          <p:cNvCxnSpPr/>
          <p:nvPr/>
        </p:nvCxnSpPr>
        <p:spPr>
          <a:xfrm>
            <a:off x="2246811" y="3122023"/>
            <a:ext cx="2282883" cy="46"/>
          </a:xfrm>
          <a:prstGeom prst="straightConnector1">
            <a:avLst/>
          </a:prstGeom>
          <a:noFill/>
          <a:ln w="19050" cap="flat" cmpd="sng">
            <a:solidFill>
              <a:srgbClr val="FFFF00"/>
            </a:solidFill>
            <a:prstDash val="solid"/>
            <a:miter lim="800000"/>
            <a:headEnd type="none" w="sm" len="sm"/>
            <a:tailEnd type="none" w="sm" len="sm"/>
          </a:ln>
        </p:spPr>
      </p:cxnSp>
      <p:cxnSp>
        <p:nvCxnSpPr>
          <p:cNvPr id="281" name="Google Shape;281;p17"/>
          <p:cNvCxnSpPr/>
          <p:nvPr/>
        </p:nvCxnSpPr>
        <p:spPr>
          <a:xfrm rot="10800000" flipH="1">
            <a:off x="867149" y="3438002"/>
            <a:ext cx="5338124" cy="5586"/>
          </a:xfrm>
          <a:prstGeom prst="straightConnector1">
            <a:avLst/>
          </a:prstGeom>
          <a:noFill/>
          <a:ln w="19050" cap="flat" cmpd="sng">
            <a:solidFill>
              <a:srgbClr val="FFFF00"/>
            </a:solidFill>
            <a:prstDash val="solid"/>
            <a:miter lim="800000"/>
            <a:headEnd type="none" w="sm" len="sm"/>
            <a:tailEnd type="none" w="sm" len="sm"/>
          </a:ln>
        </p:spPr>
      </p:cxnSp>
      <p:cxnSp>
        <p:nvCxnSpPr>
          <p:cNvPr id="282" name="Google Shape;282;p17"/>
          <p:cNvCxnSpPr/>
          <p:nvPr/>
        </p:nvCxnSpPr>
        <p:spPr>
          <a:xfrm rot="10800000" flipH="1">
            <a:off x="447484" y="3759348"/>
            <a:ext cx="2682743" cy="6685"/>
          </a:xfrm>
          <a:prstGeom prst="straightConnector1">
            <a:avLst/>
          </a:prstGeom>
          <a:noFill/>
          <a:ln w="19050" cap="flat" cmpd="sng">
            <a:solidFill>
              <a:srgbClr val="FFFF00"/>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anim calcmode="lin" valueType="num">
                                      <p:cBhvr additive="base">
                                        <p:cTn id="7" dur="500"/>
                                        <p:tgtEl>
                                          <p:spTgt spid="277"/>
                                        </p:tgtEl>
                                        <p:attrNameLst>
                                          <p:attrName>ppt_w</p:attrName>
                                        </p:attrNameLst>
                                      </p:cBhvr>
                                      <p:tavLst>
                                        <p:tav tm="0">
                                          <p:val>
                                            <p:strVal val="0"/>
                                          </p:val>
                                        </p:tav>
                                        <p:tav tm="100000">
                                          <p:val>
                                            <p:strVal val="#ppt_w"/>
                                          </p:val>
                                        </p:tav>
                                      </p:tavLst>
                                    </p:anim>
                                    <p:anim calcmode="lin" valueType="num">
                                      <p:cBhvr additive="base">
                                        <p:cTn id="8" dur="500"/>
                                        <p:tgtEl>
                                          <p:spTgt spid="277"/>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78"/>
                                        </p:tgtEl>
                                        <p:attrNameLst>
                                          <p:attrName>style.visibility</p:attrName>
                                        </p:attrNameLst>
                                      </p:cBhvr>
                                      <p:to>
                                        <p:strVal val="visible"/>
                                      </p:to>
                                    </p:set>
                                    <p:anim calcmode="lin" valueType="num">
                                      <p:cBhvr additive="base">
                                        <p:cTn id="11" dur="500"/>
                                        <p:tgtEl>
                                          <p:spTgt spid="278"/>
                                        </p:tgtEl>
                                        <p:attrNameLst>
                                          <p:attrName>ppt_w</p:attrName>
                                        </p:attrNameLst>
                                      </p:cBhvr>
                                      <p:tavLst>
                                        <p:tav tm="0">
                                          <p:val>
                                            <p:strVal val="0"/>
                                          </p:val>
                                        </p:tav>
                                        <p:tav tm="100000">
                                          <p:val>
                                            <p:strVal val="#ppt_w"/>
                                          </p:val>
                                        </p:tav>
                                      </p:tavLst>
                                    </p:anim>
                                    <p:anim calcmode="lin" valueType="num">
                                      <p:cBhvr additive="base">
                                        <p:cTn id="12" dur="500"/>
                                        <p:tgtEl>
                                          <p:spTgt spid="278"/>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80"/>
                                        </p:tgtEl>
                                        <p:attrNameLst>
                                          <p:attrName>style.visibility</p:attrName>
                                        </p:attrNameLst>
                                      </p:cBhvr>
                                      <p:to>
                                        <p:strVal val="visible"/>
                                      </p:to>
                                    </p:set>
                                    <p:anim calcmode="lin" valueType="num">
                                      <p:cBhvr additive="base">
                                        <p:cTn id="15" dur="500"/>
                                        <p:tgtEl>
                                          <p:spTgt spid="280"/>
                                        </p:tgtEl>
                                        <p:attrNameLst>
                                          <p:attrName>ppt_w</p:attrName>
                                        </p:attrNameLst>
                                      </p:cBhvr>
                                      <p:tavLst>
                                        <p:tav tm="0">
                                          <p:val>
                                            <p:strVal val="0"/>
                                          </p:val>
                                        </p:tav>
                                        <p:tav tm="100000">
                                          <p:val>
                                            <p:strVal val="#ppt_w"/>
                                          </p:val>
                                        </p:tav>
                                      </p:tavLst>
                                    </p:anim>
                                    <p:anim calcmode="lin" valueType="num">
                                      <p:cBhvr additive="base">
                                        <p:cTn id="16" dur="500"/>
                                        <p:tgtEl>
                                          <p:spTgt spid="280"/>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79"/>
                                        </p:tgtEl>
                                        <p:attrNameLst>
                                          <p:attrName>style.visibility</p:attrName>
                                        </p:attrNameLst>
                                      </p:cBhvr>
                                      <p:to>
                                        <p:strVal val="visible"/>
                                      </p:to>
                                    </p:set>
                                    <p:anim calcmode="lin" valueType="num">
                                      <p:cBhvr additive="base">
                                        <p:cTn id="19" dur="500"/>
                                        <p:tgtEl>
                                          <p:spTgt spid="279"/>
                                        </p:tgtEl>
                                        <p:attrNameLst>
                                          <p:attrName>ppt_w</p:attrName>
                                        </p:attrNameLst>
                                      </p:cBhvr>
                                      <p:tavLst>
                                        <p:tav tm="0">
                                          <p:val>
                                            <p:strVal val="0"/>
                                          </p:val>
                                        </p:tav>
                                        <p:tav tm="100000">
                                          <p:val>
                                            <p:strVal val="#ppt_w"/>
                                          </p:val>
                                        </p:tav>
                                      </p:tavLst>
                                    </p:anim>
                                    <p:anim calcmode="lin" valueType="num">
                                      <p:cBhvr additive="base">
                                        <p:cTn id="20" dur="500"/>
                                        <p:tgtEl>
                                          <p:spTgt spid="279"/>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81"/>
                                        </p:tgtEl>
                                        <p:attrNameLst>
                                          <p:attrName>style.visibility</p:attrName>
                                        </p:attrNameLst>
                                      </p:cBhvr>
                                      <p:to>
                                        <p:strVal val="visible"/>
                                      </p:to>
                                    </p:set>
                                    <p:anim calcmode="lin" valueType="num">
                                      <p:cBhvr additive="base">
                                        <p:cTn id="23" dur="500"/>
                                        <p:tgtEl>
                                          <p:spTgt spid="281"/>
                                        </p:tgtEl>
                                        <p:attrNameLst>
                                          <p:attrName>ppt_w</p:attrName>
                                        </p:attrNameLst>
                                      </p:cBhvr>
                                      <p:tavLst>
                                        <p:tav tm="0">
                                          <p:val>
                                            <p:strVal val="0"/>
                                          </p:val>
                                        </p:tav>
                                        <p:tav tm="100000">
                                          <p:val>
                                            <p:strVal val="#ppt_w"/>
                                          </p:val>
                                        </p:tav>
                                      </p:tavLst>
                                    </p:anim>
                                    <p:anim calcmode="lin" valueType="num">
                                      <p:cBhvr additive="base">
                                        <p:cTn id="24" dur="500"/>
                                        <p:tgtEl>
                                          <p:spTgt spid="281"/>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82"/>
                                        </p:tgtEl>
                                        <p:attrNameLst>
                                          <p:attrName>style.visibility</p:attrName>
                                        </p:attrNameLst>
                                      </p:cBhvr>
                                      <p:to>
                                        <p:strVal val="visible"/>
                                      </p:to>
                                    </p:set>
                                    <p:anim calcmode="lin" valueType="num">
                                      <p:cBhvr additive="base">
                                        <p:cTn id="27" dur="500"/>
                                        <p:tgtEl>
                                          <p:spTgt spid="282"/>
                                        </p:tgtEl>
                                        <p:attrNameLst>
                                          <p:attrName>ppt_w</p:attrName>
                                        </p:attrNameLst>
                                      </p:cBhvr>
                                      <p:tavLst>
                                        <p:tav tm="0">
                                          <p:val>
                                            <p:strVal val="0"/>
                                          </p:val>
                                        </p:tav>
                                        <p:tav tm="100000">
                                          <p:val>
                                            <p:strVal val="#ppt_w"/>
                                          </p:val>
                                        </p:tav>
                                      </p:tavLst>
                                    </p:anim>
                                    <p:anim calcmode="lin" valueType="num">
                                      <p:cBhvr additive="base">
                                        <p:cTn id="28" dur="500"/>
                                        <p:tgtEl>
                                          <p:spTgt spid="282"/>
                                        </p:tgtEl>
                                        <p:attrNameLst>
                                          <p:attrName>ppt_h</p:attrName>
                                        </p:attrNameLst>
                                      </p:cBhvr>
                                      <p:tavLst>
                                        <p:tav tm="0">
                                          <p:val>
                                            <p:str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73"/>
                                        </p:tgtEl>
                                        <p:attrNameLst>
                                          <p:attrName>style.visibility</p:attrName>
                                        </p:attrNameLst>
                                      </p:cBhvr>
                                      <p:to>
                                        <p:strVal val="visible"/>
                                      </p:to>
                                    </p:set>
                                    <p:animEffect transition="in" filter="fade">
                                      <p:cBhvr>
                                        <p:cTn id="33" dur="500"/>
                                        <p:tgtEl>
                                          <p:spTgt spid="273"/>
                                        </p:tgtEl>
                                      </p:cBhvr>
                                    </p:animEffect>
                                  </p:childTnLst>
                                </p:cTn>
                              </p:par>
                              <p:par>
                                <p:cTn id="34" presetID="10" presetClass="entr" presetSubtype="0" fill="hold" nodeType="withEffect">
                                  <p:stCondLst>
                                    <p:cond delay="0"/>
                                  </p:stCondLst>
                                  <p:childTnLst>
                                    <p:set>
                                      <p:cBhvr>
                                        <p:cTn id="35" dur="1" fill="hold">
                                          <p:stCondLst>
                                            <p:cond delay="0"/>
                                          </p:stCondLst>
                                        </p:cTn>
                                        <p:tgtEl>
                                          <p:spTgt spid="270"/>
                                        </p:tgtEl>
                                        <p:attrNameLst>
                                          <p:attrName>style.visibility</p:attrName>
                                        </p:attrNameLst>
                                      </p:cBhvr>
                                      <p:to>
                                        <p:strVal val="visible"/>
                                      </p:to>
                                    </p:set>
                                    <p:animEffect transition="in" filter="fade">
                                      <p:cBhvr>
                                        <p:cTn id="36" dur="500"/>
                                        <p:tgtEl>
                                          <p:spTgt spid="27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74"/>
                                        </p:tgtEl>
                                        <p:attrNameLst>
                                          <p:attrName>style.visibility</p:attrName>
                                        </p:attrNameLst>
                                      </p:cBhvr>
                                      <p:to>
                                        <p:strVal val="visible"/>
                                      </p:to>
                                    </p:set>
                                    <p:anim calcmode="lin" valueType="num">
                                      <p:cBhvr additive="base">
                                        <p:cTn id="41" dur="500"/>
                                        <p:tgtEl>
                                          <p:spTgt spid="274"/>
                                        </p:tgtEl>
                                        <p:attrNameLst>
                                          <p:attrName>ppt_y</p:attrName>
                                        </p:attrNameLst>
                                      </p:cBhvr>
                                      <p:tavLst>
                                        <p:tav tm="0">
                                          <p:val>
                                            <p:strVal val="#ppt_y+1"/>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72"/>
                                        </p:tgtEl>
                                        <p:attrNameLst>
                                          <p:attrName>style.visibility</p:attrName>
                                        </p:attrNameLst>
                                      </p:cBhvr>
                                      <p:to>
                                        <p:strVal val="visible"/>
                                      </p:to>
                                    </p:set>
                                    <p:anim calcmode="lin" valueType="num">
                                      <p:cBhvr additive="base">
                                        <p:cTn id="44" dur="500"/>
                                        <p:tgtEl>
                                          <p:spTgt spid="27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75"/>
                                        </p:tgtEl>
                                        <p:attrNameLst>
                                          <p:attrName>style.visibility</p:attrName>
                                        </p:attrNameLst>
                                      </p:cBhvr>
                                      <p:to>
                                        <p:strVal val="visible"/>
                                      </p:to>
                                    </p:set>
                                    <p:animEffect transition="in" filter="fade">
                                      <p:cBhvr>
                                        <p:cTn id="49" dur="500"/>
                                        <p:tgtEl>
                                          <p:spTgt spid="275"/>
                                        </p:tgtEl>
                                      </p:cBhvr>
                                    </p:animEffect>
                                  </p:childTnLst>
                                </p:cTn>
                              </p:par>
                              <p:par>
                                <p:cTn id="50" presetID="10" presetClass="entr" presetSubtype="0" fill="hold" nodeType="withEffect">
                                  <p:stCondLst>
                                    <p:cond delay="0"/>
                                  </p:stCondLst>
                                  <p:childTnLst>
                                    <p:set>
                                      <p:cBhvr>
                                        <p:cTn id="51" dur="1" fill="hold">
                                          <p:stCondLst>
                                            <p:cond delay="0"/>
                                          </p:stCondLst>
                                        </p:cTn>
                                        <p:tgtEl>
                                          <p:spTgt spid="269"/>
                                        </p:tgtEl>
                                        <p:attrNameLst>
                                          <p:attrName>style.visibility</p:attrName>
                                        </p:attrNameLst>
                                      </p:cBhvr>
                                      <p:to>
                                        <p:strVal val="visible"/>
                                      </p:to>
                                    </p:set>
                                    <p:animEffect transition="in" filter="fade">
                                      <p:cBhvr>
                                        <p:cTn id="52" dur="500"/>
                                        <p:tgtEl>
                                          <p:spTgt spid="269"/>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76"/>
                                        </p:tgtEl>
                                        <p:attrNameLst>
                                          <p:attrName>style.visibility</p:attrName>
                                        </p:attrNameLst>
                                      </p:cBhvr>
                                      <p:to>
                                        <p:strVal val="visible"/>
                                      </p:to>
                                    </p:set>
                                    <p:anim calcmode="lin" valueType="num">
                                      <p:cBhvr additive="base">
                                        <p:cTn id="57" dur="500"/>
                                        <p:tgtEl>
                                          <p:spTgt spid="276"/>
                                        </p:tgtEl>
                                        <p:attrNameLst>
                                          <p:attrName>ppt_y</p:attrName>
                                        </p:attrNameLst>
                                      </p:cBhvr>
                                      <p:tavLst>
                                        <p:tav tm="0">
                                          <p:val>
                                            <p:strVal val="#ppt_y+1"/>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271"/>
                                        </p:tgtEl>
                                        <p:attrNameLst>
                                          <p:attrName>style.visibility</p:attrName>
                                        </p:attrNameLst>
                                      </p:cBhvr>
                                      <p:to>
                                        <p:strVal val="visible"/>
                                      </p:to>
                                    </p:set>
                                    <p:anim calcmode="lin" valueType="num">
                                      <p:cBhvr additive="base">
                                        <p:cTn id="60" dur="500"/>
                                        <p:tgtEl>
                                          <p:spTgt spid="2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1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88" name="Google Shape;288;p18"/>
          <p:cNvSpPr/>
          <p:nvPr/>
        </p:nvSpPr>
        <p:spPr>
          <a:xfrm>
            <a:off x="2829919" y="247507"/>
            <a:ext cx="705528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FFFF00"/>
                </a:solidFill>
                <a:latin typeface="Times New Roman"/>
                <a:ea typeface="Times New Roman"/>
                <a:cs typeface="Times New Roman"/>
                <a:sym typeface="Times New Roman"/>
              </a:rPr>
              <a:t>GHI NHỚ</a:t>
            </a:r>
            <a:endParaRPr sz="3200">
              <a:solidFill>
                <a:schemeClr val="lt1"/>
              </a:solidFill>
              <a:latin typeface="Times New Roman"/>
              <a:ea typeface="Times New Roman"/>
              <a:cs typeface="Times New Roman"/>
              <a:sym typeface="Times New Roman"/>
            </a:endParaRPr>
          </a:p>
        </p:txBody>
      </p:sp>
      <p:sp>
        <p:nvSpPr>
          <p:cNvPr id="289" name="Google Shape;289;p18"/>
          <p:cNvSpPr/>
          <p:nvPr/>
        </p:nvSpPr>
        <p:spPr>
          <a:xfrm>
            <a:off x="4360987" y="5228702"/>
            <a:ext cx="7340390" cy="1200329"/>
          </a:xfrm>
          <a:prstGeom prst="rect">
            <a:avLst/>
          </a:prstGeom>
          <a:solidFill>
            <a:srgbClr val="336600"/>
          </a:solidFill>
          <a:ln w="1905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Times New Roman"/>
                <a:ea typeface="Times New Roman"/>
                <a:cs typeface="Times New Roman"/>
                <a:sym typeface="Times New Roman"/>
              </a:rPr>
              <a:t>trình bày đầy đủ, chính xác thời gian, địa điểm, sự việc, họ tên những người liên quan cùng đề nghị của người viết; có đầy đủ người gửi, người nhận, ngày tháng, địa điểm</a:t>
            </a:r>
            <a:endParaRPr sz="2400">
              <a:solidFill>
                <a:schemeClr val="lt1"/>
              </a:solidFill>
              <a:latin typeface="Times New Roman"/>
              <a:ea typeface="Times New Roman"/>
              <a:cs typeface="Times New Roman"/>
              <a:sym typeface="Times New Roman"/>
            </a:endParaRPr>
          </a:p>
        </p:txBody>
      </p:sp>
      <p:sp>
        <p:nvSpPr>
          <p:cNvPr id="290" name="Google Shape;290;p18"/>
          <p:cNvSpPr/>
          <p:nvPr/>
        </p:nvSpPr>
        <p:spPr>
          <a:xfrm>
            <a:off x="4377691" y="1074509"/>
            <a:ext cx="7323685" cy="1200329"/>
          </a:xfrm>
          <a:prstGeom prst="rect">
            <a:avLst/>
          </a:prstGeom>
          <a:solidFill>
            <a:srgbClr val="996600"/>
          </a:solid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Times New Roman"/>
                <a:ea typeface="Times New Roman"/>
                <a:cs typeface="Times New Roman"/>
                <a:sym typeface="Times New Roman"/>
              </a:rPr>
              <a:t>loại văn bản trình bày thiệt hại hay mức độ trách nhiệm của người tường trình trong các sự việc xảy ra gây hậu quả cần phải xem xét.</a:t>
            </a:r>
            <a:endParaRPr/>
          </a:p>
        </p:txBody>
      </p:sp>
      <p:sp>
        <p:nvSpPr>
          <p:cNvPr id="291" name="Google Shape;291;p18"/>
          <p:cNvSpPr/>
          <p:nvPr/>
        </p:nvSpPr>
        <p:spPr>
          <a:xfrm>
            <a:off x="4377692" y="2625287"/>
            <a:ext cx="3959738" cy="461665"/>
          </a:xfrm>
          <a:prstGeom prst="rect">
            <a:avLst/>
          </a:prstGeom>
          <a:solidFill>
            <a:srgbClr val="663300"/>
          </a:solid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người có liên quan đến sự việc</a:t>
            </a:r>
            <a:endParaRPr sz="2400">
              <a:solidFill>
                <a:schemeClr val="dk1"/>
              </a:solidFill>
              <a:latin typeface="Calibri"/>
              <a:ea typeface="Calibri"/>
              <a:cs typeface="Calibri"/>
              <a:sym typeface="Calibri"/>
            </a:endParaRPr>
          </a:p>
        </p:txBody>
      </p:sp>
      <p:sp>
        <p:nvSpPr>
          <p:cNvPr id="292" name="Google Shape;292;p18"/>
          <p:cNvSpPr/>
          <p:nvPr/>
        </p:nvSpPr>
        <p:spPr>
          <a:xfrm>
            <a:off x="4358954" y="3380879"/>
            <a:ext cx="7323685" cy="830997"/>
          </a:xfrm>
          <a:prstGeom prst="rect">
            <a:avLst/>
          </a:prstGeom>
          <a:solidFill>
            <a:srgbClr val="996633"/>
          </a:solid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Times New Roman"/>
                <a:ea typeface="Times New Roman"/>
                <a:cs typeface="Times New Roman"/>
                <a:sym typeface="Times New Roman"/>
              </a:rPr>
              <a:t>cá nhân hoặc cơ quan có thẩm quyền xem xét và giải quyết.</a:t>
            </a:r>
            <a:endParaRPr sz="2400">
              <a:solidFill>
                <a:schemeClr val="dk1"/>
              </a:solidFill>
              <a:latin typeface="Calibri"/>
              <a:ea typeface="Calibri"/>
              <a:cs typeface="Calibri"/>
              <a:sym typeface="Calibri"/>
            </a:endParaRPr>
          </a:p>
        </p:txBody>
      </p:sp>
      <p:sp>
        <p:nvSpPr>
          <p:cNvPr id="293" name="Google Shape;293;p18"/>
          <p:cNvSpPr/>
          <p:nvPr/>
        </p:nvSpPr>
        <p:spPr>
          <a:xfrm>
            <a:off x="2151760" y="2626638"/>
            <a:ext cx="1711901" cy="461665"/>
          </a:xfrm>
          <a:prstGeom prst="rect">
            <a:avLst/>
          </a:prstGeom>
          <a:solidFill>
            <a:srgbClr val="663300"/>
          </a:solid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Người viết </a:t>
            </a:r>
            <a:endParaRPr sz="2400">
              <a:solidFill>
                <a:schemeClr val="dk1"/>
              </a:solidFill>
              <a:latin typeface="Calibri"/>
              <a:ea typeface="Calibri"/>
              <a:cs typeface="Calibri"/>
              <a:sym typeface="Calibri"/>
            </a:endParaRPr>
          </a:p>
        </p:txBody>
      </p:sp>
      <p:sp>
        <p:nvSpPr>
          <p:cNvPr id="294" name="Google Shape;294;p18"/>
          <p:cNvSpPr/>
          <p:nvPr/>
        </p:nvSpPr>
        <p:spPr>
          <a:xfrm>
            <a:off x="2198179" y="3565546"/>
            <a:ext cx="1698571" cy="461665"/>
          </a:xfrm>
          <a:prstGeom prst="rect">
            <a:avLst/>
          </a:prstGeom>
          <a:solidFill>
            <a:srgbClr val="996633"/>
          </a:solid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Người nhận</a:t>
            </a:r>
            <a:endParaRPr sz="2400">
              <a:solidFill>
                <a:schemeClr val="dk1"/>
              </a:solidFill>
              <a:latin typeface="Calibri"/>
              <a:ea typeface="Calibri"/>
              <a:cs typeface="Calibri"/>
              <a:sym typeface="Calibri"/>
            </a:endParaRPr>
          </a:p>
        </p:txBody>
      </p:sp>
      <p:sp>
        <p:nvSpPr>
          <p:cNvPr id="295" name="Google Shape;295;p18"/>
          <p:cNvSpPr/>
          <p:nvPr/>
        </p:nvSpPr>
        <p:spPr>
          <a:xfrm>
            <a:off x="4363624" y="4519126"/>
            <a:ext cx="2331087" cy="461665"/>
          </a:xfrm>
          <a:prstGeom prst="rect">
            <a:avLst/>
          </a:prstGeom>
          <a:solidFill>
            <a:srgbClr val="336600"/>
          </a:solid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tuân thủ thể thức </a:t>
            </a:r>
            <a:endParaRPr sz="2400">
              <a:solidFill>
                <a:schemeClr val="dk1"/>
              </a:solidFill>
              <a:latin typeface="Calibri"/>
              <a:ea typeface="Calibri"/>
              <a:cs typeface="Calibri"/>
              <a:sym typeface="Calibri"/>
            </a:endParaRPr>
          </a:p>
        </p:txBody>
      </p:sp>
      <p:sp>
        <p:nvSpPr>
          <p:cNvPr id="296" name="Google Shape;296;p18"/>
          <p:cNvSpPr/>
          <p:nvPr/>
        </p:nvSpPr>
        <p:spPr>
          <a:xfrm>
            <a:off x="2095489" y="1209827"/>
            <a:ext cx="1754103" cy="830997"/>
          </a:xfrm>
          <a:prstGeom prst="rect">
            <a:avLst/>
          </a:prstGeom>
          <a:solidFill>
            <a:srgbClr val="996600"/>
          </a:solid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Khái niệm, mục đích</a:t>
            </a:r>
            <a:endParaRPr sz="2400">
              <a:solidFill>
                <a:schemeClr val="dk1"/>
              </a:solidFill>
              <a:latin typeface="Calibri"/>
              <a:ea typeface="Calibri"/>
              <a:cs typeface="Calibri"/>
              <a:sym typeface="Calibri"/>
            </a:endParaRPr>
          </a:p>
        </p:txBody>
      </p:sp>
      <p:sp>
        <p:nvSpPr>
          <p:cNvPr id="297" name="Google Shape;297;p18"/>
          <p:cNvSpPr/>
          <p:nvPr/>
        </p:nvSpPr>
        <p:spPr>
          <a:xfrm>
            <a:off x="2198180" y="4980940"/>
            <a:ext cx="1651412" cy="461665"/>
          </a:xfrm>
          <a:prstGeom prst="rect">
            <a:avLst/>
          </a:prstGeom>
          <a:solidFill>
            <a:srgbClr val="336600"/>
          </a:solid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Cách làm</a:t>
            </a:r>
            <a:endParaRPr sz="2400">
              <a:solidFill>
                <a:schemeClr val="dk1"/>
              </a:solidFill>
              <a:latin typeface="Calibri"/>
              <a:ea typeface="Calibri"/>
              <a:cs typeface="Calibri"/>
              <a:sym typeface="Calibri"/>
            </a:endParaRPr>
          </a:p>
        </p:txBody>
      </p:sp>
      <p:sp>
        <p:nvSpPr>
          <p:cNvPr id="298" name="Google Shape;298;p18"/>
          <p:cNvSpPr/>
          <p:nvPr/>
        </p:nvSpPr>
        <p:spPr>
          <a:xfrm>
            <a:off x="956604" y="1477108"/>
            <a:ext cx="1082612" cy="709642"/>
          </a:xfrm>
          <a:prstGeom prst="bentArrow">
            <a:avLst>
              <a:gd name="adj1" fmla="val 25000"/>
              <a:gd name="adj2" fmla="val 25000"/>
              <a:gd name="adj3" fmla="val 25000"/>
              <a:gd name="adj4" fmla="val 43750"/>
            </a:avLst>
          </a:prstGeom>
          <a:solidFill>
            <a:srgbClr val="3333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99" name="Google Shape;299;p18"/>
          <p:cNvSpPr/>
          <p:nvPr/>
        </p:nvSpPr>
        <p:spPr>
          <a:xfrm rot="10800000" flipH="1">
            <a:off x="1004981" y="4628310"/>
            <a:ext cx="1090507" cy="758264"/>
          </a:xfrm>
          <a:prstGeom prst="bentArrow">
            <a:avLst>
              <a:gd name="adj1" fmla="val 29429"/>
              <a:gd name="adj2" fmla="val 25882"/>
              <a:gd name="adj3" fmla="val 25882"/>
              <a:gd name="adj4" fmla="val 43750"/>
            </a:avLst>
          </a:prstGeom>
          <a:solidFill>
            <a:srgbClr val="3333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p18"/>
          <p:cNvSpPr/>
          <p:nvPr/>
        </p:nvSpPr>
        <p:spPr>
          <a:xfrm rot="10800000" flipH="1">
            <a:off x="1737062" y="2707139"/>
            <a:ext cx="358425" cy="356931"/>
          </a:xfrm>
          <a:prstGeom prst="notchedRightArrow">
            <a:avLst>
              <a:gd name="adj1" fmla="val 50000"/>
              <a:gd name="adj2" fmla="val 50000"/>
            </a:avLst>
          </a:prstGeom>
          <a:solidFill>
            <a:srgbClr val="333300"/>
          </a:solidFill>
          <a:ln w="158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1" name="Google Shape;301;p18"/>
          <p:cNvSpPr/>
          <p:nvPr/>
        </p:nvSpPr>
        <p:spPr>
          <a:xfrm rot="10800000" flipH="1">
            <a:off x="1744954" y="3608195"/>
            <a:ext cx="392738" cy="356931"/>
          </a:xfrm>
          <a:prstGeom prst="notchedRightArrow">
            <a:avLst>
              <a:gd name="adj1" fmla="val 50000"/>
              <a:gd name="adj2" fmla="val 50000"/>
            </a:avLst>
          </a:prstGeom>
          <a:solidFill>
            <a:srgbClr val="3333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2" name="Google Shape;302;p18"/>
          <p:cNvSpPr/>
          <p:nvPr/>
        </p:nvSpPr>
        <p:spPr>
          <a:xfrm>
            <a:off x="239151" y="2232634"/>
            <a:ext cx="1421395" cy="2353472"/>
          </a:xfrm>
          <a:prstGeom prst="roundRect">
            <a:avLst>
              <a:gd name="adj" fmla="val 16667"/>
            </a:avLst>
          </a:prstGeom>
          <a:solidFill>
            <a:srgbClr val="3333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a:solidFill>
                  <a:srgbClr val="FFFF00"/>
                </a:solidFill>
                <a:latin typeface="Times New Roman"/>
                <a:ea typeface="Times New Roman"/>
                <a:cs typeface="Times New Roman"/>
                <a:sym typeface="Times New Roman"/>
              </a:rPr>
              <a:t>ĐẶC ĐIỂM VĂN BẢN TƯỜNG TRÌNH</a:t>
            </a:r>
            <a:endParaRPr sz="2200" b="1">
              <a:solidFill>
                <a:srgbClr val="FFFF00"/>
              </a:solidFill>
              <a:latin typeface="Times New Roman"/>
              <a:ea typeface="Times New Roman"/>
              <a:cs typeface="Times New Roman"/>
              <a:sym typeface="Times New Roman"/>
            </a:endParaRPr>
          </a:p>
        </p:txBody>
      </p:sp>
      <p:cxnSp>
        <p:nvCxnSpPr>
          <p:cNvPr id="303" name="Google Shape;303;p18"/>
          <p:cNvCxnSpPr/>
          <p:nvPr/>
        </p:nvCxnSpPr>
        <p:spPr>
          <a:xfrm>
            <a:off x="3863661" y="1625325"/>
            <a:ext cx="495293" cy="0"/>
          </a:xfrm>
          <a:prstGeom prst="straightConnector1">
            <a:avLst/>
          </a:prstGeom>
          <a:noFill/>
          <a:ln w="25400" cap="flat" cmpd="sng">
            <a:solidFill>
              <a:schemeClr val="lt1"/>
            </a:solidFill>
            <a:prstDash val="solid"/>
            <a:miter lim="800000"/>
            <a:headEnd type="none" w="sm" len="sm"/>
            <a:tailEnd type="none" w="sm" len="sm"/>
          </a:ln>
        </p:spPr>
      </p:cxnSp>
      <p:cxnSp>
        <p:nvCxnSpPr>
          <p:cNvPr id="304" name="Google Shape;304;p18"/>
          <p:cNvCxnSpPr/>
          <p:nvPr/>
        </p:nvCxnSpPr>
        <p:spPr>
          <a:xfrm>
            <a:off x="3882398" y="2856119"/>
            <a:ext cx="495293" cy="0"/>
          </a:xfrm>
          <a:prstGeom prst="straightConnector1">
            <a:avLst/>
          </a:prstGeom>
          <a:noFill/>
          <a:ln w="25400" cap="flat" cmpd="sng">
            <a:solidFill>
              <a:schemeClr val="lt1"/>
            </a:solidFill>
            <a:prstDash val="solid"/>
            <a:miter lim="800000"/>
            <a:headEnd type="none" w="sm" len="sm"/>
            <a:tailEnd type="none" w="sm" len="sm"/>
          </a:ln>
        </p:spPr>
      </p:cxnSp>
      <p:cxnSp>
        <p:nvCxnSpPr>
          <p:cNvPr id="305" name="Google Shape;305;p18"/>
          <p:cNvCxnSpPr/>
          <p:nvPr/>
        </p:nvCxnSpPr>
        <p:spPr>
          <a:xfrm>
            <a:off x="3882398" y="3796377"/>
            <a:ext cx="495293" cy="0"/>
          </a:xfrm>
          <a:prstGeom prst="straightConnector1">
            <a:avLst/>
          </a:prstGeom>
          <a:noFill/>
          <a:ln w="25400" cap="flat" cmpd="sng">
            <a:solidFill>
              <a:schemeClr val="lt1"/>
            </a:solidFill>
            <a:prstDash val="solid"/>
            <a:miter lim="800000"/>
            <a:headEnd type="none" w="sm" len="sm"/>
            <a:tailEnd type="none" w="sm" len="sm"/>
          </a:ln>
        </p:spPr>
      </p:cxnSp>
      <p:cxnSp>
        <p:nvCxnSpPr>
          <p:cNvPr id="306" name="Google Shape;306;p18"/>
          <p:cNvCxnSpPr/>
          <p:nvPr/>
        </p:nvCxnSpPr>
        <p:spPr>
          <a:xfrm rot="10800000" flipH="1">
            <a:off x="3868330" y="4628310"/>
            <a:ext cx="476556" cy="583462"/>
          </a:xfrm>
          <a:prstGeom prst="straightConnector1">
            <a:avLst/>
          </a:prstGeom>
          <a:noFill/>
          <a:ln w="25400" cap="flat" cmpd="sng">
            <a:solidFill>
              <a:schemeClr val="lt1"/>
            </a:solidFill>
            <a:prstDash val="solid"/>
            <a:miter lim="800000"/>
            <a:headEnd type="none" w="sm" len="sm"/>
            <a:tailEnd type="none" w="sm" len="sm"/>
          </a:ln>
        </p:spPr>
      </p:cxnSp>
      <p:cxnSp>
        <p:nvCxnSpPr>
          <p:cNvPr id="307" name="Google Shape;307;p18"/>
          <p:cNvCxnSpPr/>
          <p:nvPr/>
        </p:nvCxnSpPr>
        <p:spPr>
          <a:xfrm>
            <a:off x="3881222" y="5211772"/>
            <a:ext cx="463664" cy="586370"/>
          </a:xfrm>
          <a:prstGeom prst="straightConnector1">
            <a:avLst/>
          </a:prstGeom>
          <a:noFill/>
          <a:ln w="25400" cap="flat" cmpd="sng">
            <a:solidFill>
              <a:schemeClr val="lt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animEffect transition="in" filter="fade">
                                      <p:cBhvr>
                                        <p:cTn id="7" dur="2000"/>
                                        <p:tgtEl>
                                          <p:spTgt spid="299"/>
                                        </p:tgtEl>
                                      </p:cBhvr>
                                    </p:animEffect>
                                  </p:childTnLst>
                                </p:cTn>
                              </p:par>
                              <p:par>
                                <p:cTn id="8" presetID="10" presetClass="entr" presetSubtype="0" fill="hold" nodeType="withEffect">
                                  <p:stCondLst>
                                    <p:cond delay="0"/>
                                  </p:stCondLst>
                                  <p:childTnLst>
                                    <p:set>
                                      <p:cBhvr>
                                        <p:cTn id="9" dur="1" fill="hold">
                                          <p:stCondLst>
                                            <p:cond delay="0"/>
                                          </p:stCondLst>
                                        </p:cTn>
                                        <p:tgtEl>
                                          <p:spTgt spid="297"/>
                                        </p:tgtEl>
                                        <p:attrNameLst>
                                          <p:attrName>style.visibility</p:attrName>
                                        </p:attrNameLst>
                                      </p:cBhvr>
                                      <p:to>
                                        <p:strVal val="visible"/>
                                      </p:to>
                                    </p:set>
                                    <p:animEffect transition="in" filter="fade">
                                      <p:cBhvr>
                                        <p:cTn id="10" dur="500"/>
                                        <p:tgtEl>
                                          <p:spTgt spid="297"/>
                                        </p:tgtEl>
                                      </p:cBhvr>
                                    </p:animEffect>
                                  </p:childTnLst>
                                </p:cTn>
                              </p:par>
                              <p:par>
                                <p:cTn id="11" presetID="10" presetClass="entr" presetSubtype="0" fill="hold" nodeType="withEffect">
                                  <p:stCondLst>
                                    <p:cond delay="0"/>
                                  </p:stCondLst>
                                  <p:childTnLst>
                                    <p:set>
                                      <p:cBhvr>
                                        <p:cTn id="12" dur="1" fill="hold">
                                          <p:stCondLst>
                                            <p:cond delay="0"/>
                                          </p:stCondLst>
                                        </p:cTn>
                                        <p:tgtEl>
                                          <p:spTgt spid="295"/>
                                        </p:tgtEl>
                                        <p:attrNameLst>
                                          <p:attrName>style.visibility</p:attrName>
                                        </p:attrNameLst>
                                      </p:cBhvr>
                                      <p:to>
                                        <p:strVal val="visible"/>
                                      </p:to>
                                    </p:set>
                                    <p:animEffect transition="in" filter="fade">
                                      <p:cBhvr>
                                        <p:cTn id="13" dur="500"/>
                                        <p:tgtEl>
                                          <p:spTgt spid="295"/>
                                        </p:tgtEl>
                                      </p:cBhvr>
                                    </p:animEffect>
                                  </p:childTnLst>
                                </p:cTn>
                              </p:par>
                              <p:par>
                                <p:cTn id="14" presetID="10" presetClass="entr" presetSubtype="0" fill="hold" nodeType="withEffect">
                                  <p:stCondLst>
                                    <p:cond delay="0"/>
                                  </p:stCondLst>
                                  <p:childTnLst>
                                    <p:set>
                                      <p:cBhvr>
                                        <p:cTn id="15" dur="1" fill="hold">
                                          <p:stCondLst>
                                            <p:cond delay="0"/>
                                          </p:stCondLst>
                                        </p:cTn>
                                        <p:tgtEl>
                                          <p:spTgt spid="306"/>
                                        </p:tgtEl>
                                        <p:attrNameLst>
                                          <p:attrName>style.visibility</p:attrName>
                                        </p:attrNameLst>
                                      </p:cBhvr>
                                      <p:to>
                                        <p:strVal val="visible"/>
                                      </p:to>
                                    </p:set>
                                    <p:animEffect transition="in" filter="fade">
                                      <p:cBhvr>
                                        <p:cTn id="16" dur="500"/>
                                        <p:tgtEl>
                                          <p:spTgt spid="306"/>
                                        </p:tgtEl>
                                      </p:cBhvr>
                                    </p:animEffect>
                                  </p:childTnLst>
                                </p:cTn>
                              </p:par>
                              <p:par>
                                <p:cTn id="17" presetID="10" presetClass="entr" presetSubtype="0" fill="hold" nodeType="withEffect">
                                  <p:stCondLst>
                                    <p:cond delay="0"/>
                                  </p:stCondLst>
                                  <p:childTnLst>
                                    <p:set>
                                      <p:cBhvr>
                                        <p:cTn id="18" dur="1" fill="hold">
                                          <p:stCondLst>
                                            <p:cond delay="0"/>
                                          </p:stCondLst>
                                        </p:cTn>
                                        <p:tgtEl>
                                          <p:spTgt spid="307"/>
                                        </p:tgtEl>
                                        <p:attrNameLst>
                                          <p:attrName>style.visibility</p:attrName>
                                        </p:attrNameLst>
                                      </p:cBhvr>
                                      <p:to>
                                        <p:strVal val="visible"/>
                                      </p:to>
                                    </p:set>
                                    <p:animEffect transition="in" filter="fade">
                                      <p:cBhvr>
                                        <p:cTn id="19" dur="500"/>
                                        <p:tgtEl>
                                          <p:spTgt spid="307"/>
                                        </p:tgtEl>
                                      </p:cBhvr>
                                    </p:animEffect>
                                  </p:childTnLst>
                                </p:cTn>
                              </p:par>
                              <p:par>
                                <p:cTn id="20" presetID="10" presetClass="entr" presetSubtype="0" fill="hold" nodeType="withEffect">
                                  <p:stCondLst>
                                    <p:cond delay="0"/>
                                  </p:stCondLst>
                                  <p:childTnLst>
                                    <p:set>
                                      <p:cBhvr>
                                        <p:cTn id="21" dur="1" fill="hold">
                                          <p:stCondLst>
                                            <p:cond delay="0"/>
                                          </p:stCondLst>
                                        </p:cTn>
                                        <p:tgtEl>
                                          <p:spTgt spid="289"/>
                                        </p:tgtEl>
                                        <p:attrNameLst>
                                          <p:attrName>style.visibility</p:attrName>
                                        </p:attrNameLst>
                                      </p:cBhvr>
                                      <p:to>
                                        <p:strVal val="visible"/>
                                      </p:to>
                                    </p:set>
                                    <p:animEffect transition="in" filter="fade">
                                      <p:cBhvr>
                                        <p:cTn id="22" dur="50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1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13" name="Google Shape;313;p19"/>
          <p:cNvSpPr/>
          <p:nvPr/>
        </p:nvSpPr>
        <p:spPr>
          <a:xfrm>
            <a:off x="3344775" y="1848569"/>
            <a:ext cx="7569977" cy="461665"/>
          </a:xfrm>
          <a:prstGeom prst="rect">
            <a:avLst/>
          </a:prstGeom>
          <a:solidFill>
            <a:srgbClr val="333300"/>
          </a:solid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Times New Roman"/>
                <a:ea typeface="Times New Roman"/>
                <a:cs typeface="Times New Roman"/>
                <a:sym typeface="Times New Roman"/>
              </a:rPr>
              <a:t>Tên văn bản dùng chữ in hoa</a:t>
            </a:r>
            <a:endParaRPr sz="2400">
              <a:solidFill>
                <a:schemeClr val="lt1"/>
              </a:solidFill>
              <a:latin typeface="Times New Roman"/>
              <a:ea typeface="Times New Roman"/>
              <a:cs typeface="Times New Roman"/>
              <a:sym typeface="Times New Roman"/>
            </a:endParaRPr>
          </a:p>
        </p:txBody>
      </p:sp>
      <p:sp>
        <p:nvSpPr>
          <p:cNvPr id="314" name="Google Shape;314;p19"/>
          <p:cNvSpPr/>
          <p:nvPr/>
        </p:nvSpPr>
        <p:spPr>
          <a:xfrm>
            <a:off x="3365473" y="2683767"/>
            <a:ext cx="7607911" cy="1200329"/>
          </a:xfrm>
          <a:prstGeom prst="rect">
            <a:avLst/>
          </a:prstGeom>
          <a:solidFill>
            <a:srgbClr val="333300"/>
          </a:solid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Times New Roman"/>
                <a:ea typeface="Times New Roman"/>
                <a:cs typeface="Times New Roman"/>
                <a:sym typeface="Times New Roman"/>
              </a:rPr>
              <a:t>Chừa khoảng cách hơn một dòng giữa các phần quốc hiệu và tiêu ngữ; địa điểm và thời gian làm tường trình, tên văn bản và nội dung tường trình để dễ phân biệt</a:t>
            </a:r>
            <a:endParaRPr sz="2400">
              <a:solidFill>
                <a:schemeClr val="dk1"/>
              </a:solidFill>
              <a:latin typeface="Calibri"/>
              <a:ea typeface="Calibri"/>
              <a:cs typeface="Calibri"/>
              <a:sym typeface="Calibri"/>
            </a:endParaRPr>
          </a:p>
        </p:txBody>
      </p:sp>
      <p:sp>
        <p:nvSpPr>
          <p:cNvPr id="315" name="Google Shape;315;p19"/>
          <p:cNvSpPr/>
          <p:nvPr/>
        </p:nvSpPr>
        <p:spPr>
          <a:xfrm>
            <a:off x="3365473" y="4229835"/>
            <a:ext cx="7607911" cy="830997"/>
          </a:xfrm>
          <a:prstGeom prst="rect">
            <a:avLst/>
          </a:prstGeom>
          <a:solidFill>
            <a:srgbClr val="333300"/>
          </a:solid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Times New Roman"/>
                <a:ea typeface="Times New Roman"/>
                <a:cs typeface="Times New Roman"/>
                <a:sym typeface="Times New Roman"/>
              </a:rPr>
              <a:t>Không viết quá sát lề giấy bên trái, không để phần trên trang giấy có khoảng trống quá lớn</a:t>
            </a:r>
            <a:endParaRPr sz="2400">
              <a:solidFill>
                <a:schemeClr val="dk1"/>
              </a:solidFill>
              <a:latin typeface="Calibri"/>
              <a:ea typeface="Calibri"/>
              <a:cs typeface="Calibri"/>
              <a:sym typeface="Calibri"/>
            </a:endParaRPr>
          </a:p>
        </p:txBody>
      </p:sp>
      <p:sp>
        <p:nvSpPr>
          <p:cNvPr id="316" name="Google Shape;316;p19"/>
          <p:cNvSpPr/>
          <p:nvPr/>
        </p:nvSpPr>
        <p:spPr>
          <a:xfrm>
            <a:off x="1019856" y="2802161"/>
            <a:ext cx="1421395" cy="2353472"/>
          </a:xfrm>
          <a:prstGeom prst="roundRect">
            <a:avLst>
              <a:gd name="adj" fmla="val 16667"/>
            </a:avLst>
          </a:prstGeom>
          <a:solidFill>
            <a:srgbClr val="3333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rgbClr val="FFFF00"/>
                </a:solidFill>
                <a:latin typeface="Times New Roman"/>
                <a:ea typeface="Times New Roman"/>
                <a:cs typeface="Times New Roman"/>
                <a:sym typeface="Times New Roman"/>
              </a:rPr>
              <a:t>LƯU </a:t>
            </a:r>
            <a:endParaRPr/>
          </a:p>
          <a:p>
            <a:pPr marL="0" marR="0" lvl="0" indent="0" algn="ctr" rtl="0">
              <a:spcBef>
                <a:spcPts val="0"/>
              </a:spcBef>
              <a:spcAft>
                <a:spcPts val="0"/>
              </a:spcAft>
              <a:buNone/>
            </a:pPr>
            <a:r>
              <a:rPr lang="en-US" sz="3600" b="1">
                <a:solidFill>
                  <a:srgbClr val="FFFF00"/>
                </a:solidFill>
                <a:latin typeface="Times New Roman"/>
                <a:ea typeface="Times New Roman"/>
                <a:cs typeface="Times New Roman"/>
                <a:sym typeface="Times New Roman"/>
              </a:rPr>
              <a:t>Ý</a:t>
            </a:r>
            <a:endParaRPr sz="3600" b="1">
              <a:solidFill>
                <a:srgbClr val="FFFF00"/>
              </a:solidFill>
              <a:latin typeface="Times New Roman"/>
              <a:ea typeface="Times New Roman"/>
              <a:cs typeface="Times New Roman"/>
              <a:sym typeface="Times New Roman"/>
            </a:endParaRPr>
          </a:p>
        </p:txBody>
      </p:sp>
      <p:cxnSp>
        <p:nvCxnSpPr>
          <p:cNvPr id="317" name="Google Shape;317;p19"/>
          <p:cNvCxnSpPr/>
          <p:nvPr/>
        </p:nvCxnSpPr>
        <p:spPr>
          <a:xfrm rot="10800000" flipH="1">
            <a:off x="2461949" y="2114543"/>
            <a:ext cx="862128" cy="1864357"/>
          </a:xfrm>
          <a:prstGeom prst="straightConnector1">
            <a:avLst/>
          </a:prstGeom>
          <a:noFill/>
          <a:ln w="34925" cap="flat" cmpd="sng">
            <a:solidFill>
              <a:schemeClr val="lt1"/>
            </a:solidFill>
            <a:prstDash val="solid"/>
            <a:miter lim="800000"/>
            <a:headEnd type="none" w="sm" len="sm"/>
            <a:tailEnd type="none" w="sm" len="sm"/>
          </a:ln>
        </p:spPr>
      </p:cxnSp>
      <p:cxnSp>
        <p:nvCxnSpPr>
          <p:cNvPr id="318" name="Google Shape;318;p19"/>
          <p:cNvCxnSpPr/>
          <p:nvPr/>
        </p:nvCxnSpPr>
        <p:spPr>
          <a:xfrm rot="10800000" flipH="1">
            <a:off x="2461949" y="3300413"/>
            <a:ext cx="882826" cy="713379"/>
          </a:xfrm>
          <a:prstGeom prst="straightConnector1">
            <a:avLst/>
          </a:prstGeom>
          <a:noFill/>
          <a:ln w="31750" cap="flat" cmpd="sng">
            <a:solidFill>
              <a:schemeClr val="lt1"/>
            </a:solidFill>
            <a:prstDash val="solid"/>
            <a:miter lim="800000"/>
            <a:headEnd type="none" w="sm" len="sm"/>
            <a:tailEnd type="none" w="sm" len="sm"/>
          </a:ln>
        </p:spPr>
      </p:cxnSp>
      <p:cxnSp>
        <p:nvCxnSpPr>
          <p:cNvPr id="319" name="Google Shape;319;p19"/>
          <p:cNvCxnSpPr>
            <a:stCxn id="316" idx="3"/>
            <a:endCxn id="315" idx="1"/>
          </p:cNvCxnSpPr>
          <p:nvPr/>
        </p:nvCxnSpPr>
        <p:spPr>
          <a:xfrm>
            <a:off x="2441251" y="3978897"/>
            <a:ext cx="924300" cy="666300"/>
          </a:xfrm>
          <a:prstGeom prst="straightConnector1">
            <a:avLst/>
          </a:prstGeom>
          <a:noFill/>
          <a:ln w="31750" cap="flat" cmpd="sng">
            <a:solidFill>
              <a:schemeClr val="lt1"/>
            </a:solidFill>
            <a:prstDash val="solid"/>
            <a:miter lim="800000"/>
            <a:headEnd type="none" w="sm" len="sm"/>
            <a:tailEnd type="none" w="sm" len="sm"/>
          </a:ln>
        </p:spPr>
      </p:cxnSp>
      <p:sp>
        <p:nvSpPr>
          <p:cNvPr id="320" name="Google Shape;320;p19"/>
          <p:cNvSpPr/>
          <p:nvPr/>
        </p:nvSpPr>
        <p:spPr>
          <a:xfrm>
            <a:off x="400593" y="375531"/>
            <a:ext cx="705528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FF00"/>
                </a:solidFill>
                <a:latin typeface="Times New Roman"/>
                <a:ea typeface="Times New Roman"/>
                <a:cs typeface="Times New Roman"/>
                <a:sym typeface="Times New Roman"/>
              </a:rPr>
              <a:t>II. CÁCH LÀM VĂN BẢN TƯỜNG TRÌNH</a:t>
            </a:r>
            <a:endParaRPr sz="2400">
              <a:solidFill>
                <a:schemeClr val="lt1"/>
              </a:solidFill>
              <a:latin typeface="Times New Roman"/>
              <a:ea typeface="Times New Roman"/>
              <a:cs typeface="Times New Roman"/>
              <a:sym typeface="Times New Roman"/>
            </a:endParaRPr>
          </a:p>
        </p:txBody>
      </p:sp>
      <p:sp>
        <p:nvSpPr>
          <p:cNvPr id="321" name="Google Shape;321;p19"/>
          <p:cNvSpPr txBox="1"/>
          <p:nvPr/>
        </p:nvSpPr>
        <p:spPr>
          <a:xfrm>
            <a:off x="647112" y="826439"/>
            <a:ext cx="9298746"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chemeClr val="lt1"/>
                </a:solidFill>
                <a:latin typeface="Arial"/>
                <a:ea typeface="Arial"/>
                <a:cs typeface="Arial"/>
                <a:sym typeface="Arial"/>
              </a:rPr>
              <a:t> </a:t>
            </a:r>
            <a:r>
              <a:rPr lang="en-US" sz="2400" b="1">
                <a:solidFill>
                  <a:srgbClr val="FFFF00"/>
                </a:solidFill>
                <a:latin typeface="Times New Roman"/>
                <a:ea typeface="Times New Roman"/>
                <a:cs typeface="Times New Roman"/>
                <a:sym typeface="Times New Roman"/>
              </a:rPr>
              <a:t>1. Tình huống cần làm văn bản tường trình</a:t>
            </a:r>
            <a:endParaRPr sz="2400" b="1">
              <a:solidFill>
                <a:srgbClr val="FFFF00"/>
              </a:solidFill>
              <a:latin typeface="Times New Roman"/>
              <a:ea typeface="Times New Roman"/>
              <a:cs typeface="Times New Roman"/>
              <a:sym typeface="Times New Roman"/>
            </a:endParaRPr>
          </a:p>
        </p:txBody>
      </p:sp>
      <p:sp>
        <p:nvSpPr>
          <p:cNvPr id="322" name="Google Shape;322;p19"/>
          <p:cNvSpPr txBox="1"/>
          <p:nvPr/>
        </p:nvSpPr>
        <p:spPr>
          <a:xfrm>
            <a:off x="647112" y="1285700"/>
            <a:ext cx="9298746"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chemeClr val="lt1"/>
                </a:solidFill>
                <a:latin typeface="Arial"/>
                <a:ea typeface="Arial"/>
                <a:cs typeface="Arial"/>
                <a:sym typeface="Arial"/>
              </a:rPr>
              <a:t> </a:t>
            </a:r>
            <a:r>
              <a:rPr lang="en-US" sz="2400" b="1">
                <a:solidFill>
                  <a:srgbClr val="FFFF00"/>
                </a:solidFill>
                <a:latin typeface="Times New Roman"/>
                <a:ea typeface="Times New Roman"/>
                <a:cs typeface="Times New Roman"/>
                <a:sym typeface="Times New Roman"/>
              </a:rPr>
              <a:t>2. Cách làm văn bản tường trình</a:t>
            </a:r>
            <a:endParaRPr sz="2400" b="1">
              <a:solidFill>
                <a:srgbClr val="FFFF00"/>
              </a:solidFill>
              <a:latin typeface="Times New Roman"/>
              <a:ea typeface="Times New Roman"/>
              <a:cs typeface="Times New Roman"/>
              <a:sym typeface="Times New Roman"/>
            </a:endParaRPr>
          </a:p>
        </p:txBody>
      </p:sp>
      <p:sp>
        <p:nvSpPr>
          <p:cNvPr id="323" name="Google Shape;323;p19"/>
          <p:cNvSpPr/>
          <p:nvPr/>
        </p:nvSpPr>
        <p:spPr>
          <a:xfrm>
            <a:off x="3393219" y="5359251"/>
            <a:ext cx="7580165" cy="1200329"/>
          </a:xfrm>
          <a:prstGeom prst="rect">
            <a:avLst/>
          </a:prstGeom>
          <a:solidFill>
            <a:srgbClr val="333300"/>
          </a:solid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Times New Roman"/>
                <a:ea typeface="Times New Roman"/>
                <a:cs typeface="Times New Roman"/>
                <a:sym typeface="Times New Roman"/>
              </a:rPr>
              <a:t>Dùng câu trần thuật ngắn gọn, chính xác, ngôn từ mang màu sắc khách quan, không dùng từ nhiều nghĩa, không dùng biện pháp tu từ</a:t>
            </a:r>
            <a:endParaRPr sz="2400">
              <a:solidFill>
                <a:schemeClr val="dk1"/>
              </a:solidFill>
              <a:latin typeface="Calibri"/>
              <a:ea typeface="Calibri"/>
              <a:cs typeface="Calibri"/>
              <a:sym typeface="Calibri"/>
            </a:endParaRPr>
          </a:p>
        </p:txBody>
      </p:sp>
      <p:cxnSp>
        <p:nvCxnSpPr>
          <p:cNvPr id="324" name="Google Shape;324;p19"/>
          <p:cNvCxnSpPr/>
          <p:nvPr/>
        </p:nvCxnSpPr>
        <p:spPr>
          <a:xfrm>
            <a:off x="2461949" y="4013792"/>
            <a:ext cx="903524" cy="1945623"/>
          </a:xfrm>
          <a:prstGeom prst="straightConnector1">
            <a:avLst/>
          </a:prstGeom>
          <a:noFill/>
          <a:ln w="31750" cap="flat" cmpd="sng">
            <a:solidFill>
              <a:schemeClr val="lt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1000"/>
                                        <p:tgtEl>
                                          <p:spTgt spid="316"/>
                                        </p:tgtEl>
                                      </p:cBhvr>
                                    </p:animEffect>
                                  </p:childTnLst>
                                </p:cTn>
                              </p:par>
                              <p:par>
                                <p:cTn id="8" presetID="10" presetClass="entr" presetSubtype="0" fill="hold" nodeType="withEffect">
                                  <p:stCondLst>
                                    <p:cond delay="0"/>
                                  </p:stCondLst>
                                  <p:childTnLst>
                                    <p:set>
                                      <p:cBhvr>
                                        <p:cTn id="9" dur="1" fill="hold">
                                          <p:stCondLst>
                                            <p:cond delay="0"/>
                                          </p:stCondLst>
                                        </p:cTn>
                                        <p:tgtEl>
                                          <p:spTgt spid="317"/>
                                        </p:tgtEl>
                                        <p:attrNameLst>
                                          <p:attrName>style.visibility</p:attrName>
                                        </p:attrNameLst>
                                      </p:cBhvr>
                                      <p:to>
                                        <p:strVal val="visible"/>
                                      </p:to>
                                    </p:set>
                                    <p:animEffect transition="in" filter="fade">
                                      <p:cBhvr>
                                        <p:cTn id="10" dur="1000"/>
                                        <p:tgtEl>
                                          <p:spTgt spid="317"/>
                                        </p:tgtEl>
                                      </p:cBhvr>
                                    </p:animEffect>
                                  </p:childTnLst>
                                </p:cTn>
                              </p:par>
                              <p:par>
                                <p:cTn id="11" presetID="10" presetClass="entr" presetSubtype="0" fill="hold" nodeType="withEffect">
                                  <p:stCondLst>
                                    <p:cond delay="0"/>
                                  </p:stCondLst>
                                  <p:childTnLst>
                                    <p:set>
                                      <p:cBhvr>
                                        <p:cTn id="12" dur="1" fill="hold">
                                          <p:stCondLst>
                                            <p:cond delay="0"/>
                                          </p:stCondLst>
                                        </p:cTn>
                                        <p:tgtEl>
                                          <p:spTgt spid="318"/>
                                        </p:tgtEl>
                                        <p:attrNameLst>
                                          <p:attrName>style.visibility</p:attrName>
                                        </p:attrNameLst>
                                      </p:cBhvr>
                                      <p:to>
                                        <p:strVal val="visible"/>
                                      </p:to>
                                    </p:set>
                                    <p:animEffect transition="in" filter="fade">
                                      <p:cBhvr>
                                        <p:cTn id="13" dur="1000"/>
                                        <p:tgtEl>
                                          <p:spTgt spid="318"/>
                                        </p:tgtEl>
                                      </p:cBhvr>
                                    </p:animEffect>
                                  </p:childTnLst>
                                </p:cTn>
                              </p:par>
                              <p:par>
                                <p:cTn id="14" presetID="10" presetClass="entr" presetSubtype="0" fill="hold" nodeType="withEffect">
                                  <p:stCondLst>
                                    <p:cond delay="0"/>
                                  </p:stCondLst>
                                  <p:childTnLst>
                                    <p:set>
                                      <p:cBhvr>
                                        <p:cTn id="15" dur="1" fill="hold">
                                          <p:stCondLst>
                                            <p:cond delay="0"/>
                                          </p:stCondLst>
                                        </p:cTn>
                                        <p:tgtEl>
                                          <p:spTgt spid="314"/>
                                        </p:tgtEl>
                                        <p:attrNameLst>
                                          <p:attrName>style.visibility</p:attrName>
                                        </p:attrNameLst>
                                      </p:cBhvr>
                                      <p:to>
                                        <p:strVal val="visible"/>
                                      </p:to>
                                    </p:set>
                                    <p:animEffect transition="in" filter="fade">
                                      <p:cBhvr>
                                        <p:cTn id="16" dur="1000"/>
                                        <p:tgtEl>
                                          <p:spTgt spid="314"/>
                                        </p:tgtEl>
                                      </p:cBhvr>
                                    </p:animEffect>
                                  </p:childTnLst>
                                </p:cTn>
                              </p:par>
                              <p:par>
                                <p:cTn id="17" presetID="10" presetClass="entr" presetSubtype="0" fill="hold" nodeType="withEffect">
                                  <p:stCondLst>
                                    <p:cond delay="0"/>
                                  </p:stCondLst>
                                  <p:childTnLst>
                                    <p:set>
                                      <p:cBhvr>
                                        <p:cTn id="18" dur="1" fill="hold">
                                          <p:stCondLst>
                                            <p:cond delay="0"/>
                                          </p:stCondLst>
                                        </p:cTn>
                                        <p:tgtEl>
                                          <p:spTgt spid="313"/>
                                        </p:tgtEl>
                                        <p:attrNameLst>
                                          <p:attrName>style.visibility</p:attrName>
                                        </p:attrNameLst>
                                      </p:cBhvr>
                                      <p:to>
                                        <p:strVal val="visible"/>
                                      </p:to>
                                    </p:set>
                                    <p:animEffect transition="in" filter="fade">
                                      <p:cBhvr>
                                        <p:cTn id="19" dur="1000"/>
                                        <p:tgtEl>
                                          <p:spTgt spid="313"/>
                                        </p:tgtEl>
                                      </p:cBhvr>
                                    </p:animEffect>
                                  </p:childTnLst>
                                </p:cTn>
                              </p:par>
                              <p:par>
                                <p:cTn id="20" presetID="10" presetClass="entr" presetSubtype="0" fill="hold" nodeType="withEffect">
                                  <p:stCondLst>
                                    <p:cond delay="0"/>
                                  </p:stCondLst>
                                  <p:childTnLst>
                                    <p:set>
                                      <p:cBhvr>
                                        <p:cTn id="21" dur="1" fill="hold">
                                          <p:stCondLst>
                                            <p:cond delay="0"/>
                                          </p:stCondLst>
                                        </p:cTn>
                                        <p:tgtEl>
                                          <p:spTgt spid="319"/>
                                        </p:tgtEl>
                                        <p:attrNameLst>
                                          <p:attrName>style.visibility</p:attrName>
                                        </p:attrNameLst>
                                      </p:cBhvr>
                                      <p:to>
                                        <p:strVal val="visible"/>
                                      </p:to>
                                    </p:set>
                                    <p:animEffect transition="in" filter="fade">
                                      <p:cBhvr>
                                        <p:cTn id="22" dur="1000"/>
                                        <p:tgtEl>
                                          <p:spTgt spid="319"/>
                                        </p:tgtEl>
                                      </p:cBhvr>
                                    </p:animEffect>
                                  </p:childTnLst>
                                </p:cTn>
                              </p:par>
                              <p:par>
                                <p:cTn id="23" presetID="10" presetClass="entr" presetSubtype="0" fill="hold" nodeType="withEffect">
                                  <p:stCondLst>
                                    <p:cond delay="0"/>
                                  </p:stCondLst>
                                  <p:childTnLst>
                                    <p:set>
                                      <p:cBhvr>
                                        <p:cTn id="24" dur="1" fill="hold">
                                          <p:stCondLst>
                                            <p:cond delay="0"/>
                                          </p:stCondLst>
                                        </p:cTn>
                                        <p:tgtEl>
                                          <p:spTgt spid="315"/>
                                        </p:tgtEl>
                                        <p:attrNameLst>
                                          <p:attrName>style.visibility</p:attrName>
                                        </p:attrNameLst>
                                      </p:cBhvr>
                                      <p:to>
                                        <p:strVal val="visible"/>
                                      </p:to>
                                    </p:set>
                                    <p:animEffect transition="in" filter="fade">
                                      <p:cBhvr>
                                        <p:cTn id="25" dur="1000"/>
                                        <p:tgtEl>
                                          <p:spTgt spid="315"/>
                                        </p:tgtEl>
                                      </p:cBhvr>
                                    </p:animEffect>
                                  </p:childTnLst>
                                </p:cTn>
                              </p:par>
                              <p:par>
                                <p:cTn id="26" presetID="10" presetClass="entr" presetSubtype="0" fill="hold" nodeType="withEffect">
                                  <p:stCondLst>
                                    <p:cond delay="0"/>
                                  </p:stCondLst>
                                  <p:childTnLst>
                                    <p:set>
                                      <p:cBhvr>
                                        <p:cTn id="27" dur="1" fill="hold">
                                          <p:stCondLst>
                                            <p:cond delay="0"/>
                                          </p:stCondLst>
                                        </p:cTn>
                                        <p:tgtEl>
                                          <p:spTgt spid="323"/>
                                        </p:tgtEl>
                                        <p:attrNameLst>
                                          <p:attrName>style.visibility</p:attrName>
                                        </p:attrNameLst>
                                      </p:cBhvr>
                                      <p:to>
                                        <p:strVal val="visible"/>
                                      </p:to>
                                    </p:set>
                                    <p:animEffect transition="in" filter="fade">
                                      <p:cBhvr>
                                        <p:cTn id="28" dur="1000"/>
                                        <p:tgtEl>
                                          <p:spTgt spid="323"/>
                                        </p:tgtEl>
                                      </p:cBhvr>
                                    </p:animEffect>
                                  </p:childTnLst>
                                </p:cTn>
                              </p:par>
                              <p:par>
                                <p:cTn id="29" presetID="10" presetClass="entr" presetSubtype="0" fill="hold" nodeType="withEffect">
                                  <p:stCondLst>
                                    <p:cond delay="0"/>
                                  </p:stCondLst>
                                  <p:childTnLst>
                                    <p:set>
                                      <p:cBhvr>
                                        <p:cTn id="30" dur="1" fill="hold">
                                          <p:stCondLst>
                                            <p:cond delay="0"/>
                                          </p:stCondLst>
                                        </p:cTn>
                                        <p:tgtEl>
                                          <p:spTgt spid="324"/>
                                        </p:tgtEl>
                                        <p:attrNameLst>
                                          <p:attrName>style.visibility</p:attrName>
                                        </p:attrNameLst>
                                      </p:cBhvr>
                                      <p:to>
                                        <p:strVal val="visible"/>
                                      </p:to>
                                    </p:set>
                                    <p:animEffect transition="in" filter="fade">
                                      <p:cBhvr>
                                        <p:cTn id="31" dur="100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20"/>
          <p:cNvPicPr preferRelativeResize="0"/>
          <p:nvPr/>
        </p:nvPicPr>
        <p:blipFill rotWithShape="1">
          <a:blip r:embed="rId3">
            <a:alphaModFix/>
          </a:blip>
          <a:srcRect/>
          <a:stretch/>
        </p:blipFill>
        <p:spPr>
          <a:xfrm>
            <a:off x="0" y="-46579"/>
            <a:ext cx="12192000" cy="6858000"/>
          </a:xfrm>
          <a:prstGeom prst="rect">
            <a:avLst/>
          </a:prstGeom>
          <a:noFill/>
          <a:ln>
            <a:noFill/>
          </a:ln>
        </p:spPr>
      </p:pic>
      <p:sp>
        <p:nvSpPr>
          <p:cNvPr id="334" name="Google Shape;334;p20"/>
          <p:cNvSpPr/>
          <p:nvPr/>
        </p:nvSpPr>
        <p:spPr>
          <a:xfrm>
            <a:off x="3456635" y="180179"/>
            <a:ext cx="6207870" cy="58695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1">
                <a:solidFill>
                  <a:srgbClr val="FFFF00"/>
                </a:solidFill>
                <a:latin typeface="Times New Roman"/>
                <a:ea typeface="Times New Roman"/>
                <a:cs typeface="Times New Roman"/>
                <a:sym typeface="Times New Roman"/>
              </a:rPr>
              <a:t>Các bước làm văn bản tường trình</a:t>
            </a:r>
            <a:endParaRPr sz="2400" b="1">
              <a:solidFill>
                <a:srgbClr val="FFFF00"/>
              </a:solidFill>
              <a:latin typeface="Times New Roman"/>
              <a:ea typeface="Times New Roman"/>
              <a:cs typeface="Times New Roman"/>
              <a:sym typeface="Times New Roman"/>
            </a:endParaRPr>
          </a:p>
        </p:txBody>
      </p:sp>
      <p:grpSp>
        <p:nvGrpSpPr>
          <p:cNvPr id="335" name="Google Shape;335;p20"/>
          <p:cNvGrpSpPr/>
          <p:nvPr/>
        </p:nvGrpSpPr>
        <p:grpSpPr>
          <a:xfrm>
            <a:off x="1621847" y="993894"/>
            <a:ext cx="6759371" cy="5418665"/>
            <a:chOff x="730559" y="1"/>
            <a:chExt cx="6759371" cy="5418665"/>
          </a:xfrm>
        </p:grpSpPr>
        <p:sp>
          <p:nvSpPr>
            <p:cNvPr id="336" name="Google Shape;336;p20"/>
            <p:cNvSpPr/>
            <p:nvPr/>
          </p:nvSpPr>
          <p:spPr>
            <a:xfrm rot="5400000">
              <a:off x="1114820" y="1225680"/>
              <a:ext cx="923066" cy="1258793"/>
            </a:xfrm>
            <a:prstGeom prst="bentUpArrow">
              <a:avLst>
                <a:gd name="adj1" fmla="val 32840"/>
                <a:gd name="adj2" fmla="val 25000"/>
                <a:gd name="adj3" fmla="val 35780"/>
              </a:avLst>
            </a:prstGeom>
            <a:solidFill>
              <a:srgbClr val="FFFF6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0"/>
            <p:cNvSpPr/>
            <p:nvPr/>
          </p:nvSpPr>
          <p:spPr>
            <a:xfrm>
              <a:off x="730559" y="1"/>
              <a:ext cx="1861337" cy="1302875"/>
            </a:xfrm>
            <a:prstGeom prst="roundRect">
              <a:avLst>
                <a:gd name="adj" fmla="val 16670"/>
              </a:avLst>
            </a:prstGeom>
            <a:solidFill>
              <a:srgbClr val="3333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0"/>
            <p:cNvSpPr txBox="1"/>
            <p:nvPr/>
          </p:nvSpPr>
          <p:spPr>
            <a:xfrm>
              <a:off x="794172" y="63614"/>
              <a:ext cx="1734111" cy="117564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n-US" sz="2400" b="0">
                  <a:solidFill>
                    <a:srgbClr val="FFFF00"/>
                  </a:solidFill>
                  <a:latin typeface="Times New Roman"/>
                  <a:ea typeface="Times New Roman"/>
                  <a:cs typeface="Times New Roman"/>
                  <a:sym typeface="Times New Roman"/>
                </a:rPr>
                <a:t>1. Phân tích tình huống</a:t>
              </a:r>
              <a:endParaRPr sz="2400" b="0">
                <a:solidFill>
                  <a:srgbClr val="FFFF00"/>
                </a:solidFill>
                <a:latin typeface="Times New Roman"/>
                <a:ea typeface="Times New Roman"/>
                <a:cs typeface="Times New Roman"/>
                <a:sym typeface="Times New Roman"/>
              </a:endParaRPr>
            </a:p>
          </p:txBody>
        </p:sp>
        <p:sp>
          <p:nvSpPr>
            <p:cNvPr id="339" name="Google Shape;339;p20"/>
            <p:cNvSpPr/>
            <p:nvPr/>
          </p:nvSpPr>
          <p:spPr>
            <a:xfrm>
              <a:off x="2552716" y="157691"/>
              <a:ext cx="1353759" cy="105304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0"/>
            <p:cNvSpPr/>
            <p:nvPr/>
          </p:nvSpPr>
          <p:spPr>
            <a:xfrm rot="5400000">
              <a:off x="2741302" y="2507657"/>
              <a:ext cx="842107" cy="1258793"/>
            </a:xfrm>
            <a:prstGeom prst="bentUpArrow">
              <a:avLst>
                <a:gd name="adj1" fmla="val 32840"/>
                <a:gd name="adj2" fmla="val 25000"/>
                <a:gd name="adj3" fmla="val 35780"/>
              </a:avLst>
            </a:prstGeom>
            <a:solidFill>
              <a:srgbClr val="FFFF6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0"/>
            <p:cNvSpPr/>
            <p:nvPr/>
          </p:nvSpPr>
          <p:spPr>
            <a:xfrm>
              <a:off x="2184480" y="1339531"/>
              <a:ext cx="2081087" cy="1302875"/>
            </a:xfrm>
            <a:prstGeom prst="roundRect">
              <a:avLst>
                <a:gd name="adj" fmla="val 16670"/>
              </a:avLst>
            </a:prstGeom>
            <a:solidFill>
              <a:srgbClr val="3333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0"/>
            <p:cNvSpPr txBox="1"/>
            <p:nvPr/>
          </p:nvSpPr>
          <p:spPr>
            <a:xfrm>
              <a:off x="2248093" y="1403144"/>
              <a:ext cx="1953861" cy="1175649"/>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US" sz="2400" b="0">
                  <a:solidFill>
                    <a:srgbClr val="FFFF00"/>
                  </a:solidFill>
                  <a:latin typeface="Times New Roman"/>
                  <a:ea typeface="Times New Roman"/>
                  <a:cs typeface="Times New Roman"/>
                  <a:sym typeface="Times New Roman"/>
                </a:rPr>
                <a:t>2. Phác thảo ý</a:t>
              </a:r>
              <a:endParaRPr sz="2400" b="0">
                <a:solidFill>
                  <a:srgbClr val="FFFF00"/>
                </a:solidFill>
                <a:latin typeface="Times New Roman"/>
                <a:ea typeface="Times New Roman"/>
                <a:cs typeface="Times New Roman"/>
                <a:sym typeface="Times New Roman"/>
              </a:endParaRPr>
            </a:p>
          </p:txBody>
        </p:sp>
        <p:sp>
          <p:nvSpPr>
            <p:cNvPr id="343" name="Google Shape;343;p20"/>
            <p:cNvSpPr/>
            <p:nvPr/>
          </p:nvSpPr>
          <p:spPr>
            <a:xfrm>
              <a:off x="4205837" y="1529937"/>
              <a:ext cx="1353759" cy="105304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0"/>
            <p:cNvSpPr/>
            <p:nvPr/>
          </p:nvSpPr>
          <p:spPr>
            <a:xfrm rot="5400000">
              <a:off x="4285486" y="4050766"/>
              <a:ext cx="868400" cy="1258793"/>
            </a:xfrm>
            <a:prstGeom prst="bentUpArrow">
              <a:avLst>
                <a:gd name="adj1" fmla="val 32840"/>
                <a:gd name="adj2" fmla="val 25000"/>
                <a:gd name="adj3" fmla="val 35780"/>
              </a:avLst>
            </a:prstGeom>
            <a:solidFill>
              <a:srgbClr val="FFFF6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0"/>
            <p:cNvSpPr/>
            <p:nvPr/>
          </p:nvSpPr>
          <p:spPr>
            <a:xfrm>
              <a:off x="3920431" y="2759541"/>
              <a:ext cx="2053390" cy="1302875"/>
            </a:xfrm>
            <a:prstGeom prst="roundRect">
              <a:avLst>
                <a:gd name="adj" fmla="val 16670"/>
              </a:avLst>
            </a:prstGeom>
            <a:solidFill>
              <a:srgbClr val="3333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0"/>
            <p:cNvSpPr txBox="1"/>
            <p:nvPr/>
          </p:nvSpPr>
          <p:spPr>
            <a:xfrm>
              <a:off x="3984044" y="2823154"/>
              <a:ext cx="1926164" cy="1175649"/>
            </a:xfrm>
            <a:prstGeom prst="rect">
              <a:avLst/>
            </a:prstGeom>
            <a:noFill/>
            <a:ln>
              <a:noFill/>
            </a:ln>
          </p:spPr>
          <p:txBody>
            <a:bodyPr spcFirstLastPara="1" wrap="square" lIns="91425" tIns="91425" rIns="91425" bIns="91425" anchor="ctr" anchorCtr="0">
              <a:noAutofit/>
            </a:bodyPr>
            <a:lstStyle/>
            <a:p>
              <a:pPr marL="0" marR="0" lvl="0" indent="0" algn="just" rtl="0">
                <a:lnSpc>
                  <a:spcPct val="90000"/>
                </a:lnSpc>
                <a:spcBef>
                  <a:spcPts val="0"/>
                </a:spcBef>
                <a:spcAft>
                  <a:spcPts val="0"/>
                </a:spcAft>
                <a:buNone/>
              </a:pPr>
              <a:r>
                <a:rPr lang="en-US" sz="2400">
                  <a:solidFill>
                    <a:srgbClr val="FFFF00"/>
                  </a:solidFill>
                  <a:latin typeface="Times New Roman"/>
                  <a:ea typeface="Times New Roman"/>
                  <a:cs typeface="Times New Roman"/>
                  <a:sym typeface="Times New Roman"/>
                </a:rPr>
                <a:t>3. Tạo lập văn bản</a:t>
              </a:r>
              <a:endParaRPr sz="2400">
                <a:solidFill>
                  <a:srgbClr val="FFFF00"/>
                </a:solidFill>
                <a:latin typeface="Times New Roman"/>
                <a:ea typeface="Times New Roman"/>
                <a:cs typeface="Times New Roman"/>
                <a:sym typeface="Times New Roman"/>
              </a:endParaRPr>
            </a:p>
          </p:txBody>
        </p:sp>
        <p:sp>
          <p:nvSpPr>
            <p:cNvPr id="347" name="Google Shape;347;p20"/>
            <p:cNvSpPr/>
            <p:nvPr/>
          </p:nvSpPr>
          <p:spPr>
            <a:xfrm>
              <a:off x="5735235" y="2861704"/>
              <a:ext cx="1353759" cy="105304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0"/>
            <p:cNvSpPr/>
            <p:nvPr/>
          </p:nvSpPr>
          <p:spPr>
            <a:xfrm>
              <a:off x="5374427" y="4115791"/>
              <a:ext cx="2115503" cy="1302875"/>
            </a:xfrm>
            <a:prstGeom prst="roundRect">
              <a:avLst>
                <a:gd name="adj" fmla="val 16670"/>
              </a:avLst>
            </a:prstGeom>
            <a:solidFill>
              <a:srgbClr val="3333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0"/>
            <p:cNvSpPr txBox="1"/>
            <p:nvPr/>
          </p:nvSpPr>
          <p:spPr>
            <a:xfrm>
              <a:off x="5438040" y="4179404"/>
              <a:ext cx="1988277" cy="117564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n-US" sz="2400">
                  <a:solidFill>
                    <a:srgbClr val="FFFF00"/>
                  </a:solidFill>
                  <a:latin typeface="Times New Roman"/>
                  <a:ea typeface="Times New Roman"/>
                  <a:cs typeface="Times New Roman"/>
                  <a:sym typeface="Times New Roman"/>
                </a:rPr>
                <a:t>4. Đọc lại và sửa chữa</a:t>
              </a:r>
              <a:endParaRPr sz="2400">
                <a:solidFill>
                  <a:srgbClr val="FFFF00"/>
                </a:solidFill>
                <a:latin typeface="Times New Roman"/>
                <a:ea typeface="Times New Roman"/>
                <a:cs typeface="Times New Roman"/>
                <a:sym typeface="Times New Roman"/>
              </a:endParaRPr>
            </a:p>
          </p:txBody>
        </p:sp>
      </p:grpSp>
      <p:grpSp>
        <p:nvGrpSpPr>
          <p:cNvPr id="350" name="Google Shape;350;p20"/>
          <p:cNvGrpSpPr/>
          <p:nvPr/>
        </p:nvGrpSpPr>
        <p:grpSpPr>
          <a:xfrm>
            <a:off x="5465781" y="2336054"/>
            <a:ext cx="5090012" cy="1302875"/>
            <a:chOff x="1692246" y="1466756"/>
            <a:chExt cx="2081087" cy="1302875"/>
          </a:xfrm>
        </p:grpSpPr>
        <p:sp>
          <p:nvSpPr>
            <p:cNvPr id="351" name="Google Shape;351;p20"/>
            <p:cNvSpPr/>
            <p:nvPr/>
          </p:nvSpPr>
          <p:spPr>
            <a:xfrm>
              <a:off x="1692246" y="1466756"/>
              <a:ext cx="2081087" cy="1302875"/>
            </a:xfrm>
            <a:prstGeom prst="roundRect">
              <a:avLst>
                <a:gd name="adj" fmla="val 16670"/>
              </a:avLst>
            </a:prstGeom>
            <a:solidFill>
              <a:srgbClr val="3333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0"/>
            <p:cNvSpPr txBox="1"/>
            <p:nvPr/>
          </p:nvSpPr>
          <p:spPr>
            <a:xfrm>
              <a:off x="1755859" y="1530368"/>
              <a:ext cx="1953861" cy="1175649"/>
            </a:xfrm>
            <a:prstGeom prst="rect">
              <a:avLst/>
            </a:prstGeom>
            <a:solidFill>
              <a:srgbClr val="333300"/>
            </a:solidFill>
            <a:ln>
              <a:noFill/>
            </a:ln>
          </p:spPr>
          <p:txBody>
            <a:bodyPr spcFirstLastPara="1" wrap="square" lIns="91425" tIns="91425" rIns="91425" bIns="91425" anchor="ctr" anchorCtr="0">
              <a:noAutofit/>
            </a:bodyPr>
            <a:lstStyle/>
            <a:p>
              <a:pPr marL="0" marR="0" lvl="0" indent="0" algn="just" rtl="0">
                <a:lnSpc>
                  <a:spcPct val="90000"/>
                </a:lnSpc>
                <a:spcBef>
                  <a:spcPts val="0"/>
                </a:spcBef>
                <a:spcAft>
                  <a:spcPts val="0"/>
                </a:spcAft>
                <a:buNone/>
              </a:pPr>
              <a:r>
                <a:rPr lang="en-US" sz="2400">
                  <a:solidFill>
                    <a:schemeClr val="lt1"/>
                  </a:solidFill>
                  <a:latin typeface="Times New Roman"/>
                  <a:ea typeface="Times New Roman"/>
                  <a:cs typeface="Times New Roman"/>
                  <a:sym typeface="Times New Roman"/>
                </a:rPr>
                <a:t>Người viết, người nhận, thời gian, sự việc, nguyên nhân, hậu quả, mức độ trách nhiệm</a:t>
              </a:r>
              <a:endParaRPr sz="2400">
                <a:solidFill>
                  <a:schemeClr val="lt1"/>
                </a:solidFill>
                <a:latin typeface="Times New Roman"/>
                <a:ea typeface="Times New Roman"/>
                <a:cs typeface="Times New Roman"/>
                <a:sym typeface="Times New Roman"/>
              </a:endParaRPr>
            </a:p>
          </p:txBody>
        </p:sp>
      </p:grpSp>
      <p:grpSp>
        <p:nvGrpSpPr>
          <p:cNvPr id="353" name="Google Shape;353;p20"/>
          <p:cNvGrpSpPr/>
          <p:nvPr/>
        </p:nvGrpSpPr>
        <p:grpSpPr>
          <a:xfrm>
            <a:off x="7202657" y="3752308"/>
            <a:ext cx="3319976" cy="1302875"/>
            <a:chOff x="3920431" y="2759541"/>
            <a:chExt cx="2053390" cy="1302875"/>
          </a:xfrm>
        </p:grpSpPr>
        <p:sp>
          <p:nvSpPr>
            <p:cNvPr id="354" name="Google Shape;354;p20"/>
            <p:cNvSpPr/>
            <p:nvPr/>
          </p:nvSpPr>
          <p:spPr>
            <a:xfrm>
              <a:off x="3920431" y="2759541"/>
              <a:ext cx="2053390" cy="1302875"/>
            </a:xfrm>
            <a:prstGeom prst="roundRect">
              <a:avLst>
                <a:gd name="adj" fmla="val 16670"/>
              </a:avLst>
            </a:prstGeom>
            <a:solidFill>
              <a:srgbClr val="3333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0"/>
            <p:cNvSpPr txBox="1"/>
            <p:nvPr/>
          </p:nvSpPr>
          <p:spPr>
            <a:xfrm>
              <a:off x="3984044" y="2823154"/>
              <a:ext cx="1782182" cy="1175649"/>
            </a:xfrm>
            <a:prstGeom prst="rect">
              <a:avLst/>
            </a:prstGeom>
            <a:solidFill>
              <a:srgbClr val="333300"/>
            </a:solidFill>
            <a:ln>
              <a:noFill/>
            </a:ln>
          </p:spPr>
          <p:txBody>
            <a:bodyPr spcFirstLastPara="1" wrap="square" lIns="91425" tIns="91425" rIns="91425" bIns="91425" anchor="ctr" anchorCtr="0">
              <a:noAutofit/>
            </a:bodyPr>
            <a:lstStyle/>
            <a:p>
              <a:pPr marL="0" marR="0" lvl="0" indent="0" algn="just" rtl="0">
                <a:lnSpc>
                  <a:spcPct val="90000"/>
                </a:lnSpc>
                <a:spcBef>
                  <a:spcPts val="0"/>
                </a:spcBef>
                <a:spcAft>
                  <a:spcPts val="0"/>
                </a:spcAft>
                <a:buNone/>
              </a:pPr>
              <a:r>
                <a:rPr lang="en-US" sz="2400">
                  <a:solidFill>
                    <a:schemeClr val="lt1"/>
                  </a:solidFill>
                  <a:latin typeface="Times New Roman"/>
                  <a:ea typeface="Times New Roman"/>
                  <a:cs typeface="Times New Roman"/>
                  <a:sym typeface="Times New Roman"/>
                </a:rPr>
                <a:t>- Đúng thể thức</a:t>
              </a:r>
              <a:endParaRPr sz="2400">
                <a:solidFill>
                  <a:schemeClr val="lt1"/>
                </a:solidFill>
                <a:latin typeface="Times New Roman"/>
                <a:ea typeface="Times New Roman"/>
                <a:cs typeface="Times New Roman"/>
                <a:sym typeface="Times New Roman"/>
              </a:endParaRPr>
            </a:p>
            <a:p>
              <a:pPr marL="0" marR="0" lvl="0" indent="0" algn="l" rtl="0">
                <a:lnSpc>
                  <a:spcPct val="90000"/>
                </a:lnSpc>
                <a:spcBef>
                  <a:spcPts val="840"/>
                </a:spcBef>
                <a:spcAft>
                  <a:spcPts val="0"/>
                </a:spcAft>
                <a:buNone/>
              </a:pPr>
              <a:r>
                <a:rPr lang="en-US" sz="2400">
                  <a:solidFill>
                    <a:schemeClr val="lt1"/>
                  </a:solidFill>
                  <a:latin typeface="Times New Roman"/>
                  <a:ea typeface="Times New Roman"/>
                  <a:cs typeface="Times New Roman"/>
                  <a:sym typeface="Times New Roman"/>
                </a:rPr>
                <a:t>- Nội dung đầy đủ, trung thực</a:t>
              </a:r>
              <a:endParaRPr sz="2400">
                <a:solidFill>
                  <a:schemeClr val="lt1"/>
                </a:solidFill>
                <a:latin typeface="Times New Roman"/>
                <a:ea typeface="Times New Roman"/>
                <a:cs typeface="Times New Roman"/>
                <a:sym typeface="Times New Roman"/>
              </a:endParaRPr>
            </a:p>
          </p:txBody>
        </p:sp>
      </p:grpSp>
      <p:sp>
        <p:nvSpPr>
          <p:cNvPr id="356" name="Google Shape;356;p20"/>
          <p:cNvSpPr/>
          <p:nvPr/>
        </p:nvSpPr>
        <p:spPr>
          <a:xfrm rot="10800000" flipH="1">
            <a:off x="5171518" y="2809024"/>
            <a:ext cx="294262" cy="356931"/>
          </a:xfrm>
          <a:prstGeom prst="notchedRightArrow">
            <a:avLst>
              <a:gd name="adj1" fmla="val 50000"/>
              <a:gd name="adj2" fmla="val 50000"/>
            </a:avLst>
          </a:prstGeom>
          <a:solidFill>
            <a:srgbClr val="FFFF6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7" name="Google Shape;357;p20"/>
          <p:cNvSpPr/>
          <p:nvPr/>
        </p:nvSpPr>
        <p:spPr>
          <a:xfrm rot="10800000" flipH="1">
            <a:off x="6908395" y="4258856"/>
            <a:ext cx="294262" cy="356931"/>
          </a:xfrm>
          <a:prstGeom prst="notchedRightArrow">
            <a:avLst>
              <a:gd name="adj1" fmla="val 50000"/>
              <a:gd name="adj2" fmla="val 50000"/>
            </a:avLst>
          </a:prstGeom>
          <a:solidFill>
            <a:srgbClr val="FFFF6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20"/>
          <p:cNvSpPr txBox="1"/>
          <p:nvPr/>
        </p:nvSpPr>
        <p:spPr>
          <a:xfrm>
            <a:off x="8211048" y="595032"/>
            <a:ext cx="3114274" cy="1175649"/>
          </a:xfrm>
          <a:prstGeom prst="rect">
            <a:avLst/>
          </a:prstGeom>
          <a:solidFill>
            <a:srgbClr val="333300"/>
          </a:solidFill>
          <a:ln>
            <a:noFill/>
          </a:ln>
        </p:spPr>
        <p:txBody>
          <a:bodyPr spcFirstLastPara="1" wrap="square" lIns="91425" tIns="91425" rIns="91425" bIns="91425" anchor="ctr" anchorCtr="0">
            <a:noAutofit/>
          </a:bodyPr>
          <a:lstStyle/>
          <a:p>
            <a:pPr marL="0" marR="0" lvl="0" indent="0" algn="just" rtl="0">
              <a:lnSpc>
                <a:spcPct val="90000"/>
              </a:lnSpc>
              <a:spcBef>
                <a:spcPts val="0"/>
              </a:spcBef>
              <a:spcAft>
                <a:spcPts val="0"/>
              </a:spcAft>
              <a:buNone/>
            </a:pPr>
            <a:r>
              <a:rPr lang="en-US" sz="2400">
                <a:solidFill>
                  <a:schemeClr val="lt1"/>
                </a:solidFill>
                <a:latin typeface="Times New Roman"/>
                <a:ea typeface="Times New Roman"/>
                <a:cs typeface="Times New Roman"/>
                <a:sym typeface="Times New Roman"/>
              </a:rPr>
              <a:t>- Viết tay</a:t>
            </a:r>
            <a:endParaRPr sz="2400">
              <a:solidFill>
                <a:schemeClr val="lt1"/>
              </a:solidFill>
              <a:latin typeface="Times New Roman"/>
              <a:ea typeface="Times New Roman"/>
              <a:cs typeface="Times New Roman"/>
              <a:sym typeface="Times New Roman"/>
            </a:endParaRPr>
          </a:p>
          <a:p>
            <a:pPr marL="0" marR="0" lvl="0" indent="0" algn="just" rtl="0">
              <a:lnSpc>
                <a:spcPct val="90000"/>
              </a:lnSpc>
              <a:spcBef>
                <a:spcPts val="840"/>
              </a:spcBef>
              <a:spcAft>
                <a:spcPts val="0"/>
              </a:spcAft>
              <a:buNone/>
            </a:pPr>
            <a:r>
              <a:rPr lang="en-US" sz="2400">
                <a:solidFill>
                  <a:schemeClr val="lt1"/>
                </a:solidFill>
                <a:latin typeface="Times New Roman"/>
                <a:ea typeface="Times New Roman"/>
                <a:cs typeface="Times New Roman"/>
                <a:sym typeface="Times New Roman"/>
              </a:rPr>
              <a:t>- Đánh máy</a:t>
            </a:r>
            <a:endParaRPr sz="2400">
              <a:solidFill>
                <a:schemeClr val="lt1"/>
              </a:solidFill>
              <a:latin typeface="Times New Roman"/>
              <a:ea typeface="Times New Roman"/>
              <a:cs typeface="Times New Roman"/>
              <a:sym typeface="Times New Roman"/>
            </a:endParaRPr>
          </a:p>
          <a:p>
            <a:pPr marL="0" marR="0" lvl="0" indent="0" algn="just" rtl="0">
              <a:lnSpc>
                <a:spcPct val="90000"/>
              </a:lnSpc>
              <a:spcBef>
                <a:spcPts val="840"/>
              </a:spcBef>
              <a:spcAft>
                <a:spcPts val="0"/>
              </a:spcAft>
              <a:buNone/>
            </a:pPr>
            <a:r>
              <a:rPr lang="en-US" sz="2400">
                <a:solidFill>
                  <a:schemeClr val="lt1"/>
                </a:solidFill>
                <a:latin typeface="Times New Roman"/>
                <a:ea typeface="Times New Roman"/>
                <a:cs typeface="Times New Roman"/>
                <a:sym typeface="Times New Roman"/>
              </a:rPr>
              <a:t>- Điền theo mẫu</a:t>
            </a:r>
            <a:endParaRPr sz="2400">
              <a:solidFill>
                <a:schemeClr val="lt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2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64" name="Google Shape;364;p21"/>
          <p:cNvSpPr/>
          <p:nvPr/>
        </p:nvSpPr>
        <p:spPr>
          <a:xfrm>
            <a:off x="966651" y="1289932"/>
            <a:ext cx="1001921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i="1">
              <a:solidFill>
                <a:srgbClr val="FFFF00"/>
              </a:solidFill>
              <a:latin typeface="Times New Roman"/>
              <a:ea typeface="Times New Roman"/>
              <a:cs typeface="Times New Roman"/>
              <a:sym typeface="Times New Roman"/>
            </a:endParaRPr>
          </a:p>
        </p:txBody>
      </p:sp>
      <p:sp>
        <p:nvSpPr>
          <p:cNvPr id="365" name="Google Shape;365;p21"/>
          <p:cNvSpPr/>
          <p:nvPr/>
        </p:nvSpPr>
        <p:spPr>
          <a:xfrm>
            <a:off x="1386840" y="1751597"/>
            <a:ext cx="9418320" cy="23083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FFFF00"/>
                </a:solidFill>
                <a:latin typeface="Times New Roman"/>
                <a:ea typeface="Times New Roman"/>
                <a:cs typeface="Times New Roman"/>
                <a:sym typeface="Times New Roman"/>
              </a:rPr>
              <a:t>TRÌNH BÀY VĂN BẢN IN</a:t>
            </a:r>
            <a:endParaRPr/>
          </a:p>
          <a:p>
            <a:pPr marL="0" marR="0" lvl="0" indent="0" algn="just" rtl="0">
              <a:spcBef>
                <a:spcPts val="0"/>
              </a:spcBef>
              <a:spcAft>
                <a:spcPts val="0"/>
              </a:spcAft>
              <a:buNone/>
            </a:pPr>
            <a:endParaRPr sz="2400" b="1">
              <a:solidFill>
                <a:srgbClr val="FFFF00"/>
              </a:solidFill>
              <a:latin typeface="Times New Roman"/>
              <a:ea typeface="Times New Roman"/>
              <a:cs typeface="Times New Roman"/>
              <a:sym typeface="Times New Roman"/>
            </a:endParaRPr>
          </a:p>
          <a:p>
            <a:pPr marL="0" marR="0" lvl="0" indent="0" algn="just" rtl="0">
              <a:spcBef>
                <a:spcPts val="0"/>
              </a:spcBef>
              <a:spcAft>
                <a:spcPts val="0"/>
              </a:spcAft>
              <a:buNone/>
            </a:pPr>
            <a:endParaRPr sz="2400" b="1">
              <a:solidFill>
                <a:srgbClr val="FFFF00"/>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400" b="1">
                <a:solidFill>
                  <a:srgbClr val="FFFF00"/>
                </a:solidFill>
                <a:latin typeface="Times New Roman"/>
                <a:ea typeface="Times New Roman"/>
                <a:cs typeface="Times New Roman"/>
                <a:sym typeface="Times New Roman"/>
              </a:rPr>
              <a:t>Tham khảo Thông tư </a:t>
            </a:r>
            <a:r>
              <a:rPr lang="en-US" sz="2400">
                <a:solidFill>
                  <a:srgbClr val="FFFF00"/>
                </a:solidFill>
                <a:latin typeface="Times New Roman"/>
                <a:ea typeface="Times New Roman"/>
                <a:cs typeface="Times New Roman"/>
                <a:sym typeface="Times New Roman"/>
              </a:rPr>
              <a:t>số </a:t>
            </a:r>
            <a:r>
              <a:rPr lang="en-US" sz="2400" b="1">
                <a:solidFill>
                  <a:srgbClr val="FFFF00"/>
                </a:solidFill>
                <a:latin typeface="Times New Roman"/>
                <a:ea typeface="Times New Roman"/>
                <a:cs typeface="Times New Roman"/>
                <a:sym typeface="Times New Roman"/>
              </a:rPr>
              <a:t>01</a:t>
            </a:r>
            <a:r>
              <a:rPr lang="en-US" sz="2400">
                <a:solidFill>
                  <a:srgbClr val="FFFF00"/>
                </a:solidFill>
                <a:latin typeface="Times New Roman"/>
                <a:ea typeface="Times New Roman"/>
                <a:cs typeface="Times New Roman"/>
                <a:sym typeface="Times New Roman"/>
              </a:rPr>
              <a:t>/2011/TT-BNV của Bộ Nội vụ ra ngày 19 tháng 01 năm 2011 </a:t>
            </a:r>
            <a:r>
              <a:rPr lang="en-US" sz="2400" b="1">
                <a:solidFill>
                  <a:srgbClr val="FFFF00"/>
                </a:solidFill>
                <a:latin typeface="Times New Roman"/>
                <a:ea typeface="Times New Roman"/>
                <a:cs typeface="Times New Roman"/>
                <a:sym typeface="Times New Roman"/>
              </a:rPr>
              <a:t>Hướng dẫn thể thức và kỹ thuật trình bày văn bản hành chính</a:t>
            </a:r>
            <a:endParaRPr sz="2400" b="1">
              <a:solidFill>
                <a:srgbClr val="FFFF00"/>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5" name="Google Shape;85;p5"/>
          <p:cNvSpPr txBox="1"/>
          <p:nvPr/>
        </p:nvSpPr>
        <p:spPr>
          <a:xfrm>
            <a:off x="470263" y="387090"/>
            <a:ext cx="8449323"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FFFF00"/>
                </a:solidFill>
                <a:latin typeface="Times New Roman"/>
                <a:ea typeface="Times New Roman"/>
                <a:cs typeface="Times New Roman"/>
                <a:sym typeface="Times New Roman"/>
              </a:rPr>
              <a:t>I. ĐẶC ĐIỂM CỦA VĂN BẢN TƯỜNG TRÌNH</a:t>
            </a:r>
            <a:endParaRPr sz="2800">
              <a:solidFill>
                <a:srgbClr val="FFFF00"/>
              </a:solidFill>
              <a:latin typeface="Times New Roman"/>
              <a:ea typeface="Times New Roman"/>
              <a:cs typeface="Times New Roman"/>
              <a:sym typeface="Times New Roman"/>
            </a:endParaRPr>
          </a:p>
        </p:txBody>
      </p:sp>
      <p:sp>
        <p:nvSpPr>
          <p:cNvPr id="86" name="Google Shape;86;p5"/>
          <p:cNvSpPr txBox="1"/>
          <p:nvPr/>
        </p:nvSpPr>
        <p:spPr>
          <a:xfrm>
            <a:off x="836022" y="979801"/>
            <a:ext cx="677962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 </a:t>
            </a:r>
            <a:r>
              <a:rPr lang="en-US" sz="2400" b="1">
                <a:solidFill>
                  <a:srgbClr val="FFFF00"/>
                </a:solidFill>
                <a:latin typeface="Times New Roman"/>
                <a:ea typeface="Times New Roman"/>
                <a:cs typeface="Times New Roman"/>
                <a:sym typeface="Times New Roman"/>
              </a:rPr>
              <a:t>1. Tìm hiểu ví dụ (SGK trang 133, 134)</a:t>
            </a:r>
            <a:endParaRPr sz="2400" b="1">
              <a:solidFill>
                <a:srgbClr val="FFFF00"/>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2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71" name="Google Shape;371;p22"/>
          <p:cNvSpPr/>
          <p:nvPr/>
        </p:nvSpPr>
        <p:spPr>
          <a:xfrm>
            <a:off x="644946" y="1010385"/>
            <a:ext cx="10735817" cy="433965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FFFF00"/>
                </a:solidFill>
                <a:latin typeface="Times New Roman"/>
                <a:ea typeface="Times New Roman"/>
                <a:cs typeface="Times New Roman"/>
                <a:sym typeface="Times New Roman"/>
              </a:rPr>
              <a:t>Bài tập 1: Lựa chọn loại văn bản hành chính phù hợp với các tình huống sau và giải thích lí do.</a:t>
            </a:r>
            <a:endParaRPr sz="2800" b="1">
              <a:solidFill>
                <a:srgbClr val="FFFF00"/>
              </a:solidFill>
              <a:latin typeface="Times New Roman"/>
              <a:ea typeface="Times New Roman"/>
              <a:cs typeface="Times New Roman"/>
              <a:sym typeface="Times New Roman"/>
            </a:endParaRPr>
          </a:p>
          <a:p>
            <a:pPr marL="0" marR="0" lvl="0" indent="0" algn="just" rtl="0">
              <a:spcBef>
                <a:spcPts val="0"/>
              </a:spcBef>
              <a:spcAft>
                <a:spcPts val="0"/>
              </a:spcAft>
              <a:buNone/>
            </a:pPr>
            <a:endParaRPr sz="2400">
              <a:solidFill>
                <a:schemeClr val="lt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800">
                <a:solidFill>
                  <a:schemeClr val="lt1"/>
                </a:solidFill>
                <a:latin typeface="Times New Roman"/>
                <a:ea typeface="Times New Roman"/>
                <a:cs typeface="Times New Roman"/>
                <a:sym typeface="Times New Roman"/>
              </a:rPr>
              <a:t>a. Lớp em xin phép nhà trường cho xây dựng tủ sách dùng chung.</a:t>
            </a:r>
            <a:endParaRPr/>
          </a:p>
          <a:p>
            <a:pPr marL="0" marR="0" lvl="0" indent="0" algn="just" rtl="0">
              <a:spcBef>
                <a:spcPts val="0"/>
              </a:spcBef>
              <a:spcAft>
                <a:spcPts val="0"/>
              </a:spcAft>
              <a:buNone/>
            </a:pPr>
            <a:r>
              <a:rPr lang="en-US" sz="2800">
                <a:solidFill>
                  <a:schemeClr val="lt1"/>
                </a:solidFill>
                <a:latin typeface="Times New Roman"/>
                <a:ea typeface="Times New Roman"/>
                <a:cs typeface="Times New Roman"/>
                <a:sym typeface="Times New Roman"/>
              </a:rPr>
              <a:t>b. Em mong muốn tham gia Câu lạc bộ Tin học của nhà trường.</a:t>
            </a:r>
            <a:endParaRPr/>
          </a:p>
          <a:p>
            <a:pPr marL="0" marR="0" lvl="0" indent="0" algn="just" rtl="0">
              <a:spcBef>
                <a:spcPts val="0"/>
              </a:spcBef>
              <a:spcAft>
                <a:spcPts val="0"/>
              </a:spcAft>
              <a:buNone/>
            </a:pPr>
            <a:r>
              <a:rPr lang="en-US" sz="2800">
                <a:solidFill>
                  <a:schemeClr val="lt1"/>
                </a:solidFill>
                <a:latin typeface="Times New Roman"/>
                <a:ea typeface="Times New Roman"/>
                <a:cs typeface="Times New Roman"/>
                <a:sym typeface="Times New Roman"/>
              </a:rPr>
              <a:t>c. Lớp em cần trình bày với cô Tổng phụ trách về kết quả hưởng ứng phòng chống dịch covid: làm mũ chống giọt bắn, vẽ tranh, làm video tuyên truyền…</a:t>
            </a:r>
            <a:endParaRPr/>
          </a:p>
          <a:p>
            <a:pPr marL="0" marR="0" lvl="0" indent="0" algn="just" rtl="0">
              <a:spcBef>
                <a:spcPts val="0"/>
              </a:spcBef>
              <a:spcAft>
                <a:spcPts val="0"/>
              </a:spcAft>
              <a:buNone/>
            </a:pPr>
            <a:r>
              <a:rPr lang="en-US" sz="2800">
                <a:solidFill>
                  <a:schemeClr val="lt1"/>
                </a:solidFill>
                <a:latin typeface="Times New Roman"/>
                <a:ea typeface="Times New Roman"/>
                <a:cs typeface="Times New Roman"/>
                <a:sym typeface="Times New Roman"/>
              </a:rPr>
              <a:t>d. Cô giáo chủ nhiệm phát hiện em nghịch ngợm làm hỏng nhiệt kế điện tử của lớp, yêu cầu trình bày rõ sự việc.</a:t>
            </a:r>
            <a:endParaRPr sz="2800">
              <a:solidFill>
                <a:schemeClr val="lt1"/>
              </a:solidFill>
              <a:latin typeface="Times New Roman"/>
              <a:ea typeface="Times New Roman"/>
              <a:cs typeface="Times New Roman"/>
              <a:sym typeface="Times New Roman"/>
            </a:endParaRPr>
          </a:p>
        </p:txBody>
      </p:sp>
      <p:sp>
        <p:nvSpPr>
          <p:cNvPr id="372" name="Google Shape;372;p22"/>
          <p:cNvSpPr/>
          <p:nvPr/>
        </p:nvSpPr>
        <p:spPr>
          <a:xfrm>
            <a:off x="400594" y="377131"/>
            <a:ext cx="316287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FF00"/>
                </a:solidFill>
                <a:latin typeface="Times New Roman"/>
                <a:ea typeface="Times New Roman"/>
                <a:cs typeface="Times New Roman"/>
                <a:sym typeface="Times New Roman"/>
              </a:rPr>
              <a:t>III. LUYỆN TẬP</a:t>
            </a:r>
            <a:endParaRPr sz="2800">
              <a:solidFill>
                <a:schemeClr val="lt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2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78" name="Google Shape;378;p23"/>
          <p:cNvSpPr/>
          <p:nvPr/>
        </p:nvSpPr>
        <p:spPr>
          <a:xfrm>
            <a:off x="731520" y="1010385"/>
            <a:ext cx="10649243"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FFFF00"/>
                </a:solidFill>
                <a:latin typeface="Times New Roman"/>
                <a:ea typeface="Times New Roman"/>
                <a:cs typeface="Times New Roman"/>
                <a:sym typeface="Times New Roman"/>
              </a:rPr>
              <a:t>Bài tập 1: Lựa chọn loại văn bản hành chính phù hợp với các tình huống sau và giải thích lí do.</a:t>
            </a:r>
            <a:endParaRPr sz="2800" b="1">
              <a:solidFill>
                <a:srgbClr val="FFFF00"/>
              </a:solidFill>
              <a:latin typeface="Times New Roman"/>
              <a:ea typeface="Times New Roman"/>
              <a:cs typeface="Times New Roman"/>
              <a:sym typeface="Times New Roman"/>
            </a:endParaRPr>
          </a:p>
        </p:txBody>
      </p:sp>
      <p:sp>
        <p:nvSpPr>
          <p:cNvPr id="379" name="Google Shape;379;p23"/>
          <p:cNvSpPr/>
          <p:nvPr/>
        </p:nvSpPr>
        <p:spPr>
          <a:xfrm>
            <a:off x="400594" y="377131"/>
            <a:ext cx="316287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FF00"/>
                </a:solidFill>
                <a:latin typeface="Times New Roman"/>
                <a:ea typeface="Times New Roman"/>
                <a:cs typeface="Times New Roman"/>
                <a:sym typeface="Times New Roman"/>
              </a:rPr>
              <a:t>III. LUYỆN TẬP</a:t>
            </a:r>
            <a:endParaRPr sz="2800">
              <a:solidFill>
                <a:schemeClr val="lt1"/>
              </a:solidFill>
              <a:latin typeface="Times New Roman"/>
              <a:ea typeface="Times New Roman"/>
              <a:cs typeface="Times New Roman"/>
              <a:sym typeface="Times New Roman"/>
            </a:endParaRPr>
          </a:p>
        </p:txBody>
      </p:sp>
      <p:sp>
        <p:nvSpPr>
          <p:cNvPr id="380" name="Google Shape;380;p23"/>
          <p:cNvSpPr/>
          <p:nvPr/>
        </p:nvSpPr>
        <p:spPr>
          <a:xfrm>
            <a:off x="731520" y="2300297"/>
            <a:ext cx="4450080" cy="1384995"/>
          </a:xfrm>
          <a:prstGeom prst="rect">
            <a:avLst/>
          </a:prstGeom>
          <a:solidFill>
            <a:srgbClr val="808000"/>
          </a:solidFill>
          <a:ln w="1905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lt1"/>
                </a:solidFill>
                <a:latin typeface="Times New Roman"/>
                <a:ea typeface="Times New Roman"/>
                <a:cs typeface="Times New Roman"/>
                <a:sym typeface="Times New Roman"/>
              </a:rPr>
              <a:t>a. Lớp em xin phép nhà trường cho xây dựng tủ sách dùng chung.</a:t>
            </a:r>
            <a:endParaRPr/>
          </a:p>
        </p:txBody>
      </p:sp>
      <p:sp>
        <p:nvSpPr>
          <p:cNvPr id="381" name="Google Shape;381;p23"/>
          <p:cNvSpPr txBox="1"/>
          <p:nvPr/>
        </p:nvSpPr>
        <p:spPr>
          <a:xfrm>
            <a:off x="656985" y="4558527"/>
            <a:ext cx="4599149" cy="1569660"/>
          </a:xfrm>
          <a:prstGeom prst="rect">
            <a:avLst/>
          </a:prstGeom>
          <a:solidFill>
            <a:srgbClr val="808000"/>
          </a:solidFill>
          <a:ln w="1905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Times New Roman"/>
                <a:ea typeface="Times New Roman"/>
                <a:cs typeface="Times New Roman"/>
                <a:sym typeface="Times New Roman"/>
              </a:rPr>
              <a:t>Viết </a:t>
            </a:r>
            <a:r>
              <a:rPr lang="en-US" sz="2400" b="1" u="sng">
                <a:solidFill>
                  <a:srgbClr val="FFFF00"/>
                </a:solidFill>
                <a:latin typeface="Times New Roman"/>
                <a:ea typeface="Times New Roman"/>
                <a:cs typeface="Times New Roman"/>
                <a:sym typeface="Times New Roman"/>
              </a:rPr>
              <a:t>văn bản đề nghị</a:t>
            </a:r>
            <a:r>
              <a:rPr lang="en-US" sz="2400">
                <a:solidFill>
                  <a:schemeClr val="lt1"/>
                </a:solidFill>
                <a:latin typeface="Times New Roman"/>
                <a:ea typeface="Times New Roman"/>
                <a:cs typeface="Times New Roman"/>
                <a:sym typeface="Times New Roman"/>
              </a:rPr>
              <a:t>, vì xây dựng tủ sách dùng chung là quyền lợi chính đáng của tập thể lớp muốn đề đạt với nhà trường</a:t>
            </a:r>
            <a:endParaRPr sz="2400">
              <a:solidFill>
                <a:schemeClr val="lt1"/>
              </a:solidFill>
              <a:latin typeface="Times New Roman"/>
              <a:ea typeface="Times New Roman"/>
              <a:cs typeface="Times New Roman"/>
              <a:sym typeface="Times New Roman"/>
            </a:endParaRPr>
          </a:p>
        </p:txBody>
      </p:sp>
      <p:sp>
        <p:nvSpPr>
          <p:cNvPr id="382" name="Google Shape;382;p23"/>
          <p:cNvSpPr/>
          <p:nvPr/>
        </p:nvSpPr>
        <p:spPr>
          <a:xfrm rot="5400000">
            <a:off x="2567473" y="3945015"/>
            <a:ext cx="454969" cy="323204"/>
          </a:xfrm>
          <a:prstGeom prst="notchedRightArrow">
            <a:avLst>
              <a:gd name="adj1" fmla="val 50000"/>
              <a:gd name="adj2" fmla="val 50000"/>
            </a:avLst>
          </a:prstGeom>
          <a:solidFill>
            <a:srgbClr val="FFFF6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3" name="Google Shape;383;p23"/>
          <p:cNvPicPr preferRelativeResize="0"/>
          <p:nvPr/>
        </p:nvPicPr>
        <p:blipFill rotWithShape="1">
          <a:blip r:embed="rId4">
            <a:alphaModFix/>
          </a:blip>
          <a:srcRect/>
          <a:stretch/>
        </p:blipFill>
        <p:spPr>
          <a:xfrm>
            <a:off x="5399588" y="1964492"/>
            <a:ext cx="6386794" cy="4454433"/>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500"/>
                                        <p:tgtEl>
                                          <p:spTgt spid="381"/>
                                        </p:tgtEl>
                                      </p:cBhvr>
                                    </p:animEffect>
                                  </p:childTnLst>
                                </p:cTn>
                              </p:par>
                              <p:par>
                                <p:cTn id="8" presetID="10" presetClass="entr" presetSubtype="0" fill="hold" nodeType="withEffect">
                                  <p:stCondLst>
                                    <p:cond delay="0"/>
                                  </p:stCondLst>
                                  <p:childTnLst>
                                    <p:set>
                                      <p:cBhvr>
                                        <p:cTn id="9" dur="1" fill="hold">
                                          <p:stCondLst>
                                            <p:cond delay="0"/>
                                          </p:stCondLst>
                                        </p:cTn>
                                        <p:tgtEl>
                                          <p:spTgt spid="382"/>
                                        </p:tgtEl>
                                        <p:attrNameLst>
                                          <p:attrName>style.visibility</p:attrName>
                                        </p:attrNameLst>
                                      </p:cBhvr>
                                      <p:to>
                                        <p:strVal val="visible"/>
                                      </p:to>
                                    </p:set>
                                    <p:animEffect transition="in" filter="fade">
                                      <p:cBhvr>
                                        <p:cTn id="10" dur="500"/>
                                        <p:tgtEl>
                                          <p:spTgt spid="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2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89" name="Google Shape;389;p24"/>
          <p:cNvSpPr/>
          <p:nvPr/>
        </p:nvSpPr>
        <p:spPr>
          <a:xfrm>
            <a:off x="644946" y="1010385"/>
            <a:ext cx="10735817"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FFFF00"/>
                </a:solidFill>
                <a:latin typeface="Times New Roman"/>
                <a:ea typeface="Times New Roman"/>
                <a:cs typeface="Times New Roman"/>
                <a:sym typeface="Times New Roman"/>
              </a:rPr>
              <a:t>Bài tập 1: Lựa chọn loại văn bản hành chính phù hợp với các tình huống sau và giải thích lí do.</a:t>
            </a:r>
            <a:endParaRPr sz="2800" b="1">
              <a:solidFill>
                <a:srgbClr val="FFFF00"/>
              </a:solidFill>
              <a:latin typeface="Times New Roman"/>
              <a:ea typeface="Times New Roman"/>
              <a:cs typeface="Times New Roman"/>
              <a:sym typeface="Times New Roman"/>
            </a:endParaRPr>
          </a:p>
        </p:txBody>
      </p:sp>
      <p:sp>
        <p:nvSpPr>
          <p:cNvPr id="390" name="Google Shape;390;p24"/>
          <p:cNvSpPr/>
          <p:nvPr/>
        </p:nvSpPr>
        <p:spPr>
          <a:xfrm>
            <a:off x="400594" y="377131"/>
            <a:ext cx="316287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FF00"/>
                </a:solidFill>
                <a:latin typeface="Times New Roman"/>
                <a:ea typeface="Times New Roman"/>
                <a:cs typeface="Times New Roman"/>
                <a:sym typeface="Times New Roman"/>
              </a:rPr>
              <a:t>III. LUYỆN TẬP</a:t>
            </a:r>
            <a:endParaRPr sz="2800">
              <a:solidFill>
                <a:schemeClr val="lt1"/>
              </a:solidFill>
              <a:latin typeface="Times New Roman"/>
              <a:ea typeface="Times New Roman"/>
              <a:cs typeface="Times New Roman"/>
              <a:sym typeface="Times New Roman"/>
            </a:endParaRPr>
          </a:p>
        </p:txBody>
      </p:sp>
      <p:sp>
        <p:nvSpPr>
          <p:cNvPr id="391" name="Google Shape;391;p24"/>
          <p:cNvSpPr/>
          <p:nvPr/>
        </p:nvSpPr>
        <p:spPr>
          <a:xfrm>
            <a:off x="1053785" y="2282379"/>
            <a:ext cx="3662393" cy="1384995"/>
          </a:xfrm>
          <a:prstGeom prst="rect">
            <a:avLst/>
          </a:prstGeom>
          <a:solidFill>
            <a:srgbClr val="333300"/>
          </a:solidFill>
          <a:ln w="222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lt1"/>
                </a:solidFill>
                <a:latin typeface="Times New Roman"/>
                <a:ea typeface="Times New Roman"/>
                <a:cs typeface="Times New Roman"/>
                <a:sym typeface="Times New Roman"/>
              </a:rPr>
              <a:t>b. Em mong muốn tham gia Câu lạc bộ Tin học của nhà trường.</a:t>
            </a:r>
            <a:endParaRPr sz="2800">
              <a:solidFill>
                <a:schemeClr val="lt1"/>
              </a:solidFill>
              <a:latin typeface="Times New Roman"/>
              <a:ea typeface="Times New Roman"/>
              <a:cs typeface="Times New Roman"/>
              <a:sym typeface="Times New Roman"/>
            </a:endParaRPr>
          </a:p>
        </p:txBody>
      </p:sp>
      <p:sp>
        <p:nvSpPr>
          <p:cNvPr id="392" name="Google Shape;392;p24"/>
          <p:cNvSpPr/>
          <p:nvPr/>
        </p:nvSpPr>
        <p:spPr>
          <a:xfrm>
            <a:off x="1525707" y="4847188"/>
            <a:ext cx="2718547" cy="954107"/>
          </a:xfrm>
          <a:prstGeom prst="rect">
            <a:avLst/>
          </a:prstGeom>
          <a:solidFill>
            <a:srgbClr val="333300"/>
          </a:solidFill>
          <a:ln w="1905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lt1"/>
                </a:solidFill>
                <a:latin typeface="Times New Roman"/>
                <a:ea typeface="Times New Roman"/>
                <a:cs typeface="Times New Roman"/>
                <a:sym typeface="Times New Roman"/>
              </a:rPr>
              <a:t>Viết </a:t>
            </a:r>
            <a:r>
              <a:rPr lang="en-US" sz="2800" b="1" u="sng">
                <a:solidFill>
                  <a:srgbClr val="FFFF00"/>
                </a:solidFill>
                <a:latin typeface="Times New Roman"/>
                <a:ea typeface="Times New Roman"/>
                <a:cs typeface="Times New Roman"/>
                <a:sym typeface="Times New Roman"/>
              </a:rPr>
              <a:t>đơn</a:t>
            </a:r>
            <a:r>
              <a:rPr lang="en-US" sz="2800">
                <a:solidFill>
                  <a:schemeClr val="lt1"/>
                </a:solidFill>
                <a:latin typeface="Times New Roman"/>
                <a:ea typeface="Times New Roman"/>
                <a:cs typeface="Times New Roman"/>
                <a:sym typeface="Times New Roman"/>
              </a:rPr>
              <a:t> để đề đạt nguyện vọng</a:t>
            </a:r>
            <a:endParaRPr sz="2800">
              <a:solidFill>
                <a:schemeClr val="lt1"/>
              </a:solidFill>
              <a:latin typeface="Times New Roman"/>
              <a:ea typeface="Times New Roman"/>
              <a:cs typeface="Times New Roman"/>
              <a:sym typeface="Times New Roman"/>
            </a:endParaRPr>
          </a:p>
        </p:txBody>
      </p:sp>
      <p:sp>
        <p:nvSpPr>
          <p:cNvPr id="393" name="Google Shape;393;p24"/>
          <p:cNvSpPr/>
          <p:nvPr/>
        </p:nvSpPr>
        <p:spPr>
          <a:xfrm rot="5400000">
            <a:off x="2657495" y="4034125"/>
            <a:ext cx="454969" cy="323204"/>
          </a:xfrm>
          <a:prstGeom prst="notchedRightArrow">
            <a:avLst>
              <a:gd name="adj1" fmla="val 50000"/>
              <a:gd name="adj2" fmla="val 50000"/>
            </a:avLst>
          </a:prstGeom>
          <a:solidFill>
            <a:srgbClr val="FFFF6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4" name="Google Shape;394;p24"/>
          <p:cNvPicPr preferRelativeResize="0"/>
          <p:nvPr/>
        </p:nvPicPr>
        <p:blipFill rotWithShape="1">
          <a:blip r:embed="rId4">
            <a:alphaModFix/>
          </a:blip>
          <a:srcRect/>
          <a:stretch/>
        </p:blipFill>
        <p:spPr>
          <a:xfrm>
            <a:off x="5061665" y="1899264"/>
            <a:ext cx="6784848" cy="462950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1"/>
                                        </p:tgtEl>
                                        <p:attrNameLst>
                                          <p:attrName>style.visibility</p:attrName>
                                        </p:attrNameLst>
                                      </p:cBhvr>
                                      <p:to>
                                        <p:strVal val="visible"/>
                                      </p:to>
                                    </p:set>
                                    <p:animEffect transition="in" filter="fade">
                                      <p:cBhvr>
                                        <p:cTn id="7" dur="500"/>
                                        <p:tgtEl>
                                          <p:spTgt spid="391"/>
                                        </p:tgtEl>
                                      </p:cBhvr>
                                    </p:animEffect>
                                  </p:childTnLst>
                                </p:cTn>
                              </p:par>
                              <p:par>
                                <p:cTn id="8" presetID="10" presetClass="entr" presetSubtype="0" fill="hold" nodeType="withEffect">
                                  <p:stCondLst>
                                    <p:cond delay="0"/>
                                  </p:stCondLst>
                                  <p:childTnLst>
                                    <p:set>
                                      <p:cBhvr>
                                        <p:cTn id="9" dur="1" fill="hold">
                                          <p:stCondLst>
                                            <p:cond delay="0"/>
                                          </p:stCondLst>
                                        </p:cTn>
                                        <p:tgtEl>
                                          <p:spTgt spid="392"/>
                                        </p:tgtEl>
                                        <p:attrNameLst>
                                          <p:attrName>style.visibility</p:attrName>
                                        </p:attrNameLst>
                                      </p:cBhvr>
                                      <p:to>
                                        <p:strVal val="visible"/>
                                      </p:to>
                                    </p:set>
                                    <p:animEffect transition="in" filter="fade">
                                      <p:cBhvr>
                                        <p:cTn id="10" dur="500"/>
                                        <p:tgtEl>
                                          <p:spTgt spid="392"/>
                                        </p:tgtEl>
                                      </p:cBhvr>
                                    </p:animEffect>
                                  </p:childTnLst>
                                </p:cTn>
                              </p:par>
                              <p:par>
                                <p:cTn id="11" presetID="10" presetClass="entr" presetSubtype="0" fill="hold" nodeType="withEffect">
                                  <p:stCondLst>
                                    <p:cond delay="0"/>
                                  </p:stCondLst>
                                  <p:childTnLst>
                                    <p:set>
                                      <p:cBhvr>
                                        <p:cTn id="12" dur="1" fill="hold">
                                          <p:stCondLst>
                                            <p:cond delay="0"/>
                                          </p:stCondLst>
                                        </p:cTn>
                                        <p:tgtEl>
                                          <p:spTgt spid="393"/>
                                        </p:tgtEl>
                                        <p:attrNameLst>
                                          <p:attrName>style.visibility</p:attrName>
                                        </p:attrNameLst>
                                      </p:cBhvr>
                                      <p:to>
                                        <p:strVal val="visible"/>
                                      </p:to>
                                    </p:set>
                                    <p:animEffect transition="in" filter="fade">
                                      <p:cBhvr>
                                        <p:cTn id="13" dur="5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p2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00" name="Google Shape;400;p25"/>
          <p:cNvSpPr/>
          <p:nvPr/>
        </p:nvSpPr>
        <p:spPr>
          <a:xfrm>
            <a:off x="515471" y="900351"/>
            <a:ext cx="10735817"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FFFF00"/>
                </a:solidFill>
                <a:latin typeface="Times New Roman"/>
                <a:ea typeface="Times New Roman"/>
                <a:cs typeface="Times New Roman"/>
                <a:sym typeface="Times New Roman"/>
              </a:rPr>
              <a:t>Bài tập 1: Lựa chọn loại văn bản hành chính phù hợp với các tình huống sau và giải thích lí do.</a:t>
            </a:r>
            <a:endParaRPr sz="2800" b="1">
              <a:solidFill>
                <a:srgbClr val="FFFF00"/>
              </a:solidFill>
              <a:latin typeface="Times New Roman"/>
              <a:ea typeface="Times New Roman"/>
              <a:cs typeface="Times New Roman"/>
              <a:sym typeface="Times New Roman"/>
            </a:endParaRPr>
          </a:p>
        </p:txBody>
      </p:sp>
      <p:sp>
        <p:nvSpPr>
          <p:cNvPr id="401" name="Google Shape;401;p25"/>
          <p:cNvSpPr/>
          <p:nvPr/>
        </p:nvSpPr>
        <p:spPr>
          <a:xfrm>
            <a:off x="400594" y="377131"/>
            <a:ext cx="316287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FF00"/>
                </a:solidFill>
                <a:latin typeface="Times New Roman"/>
                <a:ea typeface="Times New Roman"/>
                <a:cs typeface="Times New Roman"/>
                <a:sym typeface="Times New Roman"/>
              </a:rPr>
              <a:t>III. LUYỆN TẬP</a:t>
            </a:r>
            <a:endParaRPr sz="2800">
              <a:solidFill>
                <a:schemeClr val="lt1"/>
              </a:solidFill>
              <a:latin typeface="Times New Roman"/>
              <a:ea typeface="Times New Roman"/>
              <a:cs typeface="Times New Roman"/>
              <a:sym typeface="Times New Roman"/>
            </a:endParaRPr>
          </a:p>
        </p:txBody>
      </p:sp>
      <p:pic>
        <p:nvPicPr>
          <p:cNvPr id="402" name="Google Shape;402;p25"/>
          <p:cNvPicPr preferRelativeResize="0"/>
          <p:nvPr/>
        </p:nvPicPr>
        <p:blipFill rotWithShape="1">
          <a:blip r:embed="rId4">
            <a:alphaModFix/>
          </a:blip>
          <a:srcRect/>
          <a:stretch/>
        </p:blipFill>
        <p:spPr>
          <a:xfrm>
            <a:off x="5279027" y="1682590"/>
            <a:ext cx="6507355" cy="4880516"/>
          </a:xfrm>
          <a:prstGeom prst="roundRect">
            <a:avLst>
              <a:gd name="adj" fmla="val 8594"/>
            </a:avLst>
          </a:prstGeom>
          <a:solidFill>
            <a:srgbClr val="ECECEC"/>
          </a:solidFill>
          <a:ln>
            <a:noFill/>
          </a:ln>
          <a:effectLst>
            <a:reflection stA="38000" endPos="28000" dist="5000" dir="5400000" sy="-100000" algn="bl" rotWithShape="0"/>
          </a:effectLst>
        </p:spPr>
      </p:pic>
      <p:sp>
        <p:nvSpPr>
          <p:cNvPr id="403" name="Google Shape;403;p25"/>
          <p:cNvSpPr/>
          <p:nvPr/>
        </p:nvSpPr>
        <p:spPr>
          <a:xfrm rot="5400000">
            <a:off x="2450347" y="4130915"/>
            <a:ext cx="454969" cy="438835"/>
          </a:xfrm>
          <a:prstGeom prst="notchedRightArrow">
            <a:avLst>
              <a:gd name="adj1" fmla="val 50000"/>
              <a:gd name="adj2" fmla="val 50000"/>
            </a:avLst>
          </a:prstGeom>
          <a:solidFill>
            <a:srgbClr val="FFFF6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4" name="Google Shape;404;p25"/>
          <p:cNvSpPr/>
          <p:nvPr/>
        </p:nvSpPr>
        <p:spPr>
          <a:xfrm>
            <a:off x="835168" y="4763801"/>
            <a:ext cx="4038241" cy="954107"/>
          </a:xfrm>
          <a:prstGeom prst="rect">
            <a:avLst/>
          </a:prstGeom>
          <a:solidFill>
            <a:srgbClr val="663300"/>
          </a:solidFill>
          <a:ln w="1905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lt1"/>
                </a:solidFill>
                <a:latin typeface="Times New Roman"/>
                <a:ea typeface="Times New Roman"/>
                <a:cs typeface="Times New Roman"/>
                <a:sym typeface="Times New Roman"/>
              </a:rPr>
              <a:t>Viết </a:t>
            </a:r>
            <a:r>
              <a:rPr lang="en-US" sz="2800" b="1" u="sng">
                <a:solidFill>
                  <a:srgbClr val="FFFF00"/>
                </a:solidFill>
                <a:latin typeface="Times New Roman"/>
                <a:ea typeface="Times New Roman"/>
                <a:cs typeface="Times New Roman"/>
                <a:sym typeface="Times New Roman"/>
              </a:rPr>
              <a:t>báo cáo </a:t>
            </a:r>
            <a:r>
              <a:rPr lang="en-US" sz="2800">
                <a:solidFill>
                  <a:schemeClr val="lt1"/>
                </a:solidFill>
                <a:latin typeface="Times New Roman"/>
                <a:ea typeface="Times New Roman"/>
                <a:cs typeface="Times New Roman"/>
                <a:sym typeface="Times New Roman"/>
              </a:rPr>
              <a:t>để trình bày kết quả đạt được</a:t>
            </a:r>
            <a:endParaRPr sz="2800">
              <a:solidFill>
                <a:schemeClr val="lt1"/>
              </a:solidFill>
              <a:latin typeface="Times New Roman"/>
              <a:ea typeface="Times New Roman"/>
              <a:cs typeface="Times New Roman"/>
              <a:sym typeface="Times New Roman"/>
            </a:endParaRPr>
          </a:p>
        </p:txBody>
      </p:sp>
      <p:sp>
        <p:nvSpPr>
          <p:cNvPr id="405" name="Google Shape;405;p25"/>
          <p:cNvSpPr/>
          <p:nvPr/>
        </p:nvSpPr>
        <p:spPr>
          <a:xfrm>
            <a:off x="641087" y="2040442"/>
            <a:ext cx="4369825" cy="1938992"/>
          </a:xfrm>
          <a:prstGeom prst="rect">
            <a:avLst/>
          </a:prstGeom>
          <a:solidFill>
            <a:srgbClr val="663300"/>
          </a:solidFill>
          <a:ln w="222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Times New Roman"/>
                <a:ea typeface="Times New Roman"/>
                <a:cs typeface="Times New Roman"/>
                <a:sym typeface="Times New Roman"/>
              </a:rPr>
              <a:t>c. Lớp em cần trình bày với cô Tổng phụ trách về kết quả hưởng ứng phòng chống dịch covid: làm mũ chống giọt bắn, vẽ tranh, làm video tuyên truyền…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anim calcmode="lin" valueType="num">
                                      <p:cBhvr additive="base">
                                        <p:cTn id="7" dur="500"/>
                                        <p:tgtEl>
                                          <p:spTgt spid="40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404"/>
                                        </p:tgtEl>
                                        <p:attrNameLst>
                                          <p:attrName>style.visibility</p:attrName>
                                        </p:attrNameLst>
                                      </p:cBhvr>
                                      <p:to>
                                        <p:strVal val="visible"/>
                                      </p:to>
                                    </p:set>
                                    <p:anim calcmode="lin" valueType="num">
                                      <p:cBhvr additive="base">
                                        <p:cTn id="10" dur="500"/>
                                        <p:tgtEl>
                                          <p:spTgt spid="4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Google Shape;410;p2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11" name="Google Shape;411;p26"/>
          <p:cNvSpPr/>
          <p:nvPr/>
        </p:nvSpPr>
        <p:spPr>
          <a:xfrm>
            <a:off x="644946" y="1010385"/>
            <a:ext cx="10735817"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FFFF00"/>
                </a:solidFill>
                <a:latin typeface="Times New Roman"/>
                <a:ea typeface="Times New Roman"/>
                <a:cs typeface="Times New Roman"/>
                <a:sym typeface="Times New Roman"/>
              </a:rPr>
              <a:t>Bài tập 1: Lựa chọn loại văn bản hành chính phù hợp với các tình huống sau và giải thích lí do.</a:t>
            </a:r>
            <a:endParaRPr sz="2800" b="1">
              <a:solidFill>
                <a:srgbClr val="FFFF00"/>
              </a:solidFill>
              <a:latin typeface="Times New Roman"/>
              <a:ea typeface="Times New Roman"/>
              <a:cs typeface="Times New Roman"/>
              <a:sym typeface="Times New Roman"/>
            </a:endParaRPr>
          </a:p>
        </p:txBody>
      </p:sp>
      <p:sp>
        <p:nvSpPr>
          <p:cNvPr id="412" name="Google Shape;412;p26"/>
          <p:cNvSpPr/>
          <p:nvPr/>
        </p:nvSpPr>
        <p:spPr>
          <a:xfrm>
            <a:off x="400594" y="377131"/>
            <a:ext cx="316287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FF00"/>
                </a:solidFill>
                <a:latin typeface="Times New Roman"/>
                <a:ea typeface="Times New Roman"/>
                <a:cs typeface="Times New Roman"/>
                <a:sym typeface="Times New Roman"/>
              </a:rPr>
              <a:t>III. LUYỆN TẬP</a:t>
            </a:r>
            <a:endParaRPr sz="2800">
              <a:solidFill>
                <a:schemeClr val="lt1"/>
              </a:solidFill>
              <a:latin typeface="Times New Roman"/>
              <a:ea typeface="Times New Roman"/>
              <a:cs typeface="Times New Roman"/>
              <a:sym typeface="Times New Roman"/>
            </a:endParaRPr>
          </a:p>
        </p:txBody>
      </p:sp>
      <p:sp>
        <p:nvSpPr>
          <p:cNvPr id="413" name="Google Shape;413;p26"/>
          <p:cNvSpPr/>
          <p:nvPr/>
        </p:nvSpPr>
        <p:spPr>
          <a:xfrm>
            <a:off x="893698" y="2190047"/>
            <a:ext cx="4108070" cy="1569660"/>
          </a:xfrm>
          <a:prstGeom prst="rect">
            <a:avLst/>
          </a:prstGeom>
          <a:solidFill>
            <a:srgbClr val="660033"/>
          </a:solidFill>
          <a:ln w="222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Times New Roman"/>
                <a:ea typeface="Times New Roman"/>
                <a:cs typeface="Times New Roman"/>
                <a:sym typeface="Times New Roman"/>
              </a:rPr>
              <a:t>d. Cô giáo chủ nhiệm phát hiện em nghịch ngợm làm hỏng nhiệt kế điện tử của lớp, yêu cầu trình bày rõ sự việc.</a:t>
            </a:r>
            <a:endParaRPr/>
          </a:p>
        </p:txBody>
      </p:sp>
      <p:sp>
        <p:nvSpPr>
          <p:cNvPr id="414" name="Google Shape;414;p26"/>
          <p:cNvSpPr/>
          <p:nvPr/>
        </p:nvSpPr>
        <p:spPr>
          <a:xfrm>
            <a:off x="1122298" y="4777939"/>
            <a:ext cx="3650870" cy="954107"/>
          </a:xfrm>
          <a:prstGeom prst="rect">
            <a:avLst/>
          </a:prstGeom>
          <a:solidFill>
            <a:srgbClr val="660033"/>
          </a:solidFill>
          <a:ln w="1905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lt1"/>
                </a:solidFill>
                <a:latin typeface="Times New Roman"/>
                <a:ea typeface="Times New Roman"/>
                <a:cs typeface="Times New Roman"/>
                <a:sym typeface="Times New Roman"/>
              </a:rPr>
              <a:t>Viết </a:t>
            </a:r>
            <a:r>
              <a:rPr lang="en-US" sz="2800" b="1" u="sng">
                <a:solidFill>
                  <a:srgbClr val="FFFF00"/>
                </a:solidFill>
                <a:latin typeface="Times New Roman"/>
                <a:ea typeface="Times New Roman"/>
                <a:cs typeface="Times New Roman"/>
                <a:sym typeface="Times New Roman"/>
              </a:rPr>
              <a:t>tường trình</a:t>
            </a:r>
            <a:r>
              <a:rPr lang="en-US" sz="2800" b="1">
                <a:solidFill>
                  <a:srgbClr val="FFFF00"/>
                </a:solidFill>
                <a:latin typeface="Times New Roman"/>
                <a:ea typeface="Times New Roman"/>
                <a:cs typeface="Times New Roman"/>
                <a:sym typeface="Times New Roman"/>
              </a:rPr>
              <a:t> </a:t>
            </a:r>
            <a:r>
              <a:rPr lang="en-US" sz="2800">
                <a:solidFill>
                  <a:schemeClr val="lt1"/>
                </a:solidFill>
                <a:latin typeface="Times New Roman"/>
                <a:ea typeface="Times New Roman"/>
                <a:cs typeface="Times New Roman"/>
                <a:sym typeface="Times New Roman"/>
              </a:rPr>
              <a:t>nêu rõ mức độ trách nhiệm </a:t>
            </a:r>
            <a:endParaRPr sz="2800">
              <a:solidFill>
                <a:schemeClr val="lt1"/>
              </a:solidFill>
              <a:latin typeface="Times New Roman"/>
              <a:ea typeface="Times New Roman"/>
              <a:cs typeface="Times New Roman"/>
              <a:sym typeface="Times New Roman"/>
            </a:endParaRPr>
          </a:p>
        </p:txBody>
      </p:sp>
      <p:sp>
        <p:nvSpPr>
          <p:cNvPr id="415" name="Google Shape;415;p26"/>
          <p:cNvSpPr/>
          <p:nvPr/>
        </p:nvSpPr>
        <p:spPr>
          <a:xfrm rot="5400000">
            <a:off x="2720248" y="3993329"/>
            <a:ext cx="454969" cy="438835"/>
          </a:xfrm>
          <a:prstGeom prst="notchedRightArrow">
            <a:avLst>
              <a:gd name="adj1" fmla="val 50000"/>
              <a:gd name="adj2" fmla="val 50000"/>
            </a:avLst>
          </a:prstGeom>
          <a:solidFill>
            <a:srgbClr val="FFFF6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16" name="Google Shape;416;p26"/>
          <p:cNvPicPr preferRelativeResize="0"/>
          <p:nvPr/>
        </p:nvPicPr>
        <p:blipFill rotWithShape="1">
          <a:blip r:embed="rId4">
            <a:alphaModFix/>
          </a:blip>
          <a:srcRect/>
          <a:stretch/>
        </p:blipFill>
        <p:spPr>
          <a:xfrm>
            <a:off x="5221356" y="1842146"/>
            <a:ext cx="6751056" cy="4741200"/>
          </a:xfrm>
          <a:prstGeom prst="snip2DiagRect">
            <a:avLst>
              <a:gd name="adj1" fmla="val 0"/>
              <a:gd name="adj2" fmla="val 16667"/>
            </a:avLst>
          </a:prstGeom>
          <a:solidFill>
            <a:srgbClr val="ECECEC"/>
          </a:solidFill>
          <a:ln w="88900" cap="sq" cmpd="sng">
            <a:solidFill>
              <a:srgbClr val="FFFFFF"/>
            </a:solidFill>
            <a:prstDash val="solid"/>
            <a:miter lim="800000"/>
            <a:headEnd type="none" w="sm" len="sm"/>
            <a:tailEnd type="none" w="sm" len="sm"/>
          </a:ln>
          <a:effectLst>
            <a:outerShdw blurRad="88900" algn="tl" rotWithShape="0">
              <a:srgbClr val="000000">
                <a:alpha val="44705"/>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3"/>
                                        </p:tgtEl>
                                        <p:attrNameLst>
                                          <p:attrName>style.visibility</p:attrName>
                                        </p:attrNameLst>
                                      </p:cBhvr>
                                      <p:to>
                                        <p:strVal val="visible"/>
                                      </p:to>
                                    </p:set>
                                    <p:animEffect transition="in" filter="fade">
                                      <p:cBhvr>
                                        <p:cTn id="7" dur="500"/>
                                        <p:tgtEl>
                                          <p:spTgt spid="413"/>
                                        </p:tgtEl>
                                      </p:cBhvr>
                                    </p:animEffect>
                                  </p:childTnLst>
                                </p:cTn>
                              </p:par>
                              <p:par>
                                <p:cTn id="8" presetID="10" presetClass="entr" presetSubtype="0" fill="hold" nodeType="withEffect">
                                  <p:stCondLst>
                                    <p:cond delay="0"/>
                                  </p:stCondLst>
                                  <p:childTnLst>
                                    <p:set>
                                      <p:cBhvr>
                                        <p:cTn id="9" dur="1" fill="hold">
                                          <p:stCondLst>
                                            <p:cond delay="0"/>
                                          </p:stCondLst>
                                        </p:cTn>
                                        <p:tgtEl>
                                          <p:spTgt spid="414"/>
                                        </p:tgtEl>
                                        <p:attrNameLst>
                                          <p:attrName>style.visibility</p:attrName>
                                        </p:attrNameLst>
                                      </p:cBhvr>
                                      <p:to>
                                        <p:strVal val="visible"/>
                                      </p:to>
                                    </p:set>
                                    <p:animEffect transition="in" filter="fade">
                                      <p:cBhvr>
                                        <p:cTn id="10" dur="500"/>
                                        <p:tgtEl>
                                          <p:spTgt spid="4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15"/>
                                        </p:tgtEl>
                                        <p:attrNameLst>
                                          <p:attrName>style.visibility</p:attrName>
                                        </p:attrNameLst>
                                      </p:cBhvr>
                                      <p:to>
                                        <p:strVal val="visible"/>
                                      </p:to>
                                    </p:set>
                                    <p:anim calcmode="lin" valueType="num">
                                      <p:cBhvr additive="base">
                                        <p:cTn id="15" dur="500"/>
                                        <p:tgtEl>
                                          <p:spTgt spid="4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Google Shape;421;p2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22" name="Google Shape;422;p27"/>
          <p:cNvSpPr/>
          <p:nvPr/>
        </p:nvSpPr>
        <p:spPr>
          <a:xfrm>
            <a:off x="553038" y="622285"/>
            <a:ext cx="936889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FFF00"/>
                </a:solidFill>
                <a:latin typeface="Times New Roman"/>
                <a:ea typeface="Times New Roman"/>
                <a:cs typeface="Times New Roman"/>
                <a:sym typeface="Times New Roman"/>
              </a:rPr>
              <a:t>Bài tập 1: Lựa chọn loại văn bản hành chính phù hợp với các tình huống sau và giải thích lí do.</a:t>
            </a:r>
            <a:endParaRPr sz="2200" b="1">
              <a:solidFill>
                <a:srgbClr val="FFFF00"/>
              </a:solidFill>
              <a:latin typeface="Times New Roman"/>
              <a:ea typeface="Times New Roman"/>
              <a:cs typeface="Times New Roman"/>
              <a:sym typeface="Times New Roman"/>
            </a:endParaRPr>
          </a:p>
        </p:txBody>
      </p:sp>
      <p:sp>
        <p:nvSpPr>
          <p:cNvPr id="423" name="Google Shape;423;p27"/>
          <p:cNvSpPr/>
          <p:nvPr/>
        </p:nvSpPr>
        <p:spPr>
          <a:xfrm>
            <a:off x="400594" y="213067"/>
            <a:ext cx="316287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FF00"/>
                </a:solidFill>
                <a:latin typeface="Times New Roman"/>
                <a:ea typeface="Times New Roman"/>
                <a:cs typeface="Times New Roman"/>
                <a:sym typeface="Times New Roman"/>
              </a:rPr>
              <a:t>III. LUYỆN TẬP</a:t>
            </a:r>
            <a:endParaRPr sz="2800">
              <a:solidFill>
                <a:schemeClr val="lt1"/>
              </a:solidFill>
              <a:latin typeface="Times New Roman"/>
              <a:ea typeface="Times New Roman"/>
              <a:cs typeface="Times New Roman"/>
              <a:sym typeface="Times New Roman"/>
            </a:endParaRPr>
          </a:p>
        </p:txBody>
      </p:sp>
      <p:sp>
        <p:nvSpPr>
          <p:cNvPr id="424" name="Google Shape;424;p27"/>
          <p:cNvSpPr txBox="1"/>
          <p:nvPr/>
        </p:nvSpPr>
        <p:spPr>
          <a:xfrm>
            <a:off x="6185647" y="1287576"/>
            <a:ext cx="5437093" cy="1107996"/>
          </a:xfrm>
          <a:prstGeom prst="rect">
            <a:avLst/>
          </a:prstGeom>
          <a:solidFill>
            <a:srgbClr val="808000"/>
          </a:solidFill>
          <a:ln w="1905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200">
                <a:solidFill>
                  <a:schemeClr val="lt1"/>
                </a:solidFill>
                <a:latin typeface="Times New Roman"/>
                <a:ea typeface="Times New Roman"/>
                <a:cs typeface="Times New Roman"/>
                <a:sym typeface="Times New Roman"/>
              </a:rPr>
              <a:t>Viết </a:t>
            </a:r>
            <a:r>
              <a:rPr lang="en-US" sz="2200" b="1" u="sng">
                <a:solidFill>
                  <a:srgbClr val="FFFF00"/>
                </a:solidFill>
                <a:latin typeface="Times New Roman"/>
                <a:ea typeface="Times New Roman"/>
                <a:cs typeface="Times New Roman"/>
                <a:sym typeface="Times New Roman"/>
              </a:rPr>
              <a:t>văn bản đề nghị</a:t>
            </a:r>
            <a:r>
              <a:rPr lang="en-US" sz="2200">
                <a:solidFill>
                  <a:schemeClr val="lt1"/>
                </a:solidFill>
                <a:latin typeface="Times New Roman"/>
                <a:ea typeface="Times New Roman"/>
                <a:cs typeface="Times New Roman"/>
                <a:sym typeface="Times New Roman"/>
              </a:rPr>
              <a:t>, vì xây dựng tủ sách dùng chung là quyền lợi chính đáng của tập thể lớp muốn đề đạt với nhà trường</a:t>
            </a:r>
            <a:endParaRPr sz="2200">
              <a:solidFill>
                <a:schemeClr val="lt1"/>
              </a:solidFill>
              <a:latin typeface="Times New Roman"/>
              <a:ea typeface="Times New Roman"/>
              <a:cs typeface="Times New Roman"/>
              <a:sym typeface="Times New Roman"/>
            </a:endParaRPr>
          </a:p>
        </p:txBody>
      </p:sp>
      <p:sp>
        <p:nvSpPr>
          <p:cNvPr id="425" name="Google Shape;425;p27"/>
          <p:cNvSpPr/>
          <p:nvPr/>
        </p:nvSpPr>
        <p:spPr>
          <a:xfrm>
            <a:off x="553038" y="1446273"/>
            <a:ext cx="4637940" cy="830997"/>
          </a:xfrm>
          <a:prstGeom prst="rect">
            <a:avLst/>
          </a:prstGeom>
          <a:solidFill>
            <a:srgbClr val="808000"/>
          </a:solidFill>
          <a:ln w="222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Times New Roman"/>
                <a:ea typeface="Times New Roman"/>
                <a:cs typeface="Times New Roman"/>
                <a:sym typeface="Times New Roman"/>
              </a:rPr>
              <a:t>a. Lớp em xin phép nhà trường cho xây dựng tủ sách dùng chung.</a:t>
            </a:r>
            <a:endParaRPr/>
          </a:p>
        </p:txBody>
      </p:sp>
      <p:sp>
        <p:nvSpPr>
          <p:cNvPr id="426" name="Google Shape;426;p27"/>
          <p:cNvSpPr/>
          <p:nvPr/>
        </p:nvSpPr>
        <p:spPr>
          <a:xfrm>
            <a:off x="553038" y="2472514"/>
            <a:ext cx="4637940" cy="830997"/>
          </a:xfrm>
          <a:prstGeom prst="rect">
            <a:avLst/>
          </a:prstGeom>
          <a:solidFill>
            <a:srgbClr val="333300"/>
          </a:solidFill>
          <a:ln w="222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Times New Roman"/>
                <a:ea typeface="Times New Roman"/>
                <a:cs typeface="Times New Roman"/>
                <a:sym typeface="Times New Roman"/>
              </a:rPr>
              <a:t>b. Em mong muốn tham gia Câu lạc bộ Tin học của nhà trường.</a:t>
            </a:r>
            <a:endParaRPr sz="2400">
              <a:solidFill>
                <a:schemeClr val="lt1"/>
              </a:solidFill>
              <a:latin typeface="Times New Roman"/>
              <a:ea typeface="Times New Roman"/>
              <a:cs typeface="Times New Roman"/>
              <a:sym typeface="Times New Roman"/>
            </a:endParaRPr>
          </a:p>
        </p:txBody>
      </p:sp>
      <p:sp>
        <p:nvSpPr>
          <p:cNvPr id="427" name="Google Shape;427;p27"/>
          <p:cNvSpPr/>
          <p:nvPr/>
        </p:nvSpPr>
        <p:spPr>
          <a:xfrm>
            <a:off x="553038" y="3476161"/>
            <a:ext cx="4637940" cy="1446550"/>
          </a:xfrm>
          <a:prstGeom prst="rect">
            <a:avLst/>
          </a:prstGeom>
          <a:solidFill>
            <a:srgbClr val="663300"/>
          </a:solidFill>
          <a:ln w="222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200">
                <a:solidFill>
                  <a:schemeClr val="lt1"/>
                </a:solidFill>
                <a:latin typeface="Times New Roman"/>
                <a:ea typeface="Times New Roman"/>
                <a:cs typeface="Times New Roman"/>
                <a:sym typeface="Times New Roman"/>
              </a:rPr>
              <a:t>c. Lớp em cần trình bày với cô Tổng phụ trách về kết quả hưởng ứng phòng chống dịch covid: làm mũ chống giọt bắn, vẽ tranh, làm video tuyên truyền…</a:t>
            </a:r>
            <a:endParaRPr/>
          </a:p>
        </p:txBody>
      </p:sp>
      <p:sp>
        <p:nvSpPr>
          <p:cNvPr id="428" name="Google Shape;428;p27"/>
          <p:cNvSpPr/>
          <p:nvPr/>
        </p:nvSpPr>
        <p:spPr>
          <a:xfrm>
            <a:off x="553038" y="5182541"/>
            <a:ext cx="4637940" cy="1107996"/>
          </a:xfrm>
          <a:prstGeom prst="rect">
            <a:avLst/>
          </a:prstGeom>
          <a:solidFill>
            <a:srgbClr val="660033"/>
          </a:solidFill>
          <a:ln w="222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200">
                <a:solidFill>
                  <a:schemeClr val="lt1"/>
                </a:solidFill>
                <a:latin typeface="Times New Roman"/>
                <a:ea typeface="Times New Roman"/>
                <a:cs typeface="Times New Roman"/>
                <a:sym typeface="Times New Roman"/>
              </a:rPr>
              <a:t>d. Cô giáo chủ nhiệm phát hiện em nghịch ngợm làm hỏng nhiệt kế điện tử của lớp, yêu cầu trình bày rõ sự việc.</a:t>
            </a:r>
            <a:endParaRPr/>
          </a:p>
        </p:txBody>
      </p:sp>
      <p:sp>
        <p:nvSpPr>
          <p:cNvPr id="429" name="Google Shape;429;p27"/>
          <p:cNvSpPr/>
          <p:nvPr/>
        </p:nvSpPr>
        <p:spPr>
          <a:xfrm>
            <a:off x="6185647" y="2666291"/>
            <a:ext cx="5437093" cy="461665"/>
          </a:xfrm>
          <a:prstGeom prst="rect">
            <a:avLst/>
          </a:prstGeom>
          <a:solidFill>
            <a:srgbClr val="333300"/>
          </a:solidFill>
          <a:ln w="1905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Times New Roman"/>
                <a:ea typeface="Times New Roman"/>
                <a:cs typeface="Times New Roman"/>
                <a:sym typeface="Times New Roman"/>
              </a:rPr>
              <a:t>Viết </a:t>
            </a:r>
            <a:r>
              <a:rPr lang="en-US" sz="2400" b="1" u="sng">
                <a:solidFill>
                  <a:srgbClr val="FFFF00"/>
                </a:solidFill>
                <a:latin typeface="Times New Roman"/>
                <a:ea typeface="Times New Roman"/>
                <a:cs typeface="Times New Roman"/>
                <a:sym typeface="Times New Roman"/>
              </a:rPr>
              <a:t>đơn</a:t>
            </a:r>
            <a:r>
              <a:rPr lang="en-US" sz="2400">
                <a:solidFill>
                  <a:schemeClr val="lt1"/>
                </a:solidFill>
                <a:latin typeface="Times New Roman"/>
                <a:ea typeface="Times New Roman"/>
                <a:cs typeface="Times New Roman"/>
                <a:sym typeface="Times New Roman"/>
              </a:rPr>
              <a:t> để đề đạt nguyện vọng</a:t>
            </a:r>
            <a:endParaRPr sz="2400">
              <a:solidFill>
                <a:schemeClr val="lt1"/>
              </a:solidFill>
              <a:latin typeface="Times New Roman"/>
              <a:ea typeface="Times New Roman"/>
              <a:cs typeface="Times New Roman"/>
              <a:sym typeface="Times New Roman"/>
            </a:endParaRPr>
          </a:p>
        </p:txBody>
      </p:sp>
      <p:sp>
        <p:nvSpPr>
          <p:cNvPr id="430" name="Google Shape;430;p27"/>
          <p:cNvSpPr/>
          <p:nvPr/>
        </p:nvSpPr>
        <p:spPr>
          <a:xfrm>
            <a:off x="6185646" y="3963351"/>
            <a:ext cx="5437093" cy="461665"/>
          </a:xfrm>
          <a:prstGeom prst="rect">
            <a:avLst/>
          </a:prstGeom>
          <a:solidFill>
            <a:srgbClr val="663300"/>
          </a:solidFill>
          <a:ln w="1905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Times New Roman"/>
                <a:ea typeface="Times New Roman"/>
                <a:cs typeface="Times New Roman"/>
                <a:sym typeface="Times New Roman"/>
              </a:rPr>
              <a:t>Viết </a:t>
            </a:r>
            <a:r>
              <a:rPr lang="en-US" sz="2400" b="1" u="sng">
                <a:solidFill>
                  <a:srgbClr val="FFFF00"/>
                </a:solidFill>
                <a:latin typeface="Times New Roman"/>
                <a:ea typeface="Times New Roman"/>
                <a:cs typeface="Times New Roman"/>
                <a:sym typeface="Times New Roman"/>
              </a:rPr>
              <a:t>báo cáo </a:t>
            </a:r>
            <a:r>
              <a:rPr lang="en-US" sz="2400">
                <a:solidFill>
                  <a:schemeClr val="lt1"/>
                </a:solidFill>
                <a:latin typeface="Times New Roman"/>
                <a:ea typeface="Times New Roman"/>
                <a:cs typeface="Times New Roman"/>
                <a:sym typeface="Times New Roman"/>
              </a:rPr>
              <a:t>để trình bày kết quả đạt được</a:t>
            </a:r>
            <a:endParaRPr sz="2400">
              <a:solidFill>
                <a:schemeClr val="lt1"/>
              </a:solidFill>
              <a:latin typeface="Times New Roman"/>
              <a:ea typeface="Times New Roman"/>
              <a:cs typeface="Times New Roman"/>
              <a:sym typeface="Times New Roman"/>
            </a:endParaRPr>
          </a:p>
        </p:txBody>
      </p:sp>
      <p:sp>
        <p:nvSpPr>
          <p:cNvPr id="431" name="Google Shape;431;p27"/>
          <p:cNvSpPr/>
          <p:nvPr/>
        </p:nvSpPr>
        <p:spPr>
          <a:xfrm>
            <a:off x="6185647" y="5268168"/>
            <a:ext cx="5437093" cy="830997"/>
          </a:xfrm>
          <a:prstGeom prst="rect">
            <a:avLst/>
          </a:prstGeom>
          <a:solidFill>
            <a:srgbClr val="660033"/>
          </a:solidFill>
          <a:ln w="1905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Times New Roman"/>
                <a:ea typeface="Times New Roman"/>
                <a:cs typeface="Times New Roman"/>
                <a:sym typeface="Times New Roman"/>
              </a:rPr>
              <a:t>Viết </a:t>
            </a:r>
            <a:r>
              <a:rPr lang="en-US" sz="2400" b="1" u="sng">
                <a:solidFill>
                  <a:srgbClr val="FFFF00"/>
                </a:solidFill>
                <a:latin typeface="Times New Roman"/>
                <a:ea typeface="Times New Roman"/>
                <a:cs typeface="Times New Roman"/>
                <a:sym typeface="Times New Roman"/>
              </a:rPr>
              <a:t>tường trình</a:t>
            </a:r>
            <a:r>
              <a:rPr lang="en-US" sz="2400" b="1">
                <a:solidFill>
                  <a:srgbClr val="FFFF00"/>
                </a:solidFill>
                <a:latin typeface="Times New Roman"/>
                <a:ea typeface="Times New Roman"/>
                <a:cs typeface="Times New Roman"/>
                <a:sym typeface="Times New Roman"/>
              </a:rPr>
              <a:t> </a:t>
            </a:r>
            <a:r>
              <a:rPr lang="en-US" sz="2400">
                <a:solidFill>
                  <a:schemeClr val="lt1"/>
                </a:solidFill>
                <a:latin typeface="Times New Roman"/>
                <a:ea typeface="Times New Roman"/>
                <a:cs typeface="Times New Roman"/>
                <a:sym typeface="Times New Roman"/>
              </a:rPr>
              <a:t>nêu rõ mức độ trách nhiệm </a:t>
            </a:r>
            <a:endParaRPr sz="2400">
              <a:solidFill>
                <a:schemeClr val="lt1"/>
              </a:solidFill>
              <a:latin typeface="Times New Roman"/>
              <a:ea typeface="Times New Roman"/>
              <a:cs typeface="Times New Roman"/>
              <a:sym typeface="Times New Roman"/>
            </a:endParaRPr>
          </a:p>
        </p:txBody>
      </p:sp>
      <p:sp>
        <p:nvSpPr>
          <p:cNvPr id="432" name="Google Shape;432;p27"/>
          <p:cNvSpPr/>
          <p:nvPr/>
        </p:nvSpPr>
        <p:spPr>
          <a:xfrm>
            <a:off x="5444197" y="5536166"/>
            <a:ext cx="454969" cy="323204"/>
          </a:xfrm>
          <a:prstGeom prst="notchedRightArrow">
            <a:avLst>
              <a:gd name="adj1" fmla="val 50000"/>
              <a:gd name="adj2" fmla="val 50000"/>
            </a:avLst>
          </a:prstGeom>
          <a:solidFill>
            <a:srgbClr val="FFFF6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3" name="Google Shape;433;p27"/>
          <p:cNvSpPr/>
          <p:nvPr/>
        </p:nvSpPr>
        <p:spPr>
          <a:xfrm>
            <a:off x="5460828" y="4025135"/>
            <a:ext cx="454969" cy="323204"/>
          </a:xfrm>
          <a:prstGeom prst="notchedRightArrow">
            <a:avLst>
              <a:gd name="adj1" fmla="val 50000"/>
              <a:gd name="adj2" fmla="val 50000"/>
            </a:avLst>
          </a:prstGeom>
          <a:solidFill>
            <a:srgbClr val="FFFF6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4" name="Google Shape;434;p27"/>
          <p:cNvSpPr/>
          <p:nvPr/>
        </p:nvSpPr>
        <p:spPr>
          <a:xfrm>
            <a:off x="5444196" y="2704742"/>
            <a:ext cx="454969" cy="323204"/>
          </a:xfrm>
          <a:prstGeom prst="notchedRightArrow">
            <a:avLst>
              <a:gd name="adj1" fmla="val 50000"/>
              <a:gd name="adj2" fmla="val 50000"/>
            </a:avLst>
          </a:prstGeom>
          <a:solidFill>
            <a:srgbClr val="FFFF6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5" name="Google Shape;435;p27"/>
          <p:cNvSpPr/>
          <p:nvPr/>
        </p:nvSpPr>
        <p:spPr>
          <a:xfrm>
            <a:off x="5444197" y="1751635"/>
            <a:ext cx="454969" cy="323204"/>
          </a:xfrm>
          <a:prstGeom prst="notchedRightArrow">
            <a:avLst>
              <a:gd name="adj1" fmla="val 50000"/>
              <a:gd name="adj2" fmla="val 50000"/>
            </a:avLst>
          </a:prstGeom>
          <a:solidFill>
            <a:srgbClr val="FFFF6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Google Shape;440;p28"/>
          <p:cNvPicPr preferRelativeResize="0"/>
          <p:nvPr/>
        </p:nvPicPr>
        <p:blipFill rotWithShape="1">
          <a:blip r:embed="rId3">
            <a:alphaModFix/>
          </a:blip>
          <a:srcRect/>
          <a:stretch/>
        </p:blipFill>
        <p:spPr>
          <a:xfrm>
            <a:off x="0" y="-195248"/>
            <a:ext cx="12192000" cy="6858000"/>
          </a:xfrm>
          <a:prstGeom prst="rect">
            <a:avLst/>
          </a:prstGeom>
          <a:noFill/>
          <a:ln>
            <a:noFill/>
          </a:ln>
        </p:spPr>
      </p:pic>
      <p:sp>
        <p:nvSpPr>
          <p:cNvPr id="441" name="Google Shape;441;p28"/>
          <p:cNvSpPr/>
          <p:nvPr/>
        </p:nvSpPr>
        <p:spPr>
          <a:xfrm>
            <a:off x="2422333" y="172947"/>
            <a:ext cx="7800659"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FFFF00"/>
                </a:solidFill>
                <a:latin typeface="Times New Roman"/>
                <a:ea typeface="Times New Roman"/>
                <a:cs typeface="Times New Roman"/>
                <a:sym typeface="Times New Roman"/>
              </a:rPr>
              <a:t>SO SÁNH 4 LOẠI VĂN BẢN HÀNH CHÍNH ĐÃ HỌC</a:t>
            </a:r>
            <a:endParaRPr sz="2400" b="1">
              <a:solidFill>
                <a:srgbClr val="FFFF00"/>
              </a:solidFill>
              <a:latin typeface="Times New Roman"/>
              <a:ea typeface="Times New Roman"/>
              <a:cs typeface="Times New Roman"/>
              <a:sym typeface="Times New Roman"/>
            </a:endParaRPr>
          </a:p>
        </p:txBody>
      </p:sp>
      <p:graphicFrame>
        <p:nvGraphicFramePr>
          <p:cNvPr id="442" name="Google Shape;442;p28"/>
          <p:cNvGraphicFramePr/>
          <p:nvPr/>
        </p:nvGraphicFramePr>
        <p:xfrm>
          <a:off x="403006" y="725785"/>
          <a:ext cx="11386000" cy="5138575"/>
        </p:xfrm>
        <a:graphic>
          <a:graphicData uri="http://schemas.openxmlformats.org/drawingml/2006/table">
            <a:tbl>
              <a:tblPr firstRow="1" bandRow="1">
                <a:noFill/>
                <a:tableStyleId>{584A682A-BC35-494D-89DA-002F680D7FCB}</a:tableStyleId>
              </a:tblPr>
              <a:tblGrid>
                <a:gridCol w="1188050">
                  <a:extLst>
                    <a:ext uri="{9D8B030D-6E8A-4147-A177-3AD203B41FA5}">
                      <a16:colId xmlns:a16="http://schemas.microsoft.com/office/drawing/2014/main" val="20000"/>
                    </a:ext>
                  </a:extLst>
                </a:gridCol>
                <a:gridCol w="1134525">
                  <a:extLst>
                    <a:ext uri="{9D8B030D-6E8A-4147-A177-3AD203B41FA5}">
                      <a16:colId xmlns:a16="http://schemas.microsoft.com/office/drawing/2014/main" val="20001"/>
                    </a:ext>
                  </a:extLst>
                </a:gridCol>
                <a:gridCol w="1989275">
                  <a:extLst>
                    <a:ext uri="{9D8B030D-6E8A-4147-A177-3AD203B41FA5}">
                      <a16:colId xmlns:a16="http://schemas.microsoft.com/office/drawing/2014/main" val="20002"/>
                    </a:ext>
                  </a:extLst>
                </a:gridCol>
                <a:gridCol w="2358050">
                  <a:extLst>
                    <a:ext uri="{9D8B030D-6E8A-4147-A177-3AD203B41FA5}">
                      <a16:colId xmlns:a16="http://schemas.microsoft.com/office/drawing/2014/main" val="20003"/>
                    </a:ext>
                  </a:extLst>
                </a:gridCol>
                <a:gridCol w="2358050">
                  <a:extLst>
                    <a:ext uri="{9D8B030D-6E8A-4147-A177-3AD203B41FA5}">
                      <a16:colId xmlns:a16="http://schemas.microsoft.com/office/drawing/2014/main" val="20004"/>
                    </a:ext>
                  </a:extLst>
                </a:gridCol>
                <a:gridCol w="2358050">
                  <a:extLst>
                    <a:ext uri="{9D8B030D-6E8A-4147-A177-3AD203B41FA5}">
                      <a16:colId xmlns:a16="http://schemas.microsoft.com/office/drawing/2014/main" val="20005"/>
                    </a:ext>
                  </a:extLst>
                </a:gridCol>
              </a:tblGrid>
              <a:tr h="645825">
                <a:tc gridSpan="2">
                  <a:txBody>
                    <a:bodyPr/>
                    <a:lstStyle/>
                    <a:p>
                      <a:pPr marL="0" marR="0" lvl="0" indent="0" algn="l" rtl="0">
                        <a:spcBef>
                          <a:spcPts val="0"/>
                        </a:spcBef>
                        <a:spcAft>
                          <a:spcPts val="0"/>
                        </a:spcAft>
                        <a:buNone/>
                      </a:pPr>
                      <a:endParaRPr sz="2200">
                        <a:solidFill>
                          <a:schemeClr val="dk1"/>
                        </a:solidFill>
                        <a:latin typeface="Times New Roman"/>
                        <a:ea typeface="Times New Roman"/>
                        <a:cs typeface="Times New Roman"/>
                        <a:sym typeface="Times New Roman"/>
                      </a:endParaRPr>
                    </a:p>
                  </a:txBody>
                  <a:tcPr marL="91450" marR="91450" marT="45725" marB="45725"/>
                </a:tc>
                <a:tc hMerge="1">
                  <a:txBody>
                    <a:bodyPr/>
                    <a:lstStyle/>
                    <a:p>
                      <a:endParaRPr lang="en-US"/>
                    </a:p>
                  </a:txBody>
                  <a:tcPr/>
                </a:tc>
                <a:tc>
                  <a:txBody>
                    <a:bodyPr/>
                    <a:lstStyle/>
                    <a:p>
                      <a:pPr marL="0" marR="0" lvl="0" indent="0" algn="l" rtl="0">
                        <a:spcBef>
                          <a:spcPts val="0"/>
                        </a:spcBef>
                        <a:spcAft>
                          <a:spcPts val="0"/>
                        </a:spcAft>
                        <a:buNone/>
                      </a:pPr>
                      <a:endParaRPr sz="2200">
                        <a:solidFill>
                          <a:schemeClr val="dk1"/>
                        </a:solidFill>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endParaRPr sz="2200">
                        <a:solidFill>
                          <a:schemeClr val="dk1"/>
                        </a:solidFill>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endParaRPr sz="2200">
                        <a:solidFill>
                          <a:schemeClr val="dk1"/>
                        </a:solidFill>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endParaRPr sz="2200">
                        <a:solidFill>
                          <a:schemeClr val="dk1"/>
                        </a:solidFill>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0"/>
                  </a:ext>
                </a:extLst>
              </a:tr>
              <a:tr h="1816950">
                <a:tc gridSpan="2">
                  <a:txBody>
                    <a:bodyPr/>
                    <a:lstStyle/>
                    <a:p>
                      <a:pPr marL="0" marR="0" lvl="0" indent="0" algn="just" rtl="0">
                        <a:spcBef>
                          <a:spcPts val="0"/>
                        </a:spcBef>
                        <a:spcAft>
                          <a:spcPts val="0"/>
                        </a:spcAft>
                        <a:buNone/>
                      </a:pPr>
                      <a:endParaRPr sz="2200">
                        <a:latin typeface="Times New Roman"/>
                        <a:ea typeface="Times New Roman"/>
                        <a:cs typeface="Times New Roman"/>
                        <a:sym typeface="Times New Roman"/>
                      </a:endParaRPr>
                    </a:p>
                    <a:p>
                      <a:pPr marL="0" marR="0" lvl="0" indent="0" algn="just" rtl="0">
                        <a:spcBef>
                          <a:spcPts val="0"/>
                        </a:spcBef>
                        <a:spcAft>
                          <a:spcPts val="0"/>
                        </a:spcAft>
                        <a:buNone/>
                      </a:pPr>
                      <a:endParaRPr sz="2200">
                        <a:latin typeface="Times New Roman"/>
                        <a:ea typeface="Times New Roman"/>
                        <a:cs typeface="Times New Roman"/>
                        <a:sym typeface="Times New Roman"/>
                      </a:endParaRPr>
                    </a:p>
                    <a:p>
                      <a:pPr marL="0" marR="0" lvl="0" indent="0" algn="just" rtl="0">
                        <a:spcBef>
                          <a:spcPts val="0"/>
                        </a:spcBef>
                        <a:spcAft>
                          <a:spcPts val="0"/>
                        </a:spcAft>
                        <a:buNone/>
                      </a:pPr>
                      <a:endParaRPr sz="2200">
                        <a:latin typeface="Times New Roman"/>
                        <a:ea typeface="Times New Roman"/>
                        <a:cs typeface="Times New Roman"/>
                        <a:sym typeface="Times New Roman"/>
                      </a:endParaRPr>
                    </a:p>
                  </a:txBody>
                  <a:tcPr marL="91450" marR="91450" marT="45725" marB="45725"/>
                </a:tc>
                <a:tc hMerge="1">
                  <a:txBody>
                    <a:bodyPr/>
                    <a:lstStyle/>
                    <a:p>
                      <a:endParaRPr lang="en-US"/>
                    </a:p>
                  </a:txBody>
                  <a:tcPr/>
                </a:tc>
                <a:tc gridSpan="4">
                  <a:txBody>
                    <a:bodyPr/>
                    <a:lstStyle/>
                    <a:p>
                      <a:pPr marL="0" marR="0" lvl="0" indent="0" algn="just" rtl="0">
                        <a:spcBef>
                          <a:spcPts val="0"/>
                        </a:spcBef>
                        <a:spcAft>
                          <a:spcPts val="0"/>
                        </a:spcAft>
                        <a:buNone/>
                      </a:pPr>
                      <a:endParaRPr sz="2200">
                        <a:latin typeface="Times New Roman"/>
                        <a:ea typeface="Times New Roman"/>
                        <a:cs typeface="Times New Roman"/>
                        <a:sym typeface="Times New Roman"/>
                      </a:endParaRPr>
                    </a:p>
                  </a:txBody>
                  <a:tcPr marL="91450" marR="91450" marT="45725" marB="45725"/>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135875">
                <a:tc rowSpan="2">
                  <a:txBody>
                    <a:bodyPr/>
                    <a:lstStyle/>
                    <a:p>
                      <a:pPr marL="0" marR="0" lvl="0" indent="0" algn="just" rtl="0">
                        <a:spcBef>
                          <a:spcPts val="0"/>
                        </a:spcBef>
                        <a:spcAft>
                          <a:spcPts val="0"/>
                        </a:spcAft>
                        <a:buNone/>
                      </a:pPr>
                      <a:endParaRPr sz="2200">
                        <a:latin typeface="Times New Roman"/>
                        <a:ea typeface="Times New Roman"/>
                        <a:cs typeface="Times New Roman"/>
                        <a:sym typeface="Times New Roman"/>
                      </a:endParaRPr>
                    </a:p>
                    <a:p>
                      <a:pPr marL="0" marR="0" lvl="0" indent="0" algn="just" rtl="0">
                        <a:spcBef>
                          <a:spcPts val="0"/>
                        </a:spcBef>
                        <a:spcAft>
                          <a:spcPts val="0"/>
                        </a:spcAft>
                        <a:buNone/>
                      </a:pPr>
                      <a:endParaRPr sz="2200">
                        <a:latin typeface="Times New Roman"/>
                        <a:ea typeface="Times New Roman"/>
                        <a:cs typeface="Times New Roman"/>
                        <a:sym typeface="Times New Roman"/>
                      </a:endParaRPr>
                    </a:p>
                    <a:p>
                      <a:pPr marL="0" marR="0" lvl="0" indent="0" algn="just" rtl="0">
                        <a:spcBef>
                          <a:spcPts val="0"/>
                        </a:spcBef>
                        <a:spcAft>
                          <a:spcPts val="0"/>
                        </a:spcAft>
                        <a:buNone/>
                      </a:pPr>
                      <a:endParaRPr sz="2200">
                        <a:latin typeface="Times New Roman"/>
                        <a:ea typeface="Times New Roman"/>
                        <a:cs typeface="Times New Roman"/>
                        <a:sym typeface="Times New Roman"/>
                      </a:endParaRPr>
                    </a:p>
                    <a:p>
                      <a:pPr marL="0" marR="0" lvl="0" indent="0" algn="just" rtl="0">
                        <a:spcBef>
                          <a:spcPts val="0"/>
                        </a:spcBef>
                        <a:spcAft>
                          <a:spcPts val="0"/>
                        </a:spcAft>
                        <a:buNone/>
                      </a:pPr>
                      <a:endParaRPr sz="2200">
                        <a:latin typeface="Times New Roman"/>
                        <a:ea typeface="Times New Roman"/>
                        <a:cs typeface="Times New Roman"/>
                        <a:sym typeface="Times New Roman"/>
                      </a:endParaRPr>
                    </a:p>
                    <a:p>
                      <a:pPr marL="0" marR="0" lvl="0" indent="0" algn="just" rtl="0">
                        <a:spcBef>
                          <a:spcPts val="0"/>
                        </a:spcBef>
                        <a:spcAft>
                          <a:spcPts val="0"/>
                        </a:spcAft>
                        <a:buNone/>
                      </a:pPr>
                      <a:endParaRPr sz="2200">
                        <a:latin typeface="Times New Roman"/>
                        <a:ea typeface="Times New Roman"/>
                        <a:cs typeface="Times New Roman"/>
                        <a:sym typeface="Times New Roman"/>
                      </a:endParaRPr>
                    </a:p>
                  </a:txBody>
                  <a:tcPr marL="91450" marR="91450" marT="45725" marB="45725"/>
                </a:tc>
                <a:tc>
                  <a:txBody>
                    <a:bodyPr/>
                    <a:lstStyle/>
                    <a:p>
                      <a:pPr marL="0" marR="0" lvl="0" indent="0" algn="just" rtl="0">
                        <a:spcBef>
                          <a:spcPts val="0"/>
                        </a:spcBef>
                        <a:spcAft>
                          <a:spcPts val="0"/>
                        </a:spcAft>
                        <a:buNone/>
                      </a:pPr>
                      <a:endParaRPr sz="2200">
                        <a:latin typeface="Times New Roman"/>
                        <a:ea typeface="Times New Roman"/>
                        <a:cs typeface="Times New Roman"/>
                        <a:sym typeface="Times New Roman"/>
                      </a:endParaRPr>
                    </a:p>
                  </a:txBody>
                  <a:tcPr marL="91450" marR="91450" marT="45725" marB="45725"/>
                </a:tc>
                <a:tc>
                  <a:txBody>
                    <a:bodyPr/>
                    <a:lstStyle/>
                    <a:p>
                      <a:pPr marL="0" marR="0" lvl="0" indent="0" algn="just" rtl="0">
                        <a:spcBef>
                          <a:spcPts val="0"/>
                        </a:spcBef>
                        <a:spcAft>
                          <a:spcPts val="0"/>
                        </a:spcAft>
                        <a:buNone/>
                      </a:pPr>
                      <a:endParaRPr sz="2200">
                        <a:latin typeface="Times New Roman"/>
                        <a:ea typeface="Times New Roman"/>
                        <a:cs typeface="Times New Roman"/>
                        <a:sym typeface="Times New Roman"/>
                      </a:endParaRPr>
                    </a:p>
                    <a:p>
                      <a:pPr marL="0" marR="0" lvl="0" indent="0" algn="just" rtl="0">
                        <a:spcBef>
                          <a:spcPts val="0"/>
                        </a:spcBef>
                        <a:spcAft>
                          <a:spcPts val="0"/>
                        </a:spcAft>
                        <a:buNone/>
                      </a:pPr>
                      <a:endParaRPr sz="2200">
                        <a:latin typeface="Times New Roman"/>
                        <a:ea typeface="Times New Roman"/>
                        <a:cs typeface="Times New Roman"/>
                        <a:sym typeface="Times New Roman"/>
                      </a:endParaRPr>
                    </a:p>
                  </a:txBody>
                  <a:tcPr marL="91450" marR="91450" marT="45725" marB="45725"/>
                </a:tc>
                <a:tc>
                  <a:txBody>
                    <a:bodyPr/>
                    <a:lstStyle/>
                    <a:p>
                      <a:pPr marL="0" marR="0" lvl="0" indent="0" algn="just" rtl="0">
                        <a:spcBef>
                          <a:spcPts val="0"/>
                        </a:spcBef>
                        <a:spcAft>
                          <a:spcPts val="0"/>
                        </a:spcAft>
                        <a:buNone/>
                      </a:pPr>
                      <a:endParaRPr sz="2200">
                        <a:latin typeface="Times New Roman"/>
                        <a:ea typeface="Times New Roman"/>
                        <a:cs typeface="Times New Roman"/>
                        <a:sym typeface="Times New Roman"/>
                      </a:endParaRPr>
                    </a:p>
                  </a:txBody>
                  <a:tcPr marL="91450" marR="91450" marT="45725" marB="45725"/>
                </a:tc>
                <a:tc>
                  <a:txBody>
                    <a:bodyPr/>
                    <a:lstStyle/>
                    <a:p>
                      <a:pPr marL="0" marR="0" lvl="0" indent="0" algn="just" rtl="0">
                        <a:spcBef>
                          <a:spcPts val="0"/>
                        </a:spcBef>
                        <a:spcAft>
                          <a:spcPts val="0"/>
                        </a:spcAft>
                        <a:buNone/>
                      </a:pPr>
                      <a:endParaRPr sz="2200">
                        <a:latin typeface="Times New Roman"/>
                        <a:ea typeface="Times New Roman"/>
                        <a:cs typeface="Times New Roman"/>
                        <a:sym typeface="Times New Roman"/>
                      </a:endParaRPr>
                    </a:p>
                  </a:txBody>
                  <a:tcPr marL="91450" marR="91450" marT="45725" marB="45725"/>
                </a:tc>
                <a:tc>
                  <a:txBody>
                    <a:bodyPr/>
                    <a:lstStyle/>
                    <a:p>
                      <a:pPr marL="0" marR="0" lvl="0" indent="0" algn="just" rtl="0">
                        <a:spcBef>
                          <a:spcPts val="0"/>
                        </a:spcBef>
                        <a:spcAft>
                          <a:spcPts val="0"/>
                        </a:spcAft>
                        <a:buNone/>
                      </a:pPr>
                      <a:endParaRPr sz="2200">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2"/>
                  </a:ext>
                </a:extLst>
              </a:tr>
              <a:tr h="1539925">
                <a:tc vMerge="1">
                  <a:txBody>
                    <a:bodyPr/>
                    <a:lstStyle/>
                    <a:p>
                      <a:endParaRPr lang="en-US"/>
                    </a:p>
                  </a:txBody>
                  <a:tcPr/>
                </a:tc>
                <a:tc>
                  <a:txBody>
                    <a:bodyPr/>
                    <a:lstStyle/>
                    <a:p>
                      <a:pPr marL="0" marR="0" lvl="0" indent="0" algn="just" rtl="0">
                        <a:spcBef>
                          <a:spcPts val="0"/>
                        </a:spcBef>
                        <a:spcAft>
                          <a:spcPts val="0"/>
                        </a:spcAft>
                        <a:buNone/>
                      </a:pPr>
                      <a:endParaRPr sz="2200">
                        <a:latin typeface="Times New Roman"/>
                        <a:ea typeface="Times New Roman"/>
                        <a:cs typeface="Times New Roman"/>
                        <a:sym typeface="Times New Roman"/>
                      </a:endParaRPr>
                    </a:p>
                  </a:txBody>
                  <a:tcPr marL="91450" marR="91450" marT="45725" marB="45725"/>
                </a:tc>
                <a:tc>
                  <a:txBody>
                    <a:bodyPr/>
                    <a:lstStyle/>
                    <a:p>
                      <a:pPr marL="0" marR="0" lvl="0" indent="0" algn="just" rtl="0">
                        <a:spcBef>
                          <a:spcPts val="0"/>
                        </a:spcBef>
                        <a:spcAft>
                          <a:spcPts val="0"/>
                        </a:spcAft>
                        <a:buNone/>
                      </a:pPr>
                      <a:endParaRPr sz="2200">
                        <a:latin typeface="Times New Roman"/>
                        <a:ea typeface="Times New Roman"/>
                        <a:cs typeface="Times New Roman"/>
                        <a:sym typeface="Times New Roman"/>
                      </a:endParaRPr>
                    </a:p>
                    <a:p>
                      <a:pPr marL="0" marR="0" lvl="0" indent="0" algn="just" rtl="0">
                        <a:spcBef>
                          <a:spcPts val="0"/>
                        </a:spcBef>
                        <a:spcAft>
                          <a:spcPts val="0"/>
                        </a:spcAft>
                        <a:buNone/>
                      </a:pPr>
                      <a:endParaRPr sz="2200">
                        <a:latin typeface="Times New Roman"/>
                        <a:ea typeface="Times New Roman"/>
                        <a:cs typeface="Times New Roman"/>
                        <a:sym typeface="Times New Roman"/>
                      </a:endParaRPr>
                    </a:p>
                    <a:p>
                      <a:pPr marL="0" marR="0" lvl="0" indent="0" algn="just" rtl="0">
                        <a:spcBef>
                          <a:spcPts val="0"/>
                        </a:spcBef>
                        <a:spcAft>
                          <a:spcPts val="0"/>
                        </a:spcAft>
                        <a:buNone/>
                      </a:pPr>
                      <a:endParaRPr sz="2200">
                        <a:latin typeface="Times New Roman"/>
                        <a:ea typeface="Times New Roman"/>
                        <a:cs typeface="Times New Roman"/>
                        <a:sym typeface="Times New Roman"/>
                      </a:endParaRPr>
                    </a:p>
                    <a:p>
                      <a:pPr marL="0" marR="0" lvl="0" indent="0" algn="just" rtl="0">
                        <a:spcBef>
                          <a:spcPts val="0"/>
                        </a:spcBef>
                        <a:spcAft>
                          <a:spcPts val="0"/>
                        </a:spcAft>
                        <a:buNone/>
                      </a:pPr>
                      <a:endParaRPr sz="2200">
                        <a:latin typeface="Times New Roman"/>
                        <a:ea typeface="Times New Roman"/>
                        <a:cs typeface="Times New Roman"/>
                        <a:sym typeface="Times New Roman"/>
                      </a:endParaRPr>
                    </a:p>
                  </a:txBody>
                  <a:tcPr marL="91450" marR="91450" marT="45725" marB="45725"/>
                </a:tc>
                <a:tc>
                  <a:txBody>
                    <a:bodyPr/>
                    <a:lstStyle/>
                    <a:p>
                      <a:pPr marL="0" marR="0" lvl="0" indent="0" algn="just" rtl="0">
                        <a:spcBef>
                          <a:spcPts val="0"/>
                        </a:spcBef>
                        <a:spcAft>
                          <a:spcPts val="0"/>
                        </a:spcAft>
                        <a:buNone/>
                      </a:pPr>
                      <a:endParaRPr sz="2200">
                        <a:latin typeface="Times New Roman"/>
                        <a:ea typeface="Times New Roman"/>
                        <a:cs typeface="Times New Roman"/>
                        <a:sym typeface="Times New Roman"/>
                      </a:endParaRPr>
                    </a:p>
                  </a:txBody>
                  <a:tcPr marL="91450" marR="91450" marT="45725" marB="45725"/>
                </a:tc>
                <a:tc>
                  <a:txBody>
                    <a:bodyPr/>
                    <a:lstStyle/>
                    <a:p>
                      <a:pPr marL="0" marR="0" lvl="0" indent="0" algn="just" rtl="0">
                        <a:spcBef>
                          <a:spcPts val="0"/>
                        </a:spcBef>
                        <a:spcAft>
                          <a:spcPts val="0"/>
                        </a:spcAft>
                        <a:buNone/>
                      </a:pPr>
                      <a:endParaRPr sz="2200">
                        <a:latin typeface="Times New Roman"/>
                        <a:ea typeface="Times New Roman"/>
                        <a:cs typeface="Times New Roman"/>
                        <a:sym typeface="Times New Roman"/>
                      </a:endParaRPr>
                    </a:p>
                  </a:txBody>
                  <a:tcPr marL="91450" marR="91450" marT="45725" marB="45725"/>
                </a:tc>
                <a:tc>
                  <a:txBody>
                    <a:bodyPr/>
                    <a:lstStyle/>
                    <a:p>
                      <a:pPr marL="0" marR="0" lvl="0" indent="0" algn="just" rtl="0">
                        <a:spcBef>
                          <a:spcPts val="0"/>
                        </a:spcBef>
                        <a:spcAft>
                          <a:spcPts val="0"/>
                        </a:spcAft>
                        <a:buNone/>
                      </a:pPr>
                      <a:endParaRPr sz="2200">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3"/>
                  </a:ext>
                </a:extLst>
              </a:tr>
            </a:tbl>
          </a:graphicData>
        </a:graphic>
      </p:graphicFrame>
      <p:sp>
        <p:nvSpPr>
          <p:cNvPr id="443" name="Google Shape;443;p28"/>
          <p:cNvSpPr/>
          <p:nvPr/>
        </p:nvSpPr>
        <p:spPr>
          <a:xfrm>
            <a:off x="2974460" y="787083"/>
            <a:ext cx="1462165"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FFF00"/>
                </a:solidFill>
                <a:latin typeface="Times New Roman"/>
                <a:ea typeface="Times New Roman"/>
                <a:cs typeface="Times New Roman"/>
                <a:sym typeface="Times New Roman"/>
              </a:rPr>
              <a:t>ĐƠN</a:t>
            </a:r>
            <a:endParaRPr sz="2200" b="1">
              <a:solidFill>
                <a:srgbClr val="FFFF00"/>
              </a:solidFill>
              <a:latin typeface="Times New Roman"/>
              <a:ea typeface="Times New Roman"/>
              <a:cs typeface="Times New Roman"/>
              <a:sym typeface="Times New Roman"/>
            </a:endParaRPr>
          </a:p>
        </p:txBody>
      </p:sp>
      <p:sp>
        <p:nvSpPr>
          <p:cNvPr id="444" name="Google Shape;444;p28"/>
          <p:cNvSpPr/>
          <p:nvPr/>
        </p:nvSpPr>
        <p:spPr>
          <a:xfrm>
            <a:off x="5178187" y="785925"/>
            <a:ext cx="1462165"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FFF00"/>
                </a:solidFill>
                <a:latin typeface="Times New Roman"/>
                <a:ea typeface="Times New Roman"/>
                <a:cs typeface="Times New Roman"/>
                <a:sym typeface="Times New Roman"/>
              </a:rPr>
              <a:t>ĐỀ NGHỊ</a:t>
            </a:r>
            <a:endParaRPr sz="2200" b="1">
              <a:solidFill>
                <a:srgbClr val="FFFF00"/>
              </a:solidFill>
              <a:latin typeface="Times New Roman"/>
              <a:ea typeface="Times New Roman"/>
              <a:cs typeface="Times New Roman"/>
              <a:sym typeface="Times New Roman"/>
            </a:endParaRPr>
          </a:p>
        </p:txBody>
      </p:sp>
      <p:sp>
        <p:nvSpPr>
          <p:cNvPr id="445" name="Google Shape;445;p28"/>
          <p:cNvSpPr/>
          <p:nvPr/>
        </p:nvSpPr>
        <p:spPr>
          <a:xfrm>
            <a:off x="7554329" y="783340"/>
            <a:ext cx="175332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FFF00"/>
                </a:solidFill>
                <a:latin typeface="Times New Roman"/>
                <a:ea typeface="Times New Roman"/>
                <a:cs typeface="Times New Roman"/>
                <a:sym typeface="Times New Roman"/>
              </a:rPr>
              <a:t>BÁO CÁO</a:t>
            </a:r>
            <a:endParaRPr sz="2200" b="1">
              <a:solidFill>
                <a:srgbClr val="FFFF00"/>
              </a:solidFill>
              <a:latin typeface="Times New Roman"/>
              <a:ea typeface="Times New Roman"/>
              <a:cs typeface="Times New Roman"/>
              <a:sym typeface="Times New Roman"/>
            </a:endParaRPr>
          </a:p>
        </p:txBody>
      </p:sp>
      <p:sp>
        <p:nvSpPr>
          <p:cNvPr id="446" name="Google Shape;446;p28"/>
          <p:cNvSpPr/>
          <p:nvPr/>
        </p:nvSpPr>
        <p:spPr>
          <a:xfrm>
            <a:off x="9423765" y="783339"/>
            <a:ext cx="2365229"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FFF00"/>
                </a:solidFill>
                <a:latin typeface="Times New Roman"/>
                <a:ea typeface="Times New Roman"/>
                <a:cs typeface="Times New Roman"/>
                <a:sym typeface="Times New Roman"/>
              </a:rPr>
              <a:t>TƯỜNG TRÌNH</a:t>
            </a:r>
            <a:endParaRPr sz="2200" b="1">
              <a:solidFill>
                <a:srgbClr val="FFFF00"/>
              </a:solidFill>
              <a:latin typeface="Times New Roman"/>
              <a:ea typeface="Times New Roman"/>
              <a:cs typeface="Times New Roman"/>
              <a:sym typeface="Times New Roman"/>
            </a:endParaRPr>
          </a:p>
        </p:txBody>
      </p:sp>
      <p:sp>
        <p:nvSpPr>
          <p:cNvPr id="447" name="Google Shape;447;p28"/>
          <p:cNvSpPr/>
          <p:nvPr/>
        </p:nvSpPr>
        <p:spPr>
          <a:xfrm>
            <a:off x="2831739" y="2410612"/>
            <a:ext cx="8291439"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dk1"/>
                </a:solidFill>
                <a:latin typeface="Times New Roman"/>
                <a:ea typeface="Times New Roman"/>
                <a:cs typeface="Times New Roman"/>
                <a:sym typeface="Times New Roman"/>
              </a:rPr>
              <a:t>- Người nhận: một người hay một cơ quan, tổ chức có quyền hạn giải quyết</a:t>
            </a:r>
            <a:endParaRPr sz="2400">
              <a:solidFill>
                <a:schemeClr val="dk1"/>
              </a:solidFill>
              <a:latin typeface="Times New Roman"/>
              <a:ea typeface="Times New Roman"/>
              <a:cs typeface="Times New Roman"/>
              <a:sym typeface="Times New Roman"/>
            </a:endParaRPr>
          </a:p>
        </p:txBody>
      </p:sp>
      <p:sp>
        <p:nvSpPr>
          <p:cNvPr id="448" name="Google Shape;448;p28"/>
          <p:cNvSpPr/>
          <p:nvPr/>
        </p:nvSpPr>
        <p:spPr>
          <a:xfrm>
            <a:off x="2811805" y="4569477"/>
            <a:ext cx="1844214" cy="830997"/>
          </a:xfrm>
          <a:prstGeom prst="rect">
            <a:avLst/>
          </a:prstGeom>
          <a:solidFill>
            <a:srgbClr val="0080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00"/>
                </a:solidFill>
                <a:latin typeface="Times New Roman"/>
                <a:ea typeface="Times New Roman"/>
                <a:cs typeface="Times New Roman"/>
                <a:sym typeface="Times New Roman"/>
              </a:rPr>
              <a:t>Đề đạt nguyện vọng</a:t>
            </a:r>
            <a:endParaRPr sz="2400">
              <a:solidFill>
                <a:srgbClr val="FFFF00"/>
              </a:solidFill>
              <a:latin typeface="Times New Roman"/>
              <a:ea typeface="Times New Roman"/>
              <a:cs typeface="Times New Roman"/>
              <a:sym typeface="Times New Roman"/>
            </a:endParaRPr>
          </a:p>
        </p:txBody>
      </p:sp>
      <p:sp>
        <p:nvSpPr>
          <p:cNvPr id="449" name="Google Shape;449;p28"/>
          <p:cNvSpPr/>
          <p:nvPr/>
        </p:nvSpPr>
        <p:spPr>
          <a:xfrm>
            <a:off x="4896785" y="4515309"/>
            <a:ext cx="1974989" cy="1200329"/>
          </a:xfrm>
          <a:prstGeom prst="rect">
            <a:avLst/>
          </a:prstGeom>
          <a:solidFill>
            <a:srgbClr val="666633"/>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Times New Roman"/>
                <a:ea typeface="Times New Roman"/>
                <a:cs typeface="Times New Roman"/>
                <a:sym typeface="Times New Roman"/>
              </a:rPr>
              <a:t>Đề đạt nhu cầu, quyền lợi chính đáng</a:t>
            </a:r>
            <a:endParaRPr sz="2400">
              <a:solidFill>
                <a:schemeClr val="lt1"/>
              </a:solidFill>
              <a:latin typeface="Times New Roman"/>
              <a:ea typeface="Times New Roman"/>
              <a:cs typeface="Times New Roman"/>
              <a:sym typeface="Times New Roman"/>
            </a:endParaRPr>
          </a:p>
        </p:txBody>
      </p:sp>
      <p:sp>
        <p:nvSpPr>
          <p:cNvPr id="450" name="Google Shape;450;p28"/>
          <p:cNvSpPr/>
          <p:nvPr/>
        </p:nvSpPr>
        <p:spPr>
          <a:xfrm>
            <a:off x="7239376" y="4519817"/>
            <a:ext cx="2044489" cy="1200329"/>
          </a:xfrm>
          <a:prstGeom prst="rect">
            <a:avLst/>
          </a:prstGeom>
          <a:solidFill>
            <a:srgbClr val="FFFF9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Times New Roman"/>
                <a:ea typeface="Times New Roman"/>
                <a:cs typeface="Times New Roman"/>
                <a:sym typeface="Times New Roman"/>
              </a:rPr>
              <a:t>Trình bày sự việc và kết quả đạt được</a:t>
            </a:r>
            <a:endParaRPr sz="2400">
              <a:solidFill>
                <a:schemeClr val="dk1"/>
              </a:solidFill>
              <a:latin typeface="Times New Roman"/>
              <a:ea typeface="Times New Roman"/>
              <a:cs typeface="Times New Roman"/>
              <a:sym typeface="Times New Roman"/>
            </a:endParaRPr>
          </a:p>
        </p:txBody>
      </p:sp>
      <p:sp>
        <p:nvSpPr>
          <p:cNvPr id="451" name="Google Shape;451;p28"/>
          <p:cNvSpPr/>
          <p:nvPr/>
        </p:nvSpPr>
        <p:spPr>
          <a:xfrm>
            <a:off x="9499398" y="4532220"/>
            <a:ext cx="2213961" cy="1200329"/>
          </a:xfrm>
          <a:prstGeom prst="rect">
            <a:avLst/>
          </a:prstGeom>
          <a:solidFill>
            <a:srgbClr val="FF9933"/>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C00000"/>
                </a:solidFill>
                <a:latin typeface="Times New Roman"/>
                <a:ea typeface="Times New Roman"/>
                <a:cs typeface="Times New Roman"/>
                <a:sym typeface="Times New Roman"/>
              </a:rPr>
              <a:t>Trình bày thiệt hại hay mức độ trách nhiệm</a:t>
            </a:r>
            <a:endParaRPr sz="2400">
              <a:solidFill>
                <a:srgbClr val="C00000"/>
              </a:solidFill>
              <a:latin typeface="Times New Roman"/>
              <a:ea typeface="Times New Roman"/>
              <a:cs typeface="Times New Roman"/>
              <a:sym typeface="Times New Roman"/>
            </a:endParaRPr>
          </a:p>
        </p:txBody>
      </p:sp>
      <p:sp>
        <p:nvSpPr>
          <p:cNvPr id="452" name="Google Shape;452;p28"/>
          <p:cNvSpPr/>
          <p:nvPr/>
        </p:nvSpPr>
        <p:spPr>
          <a:xfrm>
            <a:off x="1745767" y="4624342"/>
            <a:ext cx="1176173"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C00000"/>
                </a:solidFill>
                <a:latin typeface="Times New Roman"/>
                <a:ea typeface="Times New Roman"/>
                <a:cs typeface="Times New Roman"/>
                <a:sym typeface="Times New Roman"/>
              </a:rPr>
              <a:t>Mục </a:t>
            </a:r>
            <a:endParaRPr>
              <a:solidFill>
                <a:srgbClr val="C00000"/>
              </a:solidFill>
            </a:endParaRPr>
          </a:p>
          <a:p>
            <a:pPr marL="0" marR="0" lvl="0" indent="0" algn="just" rtl="0">
              <a:spcBef>
                <a:spcPts val="0"/>
              </a:spcBef>
              <a:spcAft>
                <a:spcPts val="0"/>
              </a:spcAft>
              <a:buNone/>
            </a:pPr>
            <a:r>
              <a:rPr lang="en-US" sz="2400" b="1">
                <a:solidFill>
                  <a:srgbClr val="C00000"/>
                </a:solidFill>
                <a:latin typeface="Times New Roman"/>
                <a:ea typeface="Times New Roman"/>
                <a:cs typeface="Times New Roman"/>
                <a:sym typeface="Times New Roman"/>
              </a:rPr>
              <a:t>đích</a:t>
            </a:r>
            <a:endParaRPr sz="2400" b="1">
              <a:solidFill>
                <a:srgbClr val="C00000"/>
              </a:solidFill>
              <a:latin typeface="Times New Roman"/>
              <a:ea typeface="Times New Roman"/>
              <a:cs typeface="Times New Roman"/>
              <a:sym typeface="Times New Roman"/>
            </a:endParaRPr>
          </a:p>
        </p:txBody>
      </p:sp>
      <p:sp>
        <p:nvSpPr>
          <p:cNvPr id="453" name="Google Shape;453;p28"/>
          <p:cNvSpPr/>
          <p:nvPr/>
        </p:nvSpPr>
        <p:spPr>
          <a:xfrm>
            <a:off x="2885749" y="3526964"/>
            <a:ext cx="169632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Times New Roman"/>
                <a:ea typeface="Times New Roman"/>
                <a:cs typeface="Times New Roman"/>
                <a:sym typeface="Times New Roman"/>
              </a:rPr>
              <a:t>Cá nhân</a:t>
            </a:r>
            <a:endParaRPr sz="2400">
              <a:solidFill>
                <a:schemeClr val="lt1"/>
              </a:solidFill>
              <a:latin typeface="Times New Roman"/>
              <a:ea typeface="Times New Roman"/>
              <a:cs typeface="Times New Roman"/>
              <a:sym typeface="Times New Roman"/>
            </a:endParaRPr>
          </a:p>
        </p:txBody>
      </p:sp>
      <p:sp>
        <p:nvSpPr>
          <p:cNvPr id="454" name="Google Shape;454;p28"/>
          <p:cNvSpPr/>
          <p:nvPr/>
        </p:nvSpPr>
        <p:spPr>
          <a:xfrm>
            <a:off x="4865794" y="3359865"/>
            <a:ext cx="203697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C00000"/>
                </a:solidFill>
                <a:latin typeface="Times New Roman"/>
                <a:ea typeface="Times New Roman"/>
                <a:cs typeface="Times New Roman"/>
                <a:sym typeface="Times New Roman"/>
              </a:rPr>
              <a:t>Cá nhân hoặc tập thể</a:t>
            </a:r>
            <a:endParaRPr sz="2400">
              <a:solidFill>
                <a:srgbClr val="C00000"/>
              </a:solidFill>
              <a:latin typeface="Times New Roman"/>
              <a:ea typeface="Times New Roman"/>
              <a:cs typeface="Times New Roman"/>
              <a:sym typeface="Times New Roman"/>
            </a:endParaRPr>
          </a:p>
        </p:txBody>
      </p:sp>
      <p:sp>
        <p:nvSpPr>
          <p:cNvPr id="455" name="Google Shape;455;p28"/>
          <p:cNvSpPr/>
          <p:nvPr/>
        </p:nvSpPr>
        <p:spPr>
          <a:xfrm>
            <a:off x="7239376" y="3379090"/>
            <a:ext cx="1930488"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C00000"/>
                </a:solidFill>
                <a:latin typeface="Times New Roman"/>
                <a:ea typeface="Times New Roman"/>
                <a:cs typeface="Times New Roman"/>
                <a:sym typeface="Times New Roman"/>
              </a:rPr>
              <a:t>Cá nhân hoặc tập thể</a:t>
            </a:r>
            <a:endParaRPr sz="2400">
              <a:solidFill>
                <a:srgbClr val="C00000"/>
              </a:solidFill>
              <a:latin typeface="Times New Roman"/>
              <a:ea typeface="Times New Roman"/>
              <a:cs typeface="Times New Roman"/>
              <a:sym typeface="Times New Roman"/>
            </a:endParaRPr>
          </a:p>
        </p:txBody>
      </p:sp>
      <p:sp>
        <p:nvSpPr>
          <p:cNvPr id="456" name="Google Shape;456;p28"/>
          <p:cNvSpPr/>
          <p:nvPr/>
        </p:nvSpPr>
        <p:spPr>
          <a:xfrm>
            <a:off x="9447872" y="3482632"/>
            <a:ext cx="206311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Times New Roman"/>
                <a:ea typeface="Times New Roman"/>
                <a:cs typeface="Times New Roman"/>
                <a:sym typeface="Times New Roman"/>
              </a:rPr>
              <a:t>Cá nhân</a:t>
            </a:r>
            <a:endParaRPr sz="2400">
              <a:solidFill>
                <a:schemeClr val="lt1"/>
              </a:solidFill>
              <a:latin typeface="Times New Roman"/>
              <a:ea typeface="Times New Roman"/>
              <a:cs typeface="Times New Roman"/>
              <a:sym typeface="Times New Roman"/>
            </a:endParaRPr>
          </a:p>
        </p:txBody>
      </p:sp>
      <p:sp>
        <p:nvSpPr>
          <p:cNvPr id="457" name="Google Shape;457;p28"/>
          <p:cNvSpPr/>
          <p:nvPr/>
        </p:nvSpPr>
        <p:spPr>
          <a:xfrm>
            <a:off x="1684553" y="3359865"/>
            <a:ext cx="1147186"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C00000"/>
                </a:solidFill>
                <a:latin typeface="Times New Roman"/>
                <a:ea typeface="Times New Roman"/>
                <a:cs typeface="Times New Roman"/>
                <a:sym typeface="Times New Roman"/>
              </a:rPr>
              <a:t>Người viết</a:t>
            </a:r>
            <a:endParaRPr sz="2400" b="1">
              <a:solidFill>
                <a:srgbClr val="C00000"/>
              </a:solidFill>
              <a:latin typeface="Times New Roman"/>
              <a:ea typeface="Times New Roman"/>
              <a:cs typeface="Times New Roman"/>
              <a:sym typeface="Times New Roman"/>
            </a:endParaRPr>
          </a:p>
        </p:txBody>
      </p:sp>
      <p:sp>
        <p:nvSpPr>
          <p:cNvPr id="458" name="Google Shape;458;p28"/>
          <p:cNvSpPr/>
          <p:nvPr/>
        </p:nvSpPr>
        <p:spPr>
          <a:xfrm>
            <a:off x="2791376" y="1456000"/>
            <a:ext cx="4849628"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dk1"/>
                </a:solidFill>
                <a:latin typeface="Times New Roman"/>
                <a:ea typeface="Times New Roman"/>
                <a:cs typeface="Times New Roman"/>
                <a:sym typeface="Times New Roman"/>
              </a:rPr>
              <a:t>- Đều là văn bản hành chính, công vụ</a:t>
            </a:r>
            <a:endParaRPr sz="2400">
              <a:solidFill>
                <a:schemeClr val="dk1"/>
              </a:solidFill>
              <a:latin typeface="Times New Roman"/>
              <a:ea typeface="Times New Roman"/>
              <a:cs typeface="Times New Roman"/>
              <a:sym typeface="Times New Roman"/>
            </a:endParaRPr>
          </a:p>
        </p:txBody>
      </p:sp>
      <p:sp>
        <p:nvSpPr>
          <p:cNvPr id="459" name="Google Shape;459;p28"/>
          <p:cNvSpPr/>
          <p:nvPr/>
        </p:nvSpPr>
        <p:spPr>
          <a:xfrm>
            <a:off x="2786002" y="1952690"/>
            <a:ext cx="4768327"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dk1"/>
                </a:solidFill>
                <a:latin typeface="Times New Roman"/>
                <a:ea typeface="Times New Roman"/>
                <a:cs typeface="Times New Roman"/>
                <a:sym typeface="Times New Roman"/>
              </a:rPr>
              <a:t>- Theo thể thức văn bản quy định</a:t>
            </a:r>
            <a:endParaRPr sz="2400">
              <a:solidFill>
                <a:schemeClr val="dk1"/>
              </a:solidFill>
              <a:latin typeface="Times New Roman"/>
              <a:ea typeface="Times New Roman"/>
              <a:cs typeface="Times New Roman"/>
              <a:sym typeface="Times New Roman"/>
            </a:endParaRPr>
          </a:p>
        </p:txBody>
      </p:sp>
      <p:sp>
        <p:nvSpPr>
          <p:cNvPr id="460" name="Google Shape;460;p28"/>
          <p:cNvSpPr/>
          <p:nvPr/>
        </p:nvSpPr>
        <p:spPr>
          <a:xfrm>
            <a:off x="658369" y="1652853"/>
            <a:ext cx="176396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C00000"/>
                </a:solidFill>
                <a:latin typeface="Times New Roman"/>
                <a:ea typeface="Times New Roman"/>
                <a:cs typeface="Times New Roman"/>
                <a:sym typeface="Times New Roman"/>
              </a:rPr>
              <a:t>GIỐNG NHAU</a:t>
            </a:r>
            <a:endParaRPr sz="2400" b="1">
              <a:solidFill>
                <a:srgbClr val="C00000"/>
              </a:solidFill>
              <a:latin typeface="Times New Roman"/>
              <a:ea typeface="Times New Roman"/>
              <a:cs typeface="Times New Roman"/>
              <a:sym typeface="Times New Roman"/>
            </a:endParaRPr>
          </a:p>
        </p:txBody>
      </p:sp>
      <p:sp>
        <p:nvSpPr>
          <p:cNvPr id="461" name="Google Shape;461;p28"/>
          <p:cNvSpPr/>
          <p:nvPr/>
        </p:nvSpPr>
        <p:spPr>
          <a:xfrm>
            <a:off x="403006" y="4143418"/>
            <a:ext cx="1267131"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C00000"/>
                </a:solidFill>
                <a:latin typeface="Times New Roman"/>
                <a:ea typeface="Times New Roman"/>
                <a:cs typeface="Times New Roman"/>
                <a:sym typeface="Times New Roman"/>
              </a:rPr>
              <a:t>KHÁCNHAU</a:t>
            </a:r>
            <a:endParaRPr sz="2400" b="1">
              <a:solidFill>
                <a:srgbClr val="C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
                                        </p:tgtEl>
                                        <p:attrNameLst>
                                          <p:attrName>style.visibility</p:attrName>
                                        </p:attrNameLst>
                                      </p:cBhvr>
                                      <p:to>
                                        <p:strVal val="visible"/>
                                      </p:to>
                                    </p:set>
                                    <p:animEffect transition="in" filter="fade">
                                      <p:cBhvr>
                                        <p:cTn id="7" dur="500"/>
                                        <p:tgtEl>
                                          <p:spTgt spid="460"/>
                                        </p:tgtEl>
                                      </p:cBhvr>
                                    </p:animEffect>
                                  </p:childTnLst>
                                </p:cTn>
                              </p:par>
                              <p:par>
                                <p:cTn id="8" presetID="10" presetClass="entr" presetSubtype="0" fill="hold" nodeType="withEffect">
                                  <p:stCondLst>
                                    <p:cond delay="0"/>
                                  </p:stCondLst>
                                  <p:childTnLst>
                                    <p:set>
                                      <p:cBhvr>
                                        <p:cTn id="9" dur="1" fill="hold">
                                          <p:stCondLst>
                                            <p:cond delay="0"/>
                                          </p:stCondLst>
                                        </p:cTn>
                                        <p:tgtEl>
                                          <p:spTgt spid="458"/>
                                        </p:tgtEl>
                                        <p:attrNameLst>
                                          <p:attrName>style.visibility</p:attrName>
                                        </p:attrNameLst>
                                      </p:cBhvr>
                                      <p:to>
                                        <p:strVal val="visible"/>
                                      </p:to>
                                    </p:set>
                                    <p:animEffect transition="in" filter="fade">
                                      <p:cBhvr>
                                        <p:cTn id="10" dur="500"/>
                                        <p:tgtEl>
                                          <p:spTgt spid="458"/>
                                        </p:tgtEl>
                                      </p:cBhvr>
                                    </p:animEffect>
                                  </p:childTnLst>
                                </p:cTn>
                              </p:par>
                              <p:par>
                                <p:cTn id="11" presetID="10" presetClass="entr" presetSubtype="0" fill="hold" nodeType="withEffect">
                                  <p:stCondLst>
                                    <p:cond delay="0"/>
                                  </p:stCondLst>
                                  <p:childTnLst>
                                    <p:set>
                                      <p:cBhvr>
                                        <p:cTn id="12" dur="1" fill="hold">
                                          <p:stCondLst>
                                            <p:cond delay="0"/>
                                          </p:stCondLst>
                                        </p:cTn>
                                        <p:tgtEl>
                                          <p:spTgt spid="459"/>
                                        </p:tgtEl>
                                        <p:attrNameLst>
                                          <p:attrName>style.visibility</p:attrName>
                                        </p:attrNameLst>
                                      </p:cBhvr>
                                      <p:to>
                                        <p:strVal val="visible"/>
                                      </p:to>
                                    </p:set>
                                    <p:animEffect transition="in" filter="fade">
                                      <p:cBhvr>
                                        <p:cTn id="13" dur="500"/>
                                        <p:tgtEl>
                                          <p:spTgt spid="459"/>
                                        </p:tgtEl>
                                      </p:cBhvr>
                                    </p:animEffect>
                                  </p:childTnLst>
                                </p:cTn>
                              </p:par>
                              <p:par>
                                <p:cTn id="14" presetID="10" presetClass="entr" presetSubtype="0" fill="hold" nodeType="withEffect">
                                  <p:stCondLst>
                                    <p:cond delay="0"/>
                                  </p:stCondLst>
                                  <p:childTnLst>
                                    <p:set>
                                      <p:cBhvr>
                                        <p:cTn id="15" dur="1" fill="hold">
                                          <p:stCondLst>
                                            <p:cond delay="0"/>
                                          </p:stCondLst>
                                        </p:cTn>
                                        <p:tgtEl>
                                          <p:spTgt spid="447"/>
                                        </p:tgtEl>
                                        <p:attrNameLst>
                                          <p:attrName>style.visibility</p:attrName>
                                        </p:attrNameLst>
                                      </p:cBhvr>
                                      <p:to>
                                        <p:strVal val="visible"/>
                                      </p:to>
                                    </p:set>
                                    <p:animEffect transition="in" filter="fade">
                                      <p:cBhvr>
                                        <p:cTn id="16" dur="500"/>
                                        <p:tgtEl>
                                          <p:spTgt spid="44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61"/>
                                        </p:tgtEl>
                                        <p:attrNameLst>
                                          <p:attrName>style.visibility</p:attrName>
                                        </p:attrNameLst>
                                      </p:cBhvr>
                                      <p:to>
                                        <p:strVal val="visible"/>
                                      </p:to>
                                    </p:set>
                                    <p:animEffect transition="in" filter="fade">
                                      <p:cBhvr>
                                        <p:cTn id="21" dur="1000"/>
                                        <p:tgtEl>
                                          <p:spTgt spid="461"/>
                                        </p:tgtEl>
                                      </p:cBhvr>
                                    </p:animEffect>
                                  </p:childTnLst>
                                </p:cTn>
                              </p:par>
                              <p:par>
                                <p:cTn id="22" presetID="10" presetClass="entr" presetSubtype="0" fill="hold" nodeType="withEffect">
                                  <p:stCondLst>
                                    <p:cond delay="0"/>
                                  </p:stCondLst>
                                  <p:childTnLst>
                                    <p:set>
                                      <p:cBhvr>
                                        <p:cTn id="23" dur="1" fill="hold">
                                          <p:stCondLst>
                                            <p:cond delay="0"/>
                                          </p:stCondLst>
                                        </p:cTn>
                                        <p:tgtEl>
                                          <p:spTgt spid="457"/>
                                        </p:tgtEl>
                                        <p:attrNameLst>
                                          <p:attrName>style.visibility</p:attrName>
                                        </p:attrNameLst>
                                      </p:cBhvr>
                                      <p:to>
                                        <p:strVal val="visible"/>
                                      </p:to>
                                    </p:set>
                                    <p:animEffect transition="in" filter="fade">
                                      <p:cBhvr>
                                        <p:cTn id="24" dur="1000"/>
                                        <p:tgtEl>
                                          <p:spTgt spid="457"/>
                                        </p:tgtEl>
                                      </p:cBhvr>
                                    </p:animEffect>
                                  </p:childTnLst>
                                </p:cTn>
                              </p:par>
                              <p:par>
                                <p:cTn id="25" presetID="10" presetClass="entr" presetSubtype="0" fill="hold" nodeType="withEffect">
                                  <p:stCondLst>
                                    <p:cond delay="0"/>
                                  </p:stCondLst>
                                  <p:childTnLst>
                                    <p:set>
                                      <p:cBhvr>
                                        <p:cTn id="26" dur="1" fill="hold">
                                          <p:stCondLst>
                                            <p:cond delay="0"/>
                                          </p:stCondLst>
                                        </p:cTn>
                                        <p:tgtEl>
                                          <p:spTgt spid="453"/>
                                        </p:tgtEl>
                                        <p:attrNameLst>
                                          <p:attrName>style.visibility</p:attrName>
                                        </p:attrNameLst>
                                      </p:cBhvr>
                                      <p:to>
                                        <p:strVal val="visible"/>
                                      </p:to>
                                    </p:set>
                                    <p:animEffect transition="in" filter="fade">
                                      <p:cBhvr>
                                        <p:cTn id="27" dur="1000"/>
                                        <p:tgtEl>
                                          <p:spTgt spid="453"/>
                                        </p:tgtEl>
                                      </p:cBhvr>
                                    </p:animEffect>
                                  </p:childTnLst>
                                </p:cTn>
                              </p:par>
                              <p:par>
                                <p:cTn id="28" presetID="10" presetClass="entr" presetSubtype="0" fill="hold" nodeType="withEffect">
                                  <p:stCondLst>
                                    <p:cond delay="0"/>
                                  </p:stCondLst>
                                  <p:childTnLst>
                                    <p:set>
                                      <p:cBhvr>
                                        <p:cTn id="29" dur="1" fill="hold">
                                          <p:stCondLst>
                                            <p:cond delay="0"/>
                                          </p:stCondLst>
                                        </p:cTn>
                                        <p:tgtEl>
                                          <p:spTgt spid="454"/>
                                        </p:tgtEl>
                                        <p:attrNameLst>
                                          <p:attrName>style.visibility</p:attrName>
                                        </p:attrNameLst>
                                      </p:cBhvr>
                                      <p:to>
                                        <p:strVal val="visible"/>
                                      </p:to>
                                    </p:set>
                                    <p:animEffect transition="in" filter="fade">
                                      <p:cBhvr>
                                        <p:cTn id="30" dur="1000"/>
                                        <p:tgtEl>
                                          <p:spTgt spid="454"/>
                                        </p:tgtEl>
                                      </p:cBhvr>
                                    </p:animEffect>
                                  </p:childTnLst>
                                </p:cTn>
                              </p:par>
                              <p:par>
                                <p:cTn id="31" presetID="10" presetClass="entr" presetSubtype="0" fill="hold" nodeType="withEffect">
                                  <p:stCondLst>
                                    <p:cond delay="0"/>
                                  </p:stCondLst>
                                  <p:childTnLst>
                                    <p:set>
                                      <p:cBhvr>
                                        <p:cTn id="32" dur="1" fill="hold">
                                          <p:stCondLst>
                                            <p:cond delay="0"/>
                                          </p:stCondLst>
                                        </p:cTn>
                                        <p:tgtEl>
                                          <p:spTgt spid="455"/>
                                        </p:tgtEl>
                                        <p:attrNameLst>
                                          <p:attrName>style.visibility</p:attrName>
                                        </p:attrNameLst>
                                      </p:cBhvr>
                                      <p:to>
                                        <p:strVal val="visible"/>
                                      </p:to>
                                    </p:set>
                                    <p:animEffect transition="in" filter="fade">
                                      <p:cBhvr>
                                        <p:cTn id="33" dur="1000"/>
                                        <p:tgtEl>
                                          <p:spTgt spid="455"/>
                                        </p:tgtEl>
                                      </p:cBhvr>
                                    </p:animEffect>
                                  </p:childTnLst>
                                </p:cTn>
                              </p:par>
                              <p:par>
                                <p:cTn id="34" presetID="10" presetClass="entr" presetSubtype="0" fill="hold" nodeType="withEffect">
                                  <p:stCondLst>
                                    <p:cond delay="0"/>
                                  </p:stCondLst>
                                  <p:childTnLst>
                                    <p:set>
                                      <p:cBhvr>
                                        <p:cTn id="35" dur="1" fill="hold">
                                          <p:stCondLst>
                                            <p:cond delay="0"/>
                                          </p:stCondLst>
                                        </p:cTn>
                                        <p:tgtEl>
                                          <p:spTgt spid="456"/>
                                        </p:tgtEl>
                                        <p:attrNameLst>
                                          <p:attrName>style.visibility</p:attrName>
                                        </p:attrNameLst>
                                      </p:cBhvr>
                                      <p:to>
                                        <p:strVal val="visible"/>
                                      </p:to>
                                    </p:set>
                                    <p:animEffect transition="in" filter="fade">
                                      <p:cBhvr>
                                        <p:cTn id="36" dur="1000"/>
                                        <p:tgtEl>
                                          <p:spTgt spid="456"/>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448"/>
                                        </p:tgtEl>
                                        <p:attrNameLst>
                                          <p:attrName>style.visibility</p:attrName>
                                        </p:attrNameLst>
                                      </p:cBhvr>
                                      <p:to>
                                        <p:strVal val="visible"/>
                                      </p:to>
                                    </p:set>
                                    <p:anim calcmode="lin" valueType="num">
                                      <p:cBhvr additive="base">
                                        <p:cTn id="41" dur="500"/>
                                        <p:tgtEl>
                                          <p:spTgt spid="448"/>
                                        </p:tgtEl>
                                        <p:attrNameLst>
                                          <p:attrName>ppt_w</p:attrName>
                                        </p:attrNameLst>
                                      </p:cBhvr>
                                      <p:tavLst>
                                        <p:tav tm="0">
                                          <p:val>
                                            <p:strVal val="0"/>
                                          </p:val>
                                        </p:tav>
                                        <p:tav tm="100000">
                                          <p:val>
                                            <p:strVal val="#ppt_w"/>
                                          </p:val>
                                        </p:tav>
                                      </p:tavLst>
                                    </p:anim>
                                    <p:anim calcmode="lin" valueType="num">
                                      <p:cBhvr additive="base">
                                        <p:cTn id="42" dur="500"/>
                                        <p:tgtEl>
                                          <p:spTgt spid="448"/>
                                        </p:tgtEl>
                                        <p:attrNameLst>
                                          <p:attrName>ppt_h</p:attrName>
                                        </p:attrNameLst>
                                      </p:cBhvr>
                                      <p:tavLst>
                                        <p:tav tm="0">
                                          <p:val>
                                            <p:str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452"/>
                                        </p:tgtEl>
                                        <p:attrNameLst>
                                          <p:attrName>style.visibility</p:attrName>
                                        </p:attrNameLst>
                                      </p:cBhvr>
                                      <p:to>
                                        <p:strVal val="visible"/>
                                      </p:to>
                                    </p:set>
                                    <p:anim calcmode="lin" valueType="num">
                                      <p:cBhvr additive="base">
                                        <p:cTn id="45" dur="500"/>
                                        <p:tgtEl>
                                          <p:spTgt spid="452"/>
                                        </p:tgtEl>
                                        <p:attrNameLst>
                                          <p:attrName>ppt_w</p:attrName>
                                        </p:attrNameLst>
                                      </p:cBhvr>
                                      <p:tavLst>
                                        <p:tav tm="0">
                                          <p:val>
                                            <p:strVal val="0"/>
                                          </p:val>
                                        </p:tav>
                                        <p:tav tm="100000">
                                          <p:val>
                                            <p:strVal val="#ppt_w"/>
                                          </p:val>
                                        </p:tav>
                                      </p:tavLst>
                                    </p:anim>
                                    <p:anim calcmode="lin" valueType="num">
                                      <p:cBhvr additive="base">
                                        <p:cTn id="46" dur="500"/>
                                        <p:tgtEl>
                                          <p:spTgt spid="452"/>
                                        </p:tgtEl>
                                        <p:attrNameLst>
                                          <p:attrName>ppt_h</p:attrName>
                                        </p:attrNameLst>
                                      </p:cBhvr>
                                      <p:tavLst>
                                        <p:tav tm="0">
                                          <p:val>
                                            <p:strVal val="0"/>
                                          </p:val>
                                        </p:tav>
                                        <p:tav tm="100000">
                                          <p:val>
                                            <p:strVal val="#ppt_h"/>
                                          </p:val>
                                        </p:tav>
                                      </p:tavLst>
                                    </p:anim>
                                  </p:childTnLst>
                                </p:cTn>
                              </p:par>
                              <p:par>
                                <p:cTn id="47" presetID="23" presetClass="entr" presetSubtype="16" fill="hold" nodeType="withEffect">
                                  <p:stCondLst>
                                    <p:cond delay="0"/>
                                  </p:stCondLst>
                                  <p:childTnLst>
                                    <p:set>
                                      <p:cBhvr>
                                        <p:cTn id="48" dur="1" fill="hold">
                                          <p:stCondLst>
                                            <p:cond delay="0"/>
                                          </p:stCondLst>
                                        </p:cTn>
                                        <p:tgtEl>
                                          <p:spTgt spid="449"/>
                                        </p:tgtEl>
                                        <p:attrNameLst>
                                          <p:attrName>style.visibility</p:attrName>
                                        </p:attrNameLst>
                                      </p:cBhvr>
                                      <p:to>
                                        <p:strVal val="visible"/>
                                      </p:to>
                                    </p:set>
                                    <p:anim calcmode="lin" valueType="num">
                                      <p:cBhvr additive="base">
                                        <p:cTn id="49" dur="500"/>
                                        <p:tgtEl>
                                          <p:spTgt spid="449"/>
                                        </p:tgtEl>
                                        <p:attrNameLst>
                                          <p:attrName>ppt_w</p:attrName>
                                        </p:attrNameLst>
                                      </p:cBhvr>
                                      <p:tavLst>
                                        <p:tav tm="0">
                                          <p:val>
                                            <p:strVal val="0"/>
                                          </p:val>
                                        </p:tav>
                                        <p:tav tm="100000">
                                          <p:val>
                                            <p:strVal val="#ppt_w"/>
                                          </p:val>
                                        </p:tav>
                                      </p:tavLst>
                                    </p:anim>
                                    <p:anim calcmode="lin" valueType="num">
                                      <p:cBhvr additive="base">
                                        <p:cTn id="50" dur="500"/>
                                        <p:tgtEl>
                                          <p:spTgt spid="449"/>
                                        </p:tgtEl>
                                        <p:attrNameLst>
                                          <p:attrName>ppt_h</p:attrName>
                                        </p:attrNameLst>
                                      </p:cBhvr>
                                      <p:tavLst>
                                        <p:tav tm="0">
                                          <p:val>
                                            <p:strVal val="0"/>
                                          </p:val>
                                        </p:tav>
                                        <p:tav tm="100000">
                                          <p:val>
                                            <p:strVal val="#ppt_h"/>
                                          </p:val>
                                        </p:tav>
                                      </p:tavLst>
                                    </p:anim>
                                  </p:childTnLst>
                                </p:cTn>
                              </p:par>
                              <p:par>
                                <p:cTn id="51" presetID="23" presetClass="entr" presetSubtype="16" fill="hold" nodeType="withEffect">
                                  <p:stCondLst>
                                    <p:cond delay="0"/>
                                  </p:stCondLst>
                                  <p:childTnLst>
                                    <p:set>
                                      <p:cBhvr>
                                        <p:cTn id="52" dur="1" fill="hold">
                                          <p:stCondLst>
                                            <p:cond delay="0"/>
                                          </p:stCondLst>
                                        </p:cTn>
                                        <p:tgtEl>
                                          <p:spTgt spid="450"/>
                                        </p:tgtEl>
                                        <p:attrNameLst>
                                          <p:attrName>style.visibility</p:attrName>
                                        </p:attrNameLst>
                                      </p:cBhvr>
                                      <p:to>
                                        <p:strVal val="visible"/>
                                      </p:to>
                                    </p:set>
                                    <p:anim calcmode="lin" valueType="num">
                                      <p:cBhvr additive="base">
                                        <p:cTn id="53" dur="500"/>
                                        <p:tgtEl>
                                          <p:spTgt spid="450"/>
                                        </p:tgtEl>
                                        <p:attrNameLst>
                                          <p:attrName>ppt_w</p:attrName>
                                        </p:attrNameLst>
                                      </p:cBhvr>
                                      <p:tavLst>
                                        <p:tav tm="0">
                                          <p:val>
                                            <p:strVal val="0"/>
                                          </p:val>
                                        </p:tav>
                                        <p:tav tm="100000">
                                          <p:val>
                                            <p:strVal val="#ppt_w"/>
                                          </p:val>
                                        </p:tav>
                                      </p:tavLst>
                                    </p:anim>
                                    <p:anim calcmode="lin" valueType="num">
                                      <p:cBhvr additive="base">
                                        <p:cTn id="54" dur="500"/>
                                        <p:tgtEl>
                                          <p:spTgt spid="450"/>
                                        </p:tgtEl>
                                        <p:attrNameLst>
                                          <p:attrName>ppt_h</p:attrName>
                                        </p:attrNameLst>
                                      </p:cBhvr>
                                      <p:tavLst>
                                        <p:tav tm="0">
                                          <p:val>
                                            <p:strVal val="0"/>
                                          </p:val>
                                        </p:tav>
                                        <p:tav tm="100000">
                                          <p:val>
                                            <p:strVal val="#ppt_h"/>
                                          </p:val>
                                        </p:tav>
                                      </p:tavLst>
                                    </p:anim>
                                  </p:childTnLst>
                                </p:cTn>
                              </p:par>
                              <p:par>
                                <p:cTn id="55" presetID="23" presetClass="entr" presetSubtype="16" fill="hold" nodeType="withEffect">
                                  <p:stCondLst>
                                    <p:cond delay="0"/>
                                  </p:stCondLst>
                                  <p:childTnLst>
                                    <p:set>
                                      <p:cBhvr>
                                        <p:cTn id="56" dur="1" fill="hold">
                                          <p:stCondLst>
                                            <p:cond delay="0"/>
                                          </p:stCondLst>
                                        </p:cTn>
                                        <p:tgtEl>
                                          <p:spTgt spid="451"/>
                                        </p:tgtEl>
                                        <p:attrNameLst>
                                          <p:attrName>style.visibility</p:attrName>
                                        </p:attrNameLst>
                                      </p:cBhvr>
                                      <p:to>
                                        <p:strVal val="visible"/>
                                      </p:to>
                                    </p:set>
                                    <p:anim calcmode="lin" valueType="num">
                                      <p:cBhvr additive="base">
                                        <p:cTn id="57" dur="500"/>
                                        <p:tgtEl>
                                          <p:spTgt spid="451"/>
                                        </p:tgtEl>
                                        <p:attrNameLst>
                                          <p:attrName>ppt_w</p:attrName>
                                        </p:attrNameLst>
                                      </p:cBhvr>
                                      <p:tavLst>
                                        <p:tav tm="0">
                                          <p:val>
                                            <p:strVal val="0"/>
                                          </p:val>
                                        </p:tav>
                                        <p:tav tm="100000">
                                          <p:val>
                                            <p:strVal val="#ppt_w"/>
                                          </p:val>
                                        </p:tav>
                                      </p:tavLst>
                                    </p:anim>
                                    <p:anim calcmode="lin" valueType="num">
                                      <p:cBhvr additive="base">
                                        <p:cTn id="58" dur="500"/>
                                        <p:tgtEl>
                                          <p:spTgt spid="45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466" name="Google Shape;466;p2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67" name="Google Shape;467;p29"/>
          <p:cNvSpPr/>
          <p:nvPr/>
        </p:nvSpPr>
        <p:spPr>
          <a:xfrm>
            <a:off x="400594" y="375531"/>
            <a:ext cx="569540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FF00"/>
                </a:solidFill>
                <a:latin typeface="Times New Roman"/>
                <a:ea typeface="Times New Roman"/>
                <a:cs typeface="Times New Roman"/>
                <a:sym typeface="Times New Roman"/>
              </a:rPr>
              <a:t>III. LUYỆN TẬP</a:t>
            </a:r>
            <a:endParaRPr sz="2400">
              <a:solidFill>
                <a:schemeClr val="lt1"/>
              </a:solidFill>
              <a:latin typeface="Times New Roman"/>
              <a:ea typeface="Times New Roman"/>
              <a:cs typeface="Times New Roman"/>
              <a:sym typeface="Times New Roman"/>
            </a:endParaRPr>
          </a:p>
        </p:txBody>
      </p:sp>
      <p:sp>
        <p:nvSpPr>
          <p:cNvPr id="468" name="Google Shape;468;p29"/>
          <p:cNvSpPr txBox="1"/>
          <p:nvPr/>
        </p:nvSpPr>
        <p:spPr>
          <a:xfrm>
            <a:off x="855691" y="771293"/>
            <a:ext cx="10024237"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FFFF00"/>
                </a:solidFill>
                <a:latin typeface="Times New Roman"/>
                <a:ea typeface="Times New Roman"/>
                <a:cs typeface="Times New Roman"/>
                <a:sym typeface="Times New Roman"/>
              </a:rPr>
              <a:t>Bài tập 2: Chỉ ra lỗi sai trong văn bản tường trình dưới đây. Nêu cách sửa.</a:t>
            </a:r>
            <a:endParaRPr sz="2400" b="1">
              <a:solidFill>
                <a:srgbClr val="FFFF00"/>
              </a:solidFill>
              <a:latin typeface="Times New Roman"/>
              <a:ea typeface="Times New Roman"/>
              <a:cs typeface="Times New Roman"/>
              <a:sym typeface="Times New Roman"/>
            </a:endParaRPr>
          </a:p>
        </p:txBody>
      </p:sp>
      <p:sp>
        <p:nvSpPr>
          <p:cNvPr id="469" name="Google Shape;469;p29"/>
          <p:cNvSpPr/>
          <p:nvPr/>
        </p:nvSpPr>
        <p:spPr>
          <a:xfrm>
            <a:off x="400594" y="1811720"/>
            <a:ext cx="11071274" cy="3785652"/>
          </a:xfrm>
          <a:prstGeom prst="rect">
            <a:avLst/>
          </a:prstGeom>
          <a:noFill/>
          <a:ln>
            <a:noFill/>
          </a:ln>
        </p:spPr>
        <p:txBody>
          <a:bodyPr spcFirstLastPara="1" wrap="square" lIns="91425" tIns="45700" rIns="91425" bIns="45700" anchor="ctr" anchorCtr="0">
            <a:spAutoFit/>
          </a:bodyPr>
          <a:lstStyle/>
          <a:p>
            <a:pPr marL="0" marR="0" lvl="0" indent="457200" algn="ctr" rtl="0">
              <a:spcBef>
                <a:spcPts val="0"/>
              </a:spcBef>
              <a:spcAft>
                <a:spcPts val="0"/>
              </a:spcAft>
              <a:buNone/>
            </a:pPr>
            <a:r>
              <a:rPr lang="en-US" sz="2000" b="1">
                <a:solidFill>
                  <a:schemeClr val="lt1"/>
                </a:solidFill>
                <a:latin typeface="Times New Roman"/>
                <a:ea typeface="Times New Roman"/>
                <a:cs typeface="Times New Roman"/>
                <a:sym typeface="Times New Roman"/>
              </a:rPr>
              <a:t>BẢN TƯỜNG TRÌNH</a:t>
            </a:r>
            <a:endParaRPr sz="2000">
              <a:solidFill>
                <a:schemeClr val="lt1"/>
              </a:solidFill>
              <a:latin typeface="Times New Roman"/>
              <a:ea typeface="Times New Roman"/>
              <a:cs typeface="Times New Roman"/>
              <a:sym typeface="Times New Roman"/>
            </a:endParaRPr>
          </a:p>
          <a:p>
            <a:pPr marL="0" marR="0" lvl="0" indent="457200" algn="ctr" rtl="0">
              <a:spcBef>
                <a:spcPts val="0"/>
              </a:spcBef>
              <a:spcAft>
                <a:spcPts val="0"/>
              </a:spcAft>
              <a:buNone/>
            </a:pPr>
            <a:r>
              <a:rPr lang="en-US" sz="2000" b="1">
                <a:solidFill>
                  <a:schemeClr val="lt1"/>
                </a:solidFill>
                <a:latin typeface="Times New Roman"/>
                <a:ea typeface="Times New Roman"/>
                <a:cs typeface="Times New Roman"/>
                <a:sym typeface="Times New Roman"/>
              </a:rPr>
              <a:t>Về việc mất xe đạp trong khuôn viên nhà trường</a:t>
            </a:r>
            <a:endParaRPr sz="2000">
              <a:solidFill>
                <a:schemeClr val="lt1"/>
              </a:solidFill>
              <a:latin typeface="Times New Roman"/>
              <a:ea typeface="Times New Roman"/>
              <a:cs typeface="Times New Roman"/>
              <a:sym typeface="Times New Roman"/>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Kính gửi: Thầy Nguyễn Văn A, giáo viên chủ nhiệm lớp 8A.</a:t>
            </a:r>
            <a:endParaRPr sz="2000">
              <a:solidFill>
                <a:schemeClr val="lt1"/>
              </a:solidFill>
              <a:latin typeface="Times New Roman"/>
              <a:ea typeface="Times New Roman"/>
              <a:cs typeface="Times New Roman"/>
              <a:sym typeface="Times New Roman"/>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Em tên là: Trần Văn B, học sinh lớp 8A Trường THCS C. Cách đây chục phút, sau khi tiếng trống trường rộn rã điểm liên hồi những âm thanh rạo rực, em vội vàng ùa ra khỏi lớp học với các bụng đói đang kêu réo đòi nạp năng lượng. Em rất háo hức vì chuẩn bị được về nhà và thưởng thức bữa cơm ngon lành. Tuy nhiên, lúc xuống nhà xe, em ngỡ ngàng nhận ra chiếc xe đạp thân yêu của em đã không cánh mà bay. Đó là chiếc xe đạp em vô cùng yêu quý, cũng là phương tiện đi lại hằng ngày của em. Em vô cùng phẫn nộ trước nhân phẩm của kẻ trộm cắp. Tại sao hắn lại dám tước đoạt chiếc xe yêu dấu khỏi tay em? Trong tâm trạng “ruột đau như cắt, nước mắt đầm đìa”, em làm bản tường trình này báo cáo để thầy A và nhà trường giải quyết và giúp em tìm lại chiếc xe của mình.</a:t>
            </a:r>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                                                                              Kí tên: Học sinh đẹp trai nhất trường.</a:t>
            </a:r>
            <a:endParaRPr sz="2000">
              <a:solidFill>
                <a:schemeClr val="lt1"/>
              </a:solidFill>
              <a:latin typeface="Times New Roman"/>
              <a:ea typeface="Times New Roman"/>
              <a:cs typeface="Times New Roman"/>
              <a:sym typeface="Times New Roman"/>
            </a:endParaRPr>
          </a:p>
        </p:txBody>
      </p:sp>
      <p:sp>
        <p:nvSpPr>
          <p:cNvPr id="470" name="Google Shape;470;p29"/>
          <p:cNvSpPr/>
          <p:nvPr/>
        </p:nvSpPr>
        <p:spPr>
          <a:xfrm>
            <a:off x="1540076" y="1212727"/>
            <a:ext cx="933985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Times New Roman"/>
                <a:ea typeface="Times New Roman"/>
                <a:cs typeface="Times New Roman"/>
                <a:sym typeface="Times New Roman"/>
              </a:rPr>
              <a:t>CỘNG HÒA XÃ HỘI CHỦ NGHĨA VIỆT NAM</a:t>
            </a:r>
            <a:endParaRPr/>
          </a:p>
          <a:p>
            <a:pPr marL="0" marR="0" lvl="0" indent="0" algn="ctr" rtl="0">
              <a:spcBef>
                <a:spcPts val="0"/>
              </a:spcBef>
              <a:spcAft>
                <a:spcPts val="0"/>
              </a:spcAft>
              <a:buNone/>
            </a:pPr>
            <a:r>
              <a:rPr lang="en-US" sz="2000">
                <a:solidFill>
                  <a:schemeClr val="lt1"/>
                </a:solidFill>
                <a:latin typeface="Times New Roman"/>
                <a:ea typeface="Times New Roman"/>
                <a:cs typeface="Times New Roman"/>
                <a:sym typeface="Times New Roman"/>
              </a:rPr>
              <a:t>Độc lập – Tự do – Hạnh phúc                                                 </a:t>
            </a:r>
            <a:endParaRPr sz="2000">
              <a:solidFill>
                <a:schemeClr val="dk1"/>
              </a:solidFill>
              <a:latin typeface="Calibri"/>
              <a:ea typeface="Calibri"/>
              <a:cs typeface="Calibri"/>
              <a:sym typeface="Calibri"/>
            </a:endParaRPr>
          </a:p>
        </p:txBody>
      </p:sp>
      <p:sp>
        <p:nvSpPr>
          <p:cNvPr id="471" name="Google Shape;471;p29"/>
          <p:cNvSpPr/>
          <p:nvPr/>
        </p:nvSpPr>
        <p:spPr>
          <a:xfrm>
            <a:off x="2460572" y="5641730"/>
            <a:ext cx="9339852"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1">
                <a:solidFill>
                  <a:srgbClr val="FFFF00"/>
                </a:solidFill>
                <a:latin typeface="Times New Roman"/>
                <a:ea typeface="Times New Roman"/>
                <a:cs typeface="Times New Roman"/>
                <a:sym typeface="Times New Roman"/>
              </a:rPr>
              <a:t>(Theo Củng cố và ôn luyện Ngữ văn 8 – Tập hai, Nguyễn Việt Hùng chủ biên)</a:t>
            </a:r>
            <a:endParaRPr sz="2000" b="1" i="1">
              <a:solidFill>
                <a:srgbClr val="FFFF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Google Shape;476;p30"/>
          <p:cNvPicPr preferRelativeResize="0"/>
          <p:nvPr/>
        </p:nvPicPr>
        <p:blipFill rotWithShape="1">
          <a:blip r:embed="rId3">
            <a:alphaModFix/>
          </a:blip>
          <a:srcRect/>
          <a:stretch/>
        </p:blipFill>
        <p:spPr>
          <a:xfrm>
            <a:off x="15270" y="0"/>
            <a:ext cx="12192000" cy="6858000"/>
          </a:xfrm>
          <a:prstGeom prst="rect">
            <a:avLst/>
          </a:prstGeom>
          <a:noFill/>
          <a:ln>
            <a:noFill/>
          </a:ln>
        </p:spPr>
      </p:pic>
      <p:sp>
        <p:nvSpPr>
          <p:cNvPr id="477" name="Google Shape;477;p30"/>
          <p:cNvSpPr/>
          <p:nvPr/>
        </p:nvSpPr>
        <p:spPr>
          <a:xfrm>
            <a:off x="351804" y="920621"/>
            <a:ext cx="7585334" cy="5016758"/>
          </a:xfrm>
          <a:prstGeom prst="rect">
            <a:avLst/>
          </a:prstGeom>
          <a:noFill/>
          <a:ln>
            <a:noFill/>
          </a:ln>
        </p:spPr>
        <p:txBody>
          <a:bodyPr spcFirstLastPara="1" wrap="square" lIns="91425" tIns="45700" rIns="91425" bIns="45700" anchor="ctr" anchorCtr="0">
            <a:spAutoFit/>
          </a:bodyPr>
          <a:lstStyle/>
          <a:p>
            <a:pPr marL="0" marR="0" lvl="0" indent="457200" algn="ctr" rtl="0">
              <a:spcBef>
                <a:spcPts val="0"/>
              </a:spcBef>
              <a:spcAft>
                <a:spcPts val="0"/>
              </a:spcAft>
              <a:buNone/>
            </a:pPr>
            <a:r>
              <a:rPr lang="en-US" sz="2000" b="1">
                <a:solidFill>
                  <a:schemeClr val="lt1"/>
                </a:solidFill>
                <a:latin typeface="Times New Roman"/>
                <a:ea typeface="Times New Roman"/>
                <a:cs typeface="Times New Roman"/>
                <a:sym typeface="Times New Roman"/>
              </a:rPr>
              <a:t>BẢN TƯỜNG TRÌNH</a:t>
            </a:r>
            <a:endParaRPr sz="2000">
              <a:solidFill>
                <a:schemeClr val="lt1"/>
              </a:solidFill>
              <a:latin typeface="Times New Roman"/>
              <a:ea typeface="Times New Roman"/>
              <a:cs typeface="Times New Roman"/>
              <a:sym typeface="Times New Roman"/>
            </a:endParaRPr>
          </a:p>
          <a:p>
            <a:pPr marL="0" marR="0" lvl="0" indent="457200" algn="ctr" rtl="0">
              <a:spcBef>
                <a:spcPts val="0"/>
              </a:spcBef>
              <a:spcAft>
                <a:spcPts val="0"/>
              </a:spcAft>
              <a:buNone/>
            </a:pPr>
            <a:r>
              <a:rPr lang="en-US" sz="2000" b="1">
                <a:solidFill>
                  <a:schemeClr val="lt1"/>
                </a:solidFill>
                <a:latin typeface="Times New Roman"/>
                <a:ea typeface="Times New Roman"/>
                <a:cs typeface="Times New Roman"/>
                <a:sym typeface="Times New Roman"/>
              </a:rPr>
              <a:t>Về việc mất xe đạp trong khuôn viên nhà trường</a:t>
            </a:r>
            <a:endParaRPr sz="2000">
              <a:solidFill>
                <a:schemeClr val="lt1"/>
              </a:solidFill>
              <a:latin typeface="Times New Roman"/>
              <a:ea typeface="Times New Roman"/>
              <a:cs typeface="Times New Roman"/>
              <a:sym typeface="Times New Roman"/>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Kính gửi: Thầy Nguyễn Văn A, giáo viên chủ nhiệm lớp 11A.</a:t>
            </a:r>
            <a:endParaRPr sz="2000">
              <a:solidFill>
                <a:schemeClr val="lt1"/>
              </a:solidFill>
              <a:latin typeface="Times New Roman"/>
              <a:ea typeface="Times New Roman"/>
              <a:cs typeface="Times New Roman"/>
              <a:sym typeface="Times New Roman"/>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Em tên là: Trần Văn B, học sinh lớp 11A Trường THCS A. Cách đây chục phút, sau khi tiếng trống trường rộn rã điểm liên hồi những âm thanh rạo rực, em vội vàng ùa ra khỏi lớp học với các bụng đói đang kêu réo đòi nạp năng lượng. Em rất háo hức vì chuẩn bị được về nhà và thưởng thức bữa cơm ngon lành. Tuy nhiên, lúc xuống nhà xe, em ngỡ ngàng nhận ra chiếc xe đạp thân yêu của em đã không cánh mà bay. Đó là chiếc xe đạp em vô cùng yêu quý, cũng là phương tiện đi lại hằng ngày của em. Em vô cùng phẫn nộ trước nhân phẩm của kẻ trộm cắp. Tại sao hắn lại dám tước đoạt chiếc xe yêu dấu khỏi tay em? Trong tâm trạng “ruột đau như cắt, nước mắt đầm đìa”, em làm bản tường trình này báo cáo để thầy A và nhà trường giải quyết và giúp em tìm lại chiếc xe của mình.</a:t>
            </a:r>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                                                 Kí tên: Học sinh đẹp trai nhất trường.</a:t>
            </a:r>
            <a:endParaRPr sz="2000">
              <a:solidFill>
                <a:schemeClr val="lt1"/>
              </a:solidFill>
              <a:latin typeface="Times New Roman"/>
              <a:ea typeface="Times New Roman"/>
              <a:cs typeface="Times New Roman"/>
              <a:sym typeface="Times New Roman"/>
            </a:endParaRPr>
          </a:p>
        </p:txBody>
      </p:sp>
      <p:sp>
        <p:nvSpPr>
          <p:cNvPr id="478" name="Google Shape;478;p30"/>
          <p:cNvSpPr txBox="1"/>
          <p:nvPr/>
        </p:nvSpPr>
        <p:spPr>
          <a:xfrm>
            <a:off x="8110029" y="5536230"/>
            <a:ext cx="3719622" cy="430887"/>
          </a:xfrm>
          <a:prstGeom prst="rect">
            <a:avLst/>
          </a:prstGeom>
          <a:solidFill>
            <a:srgbClr val="663300"/>
          </a:solidFill>
          <a:ln w="1905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200">
                <a:solidFill>
                  <a:srgbClr val="FFFF00"/>
                </a:solidFill>
                <a:latin typeface="Times New Roman"/>
                <a:ea typeface="Times New Roman"/>
                <a:cs typeface="Times New Roman"/>
                <a:sym typeface="Times New Roman"/>
              </a:rPr>
              <a:t>Không kí và ghi đầy đủ họ tên</a:t>
            </a:r>
            <a:endParaRPr sz="2200">
              <a:solidFill>
                <a:srgbClr val="FFFF00"/>
              </a:solidFill>
              <a:latin typeface="Times New Roman"/>
              <a:ea typeface="Times New Roman"/>
              <a:cs typeface="Times New Roman"/>
              <a:sym typeface="Times New Roman"/>
            </a:endParaRPr>
          </a:p>
        </p:txBody>
      </p:sp>
      <p:sp>
        <p:nvSpPr>
          <p:cNvPr id="479" name="Google Shape;479;p30"/>
          <p:cNvSpPr txBox="1"/>
          <p:nvPr/>
        </p:nvSpPr>
        <p:spPr>
          <a:xfrm>
            <a:off x="8088120" y="697448"/>
            <a:ext cx="3694610" cy="400110"/>
          </a:xfrm>
          <a:prstGeom prst="rect">
            <a:avLst/>
          </a:prstGeom>
          <a:solidFill>
            <a:srgbClr val="663300"/>
          </a:solidFill>
          <a:ln w="1905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rgbClr val="FFFF00"/>
                </a:solidFill>
                <a:latin typeface="Times New Roman"/>
                <a:ea typeface="Times New Roman"/>
                <a:cs typeface="Times New Roman"/>
                <a:sym typeface="Times New Roman"/>
              </a:rPr>
              <a:t>Thiếu địa điểm, ngày, tháng, năm </a:t>
            </a:r>
            <a:endParaRPr sz="2000">
              <a:solidFill>
                <a:srgbClr val="FFFF00"/>
              </a:solidFill>
              <a:latin typeface="Times New Roman"/>
              <a:ea typeface="Times New Roman"/>
              <a:cs typeface="Times New Roman"/>
              <a:sym typeface="Times New Roman"/>
            </a:endParaRPr>
          </a:p>
        </p:txBody>
      </p:sp>
      <p:sp>
        <p:nvSpPr>
          <p:cNvPr id="480" name="Google Shape;480;p30"/>
          <p:cNvSpPr txBox="1"/>
          <p:nvPr/>
        </p:nvSpPr>
        <p:spPr>
          <a:xfrm>
            <a:off x="8087917" y="1153710"/>
            <a:ext cx="3694813" cy="430887"/>
          </a:xfrm>
          <a:prstGeom prst="rect">
            <a:avLst/>
          </a:prstGeom>
          <a:solidFill>
            <a:srgbClr val="663300"/>
          </a:solidFill>
          <a:ln w="1905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rgbClr val="FFFF00"/>
                </a:solidFill>
                <a:latin typeface="Times New Roman"/>
                <a:ea typeface="Times New Roman"/>
                <a:cs typeface="Times New Roman"/>
                <a:sym typeface="Times New Roman"/>
              </a:rPr>
              <a:t>Chưa cách dòng đúng quy định</a:t>
            </a:r>
            <a:endParaRPr sz="2200">
              <a:solidFill>
                <a:srgbClr val="FFFF00"/>
              </a:solidFill>
              <a:latin typeface="Times New Roman"/>
              <a:ea typeface="Times New Roman"/>
              <a:cs typeface="Times New Roman"/>
              <a:sym typeface="Times New Roman"/>
            </a:endParaRPr>
          </a:p>
        </p:txBody>
      </p:sp>
      <p:sp>
        <p:nvSpPr>
          <p:cNvPr id="481" name="Google Shape;481;p30"/>
          <p:cNvSpPr/>
          <p:nvPr/>
        </p:nvSpPr>
        <p:spPr>
          <a:xfrm>
            <a:off x="584269" y="315063"/>
            <a:ext cx="740457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Times New Roman"/>
                <a:ea typeface="Times New Roman"/>
                <a:cs typeface="Times New Roman"/>
                <a:sym typeface="Times New Roman"/>
              </a:rPr>
              <a:t>CỘNG HÒA XÃ HỘI CHỦ NGHĨA VIỆT NAM</a:t>
            </a:r>
            <a:endParaRPr/>
          </a:p>
          <a:p>
            <a:pPr marL="0" marR="0" lvl="0" indent="0" algn="ctr" rtl="0">
              <a:spcBef>
                <a:spcPts val="0"/>
              </a:spcBef>
              <a:spcAft>
                <a:spcPts val="0"/>
              </a:spcAft>
              <a:buNone/>
            </a:pPr>
            <a:r>
              <a:rPr lang="en-US" sz="1800">
                <a:solidFill>
                  <a:schemeClr val="lt1"/>
                </a:solidFill>
                <a:latin typeface="Times New Roman"/>
                <a:ea typeface="Times New Roman"/>
                <a:cs typeface="Times New Roman"/>
                <a:sym typeface="Times New Roman"/>
              </a:rPr>
              <a:t>Độc lập – Tự do – Hạnh phúc                                                 </a:t>
            </a:r>
            <a:endParaRPr sz="1800">
              <a:solidFill>
                <a:schemeClr val="dk1"/>
              </a:solidFill>
              <a:latin typeface="Calibri"/>
              <a:ea typeface="Calibri"/>
              <a:cs typeface="Calibri"/>
              <a:sym typeface="Calibri"/>
            </a:endParaRPr>
          </a:p>
        </p:txBody>
      </p:sp>
      <p:sp>
        <p:nvSpPr>
          <p:cNvPr id="482" name="Google Shape;482;p30"/>
          <p:cNvSpPr txBox="1"/>
          <p:nvPr/>
        </p:nvSpPr>
        <p:spPr>
          <a:xfrm>
            <a:off x="8138599" y="2341072"/>
            <a:ext cx="3644334" cy="769441"/>
          </a:xfrm>
          <a:prstGeom prst="rect">
            <a:avLst/>
          </a:prstGeom>
          <a:solidFill>
            <a:srgbClr val="663300"/>
          </a:solidFill>
          <a:ln w="1905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200">
                <a:solidFill>
                  <a:srgbClr val="FFFF00"/>
                </a:solidFill>
                <a:latin typeface="Times New Roman"/>
                <a:ea typeface="Times New Roman"/>
                <a:cs typeface="Times New Roman"/>
                <a:sym typeface="Times New Roman"/>
              </a:rPr>
              <a:t>Nội dung lan man, không đúng trọng tâm</a:t>
            </a:r>
            <a:endParaRPr sz="2200">
              <a:solidFill>
                <a:srgbClr val="FFFF00"/>
              </a:solidFill>
              <a:latin typeface="Times New Roman"/>
              <a:ea typeface="Times New Roman"/>
              <a:cs typeface="Times New Roman"/>
              <a:sym typeface="Times New Roman"/>
            </a:endParaRPr>
          </a:p>
        </p:txBody>
      </p:sp>
      <p:sp>
        <p:nvSpPr>
          <p:cNvPr id="483" name="Google Shape;483;p30"/>
          <p:cNvSpPr txBox="1"/>
          <p:nvPr/>
        </p:nvSpPr>
        <p:spPr>
          <a:xfrm>
            <a:off x="8110029" y="3429000"/>
            <a:ext cx="3672904" cy="1107996"/>
          </a:xfrm>
          <a:prstGeom prst="rect">
            <a:avLst/>
          </a:prstGeom>
          <a:solidFill>
            <a:srgbClr val="663300"/>
          </a:solidFill>
          <a:ln w="1905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200">
                <a:solidFill>
                  <a:srgbClr val="FFFF00"/>
                </a:solidFill>
                <a:latin typeface="Times New Roman"/>
                <a:ea typeface="Times New Roman"/>
                <a:cs typeface="Times New Roman"/>
                <a:sym typeface="Times New Roman"/>
              </a:rPr>
              <a:t>Sử dụng các từ ngữ giàu sắc thái biểu cảm, câu nghi vấn, biện pháp so sánh…</a:t>
            </a:r>
            <a:endParaRPr sz="2200">
              <a:solidFill>
                <a:srgbClr val="FFFF00"/>
              </a:solidFill>
              <a:latin typeface="Times New Roman"/>
              <a:ea typeface="Times New Roman"/>
              <a:cs typeface="Times New Roman"/>
              <a:sym typeface="Times New Roman"/>
            </a:endParaRPr>
          </a:p>
        </p:txBody>
      </p:sp>
      <p:sp>
        <p:nvSpPr>
          <p:cNvPr id="484" name="Google Shape;484;p30"/>
          <p:cNvSpPr txBox="1"/>
          <p:nvPr/>
        </p:nvSpPr>
        <p:spPr>
          <a:xfrm>
            <a:off x="9033678" y="226139"/>
            <a:ext cx="1854175" cy="430887"/>
          </a:xfrm>
          <a:prstGeom prst="rect">
            <a:avLst/>
          </a:prstGeom>
          <a:solidFill>
            <a:srgbClr val="663300"/>
          </a:solidFill>
          <a:ln w="1905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FFF00"/>
                </a:solidFill>
                <a:latin typeface="Times New Roman"/>
                <a:ea typeface="Times New Roman"/>
                <a:cs typeface="Times New Roman"/>
                <a:sym typeface="Times New Roman"/>
              </a:rPr>
              <a:t>LỖI SAI</a:t>
            </a:r>
            <a:endParaRPr sz="2200" b="1">
              <a:solidFill>
                <a:srgbClr val="FFFF00"/>
              </a:solidFill>
              <a:latin typeface="Times New Roman"/>
              <a:ea typeface="Times New Roman"/>
              <a:cs typeface="Times New Roman"/>
              <a:sym typeface="Times New Roman"/>
            </a:endParaRPr>
          </a:p>
        </p:txBody>
      </p:sp>
      <p:sp>
        <p:nvSpPr>
          <p:cNvPr id="485" name="Google Shape;485;p30"/>
          <p:cNvSpPr/>
          <p:nvPr/>
        </p:nvSpPr>
        <p:spPr>
          <a:xfrm>
            <a:off x="351804" y="920621"/>
            <a:ext cx="7585334" cy="5016758"/>
          </a:xfrm>
          <a:prstGeom prst="rect">
            <a:avLst/>
          </a:prstGeom>
          <a:noFill/>
          <a:ln>
            <a:noFill/>
          </a:ln>
        </p:spPr>
        <p:txBody>
          <a:bodyPr spcFirstLastPara="1" wrap="square" lIns="91425" tIns="45700" rIns="91425" bIns="45700" anchor="ctr" anchorCtr="0">
            <a:spAutoFit/>
          </a:bodyPr>
          <a:lstStyle/>
          <a:p>
            <a:pPr marL="0" marR="0" lvl="0" indent="457200" algn="ctr" rtl="0">
              <a:spcBef>
                <a:spcPts val="0"/>
              </a:spcBef>
              <a:spcAft>
                <a:spcPts val="0"/>
              </a:spcAft>
              <a:buNone/>
            </a:pPr>
            <a:r>
              <a:rPr lang="en-US" sz="2000" b="1">
                <a:solidFill>
                  <a:schemeClr val="lt1"/>
                </a:solidFill>
                <a:latin typeface="Times New Roman"/>
                <a:ea typeface="Times New Roman"/>
                <a:cs typeface="Times New Roman"/>
                <a:sym typeface="Times New Roman"/>
              </a:rPr>
              <a:t>BẢN TƯỜNG TRÌNH</a:t>
            </a:r>
            <a:endParaRPr sz="2000">
              <a:solidFill>
                <a:schemeClr val="lt1"/>
              </a:solidFill>
              <a:latin typeface="Times New Roman"/>
              <a:ea typeface="Times New Roman"/>
              <a:cs typeface="Times New Roman"/>
              <a:sym typeface="Times New Roman"/>
            </a:endParaRPr>
          </a:p>
          <a:p>
            <a:pPr marL="0" marR="0" lvl="0" indent="457200" algn="ctr" rtl="0">
              <a:spcBef>
                <a:spcPts val="0"/>
              </a:spcBef>
              <a:spcAft>
                <a:spcPts val="0"/>
              </a:spcAft>
              <a:buNone/>
            </a:pPr>
            <a:r>
              <a:rPr lang="en-US" sz="2000" b="1">
                <a:solidFill>
                  <a:schemeClr val="lt1"/>
                </a:solidFill>
                <a:latin typeface="Times New Roman"/>
                <a:ea typeface="Times New Roman"/>
                <a:cs typeface="Times New Roman"/>
                <a:sym typeface="Times New Roman"/>
              </a:rPr>
              <a:t>Về việc mất xe đạp trong khuôn viên nhà trường</a:t>
            </a:r>
            <a:endParaRPr sz="2000">
              <a:solidFill>
                <a:schemeClr val="lt1"/>
              </a:solidFill>
              <a:latin typeface="Times New Roman"/>
              <a:ea typeface="Times New Roman"/>
              <a:cs typeface="Times New Roman"/>
              <a:sym typeface="Times New Roman"/>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Kính gửi: Thầy Nguyễn Văn A, giáo viên chủ nhiệm lớp 11A.</a:t>
            </a:r>
            <a:endParaRPr sz="2000">
              <a:solidFill>
                <a:schemeClr val="lt1"/>
              </a:solidFill>
              <a:latin typeface="Times New Roman"/>
              <a:ea typeface="Times New Roman"/>
              <a:cs typeface="Times New Roman"/>
              <a:sym typeface="Times New Roman"/>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Em tên là: Trần Văn B, học sinh lớp 11A Trường THCS A. Cách đây chục phút, sau khi tiếng </a:t>
            </a:r>
            <a:r>
              <a:rPr lang="en-US" sz="2000">
                <a:solidFill>
                  <a:srgbClr val="FFFF00"/>
                </a:solidFill>
                <a:latin typeface="Times New Roman"/>
                <a:ea typeface="Times New Roman"/>
                <a:cs typeface="Times New Roman"/>
                <a:sym typeface="Times New Roman"/>
              </a:rPr>
              <a:t>trống trường rộn rã điểm liên hồi những âm thanh rạo rực, em vội vàng ùa ra khỏi lớp học với các bụng đói đang kêu réo đòi nạp năng lượng. </a:t>
            </a:r>
            <a:r>
              <a:rPr lang="en-US" sz="2000">
                <a:solidFill>
                  <a:schemeClr val="lt1"/>
                </a:solidFill>
                <a:latin typeface="Times New Roman"/>
                <a:ea typeface="Times New Roman"/>
                <a:cs typeface="Times New Roman"/>
                <a:sym typeface="Times New Roman"/>
              </a:rPr>
              <a:t>Em</a:t>
            </a:r>
            <a:r>
              <a:rPr lang="en-US" sz="2000">
                <a:solidFill>
                  <a:srgbClr val="FFFF00"/>
                </a:solidFill>
                <a:latin typeface="Times New Roman"/>
                <a:ea typeface="Times New Roman"/>
                <a:cs typeface="Times New Roman"/>
                <a:sym typeface="Times New Roman"/>
              </a:rPr>
              <a:t> rất háo hức vì chuẩn bị được về nhà và thưởng thức bữa cơm ngon lành</a:t>
            </a:r>
            <a:r>
              <a:rPr lang="en-US" sz="2000">
                <a:solidFill>
                  <a:schemeClr val="lt1"/>
                </a:solidFill>
                <a:latin typeface="Times New Roman"/>
                <a:ea typeface="Times New Roman"/>
                <a:cs typeface="Times New Roman"/>
                <a:sym typeface="Times New Roman"/>
              </a:rPr>
              <a:t>. Tuy nhiên, lúc xuống nhà xe, </a:t>
            </a:r>
            <a:r>
              <a:rPr lang="en-US" sz="2000">
                <a:solidFill>
                  <a:srgbClr val="FFFF00"/>
                </a:solidFill>
                <a:latin typeface="Times New Roman"/>
                <a:ea typeface="Times New Roman"/>
                <a:cs typeface="Times New Roman"/>
                <a:sym typeface="Times New Roman"/>
              </a:rPr>
              <a:t>em ngỡ ngàng nhận ra chiếc xe đạp thân yêu của em đã không cánh mà bay</a:t>
            </a:r>
            <a:r>
              <a:rPr lang="en-US" sz="2000">
                <a:solidFill>
                  <a:schemeClr val="lt1"/>
                </a:solidFill>
                <a:latin typeface="Times New Roman"/>
                <a:ea typeface="Times New Roman"/>
                <a:cs typeface="Times New Roman"/>
                <a:sym typeface="Times New Roman"/>
              </a:rPr>
              <a:t>. Đó là chiếc xe đạp em </a:t>
            </a:r>
            <a:r>
              <a:rPr lang="en-US" sz="2000">
                <a:solidFill>
                  <a:srgbClr val="FFFF00"/>
                </a:solidFill>
                <a:latin typeface="Times New Roman"/>
                <a:ea typeface="Times New Roman"/>
                <a:cs typeface="Times New Roman"/>
                <a:sym typeface="Times New Roman"/>
              </a:rPr>
              <a:t>vô cùng yêu quý</a:t>
            </a:r>
            <a:r>
              <a:rPr lang="en-US" sz="2000">
                <a:solidFill>
                  <a:schemeClr val="lt1"/>
                </a:solidFill>
                <a:latin typeface="Times New Roman"/>
                <a:ea typeface="Times New Roman"/>
                <a:cs typeface="Times New Roman"/>
                <a:sym typeface="Times New Roman"/>
              </a:rPr>
              <a:t>, cũng là phương tiện đi lại hằng ngày của em. </a:t>
            </a:r>
            <a:r>
              <a:rPr lang="en-US" sz="2000">
                <a:solidFill>
                  <a:srgbClr val="FFFF00"/>
                </a:solidFill>
                <a:latin typeface="Times New Roman"/>
                <a:ea typeface="Times New Roman"/>
                <a:cs typeface="Times New Roman"/>
                <a:sym typeface="Times New Roman"/>
              </a:rPr>
              <a:t>Em vô cùng phẫn nộ trước nhân phẩm của kẻ trộm cắp</a:t>
            </a:r>
            <a:r>
              <a:rPr lang="en-US" sz="2000">
                <a:solidFill>
                  <a:schemeClr val="lt1"/>
                </a:solidFill>
                <a:latin typeface="Times New Roman"/>
                <a:ea typeface="Times New Roman"/>
                <a:cs typeface="Times New Roman"/>
                <a:sym typeface="Times New Roman"/>
              </a:rPr>
              <a:t>. Tại sao hắn lại dám tước đoạt chiếc xe yêu dấu khỏi tay em? Trong tâm trạng “ruột đau như cắt, nước mắt đầm đìa”, em làm bản tường trình này báo cáo để thầy A và nhà trường giải quyết và giúp em tìm lại chiếc xe của mình.</a:t>
            </a:r>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                                                 Kí tên: Học sinh đẹp trai nhất trường.</a:t>
            </a:r>
            <a:endParaRPr sz="2000">
              <a:solidFill>
                <a:schemeClr val="lt1"/>
              </a:solidFill>
              <a:latin typeface="Times New Roman"/>
              <a:ea typeface="Times New Roman"/>
              <a:cs typeface="Times New Roman"/>
              <a:sym typeface="Times New Roman"/>
            </a:endParaRPr>
          </a:p>
        </p:txBody>
      </p:sp>
      <p:sp>
        <p:nvSpPr>
          <p:cNvPr id="486" name="Google Shape;486;p30"/>
          <p:cNvSpPr/>
          <p:nvPr/>
        </p:nvSpPr>
        <p:spPr>
          <a:xfrm>
            <a:off x="351804" y="920621"/>
            <a:ext cx="7585334" cy="5016758"/>
          </a:xfrm>
          <a:prstGeom prst="rect">
            <a:avLst/>
          </a:prstGeom>
          <a:noFill/>
          <a:ln>
            <a:noFill/>
          </a:ln>
        </p:spPr>
        <p:txBody>
          <a:bodyPr spcFirstLastPara="1" wrap="square" lIns="91425" tIns="45700" rIns="91425" bIns="45700" anchor="ctr" anchorCtr="0">
            <a:spAutoFit/>
          </a:bodyPr>
          <a:lstStyle/>
          <a:p>
            <a:pPr marL="0" marR="0" lvl="0" indent="457200" algn="ctr" rtl="0">
              <a:spcBef>
                <a:spcPts val="0"/>
              </a:spcBef>
              <a:spcAft>
                <a:spcPts val="0"/>
              </a:spcAft>
              <a:buNone/>
            </a:pPr>
            <a:r>
              <a:rPr lang="en-US" sz="2000" b="1">
                <a:solidFill>
                  <a:schemeClr val="lt1"/>
                </a:solidFill>
                <a:latin typeface="Times New Roman"/>
                <a:ea typeface="Times New Roman"/>
                <a:cs typeface="Times New Roman"/>
                <a:sym typeface="Times New Roman"/>
              </a:rPr>
              <a:t>BẢN TƯỜNG TRÌNH</a:t>
            </a:r>
            <a:endParaRPr sz="2000">
              <a:solidFill>
                <a:schemeClr val="lt1"/>
              </a:solidFill>
              <a:latin typeface="Times New Roman"/>
              <a:ea typeface="Times New Roman"/>
              <a:cs typeface="Times New Roman"/>
              <a:sym typeface="Times New Roman"/>
            </a:endParaRPr>
          </a:p>
          <a:p>
            <a:pPr marL="0" marR="0" lvl="0" indent="457200" algn="ctr" rtl="0">
              <a:spcBef>
                <a:spcPts val="0"/>
              </a:spcBef>
              <a:spcAft>
                <a:spcPts val="0"/>
              </a:spcAft>
              <a:buNone/>
            </a:pPr>
            <a:r>
              <a:rPr lang="en-US" sz="2000" b="1">
                <a:solidFill>
                  <a:schemeClr val="lt1"/>
                </a:solidFill>
                <a:latin typeface="Times New Roman"/>
                <a:ea typeface="Times New Roman"/>
                <a:cs typeface="Times New Roman"/>
                <a:sym typeface="Times New Roman"/>
              </a:rPr>
              <a:t>Về việc mất xe đạp trong khuôn viên nhà trường</a:t>
            </a:r>
            <a:endParaRPr sz="2000">
              <a:solidFill>
                <a:schemeClr val="lt1"/>
              </a:solidFill>
              <a:latin typeface="Times New Roman"/>
              <a:ea typeface="Times New Roman"/>
              <a:cs typeface="Times New Roman"/>
              <a:sym typeface="Times New Roman"/>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Kính gửi: Thầy Nguyễn Văn A, giáo viên chủ nhiệm lớp 11A.</a:t>
            </a:r>
            <a:endParaRPr sz="2000">
              <a:solidFill>
                <a:schemeClr val="lt1"/>
              </a:solidFill>
              <a:latin typeface="Times New Roman"/>
              <a:ea typeface="Times New Roman"/>
              <a:cs typeface="Times New Roman"/>
              <a:sym typeface="Times New Roman"/>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Em tên là: Trần Văn B, học sinh lớp 11A Trường THCS A. Cách đây chục phút, sau khi tiếng </a:t>
            </a:r>
            <a:r>
              <a:rPr lang="en-US" sz="2000">
                <a:solidFill>
                  <a:srgbClr val="FFFF00"/>
                </a:solidFill>
                <a:latin typeface="Times New Roman"/>
                <a:ea typeface="Times New Roman"/>
                <a:cs typeface="Times New Roman"/>
                <a:sym typeface="Times New Roman"/>
              </a:rPr>
              <a:t>trống trường rộn rã điểm liên hồi những âm thanh rạo rực, em vội vàng ùa ra khỏi lớp học với các bụng đói đang kêu réo đòi nạp năng lượng. </a:t>
            </a:r>
            <a:r>
              <a:rPr lang="en-US" sz="2000">
                <a:solidFill>
                  <a:schemeClr val="lt1"/>
                </a:solidFill>
                <a:latin typeface="Times New Roman"/>
                <a:ea typeface="Times New Roman"/>
                <a:cs typeface="Times New Roman"/>
                <a:sym typeface="Times New Roman"/>
              </a:rPr>
              <a:t>Em</a:t>
            </a:r>
            <a:r>
              <a:rPr lang="en-US" sz="2000">
                <a:solidFill>
                  <a:srgbClr val="FFFF00"/>
                </a:solidFill>
                <a:latin typeface="Times New Roman"/>
                <a:ea typeface="Times New Roman"/>
                <a:cs typeface="Times New Roman"/>
                <a:sym typeface="Times New Roman"/>
              </a:rPr>
              <a:t> rất háo hức vì chuẩn bị được về nhà và thưởng thức bữa cơm ngon lành</a:t>
            </a:r>
            <a:r>
              <a:rPr lang="en-US" sz="2000">
                <a:solidFill>
                  <a:schemeClr val="lt1"/>
                </a:solidFill>
                <a:latin typeface="Times New Roman"/>
                <a:ea typeface="Times New Roman"/>
                <a:cs typeface="Times New Roman"/>
                <a:sym typeface="Times New Roman"/>
              </a:rPr>
              <a:t>. Tuy nhiên, lúc xuống nhà xe, </a:t>
            </a:r>
            <a:r>
              <a:rPr lang="en-US" sz="2000">
                <a:solidFill>
                  <a:srgbClr val="FFFF00"/>
                </a:solidFill>
                <a:latin typeface="Times New Roman"/>
                <a:ea typeface="Times New Roman"/>
                <a:cs typeface="Times New Roman"/>
                <a:sym typeface="Times New Roman"/>
              </a:rPr>
              <a:t>em ngỡ ngàng nhận ra chiếc xe đạp thân yêu của em đã không cánh mà bay</a:t>
            </a:r>
            <a:r>
              <a:rPr lang="en-US" sz="2000">
                <a:solidFill>
                  <a:schemeClr val="lt1"/>
                </a:solidFill>
                <a:latin typeface="Times New Roman"/>
                <a:ea typeface="Times New Roman"/>
                <a:cs typeface="Times New Roman"/>
                <a:sym typeface="Times New Roman"/>
              </a:rPr>
              <a:t>. Đó là chiếc xe đạp em </a:t>
            </a:r>
            <a:r>
              <a:rPr lang="en-US" sz="2000">
                <a:solidFill>
                  <a:srgbClr val="FFFF00"/>
                </a:solidFill>
                <a:latin typeface="Times New Roman"/>
                <a:ea typeface="Times New Roman"/>
                <a:cs typeface="Times New Roman"/>
                <a:sym typeface="Times New Roman"/>
              </a:rPr>
              <a:t>vô cùng yêu quý</a:t>
            </a:r>
            <a:r>
              <a:rPr lang="en-US" sz="2000">
                <a:solidFill>
                  <a:schemeClr val="lt1"/>
                </a:solidFill>
                <a:latin typeface="Times New Roman"/>
                <a:ea typeface="Times New Roman"/>
                <a:cs typeface="Times New Roman"/>
                <a:sym typeface="Times New Roman"/>
              </a:rPr>
              <a:t>, cũng là phương tiện đi lại hằng ngày của em. Em </a:t>
            </a:r>
            <a:r>
              <a:rPr lang="en-US" sz="2000">
                <a:solidFill>
                  <a:srgbClr val="FFFF00"/>
                </a:solidFill>
                <a:latin typeface="Times New Roman"/>
                <a:ea typeface="Times New Roman"/>
                <a:cs typeface="Times New Roman"/>
                <a:sym typeface="Times New Roman"/>
              </a:rPr>
              <a:t>vô cùng phẫn nộ trước nhân phẩm của kẻ trộm cắp</a:t>
            </a:r>
            <a:r>
              <a:rPr lang="en-US" sz="2000">
                <a:solidFill>
                  <a:schemeClr val="lt1"/>
                </a:solidFill>
                <a:latin typeface="Times New Roman"/>
                <a:ea typeface="Times New Roman"/>
                <a:cs typeface="Times New Roman"/>
                <a:sym typeface="Times New Roman"/>
              </a:rPr>
              <a:t>. </a:t>
            </a:r>
            <a:r>
              <a:rPr lang="en-US" sz="2000" u="sng">
                <a:solidFill>
                  <a:srgbClr val="FFFF00"/>
                </a:solidFill>
                <a:latin typeface="Times New Roman"/>
                <a:ea typeface="Times New Roman"/>
                <a:cs typeface="Times New Roman"/>
                <a:sym typeface="Times New Roman"/>
              </a:rPr>
              <a:t>Tại sao hắn lại dám tước đoạt chiếc xe yêu dấu khỏi tay em?</a:t>
            </a:r>
            <a:r>
              <a:rPr lang="en-US" sz="2000">
                <a:solidFill>
                  <a:srgbClr val="FFFF00"/>
                </a:solidFill>
                <a:latin typeface="Times New Roman"/>
                <a:ea typeface="Times New Roman"/>
                <a:cs typeface="Times New Roman"/>
                <a:sym typeface="Times New Roman"/>
              </a:rPr>
              <a:t> </a:t>
            </a:r>
            <a:r>
              <a:rPr lang="en-US" sz="2000">
                <a:solidFill>
                  <a:schemeClr val="lt1"/>
                </a:solidFill>
                <a:latin typeface="Times New Roman"/>
                <a:ea typeface="Times New Roman"/>
                <a:cs typeface="Times New Roman"/>
                <a:sym typeface="Times New Roman"/>
              </a:rPr>
              <a:t>Trong tâm trạng “ruột đau như cắt, nước mắt đầm đìa”, em làm bản tường trình này báo cáo để thầy A và nhà trường giải quyết và giúp em tìm lại chiếc xe của mình.</a:t>
            </a:r>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                                                 Kí tên: Học sinh đẹp trai nhất trường.</a:t>
            </a:r>
            <a:endParaRPr sz="2000">
              <a:solidFill>
                <a:schemeClr val="lt1"/>
              </a:solidFill>
              <a:latin typeface="Times New Roman"/>
              <a:ea typeface="Times New Roman"/>
              <a:cs typeface="Times New Roman"/>
              <a:sym typeface="Times New Roman"/>
            </a:endParaRPr>
          </a:p>
        </p:txBody>
      </p:sp>
      <p:sp>
        <p:nvSpPr>
          <p:cNvPr id="487" name="Google Shape;487;p30"/>
          <p:cNvSpPr/>
          <p:nvPr/>
        </p:nvSpPr>
        <p:spPr>
          <a:xfrm>
            <a:off x="351804" y="920621"/>
            <a:ext cx="7585334" cy="5016758"/>
          </a:xfrm>
          <a:prstGeom prst="rect">
            <a:avLst/>
          </a:prstGeom>
          <a:noFill/>
          <a:ln>
            <a:noFill/>
          </a:ln>
        </p:spPr>
        <p:txBody>
          <a:bodyPr spcFirstLastPara="1" wrap="square" lIns="91425" tIns="45700" rIns="91425" bIns="45700" anchor="ctr" anchorCtr="0">
            <a:spAutoFit/>
          </a:bodyPr>
          <a:lstStyle/>
          <a:p>
            <a:pPr marL="0" marR="0" lvl="0" indent="457200" algn="ctr" rtl="0">
              <a:spcBef>
                <a:spcPts val="0"/>
              </a:spcBef>
              <a:spcAft>
                <a:spcPts val="0"/>
              </a:spcAft>
              <a:buNone/>
            </a:pPr>
            <a:r>
              <a:rPr lang="en-US" sz="2000" b="1">
                <a:solidFill>
                  <a:schemeClr val="lt1"/>
                </a:solidFill>
                <a:latin typeface="Times New Roman"/>
                <a:ea typeface="Times New Roman"/>
                <a:cs typeface="Times New Roman"/>
                <a:sym typeface="Times New Roman"/>
              </a:rPr>
              <a:t>BẢN TƯỜNG TRÌNH</a:t>
            </a:r>
            <a:endParaRPr sz="2000">
              <a:solidFill>
                <a:schemeClr val="lt1"/>
              </a:solidFill>
              <a:latin typeface="Times New Roman"/>
              <a:ea typeface="Times New Roman"/>
              <a:cs typeface="Times New Roman"/>
              <a:sym typeface="Times New Roman"/>
            </a:endParaRPr>
          </a:p>
          <a:p>
            <a:pPr marL="0" marR="0" lvl="0" indent="457200" algn="ctr" rtl="0">
              <a:spcBef>
                <a:spcPts val="0"/>
              </a:spcBef>
              <a:spcAft>
                <a:spcPts val="0"/>
              </a:spcAft>
              <a:buNone/>
            </a:pPr>
            <a:r>
              <a:rPr lang="en-US" sz="2000" b="1">
                <a:solidFill>
                  <a:schemeClr val="lt1"/>
                </a:solidFill>
                <a:latin typeface="Times New Roman"/>
                <a:ea typeface="Times New Roman"/>
                <a:cs typeface="Times New Roman"/>
                <a:sym typeface="Times New Roman"/>
              </a:rPr>
              <a:t>Về việc mất xe đạp trong khuôn viên nhà trường</a:t>
            </a:r>
            <a:endParaRPr sz="2000">
              <a:solidFill>
                <a:schemeClr val="lt1"/>
              </a:solidFill>
              <a:latin typeface="Times New Roman"/>
              <a:ea typeface="Times New Roman"/>
              <a:cs typeface="Times New Roman"/>
              <a:sym typeface="Times New Roman"/>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Kính gửi: Thầy Nguyễn Văn A, giáo viên chủ nhiệm lớp 11A.</a:t>
            </a:r>
            <a:endParaRPr sz="2000">
              <a:solidFill>
                <a:schemeClr val="lt1"/>
              </a:solidFill>
              <a:latin typeface="Times New Roman"/>
              <a:ea typeface="Times New Roman"/>
              <a:cs typeface="Times New Roman"/>
              <a:sym typeface="Times New Roman"/>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Em tên là: Trần Văn B, học sinh lớp 11A Trường THCS A. Cách đây chục phút, sau khi tiếng </a:t>
            </a:r>
            <a:r>
              <a:rPr lang="en-US" sz="2000">
                <a:solidFill>
                  <a:srgbClr val="FFFF00"/>
                </a:solidFill>
                <a:latin typeface="Times New Roman"/>
                <a:ea typeface="Times New Roman"/>
                <a:cs typeface="Times New Roman"/>
                <a:sym typeface="Times New Roman"/>
              </a:rPr>
              <a:t>trống trường rộn rã điểm liên hồi những âm thanh rạo rực, em vội vàng ùa ra khỏi lớp học với các bụng đói đang kêu réo đòi nạp năng lượng. </a:t>
            </a:r>
            <a:r>
              <a:rPr lang="en-US" sz="2000">
                <a:solidFill>
                  <a:schemeClr val="lt1"/>
                </a:solidFill>
                <a:latin typeface="Times New Roman"/>
                <a:ea typeface="Times New Roman"/>
                <a:cs typeface="Times New Roman"/>
                <a:sym typeface="Times New Roman"/>
              </a:rPr>
              <a:t>Em</a:t>
            </a:r>
            <a:r>
              <a:rPr lang="en-US" sz="2000">
                <a:solidFill>
                  <a:srgbClr val="FFFF00"/>
                </a:solidFill>
                <a:latin typeface="Times New Roman"/>
                <a:ea typeface="Times New Roman"/>
                <a:cs typeface="Times New Roman"/>
                <a:sym typeface="Times New Roman"/>
              </a:rPr>
              <a:t> rất háo hức vì chuẩn bị được về nhà và thưởng thức bữa cơm ngon lành</a:t>
            </a:r>
            <a:r>
              <a:rPr lang="en-US" sz="2000">
                <a:solidFill>
                  <a:schemeClr val="lt1"/>
                </a:solidFill>
                <a:latin typeface="Times New Roman"/>
                <a:ea typeface="Times New Roman"/>
                <a:cs typeface="Times New Roman"/>
                <a:sym typeface="Times New Roman"/>
              </a:rPr>
              <a:t>. Tuy nhiên, lúc xuống nhà xe, </a:t>
            </a:r>
            <a:r>
              <a:rPr lang="en-US" sz="2000">
                <a:solidFill>
                  <a:srgbClr val="FFFF00"/>
                </a:solidFill>
                <a:latin typeface="Times New Roman"/>
                <a:ea typeface="Times New Roman"/>
                <a:cs typeface="Times New Roman"/>
                <a:sym typeface="Times New Roman"/>
              </a:rPr>
              <a:t>em ngỡ ngàng nhận ra chiếc xe đạp thân yêu của em đã không cánh mà bay</a:t>
            </a:r>
            <a:r>
              <a:rPr lang="en-US" sz="2000">
                <a:solidFill>
                  <a:schemeClr val="lt1"/>
                </a:solidFill>
                <a:latin typeface="Times New Roman"/>
                <a:ea typeface="Times New Roman"/>
                <a:cs typeface="Times New Roman"/>
                <a:sym typeface="Times New Roman"/>
              </a:rPr>
              <a:t>. Đó là chiếc xe đạp em </a:t>
            </a:r>
            <a:r>
              <a:rPr lang="en-US" sz="2000">
                <a:solidFill>
                  <a:srgbClr val="FFFF00"/>
                </a:solidFill>
                <a:latin typeface="Times New Roman"/>
                <a:ea typeface="Times New Roman"/>
                <a:cs typeface="Times New Roman"/>
                <a:sym typeface="Times New Roman"/>
              </a:rPr>
              <a:t>vô cùng yêu quý</a:t>
            </a:r>
            <a:r>
              <a:rPr lang="en-US" sz="2000">
                <a:solidFill>
                  <a:schemeClr val="lt1"/>
                </a:solidFill>
                <a:latin typeface="Times New Roman"/>
                <a:ea typeface="Times New Roman"/>
                <a:cs typeface="Times New Roman"/>
                <a:sym typeface="Times New Roman"/>
              </a:rPr>
              <a:t>, cũng là phương tiện đi lại hằng ngày của em. Em </a:t>
            </a:r>
            <a:r>
              <a:rPr lang="en-US" sz="2000">
                <a:solidFill>
                  <a:srgbClr val="FFFF00"/>
                </a:solidFill>
                <a:latin typeface="Times New Roman"/>
                <a:ea typeface="Times New Roman"/>
                <a:cs typeface="Times New Roman"/>
                <a:sym typeface="Times New Roman"/>
              </a:rPr>
              <a:t>vô cùng phẫn nộ trước nhân phẩm của kẻ trộm cắp</a:t>
            </a:r>
            <a:r>
              <a:rPr lang="en-US" sz="2000">
                <a:solidFill>
                  <a:schemeClr val="lt1"/>
                </a:solidFill>
                <a:latin typeface="Times New Roman"/>
                <a:ea typeface="Times New Roman"/>
                <a:cs typeface="Times New Roman"/>
                <a:sym typeface="Times New Roman"/>
              </a:rPr>
              <a:t>. </a:t>
            </a:r>
            <a:r>
              <a:rPr lang="en-US" sz="2000" u="sng">
                <a:solidFill>
                  <a:srgbClr val="FFFF00"/>
                </a:solidFill>
                <a:latin typeface="Times New Roman"/>
                <a:ea typeface="Times New Roman"/>
                <a:cs typeface="Times New Roman"/>
                <a:sym typeface="Times New Roman"/>
              </a:rPr>
              <a:t>Tại sao hắn lại dám tước đoạt chiếc xe yêu dấu khỏi tay em? </a:t>
            </a:r>
            <a:r>
              <a:rPr lang="en-US" sz="2000">
                <a:solidFill>
                  <a:schemeClr val="lt1"/>
                </a:solidFill>
                <a:latin typeface="Times New Roman"/>
                <a:ea typeface="Times New Roman"/>
                <a:cs typeface="Times New Roman"/>
                <a:sym typeface="Times New Roman"/>
              </a:rPr>
              <a:t>Trong </a:t>
            </a:r>
            <a:r>
              <a:rPr lang="en-US" sz="2000" u="sng">
                <a:solidFill>
                  <a:srgbClr val="FFFF00"/>
                </a:solidFill>
                <a:latin typeface="Times New Roman"/>
                <a:ea typeface="Times New Roman"/>
                <a:cs typeface="Times New Roman"/>
                <a:sym typeface="Times New Roman"/>
              </a:rPr>
              <a:t>tâm trạng “ruột đau như cắt, nước mắt đầm đìa”</a:t>
            </a:r>
            <a:r>
              <a:rPr lang="en-US" sz="2000">
                <a:solidFill>
                  <a:srgbClr val="FFFF00"/>
                </a:solidFill>
                <a:latin typeface="Times New Roman"/>
                <a:ea typeface="Times New Roman"/>
                <a:cs typeface="Times New Roman"/>
                <a:sym typeface="Times New Roman"/>
              </a:rPr>
              <a:t>,</a:t>
            </a:r>
            <a:r>
              <a:rPr lang="en-US" sz="2000">
                <a:solidFill>
                  <a:schemeClr val="lt1"/>
                </a:solidFill>
                <a:latin typeface="Times New Roman"/>
                <a:ea typeface="Times New Roman"/>
                <a:cs typeface="Times New Roman"/>
                <a:sym typeface="Times New Roman"/>
              </a:rPr>
              <a:t> em làm bản tường trình này báo cáo để thầy A và nhà trường giải quyết và giúp em tìm lại chiếc xe của mình.</a:t>
            </a:r>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                                                 Kí tên: Học sinh đẹp trai nhất trường.</a:t>
            </a:r>
            <a:endParaRPr sz="20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79"/>
                                        </p:tgtEl>
                                        <p:attrNameLst>
                                          <p:attrName>style.visibility</p:attrName>
                                        </p:attrNameLst>
                                      </p:cBhvr>
                                      <p:to>
                                        <p:strVal val="visible"/>
                                      </p:to>
                                    </p:set>
                                    <p:anim calcmode="lin" valueType="num">
                                      <p:cBhvr additive="base">
                                        <p:cTn id="7" dur="500"/>
                                        <p:tgtEl>
                                          <p:spTgt spid="479"/>
                                        </p:tgtEl>
                                        <p:attrNameLst>
                                          <p:attrName>ppt_w</p:attrName>
                                        </p:attrNameLst>
                                      </p:cBhvr>
                                      <p:tavLst>
                                        <p:tav tm="0">
                                          <p:val>
                                            <p:strVal val="0"/>
                                          </p:val>
                                        </p:tav>
                                        <p:tav tm="100000">
                                          <p:val>
                                            <p:strVal val="#ppt_w"/>
                                          </p:val>
                                        </p:tav>
                                      </p:tavLst>
                                    </p:anim>
                                    <p:anim calcmode="lin" valueType="num">
                                      <p:cBhvr additive="base">
                                        <p:cTn id="8" dur="500"/>
                                        <p:tgtEl>
                                          <p:spTgt spid="47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84"/>
                                        </p:tgtEl>
                                        <p:attrNameLst>
                                          <p:attrName>style.visibility</p:attrName>
                                        </p:attrNameLst>
                                      </p:cBhvr>
                                      <p:to>
                                        <p:strVal val="visible"/>
                                      </p:to>
                                    </p:set>
                                    <p:anim calcmode="lin" valueType="num">
                                      <p:cBhvr additive="base">
                                        <p:cTn id="11" dur="500"/>
                                        <p:tgtEl>
                                          <p:spTgt spid="484"/>
                                        </p:tgtEl>
                                        <p:attrNameLst>
                                          <p:attrName>ppt_w</p:attrName>
                                        </p:attrNameLst>
                                      </p:cBhvr>
                                      <p:tavLst>
                                        <p:tav tm="0">
                                          <p:val>
                                            <p:strVal val="0"/>
                                          </p:val>
                                        </p:tav>
                                        <p:tav tm="100000">
                                          <p:val>
                                            <p:strVal val="#ppt_w"/>
                                          </p:val>
                                        </p:tav>
                                      </p:tavLst>
                                    </p:anim>
                                    <p:anim calcmode="lin" valueType="num">
                                      <p:cBhvr additive="base">
                                        <p:cTn id="12" dur="500"/>
                                        <p:tgtEl>
                                          <p:spTgt spid="484"/>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480"/>
                                        </p:tgtEl>
                                        <p:attrNameLst>
                                          <p:attrName>style.visibility</p:attrName>
                                        </p:attrNameLst>
                                      </p:cBhvr>
                                      <p:to>
                                        <p:strVal val="visible"/>
                                      </p:to>
                                    </p:set>
                                    <p:anim calcmode="lin" valueType="num">
                                      <p:cBhvr additive="base">
                                        <p:cTn id="17" dur="500"/>
                                        <p:tgtEl>
                                          <p:spTgt spid="480"/>
                                        </p:tgtEl>
                                        <p:attrNameLst>
                                          <p:attrName>ppt_w</p:attrName>
                                        </p:attrNameLst>
                                      </p:cBhvr>
                                      <p:tavLst>
                                        <p:tav tm="0">
                                          <p:val>
                                            <p:strVal val="0"/>
                                          </p:val>
                                        </p:tav>
                                        <p:tav tm="100000">
                                          <p:val>
                                            <p:strVal val="#ppt_w"/>
                                          </p:val>
                                        </p:tav>
                                      </p:tavLst>
                                    </p:anim>
                                    <p:anim calcmode="lin" valueType="num">
                                      <p:cBhvr additive="base">
                                        <p:cTn id="18" dur="500"/>
                                        <p:tgtEl>
                                          <p:spTgt spid="480"/>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482"/>
                                        </p:tgtEl>
                                        <p:attrNameLst>
                                          <p:attrName>style.visibility</p:attrName>
                                        </p:attrNameLst>
                                      </p:cBhvr>
                                      <p:to>
                                        <p:strVal val="visible"/>
                                      </p:to>
                                    </p:set>
                                    <p:anim calcmode="lin" valueType="num">
                                      <p:cBhvr additive="base">
                                        <p:cTn id="23" dur="500"/>
                                        <p:tgtEl>
                                          <p:spTgt spid="482"/>
                                        </p:tgtEl>
                                        <p:attrNameLst>
                                          <p:attrName>ppt_w</p:attrName>
                                        </p:attrNameLst>
                                      </p:cBhvr>
                                      <p:tavLst>
                                        <p:tav tm="0">
                                          <p:val>
                                            <p:strVal val="0"/>
                                          </p:val>
                                        </p:tav>
                                        <p:tav tm="100000">
                                          <p:val>
                                            <p:strVal val="#ppt_w"/>
                                          </p:val>
                                        </p:tav>
                                      </p:tavLst>
                                    </p:anim>
                                    <p:anim calcmode="lin" valueType="num">
                                      <p:cBhvr additive="base">
                                        <p:cTn id="24" dur="500"/>
                                        <p:tgtEl>
                                          <p:spTgt spid="482"/>
                                        </p:tgtEl>
                                        <p:attrNameLst>
                                          <p:attrName>ppt_h</p:attrName>
                                        </p:attrNameLst>
                                      </p:cBhvr>
                                      <p:tavLst>
                                        <p:tav tm="0">
                                          <p:val>
                                            <p:strVal val="0"/>
                                          </p:val>
                                        </p:tav>
                                        <p:tav tm="100000">
                                          <p:val>
                                            <p:strVal val="#ppt_h"/>
                                          </p:val>
                                        </p:tav>
                                      </p:tavLst>
                                    </p:anim>
                                  </p:childTnLst>
                                </p:cTn>
                              </p:par>
                              <p:par>
                                <p:cTn id="25" presetID="10" presetClass="entr" presetSubtype="0" fill="hold" nodeType="withEffect">
                                  <p:stCondLst>
                                    <p:cond delay="0"/>
                                  </p:stCondLst>
                                  <p:childTnLst>
                                    <p:set>
                                      <p:cBhvr>
                                        <p:cTn id="26" dur="1" fill="hold">
                                          <p:stCondLst>
                                            <p:cond delay="0"/>
                                          </p:stCondLst>
                                        </p:cTn>
                                        <p:tgtEl>
                                          <p:spTgt spid="485"/>
                                        </p:tgtEl>
                                        <p:attrNameLst>
                                          <p:attrName>style.visibility</p:attrName>
                                        </p:attrNameLst>
                                      </p:cBhvr>
                                      <p:to>
                                        <p:strVal val="visible"/>
                                      </p:to>
                                    </p:set>
                                    <p:animEffect transition="in" filter="fade">
                                      <p:cBhvr>
                                        <p:cTn id="27" dur="500"/>
                                        <p:tgtEl>
                                          <p:spTgt spid="485"/>
                                        </p:tgtEl>
                                      </p:cBhvr>
                                    </p:animEffect>
                                  </p:childTnLst>
                                </p:cTn>
                              </p:par>
                              <p:par>
                                <p:cTn id="28" presetID="10" presetClass="exit" presetSubtype="0" fill="hold" nodeType="withEffect">
                                  <p:stCondLst>
                                    <p:cond delay="0"/>
                                  </p:stCondLst>
                                  <p:childTnLst>
                                    <p:animEffect transition="out" filter="fade">
                                      <p:cBhvr>
                                        <p:cTn id="29" dur="500"/>
                                        <p:tgtEl>
                                          <p:spTgt spid="477"/>
                                        </p:tgtEl>
                                      </p:cBhvr>
                                    </p:animEffect>
                                    <p:set>
                                      <p:cBhvr>
                                        <p:cTn id="30" dur="1" fill="hold">
                                          <p:stCondLst>
                                            <p:cond delay="500"/>
                                          </p:stCondLst>
                                        </p:cTn>
                                        <p:tgtEl>
                                          <p:spTgt spid="477"/>
                                        </p:tgtEl>
                                        <p:attrNameLst>
                                          <p:attrName>style.visibility</p:attrName>
                                        </p:attrNameLst>
                                      </p:cBhvr>
                                      <p:to>
                                        <p:strVal val="hidden"/>
                                      </p:to>
                                    </p:set>
                                  </p:childTnLst>
                                </p:cTn>
                              </p:par>
                              <p:par>
                                <p:cTn id="31" presetID="23" presetClass="entr" presetSubtype="16" fill="hold" nodeType="withEffect">
                                  <p:stCondLst>
                                    <p:cond delay="0"/>
                                  </p:stCondLst>
                                  <p:childTnLst>
                                    <p:set>
                                      <p:cBhvr>
                                        <p:cTn id="32" dur="1" fill="hold">
                                          <p:stCondLst>
                                            <p:cond delay="0"/>
                                          </p:stCondLst>
                                        </p:cTn>
                                        <p:tgtEl>
                                          <p:spTgt spid="483"/>
                                        </p:tgtEl>
                                        <p:attrNameLst>
                                          <p:attrName>style.visibility</p:attrName>
                                        </p:attrNameLst>
                                      </p:cBhvr>
                                      <p:to>
                                        <p:strVal val="visible"/>
                                      </p:to>
                                    </p:set>
                                    <p:anim calcmode="lin" valueType="num">
                                      <p:cBhvr additive="base">
                                        <p:cTn id="33" dur="500"/>
                                        <p:tgtEl>
                                          <p:spTgt spid="483"/>
                                        </p:tgtEl>
                                        <p:attrNameLst>
                                          <p:attrName>ppt_w</p:attrName>
                                        </p:attrNameLst>
                                      </p:cBhvr>
                                      <p:tavLst>
                                        <p:tav tm="0">
                                          <p:val>
                                            <p:strVal val="0"/>
                                          </p:val>
                                        </p:tav>
                                        <p:tav tm="100000">
                                          <p:val>
                                            <p:strVal val="#ppt_w"/>
                                          </p:val>
                                        </p:tav>
                                      </p:tavLst>
                                    </p:anim>
                                    <p:anim calcmode="lin" valueType="num">
                                      <p:cBhvr additive="base">
                                        <p:cTn id="34" dur="500"/>
                                        <p:tgtEl>
                                          <p:spTgt spid="483"/>
                                        </p:tgtEl>
                                        <p:attrNameLst>
                                          <p:attrName>ppt_h</p:attrName>
                                        </p:attrNameLst>
                                      </p:cBhvr>
                                      <p:tavLst>
                                        <p:tav tm="0">
                                          <p:val>
                                            <p:str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86"/>
                                        </p:tgtEl>
                                        <p:attrNameLst>
                                          <p:attrName>style.visibility</p:attrName>
                                        </p:attrNameLst>
                                      </p:cBhvr>
                                      <p:to>
                                        <p:strVal val="visible"/>
                                      </p:to>
                                    </p:set>
                                    <p:animEffect transition="in" filter="fade">
                                      <p:cBhvr>
                                        <p:cTn id="39" dur="500"/>
                                        <p:tgtEl>
                                          <p:spTgt spid="486"/>
                                        </p:tgtEl>
                                      </p:cBhvr>
                                    </p:animEffect>
                                  </p:childTnLst>
                                </p:cTn>
                              </p:par>
                              <p:par>
                                <p:cTn id="40" presetID="10" presetClass="exit" presetSubtype="0" fill="hold" nodeType="withEffect">
                                  <p:stCondLst>
                                    <p:cond delay="0"/>
                                  </p:stCondLst>
                                  <p:childTnLst>
                                    <p:animEffect transition="out" filter="fade">
                                      <p:cBhvr>
                                        <p:cTn id="41" dur="500"/>
                                        <p:tgtEl>
                                          <p:spTgt spid="485"/>
                                        </p:tgtEl>
                                      </p:cBhvr>
                                    </p:animEffect>
                                    <p:set>
                                      <p:cBhvr>
                                        <p:cTn id="42" dur="1" fill="hold">
                                          <p:stCondLst>
                                            <p:cond delay="500"/>
                                          </p:stCondLst>
                                        </p:cTn>
                                        <p:tgtEl>
                                          <p:spTgt spid="48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87"/>
                                        </p:tgtEl>
                                        <p:attrNameLst>
                                          <p:attrName>style.visibility</p:attrName>
                                        </p:attrNameLst>
                                      </p:cBhvr>
                                      <p:to>
                                        <p:strVal val="visible"/>
                                      </p:to>
                                    </p:set>
                                    <p:animEffect transition="in" filter="fade">
                                      <p:cBhvr>
                                        <p:cTn id="47" dur="500"/>
                                        <p:tgtEl>
                                          <p:spTgt spid="487"/>
                                        </p:tgtEl>
                                      </p:cBhvr>
                                    </p:animEffect>
                                  </p:childTnLst>
                                </p:cTn>
                              </p:par>
                              <p:par>
                                <p:cTn id="48" presetID="10" presetClass="exit" presetSubtype="0" fill="hold" nodeType="withEffect">
                                  <p:stCondLst>
                                    <p:cond delay="0"/>
                                  </p:stCondLst>
                                  <p:childTnLst>
                                    <p:animEffect transition="out" filter="fade">
                                      <p:cBhvr>
                                        <p:cTn id="49" dur="500"/>
                                        <p:tgtEl>
                                          <p:spTgt spid="486"/>
                                        </p:tgtEl>
                                      </p:cBhvr>
                                    </p:animEffect>
                                    <p:set>
                                      <p:cBhvr>
                                        <p:cTn id="50" dur="1" fill="hold">
                                          <p:stCondLst>
                                            <p:cond delay="500"/>
                                          </p:stCondLst>
                                        </p:cTn>
                                        <p:tgtEl>
                                          <p:spTgt spid="48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478"/>
                                        </p:tgtEl>
                                        <p:attrNameLst>
                                          <p:attrName>style.visibility</p:attrName>
                                        </p:attrNameLst>
                                      </p:cBhvr>
                                      <p:to>
                                        <p:strVal val="visible"/>
                                      </p:to>
                                    </p:set>
                                    <p:anim calcmode="lin" valueType="num">
                                      <p:cBhvr additive="base">
                                        <p:cTn id="55" dur="500"/>
                                        <p:tgtEl>
                                          <p:spTgt spid="478"/>
                                        </p:tgtEl>
                                        <p:attrNameLst>
                                          <p:attrName>ppt_w</p:attrName>
                                        </p:attrNameLst>
                                      </p:cBhvr>
                                      <p:tavLst>
                                        <p:tav tm="0">
                                          <p:val>
                                            <p:strVal val="0"/>
                                          </p:val>
                                        </p:tav>
                                        <p:tav tm="100000">
                                          <p:val>
                                            <p:strVal val="#ppt_w"/>
                                          </p:val>
                                        </p:tav>
                                      </p:tavLst>
                                    </p:anim>
                                    <p:anim calcmode="lin" valueType="num">
                                      <p:cBhvr additive="base">
                                        <p:cTn id="56" dur="500"/>
                                        <p:tgtEl>
                                          <p:spTgt spid="47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pic>
        <p:nvPicPr>
          <p:cNvPr id="492" name="Google Shape;492;p3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93" name="Google Shape;493;p31"/>
          <p:cNvSpPr/>
          <p:nvPr/>
        </p:nvSpPr>
        <p:spPr>
          <a:xfrm>
            <a:off x="316636" y="920621"/>
            <a:ext cx="7585334" cy="5016758"/>
          </a:xfrm>
          <a:prstGeom prst="rect">
            <a:avLst/>
          </a:prstGeom>
          <a:noFill/>
          <a:ln>
            <a:noFill/>
          </a:ln>
        </p:spPr>
        <p:txBody>
          <a:bodyPr spcFirstLastPara="1" wrap="square" lIns="91425" tIns="45700" rIns="91425" bIns="45700" anchor="ctr" anchorCtr="0">
            <a:spAutoFit/>
          </a:bodyPr>
          <a:lstStyle/>
          <a:p>
            <a:pPr marL="0" marR="0" lvl="0" indent="457200" algn="ctr" rtl="0">
              <a:spcBef>
                <a:spcPts val="0"/>
              </a:spcBef>
              <a:spcAft>
                <a:spcPts val="0"/>
              </a:spcAft>
              <a:buNone/>
            </a:pPr>
            <a:r>
              <a:rPr lang="en-US" sz="2000" b="1">
                <a:solidFill>
                  <a:schemeClr val="lt1"/>
                </a:solidFill>
                <a:latin typeface="Times New Roman"/>
                <a:ea typeface="Times New Roman"/>
                <a:cs typeface="Times New Roman"/>
                <a:sym typeface="Times New Roman"/>
              </a:rPr>
              <a:t>BẢN TƯỜNG TRÌNH</a:t>
            </a:r>
            <a:endParaRPr sz="2000">
              <a:solidFill>
                <a:schemeClr val="lt1"/>
              </a:solidFill>
              <a:latin typeface="Times New Roman"/>
              <a:ea typeface="Times New Roman"/>
              <a:cs typeface="Times New Roman"/>
              <a:sym typeface="Times New Roman"/>
            </a:endParaRPr>
          </a:p>
          <a:p>
            <a:pPr marL="0" marR="0" lvl="0" indent="457200" algn="ctr" rtl="0">
              <a:spcBef>
                <a:spcPts val="0"/>
              </a:spcBef>
              <a:spcAft>
                <a:spcPts val="0"/>
              </a:spcAft>
              <a:buNone/>
            </a:pPr>
            <a:r>
              <a:rPr lang="en-US" sz="2000" b="1">
                <a:solidFill>
                  <a:schemeClr val="lt1"/>
                </a:solidFill>
                <a:latin typeface="Times New Roman"/>
                <a:ea typeface="Times New Roman"/>
                <a:cs typeface="Times New Roman"/>
                <a:sym typeface="Times New Roman"/>
              </a:rPr>
              <a:t>Về việc mất xe đạp trong khuôn viên nhà trường</a:t>
            </a:r>
            <a:endParaRPr sz="2000">
              <a:solidFill>
                <a:schemeClr val="lt1"/>
              </a:solidFill>
              <a:latin typeface="Times New Roman"/>
              <a:ea typeface="Times New Roman"/>
              <a:cs typeface="Times New Roman"/>
              <a:sym typeface="Times New Roman"/>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Kính gửi: Thầy Nguyễn Văn A, giáo viên chủ nhiệm lớp 11A.</a:t>
            </a:r>
            <a:endParaRPr sz="2000">
              <a:solidFill>
                <a:schemeClr val="lt1"/>
              </a:solidFill>
              <a:latin typeface="Times New Roman"/>
              <a:ea typeface="Times New Roman"/>
              <a:cs typeface="Times New Roman"/>
              <a:sym typeface="Times New Roman"/>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Em tên là: Trần Văn B, học sinh lớp 11A Trường THCS A. Cách đây chục phút, sau khi tiếng trống trường rộn rã điểm liên hồi những âm thanh rạo rực, em vội vàng ùa ra khỏi lớp học với các bụng đói đang kêu réo đòi nạp năng lượng. Em rất háo hức vì chuẩn bị được về nhà và thưởng thức bữa cơm ngon lành. Tuy nhiên, lúc xuống nhà xe, em ngỡ ngàng nhận ra chiếc xe đạp thân yêu của em đã không cánh mà bay. Đó là chiếc xe đạp em vô cùng yêu quý, cũng là phương tiện đi lại hằng ngày của em. Em vô cùng phẫn nộ trước nhân phẩm của kẻ trộm cắp. Tại sao hắn lại dám tước đoạt chiếc xe yêu dấu khỏi tay em? Trong tâm trạng “ruột đau như cắt, nước mắt đầm đìa”, em làm bản tường trình này báo cáo để thầy A và nhà trường giải quyết và giúp em tìm lại chiếc xe của mình.</a:t>
            </a:r>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                                                 Kí tên: Học sinh đẹp trai nhất trường.</a:t>
            </a:r>
            <a:endParaRPr sz="2000">
              <a:solidFill>
                <a:schemeClr val="lt1"/>
              </a:solidFill>
              <a:latin typeface="Times New Roman"/>
              <a:ea typeface="Times New Roman"/>
              <a:cs typeface="Times New Roman"/>
              <a:sym typeface="Times New Roman"/>
            </a:endParaRPr>
          </a:p>
        </p:txBody>
      </p:sp>
      <p:sp>
        <p:nvSpPr>
          <p:cNvPr id="494" name="Google Shape;494;p31"/>
          <p:cNvSpPr txBox="1"/>
          <p:nvPr/>
        </p:nvSpPr>
        <p:spPr>
          <a:xfrm>
            <a:off x="8110029" y="5536230"/>
            <a:ext cx="3719622" cy="430887"/>
          </a:xfrm>
          <a:prstGeom prst="rect">
            <a:avLst/>
          </a:prstGeom>
          <a:solidFill>
            <a:srgbClr val="663300"/>
          </a:solidFill>
          <a:ln w="1905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FFF00"/>
                </a:solidFill>
                <a:latin typeface="Times New Roman"/>
                <a:ea typeface="Times New Roman"/>
                <a:cs typeface="Times New Roman"/>
                <a:sym typeface="Times New Roman"/>
              </a:rPr>
              <a:t>Kí và ghi đầy đủ họ tên</a:t>
            </a:r>
            <a:endParaRPr sz="2200">
              <a:solidFill>
                <a:srgbClr val="FFFF00"/>
              </a:solidFill>
              <a:latin typeface="Times New Roman"/>
              <a:ea typeface="Times New Roman"/>
              <a:cs typeface="Times New Roman"/>
              <a:sym typeface="Times New Roman"/>
            </a:endParaRPr>
          </a:p>
        </p:txBody>
      </p:sp>
      <p:sp>
        <p:nvSpPr>
          <p:cNvPr id="495" name="Google Shape;495;p31"/>
          <p:cNvSpPr txBox="1"/>
          <p:nvPr/>
        </p:nvSpPr>
        <p:spPr>
          <a:xfrm>
            <a:off x="8088120" y="697448"/>
            <a:ext cx="3694610" cy="400110"/>
          </a:xfrm>
          <a:prstGeom prst="rect">
            <a:avLst/>
          </a:prstGeom>
          <a:solidFill>
            <a:srgbClr val="663300"/>
          </a:solidFill>
          <a:ln w="1905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rgbClr val="FFFF00"/>
                </a:solidFill>
                <a:latin typeface="Times New Roman"/>
                <a:ea typeface="Times New Roman"/>
                <a:cs typeface="Times New Roman"/>
                <a:sym typeface="Times New Roman"/>
              </a:rPr>
              <a:t>Thêm địa điểm, ngày, tháng, năm </a:t>
            </a:r>
            <a:endParaRPr sz="2000">
              <a:solidFill>
                <a:srgbClr val="FFFF00"/>
              </a:solidFill>
              <a:latin typeface="Times New Roman"/>
              <a:ea typeface="Times New Roman"/>
              <a:cs typeface="Times New Roman"/>
              <a:sym typeface="Times New Roman"/>
            </a:endParaRPr>
          </a:p>
        </p:txBody>
      </p:sp>
      <p:sp>
        <p:nvSpPr>
          <p:cNvPr id="496" name="Google Shape;496;p31"/>
          <p:cNvSpPr txBox="1"/>
          <p:nvPr/>
        </p:nvSpPr>
        <p:spPr>
          <a:xfrm>
            <a:off x="8087917" y="1153710"/>
            <a:ext cx="3694813" cy="430887"/>
          </a:xfrm>
          <a:prstGeom prst="rect">
            <a:avLst/>
          </a:prstGeom>
          <a:solidFill>
            <a:srgbClr val="663300"/>
          </a:solidFill>
          <a:ln w="1905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rgbClr val="FFFF00"/>
                </a:solidFill>
                <a:latin typeface="Times New Roman"/>
                <a:ea typeface="Times New Roman"/>
                <a:cs typeface="Times New Roman"/>
                <a:sym typeface="Times New Roman"/>
              </a:rPr>
              <a:t>Cách dòng đúng quy định</a:t>
            </a:r>
            <a:endParaRPr sz="2200">
              <a:solidFill>
                <a:srgbClr val="FFFF00"/>
              </a:solidFill>
              <a:latin typeface="Times New Roman"/>
              <a:ea typeface="Times New Roman"/>
              <a:cs typeface="Times New Roman"/>
              <a:sym typeface="Times New Roman"/>
            </a:endParaRPr>
          </a:p>
        </p:txBody>
      </p:sp>
      <p:sp>
        <p:nvSpPr>
          <p:cNvPr id="497" name="Google Shape;497;p31"/>
          <p:cNvSpPr/>
          <p:nvPr/>
        </p:nvSpPr>
        <p:spPr>
          <a:xfrm>
            <a:off x="584269" y="315063"/>
            <a:ext cx="740457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Times New Roman"/>
                <a:ea typeface="Times New Roman"/>
                <a:cs typeface="Times New Roman"/>
                <a:sym typeface="Times New Roman"/>
              </a:rPr>
              <a:t>CỘNG HÒA XÃ HỘI CHỦ NGHĨA VIỆT NAM</a:t>
            </a:r>
            <a:endParaRPr/>
          </a:p>
          <a:p>
            <a:pPr marL="0" marR="0" lvl="0" indent="0" algn="ctr" rtl="0">
              <a:spcBef>
                <a:spcPts val="0"/>
              </a:spcBef>
              <a:spcAft>
                <a:spcPts val="0"/>
              </a:spcAft>
              <a:buNone/>
            </a:pPr>
            <a:r>
              <a:rPr lang="en-US" sz="1800">
                <a:solidFill>
                  <a:schemeClr val="lt1"/>
                </a:solidFill>
                <a:latin typeface="Times New Roman"/>
                <a:ea typeface="Times New Roman"/>
                <a:cs typeface="Times New Roman"/>
                <a:sym typeface="Times New Roman"/>
              </a:rPr>
              <a:t>Độc lập – Tự do – Hạnh phúc                                                 </a:t>
            </a:r>
            <a:endParaRPr sz="1800">
              <a:solidFill>
                <a:schemeClr val="dk1"/>
              </a:solidFill>
              <a:latin typeface="Calibri"/>
              <a:ea typeface="Calibri"/>
              <a:cs typeface="Calibri"/>
              <a:sym typeface="Calibri"/>
            </a:endParaRPr>
          </a:p>
        </p:txBody>
      </p:sp>
      <p:sp>
        <p:nvSpPr>
          <p:cNvPr id="498" name="Google Shape;498;p31"/>
          <p:cNvSpPr txBox="1"/>
          <p:nvPr/>
        </p:nvSpPr>
        <p:spPr>
          <a:xfrm>
            <a:off x="8138599" y="2341072"/>
            <a:ext cx="3644334" cy="769441"/>
          </a:xfrm>
          <a:prstGeom prst="rect">
            <a:avLst/>
          </a:prstGeom>
          <a:solidFill>
            <a:srgbClr val="663300"/>
          </a:solidFill>
          <a:ln w="1905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FFF00"/>
                </a:solidFill>
                <a:latin typeface="Times New Roman"/>
                <a:ea typeface="Times New Roman"/>
                <a:cs typeface="Times New Roman"/>
                <a:sym typeface="Times New Roman"/>
              </a:rPr>
              <a:t>Tập trung trình bày sự việc mất xe đạp</a:t>
            </a:r>
            <a:endParaRPr sz="2200">
              <a:solidFill>
                <a:srgbClr val="FFFF00"/>
              </a:solidFill>
              <a:latin typeface="Times New Roman"/>
              <a:ea typeface="Times New Roman"/>
              <a:cs typeface="Times New Roman"/>
              <a:sym typeface="Times New Roman"/>
            </a:endParaRPr>
          </a:p>
        </p:txBody>
      </p:sp>
      <p:sp>
        <p:nvSpPr>
          <p:cNvPr id="499" name="Google Shape;499;p31"/>
          <p:cNvSpPr txBox="1"/>
          <p:nvPr/>
        </p:nvSpPr>
        <p:spPr>
          <a:xfrm>
            <a:off x="8110029" y="3429000"/>
            <a:ext cx="3672904" cy="1446550"/>
          </a:xfrm>
          <a:prstGeom prst="rect">
            <a:avLst/>
          </a:prstGeom>
          <a:solidFill>
            <a:srgbClr val="663300"/>
          </a:solidFill>
          <a:ln w="1905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200">
                <a:solidFill>
                  <a:srgbClr val="FFFF00"/>
                </a:solidFill>
                <a:latin typeface="Times New Roman"/>
                <a:ea typeface="Times New Roman"/>
                <a:cs typeface="Times New Roman"/>
                <a:sym typeface="Times New Roman"/>
              </a:rPr>
              <a:t>Dùng câu trần thuật, ngôn ngữ nghiêm túc, khách quan, không dùng biện pháp tu từ, không bộc lộ cảm xúc cá nhân</a:t>
            </a:r>
            <a:endParaRPr sz="2200">
              <a:solidFill>
                <a:srgbClr val="FFFF00"/>
              </a:solidFill>
              <a:latin typeface="Times New Roman"/>
              <a:ea typeface="Times New Roman"/>
              <a:cs typeface="Times New Roman"/>
              <a:sym typeface="Times New Roman"/>
            </a:endParaRPr>
          </a:p>
        </p:txBody>
      </p:sp>
      <p:sp>
        <p:nvSpPr>
          <p:cNvPr id="500" name="Google Shape;500;p31"/>
          <p:cNvSpPr txBox="1"/>
          <p:nvPr/>
        </p:nvSpPr>
        <p:spPr>
          <a:xfrm>
            <a:off x="9033678" y="226139"/>
            <a:ext cx="1854175" cy="430887"/>
          </a:xfrm>
          <a:prstGeom prst="rect">
            <a:avLst/>
          </a:prstGeom>
          <a:solidFill>
            <a:srgbClr val="663300"/>
          </a:solidFill>
          <a:ln w="1905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FFFF00"/>
                </a:solidFill>
                <a:latin typeface="Times New Roman"/>
                <a:ea typeface="Times New Roman"/>
                <a:cs typeface="Times New Roman"/>
                <a:sym typeface="Times New Roman"/>
              </a:rPr>
              <a:t>CÁCH SỬA</a:t>
            </a:r>
            <a:endParaRPr sz="2200" b="1">
              <a:solidFill>
                <a:srgbClr val="FFFF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95"/>
                                        </p:tgtEl>
                                        <p:attrNameLst>
                                          <p:attrName>style.visibility</p:attrName>
                                        </p:attrNameLst>
                                      </p:cBhvr>
                                      <p:to>
                                        <p:strVal val="visible"/>
                                      </p:to>
                                    </p:set>
                                    <p:anim calcmode="lin" valueType="num">
                                      <p:cBhvr additive="base">
                                        <p:cTn id="7" dur="500"/>
                                        <p:tgtEl>
                                          <p:spTgt spid="495"/>
                                        </p:tgtEl>
                                        <p:attrNameLst>
                                          <p:attrName>ppt_w</p:attrName>
                                        </p:attrNameLst>
                                      </p:cBhvr>
                                      <p:tavLst>
                                        <p:tav tm="0">
                                          <p:val>
                                            <p:strVal val="0"/>
                                          </p:val>
                                        </p:tav>
                                        <p:tav tm="100000">
                                          <p:val>
                                            <p:strVal val="#ppt_w"/>
                                          </p:val>
                                        </p:tav>
                                      </p:tavLst>
                                    </p:anim>
                                    <p:anim calcmode="lin" valueType="num">
                                      <p:cBhvr additive="base">
                                        <p:cTn id="8" dur="500"/>
                                        <p:tgtEl>
                                          <p:spTgt spid="49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00"/>
                                        </p:tgtEl>
                                        <p:attrNameLst>
                                          <p:attrName>style.visibility</p:attrName>
                                        </p:attrNameLst>
                                      </p:cBhvr>
                                      <p:to>
                                        <p:strVal val="visible"/>
                                      </p:to>
                                    </p:set>
                                    <p:anim calcmode="lin" valueType="num">
                                      <p:cBhvr additive="base">
                                        <p:cTn id="11" dur="500"/>
                                        <p:tgtEl>
                                          <p:spTgt spid="500"/>
                                        </p:tgtEl>
                                        <p:attrNameLst>
                                          <p:attrName>ppt_w</p:attrName>
                                        </p:attrNameLst>
                                      </p:cBhvr>
                                      <p:tavLst>
                                        <p:tav tm="0">
                                          <p:val>
                                            <p:strVal val="0"/>
                                          </p:val>
                                        </p:tav>
                                        <p:tav tm="100000">
                                          <p:val>
                                            <p:strVal val="#ppt_w"/>
                                          </p:val>
                                        </p:tav>
                                      </p:tavLst>
                                    </p:anim>
                                    <p:anim calcmode="lin" valueType="num">
                                      <p:cBhvr additive="base">
                                        <p:cTn id="12" dur="500"/>
                                        <p:tgtEl>
                                          <p:spTgt spid="500"/>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496"/>
                                        </p:tgtEl>
                                        <p:attrNameLst>
                                          <p:attrName>style.visibility</p:attrName>
                                        </p:attrNameLst>
                                      </p:cBhvr>
                                      <p:to>
                                        <p:strVal val="visible"/>
                                      </p:to>
                                    </p:set>
                                    <p:anim calcmode="lin" valueType="num">
                                      <p:cBhvr additive="base">
                                        <p:cTn id="17" dur="500"/>
                                        <p:tgtEl>
                                          <p:spTgt spid="496"/>
                                        </p:tgtEl>
                                        <p:attrNameLst>
                                          <p:attrName>ppt_w</p:attrName>
                                        </p:attrNameLst>
                                      </p:cBhvr>
                                      <p:tavLst>
                                        <p:tav tm="0">
                                          <p:val>
                                            <p:strVal val="0"/>
                                          </p:val>
                                        </p:tav>
                                        <p:tav tm="100000">
                                          <p:val>
                                            <p:strVal val="#ppt_w"/>
                                          </p:val>
                                        </p:tav>
                                      </p:tavLst>
                                    </p:anim>
                                    <p:anim calcmode="lin" valueType="num">
                                      <p:cBhvr additive="base">
                                        <p:cTn id="18" dur="500"/>
                                        <p:tgtEl>
                                          <p:spTgt spid="496"/>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498"/>
                                        </p:tgtEl>
                                        <p:attrNameLst>
                                          <p:attrName>style.visibility</p:attrName>
                                        </p:attrNameLst>
                                      </p:cBhvr>
                                      <p:to>
                                        <p:strVal val="visible"/>
                                      </p:to>
                                    </p:set>
                                    <p:anim calcmode="lin" valueType="num">
                                      <p:cBhvr additive="base">
                                        <p:cTn id="23" dur="500"/>
                                        <p:tgtEl>
                                          <p:spTgt spid="498"/>
                                        </p:tgtEl>
                                        <p:attrNameLst>
                                          <p:attrName>ppt_w</p:attrName>
                                        </p:attrNameLst>
                                      </p:cBhvr>
                                      <p:tavLst>
                                        <p:tav tm="0">
                                          <p:val>
                                            <p:strVal val="0"/>
                                          </p:val>
                                        </p:tav>
                                        <p:tav tm="100000">
                                          <p:val>
                                            <p:strVal val="#ppt_w"/>
                                          </p:val>
                                        </p:tav>
                                      </p:tavLst>
                                    </p:anim>
                                    <p:anim calcmode="lin" valueType="num">
                                      <p:cBhvr additive="base">
                                        <p:cTn id="24" dur="500"/>
                                        <p:tgtEl>
                                          <p:spTgt spid="498"/>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499"/>
                                        </p:tgtEl>
                                        <p:attrNameLst>
                                          <p:attrName>style.visibility</p:attrName>
                                        </p:attrNameLst>
                                      </p:cBhvr>
                                      <p:to>
                                        <p:strVal val="visible"/>
                                      </p:to>
                                    </p:set>
                                    <p:anim calcmode="lin" valueType="num">
                                      <p:cBhvr additive="base">
                                        <p:cTn id="29" dur="500"/>
                                        <p:tgtEl>
                                          <p:spTgt spid="499"/>
                                        </p:tgtEl>
                                        <p:attrNameLst>
                                          <p:attrName>ppt_w</p:attrName>
                                        </p:attrNameLst>
                                      </p:cBhvr>
                                      <p:tavLst>
                                        <p:tav tm="0">
                                          <p:val>
                                            <p:strVal val="0"/>
                                          </p:val>
                                        </p:tav>
                                        <p:tav tm="100000">
                                          <p:val>
                                            <p:strVal val="#ppt_w"/>
                                          </p:val>
                                        </p:tav>
                                      </p:tavLst>
                                    </p:anim>
                                    <p:anim calcmode="lin" valueType="num">
                                      <p:cBhvr additive="base">
                                        <p:cTn id="30" dur="500"/>
                                        <p:tgtEl>
                                          <p:spTgt spid="499"/>
                                        </p:tgtEl>
                                        <p:attrNameLst>
                                          <p:attrName>ppt_h</p:attrName>
                                        </p:attrNameLst>
                                      </p:cBhvr>
                                      <p:tavLst>
                                        <p:tav tm="0">
                                          <p:val>
                                            <p:str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494"/>
                                        </p:tgtEl>
                                        <p:attrNameLst>
                                          <p:attrName>style.visibility</p:attrName>
                                        </p:attrNameLst>
                                      </p:cBhvr>
                                      <p:to>
                                        <p:strVal val="visible"/>
                                      </p:to>
                                    </p:set>
                                    <p:anim calcmode="lin" valueType="num">
                                      <p:cBhvr additive="base">
                                        <p:cTn id="35" dur="500"/>
                                        <p:tgtEl>
                                          <p:spTgt spid="494"/>
                                        </p:tgtEl>
                                        <p:attrNameLst>
                                          <p:attrName>ppt_w</p:attrName>
                                        </p:attrNameLst>
                                      </p:cBhvr>
                                      <p:tavLst>
                                        <p:tav tm="0">
                                          <p:val>
                                            <p:strVal val="0"/>
                                          </p:val>
                                        </p:tav>
                                        <p:tav tm="100000">
                                          <p:val>
                                            <p:strVal val="#ppt_w"/>
                                          </p:val>
                                        </p:tav>
                                      </p:tavLst>
                                    </p:anim>
                                    <p:anim calcmode="lin" valueType="num">
                                      <p:cBhvr additive="base">
                                        <p:cTn id="36" dur="500"/>
                                        <p:tgtEl>
                                          <p:spTgt spid="49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2" name="Google Shape;92;p6"/>
          <p:cNvSpPr/>
          <p:nvPr/>
        </p:nvSpPr>
        <p:spPr>
          <a:xfrm>
            <a:off x="518159" y="1782227"/>
            <a:ext cx="11155680" cy="3170099"/>
          </a:xfrm>
          <a:prstGeom prst="rect">
            <a:avLst/>
          </a:prstGeom>
          <a:noFill/>
          <a:ln>
            <a:noFill/>
          </a:ln>
        </p:spPr>
        <p:txBody>
          <a:bodyPr spcFirstLastPara="1" wrap="square" lIns="91425" tIns="45700" rIns="91425" bIns="45700" anchor="ctr" anchorCtr="0">
            <a:spAutoFit/>
          </a:bodyPr>
          <a:lstStyle/>
          <a:p>
            <a:pPr marL="0" marR="0" lvl="0" indent="457200" algn="ctr" rtl="0">
              <a:spcBef>
                <a:spcPts val="0"/>
              </a:spcBef>
              <a:spcAft>
                <a:spcPts val="0"/>
              </a:spcAft>
              <a:buNone/>
            </a:pPr>
            <a:r>
              <a:rPr lang="en-US" sz="2000" b="1">
                <a:solidFill>
                  <a:schemeClr val="lt1"/>
                </a:solidFill>
                <a:latin typeface="Times New Roman"/>
                <a:ea typeface="Times New Roman"/>
                <a:cs typeface="Times New Roman"/>
                <a:sym typeface="Times New Roman"/>
              </a:rPr>
              <a:t>BẢN TƯỜNG TRÌNH</a:t>
            </a:r>
            <a:endParaRPr sz="2000">
              <a:solidFill>
                <a:schemeClr val="lt1"/>
              </a:solidFill>
              <a:latin typeface="Times New Roman"/>
              <a:ea typeface="Times New Roman"/>
              <a:cs typeface="Times New Roman"/>
              <a:sym typeface="Times New Roman"/>
            </a:endParaRPr>
          </a:p>
          <a:p>
            <a:pPr marL="0" marR="0" lvl="0" indent="457200" algn="ctr" rtl="0">
              <a:spcBef>
                <a:spcPts val="0"/>
              </a:spcBef>
              <a:spcAft>
                <a:spcPts val="0"/>
              </a:spcAft>
              <a:buNone/>
            </a:pPr>
            <a:r>
              <a:rPr lang="en-US" sz="2000" b="1">
                <a:solidFill>
                  <a:schemeClr val="lt1"/>
                </a:solidFill>
                <a:latin typeface="Times New Roman"/>
                <a:ea typeface="Times New Roman"/>
                <a:cs typeface="Times New Roman"/>
                <a:sym typeface="Times New Roman"/>
              </a:rPr>
              <a:t>Về việc nộp bài chậm</a:t>
            </a:r>
            <a:endParaRPr sz="2000" b="1">
              <a:solidFill>
                <a:schemeClr val="lt1"/>
              </a:solidFill>
              <a:latin typeface="Times New Roman"/>
              <a:ea typeface="Times New Roman"/>
              <a:cs typeface="Times New Roman"/>
              <a:sym typeface="Times New Roman"/>
            </a:endParaRPr>
          </a:p>
          <a:p>
            <a:pPr marL="0" marR="0" lvl="0" indent="457200" algn="just" rtl="0">
              <a:spcBef>
                <a:spcPts val="0"/>
              </a:spcBef>
              <a:spcAft>
                <a:spcPts val="0"/>
              </a:spcAft>
              <a:buNone/>
            </a:pPr>
            <a:endParaRPr sz="2000">
              <a:solidFill>
                <a:schemeClr val="lt1"/>
              </a:solidFill>
              <a:latin typeface="Times New Roman"/>
              <a:ea typeface="Times New Roman"/>
              <a:cs typeface="Times New Roman"/>
              <a:sym typeface="Times New Roman"/>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Kính gửi: Cô Nguyễn Thị Hương, giáo viên Ngữ văn lớp 8A</a:t>
            </a:r>
            <a:endParaRPr sz="2000">
              <a:solidFill>
                <a:schemeClr val="lt1"/>
              </a:solidFill>
              <a:latin typeface="Times New Roman"/>
              <a:ea typeface="Times New Roman"/>
              <a:cs typeface="Times New Roman"/>
              <a:sym typeface="Times New Roman"/>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Em là Phạm Việt Dũng, học sinh lớp 8A Trường THCS Bình Minh, xin phép được tường trình với cô một việc như sau:</a:t>
            </a:r>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Vừa qua, cô dặn chúng em viết bài tập làm văn ở nhà và nộp bài cho cô vào ngày 10 tháng 1 năm 2004. Không may, bố em bị ốm phải nằm viện. Em phải giúp mẹ em chăm sóc bố nên không kịp viết bài văn theo đúng yêu cầu của cô.</a:t>
            </a:r>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Em xin cam đoan sự việc trên là có thực và xin cô cho phép em nộp bài vào ngày 15 tháng 1 năm 2004.</a:t>
            </a:r>
            <a:endParaRPr sz="2000">
              <a:solidFill>
                <a:schemeClr val="lt1"/>
              </a:solidFill>
              <a:latin typeface="Times New Roman"/>
              <a:ea typeface="Times New Roman"/>
              <a:cs typeface="Times New Roman"/>
              <a:sym typeface="Times New Roman"/>
            </a:endParaRPr>
          </a:p>
        </p:txBody>
      </p:sp>
      <p:sp>
        <p:nvSpPr>
          <p:cNvPr id="93" name="Google Shape;93;p6"/>
          <p:cNvSpPr/>
          <p:nvPr/>
        </p:nvSpPr>
        <p:spPr>
          <a:xfrm>
            <a:off x="1941116" y="316712"/>
            <a:ext cx="8309767"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Times New Roman"/>
                <a:ea typeface="Times New Roman"/>
                <a:cs typeface="Times New Roman"/>
                <a:sym typeface="Times New Roman"/>
              </a:rPr>
              <a:t>CỘNG HÒA XÃ HỘI CHỦ NGHĨA VIỆT NAM</a:t>
            </a:r>
            <a:endParaRPr/>
          </a:p>
          <a:p>
            <a:pPr marL="0" marR="0" lvl="0" indent="0" algn="ctr" rtl="0">
              <a:spcBef>
                <a:spcPts val="0"/>
              </a:spcBef>
              <a:spcAft>
                <a:spcPts val="0"/>
              </a:spcAft>
              <a:buNone/>
            </a:pPr>
            <a:r>
              <a:rPr lang="en-US" sz="1800">
                <a:solidFill>
                  <a:schemeClr val="lt1"/>
                </a:solidFill>
                <a:latin typeface="Times New Roman"/>
                <a:ea typeface="Times New Roman"/>
                <a:cs typeface="Times New Roman"/>
                <a:sym typeface="Times New Roman"/>
              </a:rPr>
              <a:t>Độc lập – Tự do – Hạnh phúc</a:t>
            </a:r>
            <a:endParaRPr sz="180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a:p>
            <a:pPr marL="0" marR="0" lvl="0" indent="0" algn="r" rtl="0">
              <a:spcBef>
                <a:spcPts val="0"/>
              </a:spcBef>
              <a:spcAft>
                <a:spcPts val="0"/>
              </a:spcAft>
              <a:buNone/>
            </a:pPr>
            <a:r>
              <a:rPr lang="en-US" sz="1800">
                <a:solidFill>
                  <a:schemeClr val="lt1"/>
                </a:solidFill>
                <a:latin typeface="Times New Roman"/>
                <a:ea typeface="Times New Roman"/>
                <a:cs typeface="Times New Roman"/>
                <a:sym typeface="Times New Roman"/>
              </a:rPr>
              <a:t>                  Thành phố Hồ Chí Minh, ngày 12 tháng 1 năm 2004</a:t>
            </a:r>
            <a:endParaRPr/>
          </a:p>
        </p:txBody>
      </p:sp>
      <p:sp>
        <p:nvSpPr>
          <p:cNvPr id="94" name="Google Shape;94;p6"/>
          <p:cNvSpPr/>
          <p:nvPr/>
        </p:nvSpPr>
        <p:spPr>
          <a:xfrm>
            <a:off x="5692726" y="5304998"/>
            <a:ext cx="6096000"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Times New Roman"/>
                <a:ea typeface="Times New Roman"/>
                <a:cs typeface="Times New Roman"/>
                <a:sym typeface="Times New Roman"/>
              </a:rPr>
              <a:t>Người làm tường trình</a:t>
            </a:r>
            <a:endParaRPr sz="200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2000">
                <a:solidFill>
                  <a:schemeClr val="lt1"/>
                </a:solidFill>
                <a:latin typeface="Times New Roman"/>
                <a:ea typeface="Times New Roman"/>
                <a:cs typeface="Times New Roman"/>
                <a:sym typeface="Times New Roman"/>
              </a:rPr>
              <a:t> </a:t>
            </a:r>
            <a:endParaRPr/>
          </a:p>
          <a:p>
            <a:pPr marL="0" marR="0" lvl="0" indent="0" algn="ctr" rtl="0">
              <a:spcBef>
                <a:spcPts val="0"/>
              </a:spcBef>
              <a:spcAft>
                <a:spcPts val="0"/>
              </a:spcAft>
              <a:buNone/>
            </a:pPr>
            <a:r>
              <a:rPr lang="en-US" sz="2000">
                <a:solidFill>
                  <a:schemeClr val="lt1"/>
                </a:solidFill>
                <a:latin typeface="Times New Roman"/>
                <a:ea typeface="Times New Roman"/>
                <a:cs typeface="Times New Roman"/>
                <a:sym typeface="Times New Roman"/>
              </a:rPr>
              <a:t> </a:t>
            </a:r>
            <a:endParaRPr/>
          </a:p>
          <a:p>
            <a:pPr marL="0" marR="0" lvl="0" indent="0" algn="ctr" rtl="0">
              <a:spcBef>
                <a:spcPts val="0"/>
              </a:spcBef>
              <a:spcAft>
                <a:spcPts val="0"/>
              </a:spcAft>
              <a:buNone/>
            </a:pPr>
            <a:r>
              <a:rPr lang="en-US" sz="2000">
                <a:solidFill>
                  <a:schemeClr val="lt1"/>
                </a:solidFill>
                <a:latin typeface="Times New Roman"/>
                <a:ea typeface="Times New Roman"/>
                <a:cs typeface="Times New Roman"/>
                <a:sym typeface="Times New Roman"/>
              </a:rPr>
              <a:t>Phạm Việt Dũng</a:t>
            </a:r>
            <a:r>
              <a:rPr lang="en-US" sz="1800">
                <a:solidFill>
                  <a:schemeClr val="dk1"/>
                </a:solidFill>
                <a:latin typeface="Times New Roman"/>
                <a:ea typeface="Times New Roman"/>
                <a:cs typeface="Times New Roman"/>
                <a:sym typeface="Times New Roman"/>
              </a:rPr>
              <a:t> </a:t>
            </a:r>
            <a:endParaRPr sz="1800">
              <a:solidFill>
                <a:schemeClr val="dk1"/>
              </a:solidFill>
              <a:latin typeface="Times New Roman"/>
              <a:ea typeface="Times New Roman"/>
              <a:cs typeface="Times New Roman"/>
              <a:sym typeface="Times New Roman"/>
            </a:endParaRPr>
          </a:p>
        </p:txBody>
      </p:sp>
      <p:sp>
        <p:nvSpPr>
          <p:cNvPr id="95" name="Google Shape;95;p6"/>
          <p:cNvSpPr txBox="1"/>
          <p:nvPr/>
        </p:nvSpPr>
        <p:spPr>
          <a:xfrm>
            <a:off x="334513" y="316712"/>
            <a:ext cx="166513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 </a:t>
            </a:r>
            <a:r>
              <a:rPr lang="en-US" sz="2400" b="1">
                <a:solidFill>
                  <a:srgbClr val="FFFF00"/>
                </a:solidFill>
                <a:latin typeface="Times New Roman"/>
                <a:ea typeface="Times New Roman"/>
                <a:cs typeface="Times New Roman"/>
                <a:sym typeface="Times New Roman"/>
              </a:rPr>
              <a:t>Văn bản 1</a:t>
            </a:r>
            <a:endParaRPr sz="2400" b="1">
              <a:solidFill>
                <a:srgbClr val="FFFF00"/>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505" name="Google Shape;505;p3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506" name="Google Shape;506;p32"/>
          <p:cNvSpPr/>
          <p:nvPr/>
        </p:nvSpPr>
        <p:spPr>
          <a:xfrm>
            <a:off x="9877783" y="3445338"/>
            <a:ext cx="1051641" cy="2677656"/>
          </a:xfrm>
          <a:prstGeom prst="rect">
            <a:avLst/>
          </a:prstGeom>
          <a:solidFill>
            <a:srgbClr val="660033"/>
          </a:solidFill>
          <a:ln w="1905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Times New Roman"/>
                <a:ea typeface="Times New Roman"/>
                <a:cs typeface="Times New Roman"/>
                <a:sym typeface="Times New Roman"/>
              </a:rPr>
              <a:t>Trình bày không trung thực</a:t>
            </a:r>
            <a:endParaRPr sz="2400">
              <a:solidFill>
                <a:schemeClr val="lt1"/>
              </a:solidFill>
              <a:latin typeface="Times New Roman"/>
              <a:ea typeface="Times New Roman"/>
              <a:cs typeface="Times New Roman"/>
              <a:sym typeface="Times New Roman"/>
            </a:endParaRPr>
          </a:p>
          <a:p>
            <a:pPr marL="0" marR="0" lvl="0" indent="0" algn="just" rtl="0">
              <a:spcBef>
                <a:spcPts val="0"/>
              </a:spcBef>
              <a:spcAft>
                <a:spcPts val="0"/>
              </a:spcAft>
              <a:buNone/>
            </a:pPr>
            <a:endParaRPr sz="2400">
              <a:solidFill>
                <a:schemeClr val="lt1"/>
              </a:solidFill>
              <a:latin typeface="Times New Roman"/>
              <a:ea typeface="Times New Roman"/>
              <a:cs typeface="Times New Roman"/>
              <a:sym typeface="Times New Roman"/>
            </a:endParaRPr>
          </a:p>
          <a:p>
            <a:pPr marL="0" marR="0" lvl="0" indent="0" algn="just"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507" name="Google Shape;507;p32"/>
          <p:cNvSpPr/>
          <p:nvPr/>
        </p:nvSpPr>
        <p:spPr>
          <a:xfrm>
            <a:off x="501216" y="3519378"/>
            <a:ext cx="2403349" cy="2677656"/>
          </a:xfrm>
          <a:prstGeom prst="rect">
            <a:avLst/>
          </a:prstGeom>
          <a:solidFill>
            <a:srgbClr val="996600"/>
          </a:solid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Times New Roman"/>
                <a:ea typeface="Times New Roman"/>
                <a:cs typeface="Times New Roman"/>
                <a:sym typeface="Times New Roman"/>
              </a:rPr>
              <a:t>Sai thể thức văn bản: viết quá sát lề, không cách dòng đúng quy định, tên văn bản không viết in hoa…</a:t>
            </a:r>
            <a:endParaRPr sz="2400">
              <a:solidFill>
                <a:schemeClr val="lt1"/>
              </a:solidFill>
              <a:latin typeface="Times New Roman"/>
              <a:ea typeface="Times New Roman"/>
              <a:cs typeface="Times New Roman"/>
              <a:sym typeface="Times New Roman"/>
            </a:endParaRPr>
          </a:p>
        </p:txBody>
      </p:sp>
      <p:sp>
        <p:nvSpPr>
          <p:cNvPr id="508" name="Google Shape;508;p32"/>
          <p:cNvSpPr/>
          <p:nvPr/>
        </p:nvSpPr>
        <p:spPr>
          <a:xfrm>
            <a:off x="3279192" y="3519378"/>
            <a:ext cx="1533880" cy="2677656"/>
          </a:xfrm>
          <a:prstGeom prst="rect">
            <a:avLst/>
          </a:prstGeom>
          <a:solidFill>
            <a:srgbClr val="996600"/>
          </a:solid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Times New Roman"/>
                <a:ea typeface="Times New Roman"/>
                <a:cs typeface="Times New Roman"/>
                <a:sym typeface="Times New Roman"/>
              </a:rPr>
              <a:t>Sử dụng ngôn từ, kiểu câu không chuẩn mực, gây hiểu nhầm</a:t>
            </a:r>
            <a:endParaRPr sz="2400">
              <a:solidFill>
                <a:schemeClr val="lt1"/>
              </a:solidFill>
              <a:latin typeface="Times New Roman"/>
              <a:ea typeface="Times New Roman"/>
              <a:cs typeface="Times New Roman"/>
              <a:sym typeface="Times New Roman"/>
            </a:endParaRPr>
          </a:p>
        </p:txBody>
      </p:sp>
      <p:sp>
        <p:nvSpPr>
          <p:cNvPr id="509" name="Google Shape;509;p32"/>
          <p:cNvSpPr/>
          <p:nvPr/>
        </p:nvSpPr>
        <p:spPr>
          <a:xfrm>
            <a:off x="5187699" y="3519378"/>
            <a:ext cx="1036845" cy="1200329"/>
          </a:xfrm>
          <a:prstGeom prst="rect">
            <a:avLst/>
          </a:prstGeom>
          <a:solidFill>
            <a:srgbClr val="996600"/>
          </a:solid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Times New Roman"/>
                <a:ea typeface="Times New Roman"/>
                <a:cs typeface="Times New Roman"/>
                <a:sym typeface="Times New Roman"/>
              </a:rPr>
              <a:t>Lỗi chính tả</a:t>
            </a:r>
            <a:endParaRPr sz="2400">
              <a:solidFill>
                <a:schemeClr val="lt1"/>
              </a:solidFill>
              <a:latin typeface="Times New Roman"/>
              <a:ea typeface="Times New Roman"/>
              <a:cs typeface="Times New Roman"/>
              <a:sym typeface="Times New Roman"/>
            </a:endParaRPr>
          </a:p>
        </p:txBody>
      </p:sp>
      <p:sp>
        <p:nvSpPr>
          <p:cNvPr id="510" name="Google Shape;510;p32"/>
          <p:cNvSpPr/>
          <p:nvPr/>
        </p:nvSpPr>
        <p:spPr>
          <a:xfrm>
            <a:off x="8110393" y="3461768"/>
            <a:ext cx="1009628" cy="2677656"/>
          </a:xfrm>
          <a:prstGeom prst="rect">
            <a:avLst/>
          </a:prstGeom>
          <a:solidFill>
            <a:srgbClr val="660033"/>
          </a:solid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Times New Roman"/>
                <a:ea typeface="Times New Roman"/>
                <a:cs typeface="Times New Roman"/>
                <a:sym typeface="Times New Roman"/>
              </a:rPr>
              <a:t>Thiếu hoặc thừa thông tin</a:t>
            </a:r>
            <a:endParaRPr/>
          </a:p>
          <a:p>
            <a:pPr marL="0" marR="0" lvl="0" indent="0" algn="just" rtl="0">
              <a:spcBef>
                <a:spcPts val="0"/>
              </a:spcBef>
              <a:spcAft>
                <a:spcPts val="0"/>
              </a:spcAft>
              <a:buNone/>
            </a:pPr>
            <a:endParaRPr sz="2400">
              <a:solidFill>
                <a:schemeClr val="lt1"/>
              </a:solidFill>
              <a:latin typeface="Times New Roman"/>
              <a:ea typeface="Times New Roman"/>
              <a:cs typeface="Times New Roman"/>
              <a:sym typeface="Times New Roman"/>
            </a:endParaRPr>
          </a:p>
          <a:p>
            <a:pPr marL="0" marR="0" lvl="0" indent="0" algn="just"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511" name="Google Shape;511;p32"/>
          <p:cNvSpPr/>
          <p:nvPr/>
        </p:nvSpPr>
        <p:spPr>
          <a:xfrm>
            <a:off x="1771406" y="2030419"/>
            <a:ext cx="3621742" cy="523220"/>
          </a:xfrm>
          <a:prstGeom prst="rect">
            <a:avLst/>
          </a:prstGeom>
          <a:solidFill>
            <a:srgbClr val="996600"/>
          </a:solid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lt1"/>
                </a:solidFill>
                <a:latin typeface="Times New Roman"/>
                <a:ea typeface="Times New Roman"/>
                <a:cs typeface="Times New Roman"/>
                <a:sym typeface="Times New Roman"/>
              </a:rPr>
              <a:t>VỀ HÌNH THỨC</a:t>
            </a:r>
            <a:endParaRPr sz="2800" b="1">
              <a:solidFill>
                <a:schemeClr val="dk1"/>
              </a:solidFill>
              <a:latin typeface="Calibri"/>
              <a:ea typeface="Calibri"/>
              <a:cs typeface="Calibri"/>
              <a:sym typeface="Calibri"/>
            </a:endParaRPr>
          </a:p>
        </p:txBody>
      </p:sp>
      <p:sp>
        <p:nvSpPr>
          <p:cNvPr id="512" name="Google Shape;512;p32"/>
          <p:cNvSpPr/>
          <p:nvPr/>
        </p:nvSpPr>
        <p:spPr>
          <a:xfrm>
            <a:off x="8195401" y="2060483"/>
            <a:ext cx="2734023" cy="523220"/>
          </a:xfrm>
          <a:prstGeom prst="rect">
            <a:avLst/>
          </a:prstGeom>
          <a:solidFill>
            <a:srgbClr val="660033"/>
          </a:solid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lt1"/>
                </a:solidFill>
                <a:latin typeface="Times New Roman"/>
                <a:ea typeface="Times New Roman"/>
                <a:cs typeface="Times New Roman"/>
                <a:sym typeface="Times New Roman"/>
              </a:rPr>
              <a:t>VỀ NỘI DUNG</a:t>
            </a:r>
            <a:endParaRPr sz="2800">
              <a:solidFill>
                <a:schemeClr val="dk1"/>
              </a:solidFill>
              <a:latin typeface="Calibri"/>
              <a:ea typeface="Calibri"/>
              <a:cs typeface="Calibri"/>
              <a:sym typeface="Calibri"/>
            </a:endParaRPr>
          </a:p>
        </p:txBody>
      </p:sp>
      <p:sp>
        <p:nvSpPr>
          <p:cNvPr id="513" name="Google Shape;513;p32"/>
          <p:cNvSpPr/>
          <p:nvPr/>
        </p:nvSpPr>
        <p:spPr>
          <a:xfrm>
            <a:off x="3582277" y="528931"/>
            <a:ext cx="5789877" cy="942494"/>
          </a:xfrm>
          <a:prstGeom prst="roundRect">
            <a:avLst>
              <a:gd name="adj" fmla="val 16667"/>
            </a:avLst>
          </a:prstGeom>
          <a:solidFill>
            <a:srgbClr val="3333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FFF00"/>
                </a:solidFill>
                <a:latin typeface="Times New Roman"/>
                <a:ea typeface="Times New Roman"/>
                <a:cs typeface="Times New Roman"/>
                <a:sym typeface="Times New Roman"/>
              </a:rPr>
              <a:t>MỘT SỐ LỖI SAI THƯỜNG GẶP KHI VIẾT VĂN BẢN TƯỜNG TRÌNH</a:t>
            </a:r>
            <a:endParaRPr sz="2400" b="1">
              <a:solidFill>
                <a:srgbClr val="FFFF00"/>
              </a:solidFill>
              <a:latin typeface="Times New Roman"/>
              <a:ea typeface="Times New Roman"/>
              <a:cs typeface="Times New Roman"/>
              <a:sym typeface="Times New Roman"/>
            </a:endParaRPr>
          </a:p>
        </p:txBody>
      </p:sp>
      <p:cxnSp>
        <p:nvCxnSpPr>
          <p:cNvPr id="514" name="Google Shape;514;p32"/>
          <p:cNvCxnSpPr>
            <a:endCxn id="512" idx="0"/>
          </p:cNvCxnSpPr>
          <p:nvPr/>
        </p:nvCxnSpPr>
        <p:spPr>
          <a:xfrm>
            <a:off x="6586412" y="1488383"/>
            <a:ext cx="2976000" cy="572100"/>
          </a:xfrm>
          <a:prstGeom prst="straightConnector1">
            <a:avLst/>
          </a:prstGeom>
          <a:noFill/>
          <a:ln w="31750" cap="flat" cmpd="sng">
            <a:solidFill>
              <a:schemeClr val="lt1"/>
            </a:solidFill>
            <a:prstDash val="solid"/>
            <a:miter lim="800000"/>
            <a:headEnd type="none" w="sm" len="sm"/>
            <a:tailEnd type="none" w="sm" len="sm"/>
          </a:ln>
        </p:spPr>
      </p:cxnSp>
      <p:cxnSp>
        <p:nvCxnSpPr>
          <p:cNvPr id="515" name="Google Shape;515;p32"/>
          <p:cNvCxnSpPr>
            <a:endCxn id="511" idx="0"/>
          </p:cNvCxnSpPr>
          <p:nvPr/>
        </p:nvCxnSpPr>
        <p:spPr>
          <a:xfrm flipH="1">
            <a:off x="3582277" y="1483819"/>
            <a:ext cx="3004200" cy="546600"/>
          </a:xfrm>
          <a:prstGeom prst="straightConnector1">
            <a:avLst/>
          </a:prstGeom>
          <a:noFill/>
          <a:ln w="31750" cap="flat" cmpd="sng">
            <a:solidFill>
              <a:schemeClr val="lt1"/>
            </a:solidFill>
            <a:prstDash val="solid"/>
            <a:miter lim="800000"/>
            <a:headEnd type="none" w="sm" len="sm"/>
            <a:tailEnd type="none" w="sm" len="sm"/>
          </a:ln>
        </p:spPr>
      </p:cxnSp>
      <p:cxnSp>
        <p:nvCxnSpPr>
          <p:cNvPr id="516" name="Google Shape;516;p32"/>
          <p:cNvCxnSpPr>
            <a:stCxn id="511" idx="2"/>
          </p:cNvCxnSpPr>
          <p:nvPr/>
        </p:nvCxnSpPr>
        <p:spPr>
          <a:xfrm flipH="1">
            <a:off x="1677877" y="2553639"/>
            <a:ext cx="1904400" cy="978000"/>
          </a:xfrm>
          <a:prstGeom prst="straightConnector1">
            <a:avLst/>
          </a:prstGeom>
          <a:noFill/>
          <a:ln w="31750" cap="flat" cmpd="sng">
            <a:solidFill>
              <a:schemeClr val="lt1"/>
            </a:solidFill>
            <a:prstDash val="solid"/>
            <a:miter lim="800000"/>
            <a:headEnd type="none" w="sm" len="sm"/>
            <a:tailEnd type="none" w="sm" len="sm"/>
          </a:ln>
        </p:spPr>
      </p:cxnSp>
      <p:cxnSp>
        <p:nvCxnSpPr>
          <p:cNvPr id="517" name="Google Shape;517;p32"/>
          <p:cNvCxnSpPr>
            <a:endCxn id="508" idx="0"/>
          </p:cNvCxnSpPr>
          <p:nvPr/>
        </p:nvCxnSpPr>
        <p:spPr>
          <a:xfrm>
            <a:off x="3582332" y="2583678"/>
            <a:ext cx="463800" cy="935700"/>
          </a:xfrm>
          <a:prstGeom prst="straightConnector1">
            <a:avLst/>
          </a:prstGeom>
          <a:noFill/>
          <a:ln w="31750" cap="flat" cmpd="sng">
            <a:solidFill>
              <a:schemeClr val="lt1"/>
            </a:solidFill>
            <a:prstDash val="solid"/>
            <a:miter lim="800000"/>
            <a:headEnd type="none" w="sm" len="sm"/>
            <a:tailEnd type="none" w="sm" len="sm"/>
          </a:ln>
        </p:spPr>
      </p:cxnSp>
      <p:cxnSp>
        <p:nvCxnSpPr>
          <p:cNvPr id="518" name="Google Shape;518;p32"/>
          <p:cNvCxnSpPr>
            <a:endCxn id="509" idx="0"/>
          </p:cNvCxnSpPr>
          <p:nvPr/>
        </p:nvCxnSpPr>
        <p:spPr>
          <a:xfrm>
            <a:off x="3582421" y="2565978"/>
            <a:ext cx="2123700" cy="953400"/>
          </a:xfrm>
          <a:prstGeom prst="straightConnector1">
            <a:avLst/>
          </a:prstGeom>
          <a:noFill/>
          <a:ln w="31750" cap="flat" cmpd="sng">
            <a:solidFill>
              <a:schemeClr val="lt1"/>
            </a:solidFill>
            <a:prstDash val="solid"/>
            <a:miter lim="800000"/>
            <a:headEnd type="none" w="sm" len="sm"/>
            <a:tailEnd type="none" w="sm" len="sm"/>
          </a:ln>
        </p:spPr>
      </p:cxnSp>
      <p:cxnSp>
        <p:nvCxnSpPr>
          <p:cNvPr id="519" name="Google Shape;519;p32"/>
          <p:cNvCxnSpPr>
            <a:endCxn id="506" idx="0"/>
          </p:cNvCxnSpPr>
          <p:nvPr/>
        </p:nvCxnSpPr>
        <p:spPr>
          <a:xfrm>
            <a:off x="9562403" y="2585538"/>
            <a:ext cx="841200" cy="859800"/>
          </a:xfrm>
          <a:prstGeom prst="straightConnector1">
            <a:avLst/>
          </a:prstGeom>
          <a:noFill/>
          <a:ln w="31750" cap="flat" cmpd="sng">
            <a:solidFill>
              <a:schemeClr val="lt1"/>
            </a:solidFill>
            <a:prstDash val="solid"/>
            <a:miter lim="800000"/>
            <a:headEnd type="none" w="sm" len="sm"/>
            <a:tailEnd type="none" w="sm" len="sm"/>
          </a:ln>
        </p:spPr>
      </p:cxnSp>
      <p:cxnSp>
        <p:nvCxnSpPr>
          <p:cNvPr id="520" name="Google Shape;520;p32"/>
          <p:cNvCxnSpPr>
            <a:endCxn id="510" idx="0"/>
          </p:cNvCxnSpPr>
          <p:nvPr/>
        </p:nvCxnSpPr>
        <p:spPr>
          <a:xfrm flipH="1">
            <a:off x="8615207" y="2600768"/>
            <a:ext cx="925500" cy="861000"/>
          </a:xfrm>
          <a:prstGeom prst="straightConnector1">
            <a:avLst/>
          </a:prstGeom>
          <a:noFill/>
          <a:ln w="31750" cap="flat" cmpd="sng">
            <a:solidFill>
              <a:schemeClr val="lt1"/>
            </a:solidFill>
            <a:prstDash val="solid"/>
            <a:miter lim="800000"/>
            <a:headEnd type="none" w="sm" len="sm"/>
            <a:tailEnd type="none" w="sm" len="sm"/>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pic>
        <p:nvPicPr>
          <p:cNvPr id="525" name="Google Shape;525;p3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526" name="Google Shape;526;p33"/>
          <p:cNvSpPr/>
          <p:nvPr/>
        </p:nvSpPr>
        <p:spPr>
          <a:xfrm>
            <a:off x="400594" y="375531"/>
            <a:ext cx="569540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FF00"/>
                </a:solidFill>
                <a:latin typeface="Times New Roman"/>
                <a:ea typeface="Times New Roman"/>
                <a:cs typeface="Times New Roman"/>
                <a:sym typeface="Times New Roman"/>
              </a:rPr>
              <a:t>III. LUYỆN TẬP</a:t>
            </a:r>
            <a:endParaRPr sz="2400">
              <a:solidFill>
                <a:schemeClr val="lt1"/>
              </a:solidFill>
              <a:latin typeface="Times New Roman"/>
              <a:ea typeface="Times New Roman"/>
              <a:cs typeface="Times New Roman"/>
              <a:sym typeface="Times New Roman"/>
            </a:endParaRPr>
          </a:p>
        </p:txBody>
      </p:sp>
      <p:sp>
        <p:nvSpPr>
          <p:cNvPr id="527" name="Google Shape;527;p33"/>
          <p:cNvSpPr txBox="1"/>
          <p:nvPr/>
        </p:nvSpPr>
        <p:spPr>
          <a:xfrm>
            <a:off x="463346" y="767612"/>
            <a:ext cx="10685419"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chemeClr val="lt1"/>
                </a:solidFill>
                <a:latin typeface="Arial"/>
                <a:ea typeface="Arial"/>
                <a:cs typeface="Arial"/>
                <a:sym typeface="Arial"/>
              </a:rPr>
              <a:t>       </a:t>
            </a:r>
            <a:r>
              <a:rPr lang="en-US" sz="2400" b="1">
                <a:solidFill>
                  <a:srgbClr val="FFFF00"/>
                </a:solidFill>
                <a:latin typeface="Times New Roman"/>
                <a:ea typeface="Times New Roman"/>
                <a:cs typeface="Times New Roman"/>
                <a:sym typeface="Times New Roman"/>
              </a:rPr>
              <a:t>Bài tập 3: Hãy viết văn bản tường trình trong tình huống d của bài tập 1: </a:t>
            </a:r>
            <a:r>
              <a:rPr lang="en-US" sz="2400" b="1">
                <a:solidFill>
                  <a:schemeClr val="lt1"/>
                </a:solidFill>
                <a:latin typeface="Times New Roman"/>
                <a:ea typeface="Times New Roman"/>
                <a:cs typeface="Times New Roman"/>
                <a:sym typeface="Times New Roman"/>
              </a:rPr>
              <a:t>Cô giáo chủ nhiệm phát hiện em nghịch ngợm làm hỏng nhiệt kế điện tử của lớp, yêu cầu trình bày rõ sự việc.</a:t>
            </a:r>
            <a:endParaRPr/>
          </a:p>
        </p:txBody>
      </p:sp>
      <p:sp>
        <p:nvSpPr>
          <p:cNvPr id="528" name="Google Shape;528;p33"/>
          <p:cNvSpPr txBox="1"/>
          <p:nvPr/>
        </p:nvSpPr>
        <p:spPr>
          <a:xfrm>
            <a:off x="663388" y="2344720"/>
            <a:ext cx="10894628" cy="830997"/>
          </a:xfrm>
          <a:prstGeom prst="rect">
            <a:avLst/>
          </a:prstGeom>
          <a:solidFill>
            <a:srgbClr val="333300"/>
          </a:solidFill>
          <a:ln w="1905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FFFF00"/>
                </a:solidFill>
                <a:latin typeface="Times New Roman"/>
                <a:ea typeface="Times New Roman"/>
                <a:cs typeface="Times New Roman"/>
                <a:sym typeface="Times New Roman"/>
              </a:rPr>
              <a:t>Bước 1: Phân tích tình huống: </a:t>
            </a:r>
            <a:r>
              <a:rPr lang="en-US" sz="2400">
                <a:solidFill>
                  <a:schemeClr val="lt1"/>
                </a:solidFill>
                <a:latin typeface="Times New Roman"/>
                <a:ea typeface="Times New Roman"/>
                <a:cs typeface="Times New Roman"/>
                <a:sym typeface="Times New Roman"/>
              </a:rPr>
              <a:t>cần viết bản tường trình để nêu rõ trách nhiệm trong việc nghịch ngợm làm hỏng nhiệt kế của lớp </a:t>
            </a:r>
            <a:endParaRPr/>
          </a:p>
        </p:txBody>
      </p:sp>
      <p:sp>
        <p:nvSpPr>
          <p:cNvPr id="529" name="Google Shape;529;p33"/>
          <p:cNvSpPr txBox="1"/>
          <p:nvPr/>
        </p:nvSpPr>
        <p:spPr>
          <a:xfrm>
            <a:off x="663388" y="3234262"/>
            <a:ext cx="4303060" cy="461665"/>
          </a:xfrm>
          <a:prstGeom prst="rect">
            <a:avLst/>
          </a:prstGeom>
          <a:solidFill>
            <a:srgbClr val="333300"/>
          </a:solidFill>
          <a:ln w="1905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FFFF00"/>
                </a:solidFill>
                <a:latin typeface="Times New Roman"/>
                <a:ea typeface="Times New Roman"/>
                <a:cs typeface="Times New Roman"/>
                <a:sym typeface="Times New Roman"/>
              </a:rPr>
              <a:t>Bước 2: Phác thảo ý</a:t>
            </a:r>
            <a:endParaRPr sz="2400" b="1">
              <a:solidFill>
                <a:schemeClr val="lt1"/>
              </a:solidFill>
              <a:latin typeface="Times New Roman"/>
              <a:ea typeface="Times New Roman"/>
              <a:cs typeface="Times New Roman"/>
              <a:sym typeface="Times New Roman"/>
            </a:endParaRPr>
          </a:p>
        </p:txBody>
      </p:sp>
      <p:sp>
        <p:nvSpPr>
          <p:cNvPr id="530" name="Google Shape;530;p33"/>
          <p:cNvSpPr txBox="1"/>
          <p:nvPr/>
        </p:nvSpPr>
        <p:spPr>
          <a:xfrm>
            <a:off x="806568" y="3655950"/>
            <a:ext cx="9681883" cy="246221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200" b="1">
                <a:solidFill>
                  <a:schemeClr val="lt1"/>
                </a:solidFill>
                <a:latin typeface="Times New Roman"/>
                <a:ea typeface="Times New Roman"/>
                <a:cs typeface="Times New Roman"/>
                <a:sym typeface="Times New Roman"/>
              </a:rPr>
              <a:t>- Người viết: </a:t>
            </a:r>
            <a:r>
              <a:rPr lang="en-US" sz="2200">
                <a:solidFill>
                  <a:schemeClr val="lt1"/>
                </a:solidFill>
                <a:latin typeface="Times New Roman"/>
                <a:ea typeface="Times New Roman"/>
                <a:cs typeface="Times New Roman"/>
                <a:sym typeface="Times New Roman"/>
              </a:rPr>
              <a:t>bản thân em</a:t>
            </a:r>
            <a:endParaRPr sz="2200">
              <a:solidFill>
                <a:schemeClr val="lt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200" b="1">
                <a:solidFill>
                  <a:schemeClr val="lt1"/>
                </a:solidFill>
                <a:latin typeface="Times New Roman"/>
                <a:ea typeface="Times New Roman"/>
                <a:cs typeface="Times New Roman"/>
                <a:sym typeface="Times New Roman"/>
              </a:rPr>
              <a:t>- Người nhận: </a:t>
            </a:r>
            <a:r>
              <a:rPr lang="en-US" sz="2200">
                <a:solidFill>
                  <a:schemeClr val="lt1"/>
                </a:solidFill>
                <a:latin typeface="Times New Roman"/>
                <a:ea typeface="Times New Roman"/>
                <a:cs typeface="Times New Roman"/>
                <a:sym typeface="Times New Roman"/>
              </a:rPr>
              <a:t>cô giáo chủ nhiệm</a:t>
            </a:r>
            <a:endParaRPr sz="2200">
              <a:solidFill>
                <a:schemeClr val="lt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200" b="1">
                <a:solidFill>
                  <a:schemeClr val="lt1"/>
                </a:solidFill>
                <a:latin typeface="Times New Roman"/>
                <a:ea typeface="Times New Roman"/>
                <a:cs typeface="Times New Roman"/>
                <a:sym typeface="Times New Roman"/>
              </a:rPr>
              <a:t>- Thời gian: </a:t>
            </a:r>
            <a:r>
              <a:rPr lang="en-US" sz="2200">
                <a:solidFill>
                  <a:schemeClr val="lt1"/>
                </a:solidFill>
                <a:latin typeface="Times New Roman"/>
                <a:ea typeface="Times New Roman"/>
                <a:cs typeface="Times New Roman"/>
                <a:sym typeface="Times New Roman"/>
              </a:rPr>
              <a:t>nêu cụ thể ngày tháng năm xảy ra sự việc</a:t>
            </a:r>
            <a:endParaRPr sz="2200">
              <a:solidFill>
                <a:schemeClr val="lt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200" b="1">
                <a:solidFill>
                  <a:schemeClr val="lt1"/>
                </a:solidFill>
                <a:latin typeface="Times New Roman"/>
                <a:ea typeface="Times New Roman"/>
                <a:cs typeface="Times New Roman"/>
                <a:sym typeface="Times New Roman"/>
              </a:rPr>
              <a:t>- Địa điểm: </a:t>
            </a:r>
            <a:r>
              <a:rPr lang="en-US" sz="2200">
                <a:solidFill>
                  <a:schemeClr val="lt1"/>
                </a:solidFill>
                <a:latin typeface="Times New Roman"/>
                <a:ea typeface="Times New Roman"/>
                <a:cs typeface="Times New Roman"/>
                <a:sym typeface="Times New Roman"/>
              </a:rPr>
              <a:t>ở lớp học</a:t>
            </a:r>
            <a:endParaRPr sz="2200">
              <a:solidFill>
                <a:schemeClr val="lt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200" b="1">
                <a:solidFill>
                  <a:schemeClr val="lt1"/>
                </a:solidFill>
                <a:latin typeface="Times New Roman"/>
                <a:ea typeface="Times New Roman"/>
                <a:cs typeface="Times New Roman"/>
                <a:sym typeface="Times New Roman"/>
              </a:rPr>
              <a:t>- Sự việc: </a:t>
            </a:r>
            <a:r>
              <a:rPr lang="en-US" sz="2200">
                <a:solidFill>
                  <a:schemeClr val="lt1"/>
                </a:solidFill>
                <a:latin typeface="Times New Roman"/>
                <a:ea typeface="Times New Roman"/>
                <a:cs typeface="Times New Roman"/>
                <a:sym typeface="Times New Roman"/>
              </a:rPr>
              <a:t>em nghịch ngợm làm hỏng nhiệt kế điện tử của lớp.</a:t>
            </a:r>
            <a:endParaRPr/>
          </a:p>
          <a:p>
            <a:pPr marL="0" marR="0" lvl="0" indent="0" algn="just" rtl="0">
              <a:spcBef>
                <a:spcPts val="0"/>
              </a:spcBef>
              <a:spcAft>
                <a:spcPts val="0"/>
              </a:spcAft>
              <a:buNone/>
            </a:pPr>
            <a:r>
              <a:rPr lang="en-US" sz="2200" b="1">
                <a:solidFill>
                  <a:schemeClr val="lt1"/>
                </a:solidFill>
                <a:latin typeface="Times New Roman"/>
                <a:ea typeface="Times New Roman"/>
                <a:cs typeface="Times New Roman"/>
                <a:sym typeface="Times New Roman"/>
              </a:rPr>
              <a:t>- Người liên quan đến sự việc </a:t>
            </a:r>
            <a:r>
              <a:rPr lang="en-US" sz="2200">
                <a:solidFill>
                  <a:schemeClr val="lt1"/>
                </a:solidFill>
                <a:latin typeface="Times New Roman"/>
                <a:ea typeface="Times New Roman"/>
                <a:cs typeface="Times New Roman"/>
                <a:sym typeface="Times New Roman"/>
              </a:rPr>
              <a:t>(nếu có)</a:t>
            </a:r>
            <a:endParaRPr/>
          </a:p>
          <a:p>
            <a:pPr marL="0" marR="0" lvl="0" indent="0" algn="just" rtl="0">
              <a:spcBef>
                <a:spcPts val="0"/>
              </a:spcBef>
              <a:spcAft>
                <a:spcPts val="0"/>
              </a:spcAft>
              <a:buNone/>
            </a:pPr>
            <a:r>
              <a:rPr lang="en-US" sz="2200" b="1">
                <a:solidFill>
                  <a:schemeClr val="lt1"/>
                </a:solidFill>
                <a:latin typeface="Times New Roman"/>
                <a:ea typeface="Times New Roman"/>
                <a:cs typeface="Times New Roman"/>
                <a:sym typeface="Times New Roman"/>
              </a:rPr>
              <a:t>- Nêu rõ trách nhiệm của bản thân, cam đoan khắc phục thiệt hại</a:t>
            </a:r>
            <a:endParaRPr sz="2200" b="1">
              <a:solidFill>
                <a:schemeClr val="lt1"/>
              </a:solidFill>
              <a:latin typeface="Times New Roman"/>
              <a:ea typeface="Times New Roman"/>
              <a:cs typeface="Times New Roman"/>
              <a:sym typeface="Times New Roman"/>
            </a:endParaRPr>
          </a:p>
        </p:txBody>
      </p:sp>
      <p:sp>
        <p:nvSpPr>
          <p:cNvPr id="531" name="Google Shape;531;p33"/>
          <p:cNvSpPr txBox="1"/>
          <p:nvPr/>
        </p:nvSpPr>
        <p:spPr>
          <a:xfrm>
            <a:off x="4168587" y="1885521"/>
            <a:ext cx="233389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u="sng">
                <a:solidFill>
                  <a:srgbClr val="FFFF00"/>
                </a:solidFill>
                <a:latin typeface="Times New Roman"/>
                <a:ea typeface="Times New Roman"/>
                <a:cs typeface="Times New Roman"/>
                <a:sym typeface="Times New Roman"/>
              </a:rPr>
              <a:t>GỢI Ý</a:t>
            </a:r>
            <a:endParaRPr sz="2400" b="1" u="sng">
              <a:solidFill>
                <a:schemeClr val="lt1"/>
              </a:solidFill>
              <a:latin typeface="Times New Roman"/>
              <a:ea typeface="Times New Roman"/>
              <a:cs typeface="Times New Roman"/>
              <a:sym typeface="Times New Roman"/>
            </a:endParaRPr>
          </a:p>
        </p:txBody>
      </p:sp>
      <p:sp>
        <p:nvSpPr>
          <p:cNvPr id="532" name="Google Shape;532;p33"/>
          <p:cNvSpPr txBox="1"/>
          <p:nvPr/>
        </p:nvSpPr>
        <p:spPr>
          <a:xfrm>
            <a:off x="663388" y="6091510"/>
            <a:ext cx="10894628" cy="461665"/>
          </a:xfrm>
          <a:prstGeom prst="rect">
            <a:avLst/>
          </a:prstGeom>
          <a:solidFill>
            <a:srgbClr val="333300"/>
          </a:solidFill>
          <a:ln w="222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FFFF00"/>
                </a:solidFill>
                <a:latin typeface="Times New Roman"/>
                <a:ea typeface="Times New Roman"/>
                <a:cs typeface="Times New Roman"/>
                <a:sym typeface="Times New Roman"/>
              </a:rPr>
              <a:t>Bước 3: Viết theo đúng thể thức + Bước 4: Đọc lại và sửa chữa (Học sinh tự làm)</a:t>
            </a:r>
            <a:endParaRPr sz="2400" b="1">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8"/>
                                        </p:tgtEl>
                                        <p:attrNameLst>
                                          <p:attrName>style.visibility</p:attrName>
                                        </p:attrNameLst>
                                      </p:cBhvr>
                                      <p:to>
                                        <p:strVal val="visible"/>
                                      </p:to>
                                    </p:set>
                                    <p:animEffect transition="in" filter="fade">
                                      <p:cBhvr>
                                        <p:cTn id="7" dur="2000"/>
                                        <p:tgtEl>
                                          <p:spTgt spid="5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9"/>
                                        </p:tgtEl>
                                        <p:attrNameLst>
                                          <p:attrName>style.visibility</p:attrName>
                                        </p:attrNameLst>
                                      </p:cBhvr>
                                      <p:to>
                                        <p:strVal val="visible"/>
                                      </p:to>
                                    </p:set>
                                    <p:animEffect transition="in" filter="fade">
                                      <p:cBhvr>
                                        <p:cTn id="12" dur="2000"/>
                                        <p:tgtEl>
                                          <p:spTgt spid="52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30"/>
                                        </p:tgtEl>
                                        <p:attrNameLst>
                                          <p:attrName>style.visibility</p:attrName>
                                        </p:attrNameLst>
                                      </p:cBhvr>
                                      <p:to>
                                        <p:strVal val="visible"/>
                                      </p:to>
                                    </p:set>
                                    <p:anim calcmode="lin" valueType="num">
                                      <p:cBhvr additive="base">
                                        <p:cTn id="17" dur="500"/>
                                        <p:tgtEl>
                                          <p:spTgt spid="53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2"/>
                                        </p:tgtEl>
                                        <p:attrNameLst>
                                          <p:attrName>style.visibility</p:attrName>
                                        </p:attrNameLst>
                                      </p:cBhvr>
                                      <p:to>
                                        <p:strVal val="visible"/>
                                      </p:to>
                                    </p:set>
                                    <p:animEffect transition="in" filter="fade">
                                      <p:cBhvr>
                                        <p:cTn id="22" dur="2000"/>
                                        <p:tgtEl>
                                          <p:spTgt spid="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43" name="Google Shape;543;p35"/>
          <p:cNvPicPr preferRelativeResize="0"/>
          <p:nvPr/>
        </p:nvPicPr>
        <p:blipFill rotWithShape="1">
          <a:blip r:embed="rId3">
            <a:alphaModFix/>
          </a:blip>
          <a:srcRect/>
          <a:stretch/>
        </p:blipFill>
        <p:spPr>
          <a:xfrm>
            <a:off x="0" y="-1"/>
            <a:ext cx="12192000" cy="6858002"/>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544" name="Google Shape;544;p35"/>
          <p:cNvPicPr preferRelativeResize="0"/>
          <p:nvPr/>
        </p:nvPicPr>
        <p:blipFill rotWithShape="1">
          <a:blip r:embed="rId4">
            <a:alphaModFix/>
          </a:blip>
          <a:srcRect/>
          <a:stretch/>
        </p:blipFill>
        <p:spPr>
          <a:xfrm>
            <a:off x="1953992" y="2545976"/>
            <a:ext cx="5415310" cy="3128683"/>
          </a:xfrm>
          <a:prstGeom prst="roundRect">
            <a:avLst>
              <a:gd name="adj" fmla="val 8594"/>
            </a:avLst>
          </a:prstGeom>
          <a:solidFill>
            <a:srgbClr val="ECECEC"/>
          </a:solidFill>
          <a:ln>
            <a:noFill/>
          </a:ln>
          <a:effectLst>
            <a:reflection stA="38000" endPos="28000" dist="5000" dir="5400000" sy="-100000" algn="bl" rotWithShape="0"/>
          </a:effectLst>
        </p:spPr>
      </p:pic>
      <p:sp>
        <p:nvSpPr>
          <p:cNvPr id="545" name="Google Shape;545;p35"/>
          <p:cNvSpPr txBox="1"/>
          <p:nvPr/>
        </p:nvSpPr>
        <p:spPr>
          <a:xfrm>
            <a:off x="2079499" y="2796987"/>
            <a:ext cx="489504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Times New Roman"/>
                <a:ea typeface="Times New Roman"/>
                <a:cs typeface="Times New Roman"/>
                <a:sym typeface="Times New Roman"/>
              </a:rPr>
              <a:t>Ôn tập kiến thức lí thuyết</a:t>
            </a:r>
            <a:endParaRPr sz="2800">
              <a:solidFill>
                <a:schemeClr val="dk1"/>
              </a:solidFill>
              <a:latin typeface="Times New Roman"/>
              <a:ea typeface="Times New Roman"/>
              <a:cs typeface="Times New Roman"/>
              <a:sym typeface="Times New Roman"/>
            </a:endParaRPr>
          </a:p>
        </p:txBody>
      </p:sp>
      <p:sp>
        <p:nvSpPr>
          <p:cNvPr id="546" name="Google Shape;546;p35"/>
          <p:cNvSpPr txBox="1"/>
          <p:nvPr/>
        </p:nvSpPr>
        <p:spPr>
          <a:xfrm>
            <a:off x="2079499" y="3801069"/>
            <a:ext cx="539706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Times New Roman"/>
                <a:ea typeface="Times New Roman"/>
                <a:cs typeface="Times New Roman"/>
                <a:sym typeface="Times New Roman"/>
              </a:rPr>
              <a:t>Viết hoàn chỉnh văn bản tường trình</a:t>
            </a:r>
            <a:endParaRPr sz="2800">
              <a:solidFill>
                <a:schemeClr val="dk1"/>
              </a:solidFill>
              <a:latin typeface="Times New Roman"/>
              <a:ea typeface="Times New Roman"/>
              <a:cs typeface="Times New Roman"/>
              <a:sym typeface="Times New Roman"/>
            </a:endParaRPr>
          </a:p>
        </p:txBody>
      </p:sp>
      <p:sp>
        <p:nvSpPr>
          <p:cNvPr id="547" name="Google Shape;547;p35"/>
          <p:cNvSpPr txBox="1"/>
          <p:nvPr/>
        </p:nvSpPr>
        <p:spPr>
          <a:xfrm>
            <a:off x="2079499" y="4585932"/>
            <a:ext cx="489504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Times New Roman"/>
                <a:ea typeface="Times New Roman"/>
                <a:cs typeface="Times New Roman"/>
                <a:sym typeface="Times New Roman"/>
              </a:rPr>
              <a:t>Soạn bài: Văn bản thông báo</a:t>
            </a:r>
            <a:endParaRPr sz="2800">
              <a:solidFill>
                <a:schemeClr val="dk1"/>
              </a:solidFill>
              <a:latin typeface="Times New Roman"/>
              <a:ea typeface="Times New Roman"/>
              <a:cs typeface="Times New Roman"/>
              <a:sym typeface="Times New Roman"/>
            </a:endParaRPr>
          </a:p>
        </p:txBody>
      </p:sp>
      <p:sp>
        <p:nvSpPr>
          <p:cNvPr id="548" name="Google Shape;548;p35"/>
          <p:cNvSpPr/>
          <p:nvPr/>
        </p:nvSpPr>
        <p:spPr>
          <a:xfrm rot="10210992">
            <a:off x="3436396" y="1334021"/>
            <a:ext cx="2654022" cy="1065249"/>
          </a:xfrm>
          <a:prstGeom prst="parallelogram">
            <a:avLst>
              <a:gd name="adj" fmla="val 2790"/>
            </a:avLst>
          </a:prstGeom>
          <a:solidFill>
            <a:srgbClr val="00B0F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9" name="Google Shape;549;p35"/>
          <p:cNvSpPr txBox="1"/>
          <p:nvPr/>
        </p:nvSpPr>
        <p:spPr>
          <a:xfrm>
            <a:off x="3666127" y="1486849"/>
            <a:ext cx="219456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F0000"/>
                </a:solidFill>
                <a:latin typeface="Times New Roman"/>
                <a:ea typeface="Times New Roman"/>
                <a:cs typeface="Times New Roman"/>
                <a:sym typeface="Times New Roman"/>
              </a:rPr>
              <a:t>VỀ NHÀ</a:t>
            </a:r>
            <a:endParaRPr sz="3600" b="1">
              <a:solidFill>
                <a:srgbClr val="FF000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01" name="Google Shape;101;p7"/>
          <p:cNvSpPr/>
          <p:nvPr/>
        </p:nvSpPr>
        <p:spPr>
          <a:xfrm>
            <a:off x="815926" y="1951199"/>
            <a:ext cx="10789920" cy="3385542"/>
          </a:xfrm>
          <a:prstGeom prst="rect">
            <a:avLst/>
          </a:prstGeom>
          <a:noFill/>
          <a:ln>
            <a:noFill/>
          </a:ln>
        </p:spPr>
        <p:txBody>
          <a:bodyPr spcFirstLastPara="1" wrap="square" lIns="91425" tIns="45700" rIns="91425" bIns="45700" anchor="ctr" anchorCtr="0">
            <a:spAutoFit/>
          </a:bodyPr>
          <a:lstStyle/>
          <a:p>
            <a:pPr marL="0" marR="0" lvl="0" indent="457200" algn="ctr" rtl="0">
              <a:spcBef>
                <a:spcPts val="0"/>
              </a:spcBef>
              <a:spcAft>
                <a:spcPts val="0"/>
              </a:spcAft>
              <a:buNone/>
            </a:pPr>
            <a:r>
              <a:rPr lang="en-US" sz="1800" b="1">
                <a:solidFill>
                  <a:schemeClr val="lt1"/>
                </a:solidFill>
                <a:latin typeface="Times New Roman"/>
                <a:ea typeface="Times New Roman"/>
                <a:cs typeface="Times New Roman"/>
                <a:sym typeface="Times New Roman"/>
              </a:rPr>
              <a:t>BẢN TƯỜNG TRÌNH</a:t>
            </a:r>
            <a:endParaRPr sz="1800">
              <a:solidFill>
                <a:schemeClr val="lt1"/>
              </a:solidFill>
              <a:latin typeface="Times New Roman"/>
              <a:ea typeface="Times New Roman"/>
              <a:cs typeface="Times New Roman"/>
              <a:sym typeface="Times New Roman"/>
            </a:endParaRPr>
          </a:p>
          <a:p>
            <a:pPr marL="0" marR="0" lvl="0" indent="457200" algn="ctr" rtl="0">
              <a:spcBef>
                <a:spcPts val="0"/>
              </a:spcBef>
              <a:spcAft>
                <a:spcPts val="0"/>
              </a:spcAft>
              <a:buNone/>
            </a:pPr>
            <a:r>
              <a:rPr lang="en-US" sz="1800" b="1">
                <a:solidFill>
                  <a:schemeClr val="lt1"/>
                </a:solidFill>
                <a:latin typeface="Times New Roman"/>
                <a:ea typeface="Times New Roman"/>
                <a:cs typeface="Times New Roman"/>
                <a:sym typeface="Times New Roman"/>
              </a:rPr>
              <a:t>Về việc mất xe đạp</a:t>
            </a:r>
            <a:endParaRPr sz="1800">
              <a:solidFill>
                <a:schemeClr val="lt1"/>
              </a:solidFill>
              <a:latin typeface="Times New Roman"/>
              <a:ea typeface="Times New Roman"/>
              <a:cs typeface="Times New Roman"/>
              <a:sym typeface="Times New Roman"/>
            </a:endParaRPr>
          </a:p>
          <a:p>
            <a:pPr marL="0" marR="0" lvl="0" indent="457200" algn="l" rtl="0">
              <a:spcBef>
                <a:spcPts val="0"/>
              </a:spcBef>
              <a:spcAft>
                <a:spcPts val="0"/>
              </a:spcAft>
              <a:buNone/>
            </a:pPr>
            <a:endParaRPr sz="1800">
              <a:solidFill>
                <a:schemeClr val="lt1"/>
              </a:solidFill>
              <a:latin typeface="Times New Roman"/>
              <a:ea typeface="Times New Roman"/>
              <a:cs typeface="Times New Roman"/>
              <a:sym typeface="Times New Roman"/>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Kính gửi: Thầy Hiệu trưởng Trường THCS Hòa Bình</a:t>
            </a:r>
            <a:endParaRPr sz="2000">
              <a:solidFill>
                <a:schemeClr val="lt1"/>
              </a:solidFill>
              <a:latin typeface="Times New Roman"/>
              <a:ea typeface="Times New Roman"/>
              <a:cs typeface="Times New Roman"/>
              <a:sym typeface="Times New Roman"/>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Em là Vũ Ngọc Kí, học sinh lớp 8B Trường THCS Hòa Bình, xin phép được tường trình với Nhà trường một việc như sau:</a:t>
            </a:r>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Sáng thứ tư ngày 10 tháng 3 năm 2004, em có gửi một chiếc xe đạp mi-ni Nhật màu xanh cẩm thạch tại nhà trông giữ xe của trường. Sau giờ học, vì phải ở lại họp các đội trưởng Sao đỏ nên em về muộn. Tan họp, em đến lấy xe thì xe của em không còn mà chỉ có một chiếc xe mi-ni Trung Quốc cũng màu xanh cẩm thạch. Em tin là bạn nào đó đã vô ý lấy nhầm xe. Vậy em làm bản tường trình này báo cáo để Nhà trường biết và giúp em tìm lại chiếc xe của mình.</a:t>
            </a:r>
            <a:endParaRPr sz="2000">
              <a:solidFill>
                <a:schemeClr val="lt1"/>
              </a:solidFill>
              <a:latin typeface="Times New Roman"/>
              <a:ea typeface="Times New Roman"/>
              <a:cs typeface="Times New Roman"/>
              <a:sym typeface="Times New Roman"/>
            </a:endParaRPr>
          </a:p>
        </p:txBody>
      </p:sp>
      <p:sp>
        <p:nvSpPr>
          <p:cNvPr id="102" name="Google Shape;102;p7"/>
          <p:cNvSpPr/>
          <p:nvPr/>
        </p:nvSpPr>
        <p:spPr>
          <a:xfrm>
            <a:off x="1388270" y="356542"/>
            <a:ext cx="9415461"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Times New Roman"/>
                <a:ea typeface="Times New Roman"/>
                <a:cs typeface="Times New Roman"/>
                <a:sym typeface="Times New Roman"/>
              </a:rPr>
              <a:t>CỘNG HÒA XÃ HỘI CHỦ NGHĨA VIỆT NAM</a:t>
            </a:r>
            <a:endParaRPr/>
          </a:p>
          <a:p>
            <a:pPr marL="0" marR="0" lvl="0" indent="0" algn="ctr" rtl="0">
              <a:spcBef>
                <a:spcPts val="0"/>
              </a:spcBef>
              <a:spcAft>
                <a:spcPts val="0"/>
              </a:spcAft>
              <a:buNone/>
            </a:pPr>
            <a:r>
              <a:rPr lang="en-US" sz="2000">
                <a:solidFill>
                  <a:schemeClr val="lt1"/>
                </a:solidFill>
                <a:latin typeface="Times New Roman"/>
                <a:ea typeface="Times New Roman"/>
                <a:cs typeface="Times New Roman"/>
                <a:sym typeface="Times New Roman"/>
              </a:rPr>
              <a:t>Độc lập – Tự do – Hạnh phúc</a:t>
            </a:r>
            <a:endParaRPr sz="200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2000">
                <a:solidFill>
                  <a:schemeClr val="lt1"/>
                </a:solidFill>
                <a:latin typeface="Times New Roman"/>
                <a:ea typeface="Times New Roman"/>
                <a:cs typeface="Times New Roman"/>
                <a:sym typeface="Times New Roman"/>
              </a:rPr>
              <a:t> </a:t>
            </a:r>
            <a:endParaRPr/>
          </a:p>
          <a:p>
            <a:pPr marL="0" marR="0" lvl="0" indent="0" algn="ctr" rtl="0">
              <a:spcBef>
                <a:spcPts val="0"/>
              </a:spcBef>
              <a:spcAft>
                <a:spcPts val="0"/>
              </a:spcAft>
              <a:buNone/>
            </a:pPr>
            <a:r>
              <a:rPr lang="en-US" sz="2000">
                <a:solidFill>
                  <a:schemeClr val="lt1"/>
                </a:solidFill>
                <a:latin typeface="Times New Roman"/>
                <a:ea typeface="Times New Roman"/>
                <a:cs typeface="Times New Roman"/>
                <a:sym typeface="Times New Roman"/>
              </a:rPr>
              <a:t>                                                                                  Thanh Hóa, ngày 10 tháng 3 năm 2004</a:t>
            </a:r>
            <a:endParaRPr sz="2000">
              <a:solidFill>
                <a:schemeClr val="dk1"/>
              </a:solidFill>
              <a:latin typeface="Calibri"/>
              <a:ea typeface="Calibri"/>
              <a:cs typeface="Calibri"/>
              <a:sym typeface="Calibri"/>
            </a:endParaRPr>
          </a:p>
        </p:txBody>
      </p:sp>
      <p:sp>
        <p:nvSpPr>
          <p:cNvPr id="103" name="Google Shape;103;p7"/>
          <p:cNvSpPr/>
          <p:nvPr/>
        </p:nvSpPr>
        <p:spPr>
          <a:xfrm>
            <a:off x="5509846" y="5374828"/>
            <a:ext cx="6096000" cy="1220847"/>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None/>
            </a:pPr>
            <a:r>
              <a:rPr lang="en-US" sz="2000">
                <a:solidFill>
                  <a:schemeClr val="lt1"/>
                </a:solidFill>
                <a:latin typeface="Times New Roman"/>
                <a:ea typeface="Times New Roman"/>
                <a:cs typeface="Times New Roman"/>
                <a:sym typeface="Times New Roman"/>
              </a:rPr>
              <a:t>Người làm tường trình</a:t>
            </a:r>
            <a:endParaRPr sz="20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2000">
                <a:solidFill>
                  <a:schemeClr val="lt1"/>
                </a:solidFill>
                <a:latin typeface="Times New Roman"/>
                <a:ea typeface="Times New Roman"/>
                <a:cs typeface="Times New Roman"/>
                <a:sym typeface="Times New Roman"/>
              </a:rPr>
              <a:t> </a:t>
            </a:r>
            <a:endParaRPr/>
          </a:p>
          <a:p>
            <a:pPr marL="0" marR="0" lvl="0" indent="0" algn="l" rtl="0">
              <a:spcBef>
                <a:spcPts val="0"/>
              </a:spcBef>
              <a:spcAft>
                <a:spcPts val="0"/>
              </a:spcAft>
              <a:buNone/>
            </a:pPr>
            <a:r>
              <a:rPr lang="en-US" sz="2000">
                <a:solidFill>
                  <a:schemeClr val="lt1"/>
                </a:solidFill>
                <a:latin typeface="Times New Roman"/>
                <a:ea typeface="Times New Roman"/>
                <a:cs typeface="Times New Roman"/>
                <a:sym typeface="Times New Roman"/>
              </a:rPr>
              <a:t> </a:t>
            </a:r>
            <a:endParaRPr/>
          </a:p>
          <a:p>
            <a:pPr marL="0" marR="0" lvl="0" indent="0" algn="ctr" rtl="0">
              <a:spcBef>
                <a:spcPts val="0"/>
              </a:spcBef>
              <a:spcAft>
                <a:spcPts val="0"/>
              </a:spcAft>
              <a:buNone/>
            </a:pPr>
            <a:r>
              <a:rPr lang="en-US" sz="2000">
                <a:solidFill>
                  <a:schemeClr val="lt1"/>
                </a:solidFill>
                <a:latin typeface="Times New Roman"/>
                <a:ea typeface="Times New Roman"/>
                <a:cs typeface="Times New Roman"/>
                <a:sym typeface="Times New Roman"/>
              </a:rPr>
              <a:t>Vũ Ngọc Kí</a:t>
            </a:r>
            <a:endParaRPr sz="2000">
              <a:solidFill>
                <a:schemeClr val="lt1"/>
              </a:solidFill>
              <a:latin typeface="Times New Roman"/>
              <a:ea typeface="Times New Roman"/>
              <a:cs typeface="Times New Roman"/>
              <a:sym typeface="Times New Roman"/>
            </a:endParaRPr>
          </a:p>
        </p:txBody>
      </p:sp>
      <p:sp>
        <p:nvSpPr>
          <p:cNvPr id="104" name="Google Shape;104;p7"/>
          <p:cNvSpPr txBox="1"/>
          <p:nvPr/>
        </p:nvSpPr>
        <p:spPr>
          <a:xfrm>
            <a:off x="158937" y="217150"/>
            <a:ext cx="198075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 </a:t>
            </a:r>
            <a:r>
              <a:rPr lang="en-US" sz="2400" b="1">
                <a:solidFill>
                  <a:srgbClr val="FFFF00"/>
                </a:solidFill>
                <a:latin typeface="Times New Roman"/>
                <a:ea typeface="Times New Roman"/>
                <a:cs typeface="Times New Roman"/>
                <a:sym typeface="Times New Roman"/>
              </a:rPr>
              <a:t>Văn bản 2</a:t>
            </a:r>
            <a:endParaRPr sz="2400" b="1">
              <a:solidFill>
                <a:srgbClr val="FFFF00"/>
              </a:solidFill>
              <a:latin typeface="Times New Roman"/>
              <a:ea typeface="Times New Roman"/>
              <a:cs typeface="Times New Roman"/>
              <a:sym typeface="Times New Roman"/>
            </a:endParaRPr>
          </a:p>
        </p:txBody>
      </p:sp>
      <p:sp>
        <p:nvSpPr>
          <p:cNvPr id="105" name="Google Shape;105;p7"/>
          <p:cNvSpPr/>
          <p:nvPr/>
        </p:nvSpPr>
        <p:spPr>
          <a:xfrm>
            <a:off x="651893" y="296745"/>
            <a:ext cx="4684358" cy="2498293"/>
          </a:xfrm>
          <a:prstGeom prst="cloudCallout">
            <a:avLst>
              <a:gd name="adj1" fmla="val 35810"/>
              <a:gd name="adj2" fmla="val 47680"/>
            </a:avLst>
          </a:prstGeom>
          <a:solidFill>
            <a:srgbClr val="FFFF99"/>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1">
              <a:solidFill>
                <a:schemeClr val="lt1"/>
              </a:solidFill>
              <a:latin typeface="Times New Roman"/>
              <a:ea typeface="Times New Roman"/>
              <a:cs typeface="Times New Roman"/>
              <a:sym typeface="Times New Roman"/>
            </a:endParaRPr>
          </a:p>
        </p:txBody>
      </p:sp>
      <p:sp>
        <p:nvSpPr>
          <p:cNvPr id="106" name="Google Shape;106;p7"/>
          <p:cNvSpPr/>
          <p:nvPr/>
        </p:nvSpPr>
        <p:spPr>
          <a:xfrm>
            <a:off x="1060705" y="730284"/>
            <a:ext cx="4059936" cy="163121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a:solidFill>
                  <a:schemeClr val="dk1"/>
                </a:solidFill>
                <a:latin typeface="Times New Roman"/>
                <a:ea typeface="Times New Roman"/>
                <a:cs typeface="Times New Roman"/>
                <a:sym typeface="Times New Roman"/>
              </a:rPr>
              <a:t>? Trong các văn bản:</a:t>
            </a:r>
            <a:endParaRPr/>
          </a:p>
          <a:p>
            <a:pPr marL="0" marR="0" lvl="0" indent="0" algn="just" rtl="0">
              <a:spcBef>
                <a:spcPts val="0"/>
              </a:spcBef>
              <a:spcAft>
                <a:spcPts val="0"/>
              </a:spcAft>
              <a:buNone/>
            </a:pPr>
            <a:r>
              <a:rPr lang="en-US" sz="2000" b="1">
                <a:solidFill>
                  <a:schemeClr val="dk1"/>
                </a:solidFill>
                <a:latin typeface="Times New Roman"/>
                <a:ea typeface="Times New Roman"/>
                <a:cs typeface="Times New Roman"/>
                <a:sym typeface="Times New Roman"/>
              </a:rPr>
              <a:t>- </a:t>
            </a:r>
            <a:r>
              <a:rPr lang="en-US" sz="2000" b="1">
                <a:solidFill>
                  <a:srgbClr val="FF0000"/>
                </a:solidFill>
                <a:latin typeface="Times New Roman"/>
                <a:ea typeface="Times New Roman"/>
                <a:cs typeface="Times New Roman"/>
                <a:sym typeface="Times New Roman"/>
              </a:rPr>
              <a:t>Ai</a:t>
            </a:r>
            <a:r>
              <a:rPr lang="en-US" sz="2000" b="1">
                <a:solidFill>
                  <a:schemeClr val="dk1"/>
                </a:solidFill>
                <a:latin typeface="Times New Roman"/>
                <a:ea typeface="Times New Roman"/>
                <a:cs typeface="Times New Roman"/>
                <a:sym typeface="Times New Roman"/>
              </a:rPr>
              <a:t> </a:t>
            </a:r>
            <a:r>
              <a:rPr lang="en-US" sz="2000">
                <a:solidFill>
                  <a:schemeClr val="dk1"/>
                </a:solidFill>
                <a:latin typeface="Times New Roman"/>
                <a:ea typeface="Times New Roman"/>
                <a:cs typeface="Times New Roman"/>
                <a:sym typeface="Times New Roman"/>
              </a:rPr>
              <a:t>là người viết, viết </a:t>
            </a:r>
            <a:r>
              <a:rPr lang="en-US" sz="2000" b="1">
                <a:solidFill>
                  <a:srgbClr val="FF0000"/>
                </a:solidFill>
                <a:latin typeface="Times New Roman"/>
                <a:ea typeface="Times New Roman"/>
                <a:cs typeface="Times New Roman"/>
                <a:sym typeface="Times New Roman"/>
              </a:rPr>
              <a:t>cho ai</a:t>
            </a:r>
            <a:r>
              <a:rPr lang="en-US" sz="2000">
                <a:solidFill>
                  <a:schemeClr val="dk1"/>
                </a:solidFill>
                <a:latin typeface="Times New Roman"/>
                <a:ea typeface="Times New Roman"/>
                <a:cs typeface="Times New Roman"/>
                <a:sym typeface="Times New Roman"/>
              </a:rPr>
              <a:t>?</a:t>
            </a:r>
            <a:endParaRPr/>
          </a:p>
          <a:p>
            <a:pPr marL="0" marR="0" lvl="0" indent="0" algn="just" rtl="0">
              <a:spcBef>
                <a:spcPts val="0"/>
              </a:spcBef>
              <a:spcAft>
                <a:spcPts val="0"/>
              </a:spcAft>
              <a:buNone/>
            </a:pPr>
            <a:r>
              <a:rPr lang="en-US" sz="2000" b="1">
                <a:solidFill>
                  <a:schemeClr val="dk1"/>
                </a:solidFill>
                <a:latin typeface="Times New Roman"/>
                <a:ea typeface="Times New Roman"/>
                <a:cs typeface="Times New Roman"/>
                <a:sym typeface="Times New Roman"/>
              </a:rPr>
              <a:t>- </a:t>
            </a:r>
            <a:r>
              <a:rPr lang="en-US" sz="2000" b="1">
                <a:solidFill>
                  <a:srgbClr val="FF0000"/>
                </a:solidFill>
                <a:latin typeface="Times New Roman"/>
                <a:ea typeface="Times New Roman"/>
                <a:cs typeface="Times New Roman"/>
                <a:sym typeface="Times New Roman"/>
              </a:rPr>
              <a:t>Mục đích </a:t>
            </a:r>
            <a:r>
              <a:rPr lang="en-US" sz="2000" b="1">
                <a:solidFill>
                  <a:schemeClr val="dk1"/>
                </a:solidFill>
                <a:latin typeface="Times New Roman"/>
                <a:ea typeface="Times New Roman"/>
                <a:cs typeface="Times New Roman"/>
                <a:sym typeface="Times New Roman"/>
              </a:rPr>
              <a:t>viết là gì? </a:t>
            </a:r>
            <a:endParaRPr/>
          </a:p>
          <a:p>
            <a:pPr marL="0" marR="0" lvl="0" indent="0" algn="just" rtl="0">
              <a:spcBef>
                <a:spcPts val="0"/>
              </a:spcBef>
              <a:spcAft>
                <a:spcPts val="0"/>
              </a:spcAft>
              <a:buNone/>
            </a:pPr>
            <a:r>
              <a:rPr lang="en-US" sz="2000" b="1">
                <a:solidFill>
                  <a:schemeClr val="dk1"/>
                </a:solidFill>
                <a:latin typeface="Times New Roman"/>
                <a:ea typeface="Times New Roman"/>
                <a:cs typeface="Times New Roman"/>
                <a:sym typeface="Times New Roman"/>
              </a:rPr>
              <a:t>- </a:t>
            </a:r>
            <a:r>
              <a:rPr lang="en-US" sz="2000" b="1">
                <a:solidFill>
                  <a:srgbClr val="FF0000"/>
                </a:solidFill>
                <a:latin typeface="Times New Roman"/>
                <a:ea typeface="Times New Roman"/>
                <a:cs typeface="Times New Roman"/>
                <a:sym typeface="Times New Roman"/>
              </a:rPr>
              <a:t>Thái độ </a:t>
            </a:r>
            <a:r>
              <a:rPr lang="en-US" sz="2000" b="1">
                <a:solidFill>
                  <a:schemeClr val="dk1"/>
                </a:solidFill>
                <a:latin typeface="Times New Roman"/>
                <a:ea typeface="Times New Roman"/>
                <a:cs typeface="Times New Roman"/>
                <a:sym typeface="Times New Roman"/>
              </a:rPr>
              <a:t>của người viết với sự việc được tường trình như thế nào?</a:t>
            </a:r>
            <a:endParaRPr sz="2000" b="1">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par>
                                <p:cTn id="8" presetID="10" presetClass="entr" presetSubtype="0" fill="hold"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fade">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8"/>
          <p:cNvPicPr preferRelativeResize="0"/>
          <p:nvPr/>
        </p:nvPicPr>
        <p:blipFill rotWithShape="1">
          <a:blip r:embed="rId3">
            <a:alphaModFix/>
          </a:blip>
          <a:srcRect/>
          <a:stretch/>
        </p:blipFill>
        <p:spPr>
          <a:xfrm>
            <a:off x="0" y="-37249"/>
            <a:ext cx="12192000" cy="6858000"/>
          </a:xfrm>
          <a:prstGeom prst="rect">
            <a:avLst/>
          </a:prstGeom>
          <a:noFill/>
          <a:ln>
            <a:noFill/>
          </a:ln>
        </p:spPr>
      </p:pic>
      <p:sp>
        <p:nvSpPr>
          <p:cNvPr id="112" name="Google Shape;112;p8"/>
          <p:cNvSpPr/>
          <p:nvPr/>
        </p:nvSpPr>
        <p:spPr>
          <a:xfrm>
            <a:off x="652017" y="1816915"/>
            <a:ext cx="9293841" cy="3477875"/>
          </a:xfrm>
          <a:prstGeom prst="rect">
            <a:avLst/>
          </a:prstGeom>
          <a:noFill/>
          <a:ln>
            <a:noFill/>
          </a:ln>
        </p:spPr>
        <p:txBody>
          <a:bodyPr spcFirstLastPara="1" wrap="square" lIns="91425" tIns="45700" rIns="91425" bIns="45700" anchor="ctr" anchorCtr="0">
            <a:spAutoFit/>
          </a:bodyPr>
          <a:lstStyle/>
          <a:p>
            <a:pPr marL="0" marR="0" lvl="0" indent="457200" algn="ctr" rtl="0">
              <a:spcBef>
                <a:spcPts val="0"/>
              </a:spcBef>
              <a:spcAft>
                <a:spcPts val="0"/>
              </a:spcAft>
              <a:buNone/>
            </a:pPr>
            <a:r>
              <a:rPr lang="en-US" sz="2000" b="1">
                <a:solidFill>
                  <a:schemeClr val="lt1"/>
                </a:solidFill>
                <a:latin typeface="Times New Roman"/>
                <a:ea typeface="Times New Roman"/>
                <a:cs typeface="Times New Roman"/>
                <a:sym typeface="Times New Roman"/>
              </a:rPr>
              <a:t>BẢN TƯỜNG TRÌNH</a:t>
            </a:r>
            <a:endParaRPr sz="2000">
              <a:solidFill>
                <a:schemeClr val="lt1"/>
              </a:solidFill>
              <a:latin typeface="Times New Roman"/>
              <a:ea typeface="Times New Roman"/>
              <a:cs typeface="Times New Roman"/>
              <a:sym typeface="Times New Roman"/>
            </a:endParaRPr>
          </a:p>
          <a:p>
            <a:pPr marL="0" marR="0" lvl="0" indent="457200" algn="ctr" rtl="0">
              <a:spcBef>
                <a:spcPts val="0"/>
              </a:spcBef>
              <a:spcAft>
                <a:spcPts val="0"/>
              </a:spcAft>
              <a:buNone/>
            </a:pPr>
            <a:r>
              <a:rPr lang="en-US" sz="2000" b="1">
                <a:solidFill>
                  <a:schemeClr val="lt1"/>
                </a:solidFill>
                <a:latin typeface="Times New Roman"/>
                <a:ea typeface="Times New Roman"/>
                <a:cs typeface="Times New Roman"/>
                <a:sym typeface="Times New Roman"/>
              </a:rPr>
              <a:t>Về việc nộp bài chậm</a:t>
            </a:r>
            <a:endParaRPr sz="2000" b="1">
              <a:solidFill>
                <a:schemeClr val="lt1"/>
              </a:solidFill>
              <a:latin typeface="Times New Roman"/>
              <a:ea typeface="Times New Roman"/>
              <a:cs typeface="Times New Roman"/>
              <a:sym typeface="Times New Roman"/>
            </a:endParaRPr>
          </a:p>
          <a:p>
            <a:pPr marL="0" marR="0" lvl="0" indent="457200" algn="just" rtl="0">
              <a:spcBef>
                <a:spcPts val="0"/>
              </a:spcBef>
              <a:spcAft>
                <a:spcPts val="0"/>
              </a:spcAft>
              <a:buNone/>
            </a:pPr>
            <a:endParaRPr sz="2000">
              <a:solidFill>
                <a:schemeClr val="lt1"/>
              </a:solidFill>
              <a:latin typeface="Times New Roman"/>
              <a:ea typeface="Times New Roman"/>
              <a:cs typeface="Times New Roman"/>
              <a:sym typeface="Times New Roman"/>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Kính gửi: Cô Nguyễn Thị Hương, giáo viên Ngữ văn lớp 8A</a:t>
            </a:r>
            <a:endParaRPr sz="2000">
              <a:solidFill>
                <a:schemeClr val="lt1"/>
              </a:solidFill>
              <a:latin typeface="Times New Roman"/>
              <a:ea typeface="Times New Roman"/>
              <a:cs typeface="Times New Roman"/>
              <a:sym typeface="Times New Roman"/>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Em là Phạm Việt Dũng, học sinh lớp 8A Trường THCS Bình Minh, xin phép được tường trình với cô một việc như sau:</a:t>
            </a:r>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Vừa qua, cô dặn chúng em viết bài tập làm văn ở nhà và nộp bài cho cô vào ngày 10 tháng 1 năm 2004. Không may, bố em bị ốm phải nằm viện. Em phải giúp mẹ em chăm sóc bố nên không kịp viết bài văn theo đúng yêu cầu của cô.</a:t>
            </a:r>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Em xin cam đoan sự việc trên là có thực và xin cô cho phép em nộp bài vào ngày 15 tháng 1 năm 2004.</a:t>
            </a:r>
            <a:endParaRPr sz="2000">
              <a:solidFill>
                <a:schemeClr val="lt1"/>
              </a:solidFill>
              <a:latin typeface="Times New Roman"/>
              <a:ea typeface="Times New Roman"/>
              <a:cs typeface="Times New Roman"/>
              <a:sym typeface="Times New Roman"/>
            </a:endParaRPr>
          </a:p>
        </p:txBody>
      </p:sp>
      <p:sp>
        <p:nvSpPr>
          <p:cNvPr id="113" name="Google Shape;113;p8"/>
          <p:cNvSpPr txBox="1"/>
          <p:nvPr/>
        </p:nvSpPr>
        <p:spPr>
          <a:xfrm>
            <a:off x="10241281" y="3182904"/>
            <a:ext cx="1491174" cy="369332"/>
          </a:xfrm>
          <a:prstGeom prst="rect">
            <a:avLst/>
          </a:prstGeom>
          <a:solidFill>
            <a:srgbClr val="FFFF9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Người viết</a:t>
            </a:r>
            <a:endParaRPr sz="1800">
              <a:solidFill>
                <a:schemeClr val="dk1"/>
              </a:solidFill>
              <a:latin typeface="Times New Roman"/>
              <a:ea typeface="Times New Roman"/>
              <a:cs typeface="Times New Roman"/>
              <a:sym typeface="Times New Roman"/>
            </a:endParaRPr>
          </a:p>
        </p:txBody>
      </p:sp>
      <p:sp>
        <p:nvSpPr>
          <p:cNvPr id="114" name="Google Shape;114;p8"/>
          <p:cNvSpPr txBox="1"/>
          <p:nvPr/>
        </p:nvSpPr>
        <p:spPr>
          <a:xfrm>
            <a:off x="10241281" y="2755780"/>
            <a:ext cx="1491174" cy="369332"/>
          </a:xfrm>
          <a:prstGeom prst="rect">
            <a:avLst/>
          </a:prstGeom>
          <a:solidFill>
            <a:srgbClr val="FFFF9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Người nhận</a:t>
            </a:r>
            <a:endParaRPr sz="1800">
              <a:solidFill>
                <a:schemeClr val="dk1"/>
              </a:solidFill>
              <a:latin typeface="Times New Roman"/>
              <a:ea typeface="Times New Roman"/>
              <a:cs typeface="Times New Roman"/>
              <a:sym typeface="Times New Roman"/>
            </a:endParaRPr>
          </a:p>
        </p:txBody>
      </p:sp>
      <p:sp>
        <p:nvSpPr>
          <p:cNvPr id="115" name="Google Shape;115;p8"/>
          <p:cNvSpPr txBox="1"/>
          <p:nvPr/>
        </p:nvSpPr>
        <p:spPr>
          <a:xfrm>
            <a:off x="10241281" y="4022908"/>
            <a:ext cx="1491174" cy="369332"/>
          </a:xfrm>
          <a:prstGeom prst="rect">
            <a:avLst/>
          </a:prstGeom>
          <a:solidFill>
            <a:srgbClr val="FFFF9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Mục đích</a:t>
            </a:r>
            <a:endParaRPr sz="1800">
              <a:solidFill>
                <a:schemeClr val="dk1"/>
              </a:solidFill>
              <a:latin typeface="Times New Roman"/>
              <a:ea typeface="Times New Roman"/>
              <a:cs typeface="Times New Roman"/>
              <a:sym typeface="Times New Roman"/>
            </a:endParaRPr>
          </a:p>
        </p:txBody>
      </p:sp>
      <p:sp>
        <p:nvSpPr>
          <p:cNvPr id="116" name="Google Shape;116;p8"/>
          <p:cNvSpPr txBox="1"/>
          <p:nvPr/>
        </p:nvSpPr>
        <p:spPr>
          <a:xfrm>
            <a:off x="10241281" y="4616847"/>
            <a:ext cx="1491174" cy="369332"/>
          </a:xfrm>
          <a:prstGeom prst="rect">
            <a:avLst/>
          </a:prstGeom>
          <a:solidFill>
            <a:srgbClr val="FFFF9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Thái độ</a:t>
            </a:r>
            <a:endParaRPr sz="1800">
              <a:solidFill>
                <a:schemeClr val="dk1"/>
              </a:solidFill>
              <a:latin typeface="Times New Roman"/>
              <a:ea typeface="Times New Roman"/>
              <a:cs typeface="Times New Roman"/>
              <a:sym typeface="Times New Roman"/>
            </a:endParaRPr>
          </a:p>
        </p:txBody>
      </p:sp>
      <p:sp>
        <p:nvSpPr>
          <p:cNvPr id="117" name="Google Shape;117;p8"/>
          <p:cNvSpPr/>
          <p:nvPr/>
        </p:nvSpPr>
        <p:spPr>
          <a:xfrm>
            <a:off x="5688623" y="5256482"/>
            <a:ext cx="4257235"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Times New Roman"/>
                <a:ea typeface="Times New Roman"/>
                <a:cs typeface="Times New Roman"/>
                <a:sym typeface="Times New Roman"/>
              </a:rPr>
              <a:t>Người làm tường trình</a:t>
            </a:r>
            <a:endParaRPr sz="200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2000">
                <a:solidFill>
                  <a:schemeClr val="lt1"/>
                </a:solidFill>
                <a:latin typeface="Times New Roman"/>
                <a:ea typeface="Times New Roman"/>
                <a:cs typeface="Times New Roman"/>
                <a:sym typeface="Times New Roman"/>
              </a:rPr>
              <a:t>  </a:t>
            </a:r>
            <a:endParaRPr sz="200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endParaRPr sz="200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2000">
                <a:solidFill>
                  <a:schemeClr val="lt1"/>
                </a:solidFill>
                <a:latin typeface="Times New Roman"/>
                <a:ea typeface="Times New Roman"/>
                <a:cs typeface="Times New Roman"/>
                <a:sym typeface="Times New Roman"/>
              </a:rPr>
              <a:t>Phạm Việt Dũng </a:t>
            </a:r>
            <a:endParaRPr sz="2000">
              <a:solidFill>
                <a:schemeClr val="lt1"/>
              </a:solidFill>
              <a:latin typeface="Times New Roman"/>
              <a:ea typeface="Times New Roman"/>
              <a:cs typeface="Times New Roman"/>
              <a:sym typeface="Times New Roman"/>
            </a:endParaRPr>
          </a:p>
        </p:txBody>
      </p:sp>
      <p:sp>
        <p:nvSpPr>
          <p:cNvPr id="118" name="Google Shape;118;p8"/>
          <p:cNvSpPr/>
          <p:nvPr/>
        </p:nvSpPr>
        <p:spPr>
          <a:xfrm>
            <a:off x="1599027" y="339188"/>
            <a:ext cx="7629379"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Times New Roman"/>
                <a:ea typeface="Times New Roman"/>
                <a:cs typeface="Times New Roman"/>
                <a:sym typeface="Times New Roman"/>
              </a:rPr>
              <a:t>CỘNG HÒA XÃ HỘI CHỦ NGHĨA VIỆT NAM</a:t>
            </a:r>
            <a:endParaRPr/>
          </a:p>
          <a:p>
            <a:pPr marL="0" marR="0" lvl="0" indent="0" algn="ctr" rtl="0">
              <a:spcBef>
                <a:spcPts val="0"/>
              </a:spcBef>
              <a:spcAft>
                <a:spcPts val="0"/>
              </a:spcAft>
              <a:buNone/>
            </a:pPr>
            <a:r>
              <a:rPr lang="en-US" sz="1800">
                <a:solidFill>
                  <a:schemeClr val="lt1"/>
                </a:solidFill>
                <a:latin typeface="Times New Roman"/>
                <a:ea typeface="Times New Roman"/>
                <a:cs typeface="Times New Roman"/>
                <a:sym typeface="Times New Roman"/>
              </a:rPr>
              <a:t>Độc lập – Tự do – Hạnh phúc</a:t>
            </a:r>
            <a:endParaRPr sz="180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a:p>
            <a:pPr marL="0" marR="0" lvl="0" indent="0" algn="r" rtl="0">
              <a:spcBef>
                <a:spcPts val="0"/>
              </a:spcBef>
              <a:spcAft>
                <a:spcPts val="0"/>
              </a:spcAft>
              <a:buNone/>
            </a:pPr>
            <a:r>
              <a:rPr lang="en-US" sz="1800">
                <a:solidFill>
                  <a:schemeClr val="lt1"/>
                </a:solidFill>
                <a:latin typeface="Times New Roman"/>
                <a:ea typeface="Times New Roman"/>
                <a:cs typeface="Times New Roman"/>
                <a:sym typeface="Times New Roman"/>
              </a:rPr>
              <a:t>               Thành phố Hồ Chí Minh, ngày 12 tháng 1 năm 2004</a:t>
            </a:r>
            <a:endParaRPr/>
          </a:p>
        </p:txBody>
      </p:sp>
      <p:sp>
        <p:nvSpPr>
          <p:cNvPr id="119" name="Google Shape;119;p8"/>
          <p:cNvSpPr/>
          <p:nvPr/>
        </p:nvSpPr>
        <p:spPr>
          <a:xfrm>
            <a:off x="652017" y="1816915"/>
            <a:ext cx="9293841" cy="3477875"/>
          </a:xfrm>
          <a:prstGeom prst="rect">
            <a:avLst/>
          </a:prstGeom>
          <a:noFill/>
          <a:ln>
            <a:noFill/>
          </a:ln>
        </p:spPr>
        <p:txBody>
          <a:bodyPr spcFirstLastPara="1" wrap="square" lIns="91425" tIns="45700" rIns="91425" bIns="45700" anchor="ctr" anchorCtr="0">
            <a:spAutoFit/>
          </a:bodyPr>
          <a:lstStyle/>
          <a:p>
            <a:pPr marL="0" marR="0" lvl="0" indent="457200" algn="ctr" rtl="0">
              <a:spcBef>
                <a:spcPts val="0"/>
              </a:spcBef>
              <a:spcAft>
                <a:spcPts val="0"/>
              </a:spcAft>
              <a:buNone/>
            </a:pPr>
            <a:r>
              <a:rPr lang="en-US" sz="2000" b="1">
                <a:solidFill>
                  <a:schemeClr val="lt1"/>
                </a:solidFill>
                <a:latin typeface="Times New Roman"/>
                <a:ea typeface="Times New Roman"/>
                <a:cs typeface="Times New Roman"/>
                <a:sym typeface="Times New Roman"/>
              </a:rPr>
              <a:t>BẢN TƯỜNG TRÌNH</a:t>
            </a:r>
            <a:endParaRPr sz="2000">
              <a:solidFill>
                <a:schemeClr val="lt1"/>
              </a:solidFill>
              <a:latin typeface="Times New Roman"/>
              <a:ea typeface="Times New Roman"/>
              <a:cs typeface="Times New Roman"/>
              <a:sym typeface="Times New Roman"/>
            </a:endParaRPr>
          </a:p>
          <a:p>
            <a:pPr marL="0" marR="0" lvl="0" indent="457200" algn="ctr" rtl="0">
              <a:spcBef>
                <a:spcPts val="0"/>
              </a:spcBef>
              <a:spcAft>
                <a:spcPts val="0"/>
              </a:spcAft>
              <a:buNone/>
            </a:pPr>
            <a:r>
              <a:rPr lang="en-US" sz="2000" b="1">
                <a:solidFill>
                  <a:schemeClr val="lt1"/>
                </a:solidFill>
                <a:latin typeface="Times New Roman"/>
                <a:ea typeface="Times New Roman"/>
                <a:cs typeface="Times New Roman"/>
                <a:sym typeface="Times New Roman"/>
              </a:rPr>
              <a:t>Về việc nộp bài chậm</a:t>
            </a:r>
            <a:endParaRPr sz="2000" b="1">
              <a:solidFill>
                <a:schemeClr val="lt1"/>
              </a:solidFill>
              <a:latin typeface="Times New Roman"/>
              <a:ea typeface="Times New Roman"/>
              <a:cs typeface="Times New Roman"/>
              <a:sym typeface="Times New Roman"/>
            </a:endParaRPr>
          </a:p>
          <a:p>
            <a:pPr marL="0" marR="0" lvl="0" indent="457200" algn="just" rtl="0">
              <a:spcBef>
                <a:spcPts val="0"/>
              </a:spcBef>
              <a:spcAft>
                <a:spcPts val="0"/>
              </a:spcAft>
              <a:buNone/>
            </a:pPr>
            <a:endParaRPr sz="2000">
              <a:solidFill>
                <a:schemeClr val="lt1"/>
              </a:solidFill>
              <a:latin typeface="Times New Roman"/>
              <a:ea typeface="Times New Roman"/>
              <a:cs typeface="Times New Roman"/>
              <a:sym typeface="Times New Roman"/>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Kính gửi: Cô Nguyễn Thị Hương, giáo viên Ngữ văn lớp 8A</a:t>
            </a:r>
            <a:endParaRPr sz="2000">
              <a:solidFill>
                <a:schemeClr val="lt1"/>
              </a:solidFill>
              <a:latin typeface="Times New Roman"/>
              <a:ea typeface="Times New Roman"/>
              <a:cs typeface="Times New Roman"/>
              <a:sym typeface="Times New Roman"/>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Em là </a:t>
            </a:r>
            <a:r>
              <a:rPr lang="en-US" sz="2000">
                <a:solidFill>
                  <a:srgbClr val="FFFF00"/>
                </a:solidFill>
                <a:latin typeface="Times New Roman"/>
                <a:ea typeface="Times New Roman"/>
                <a:cs typeface="Times New Roman"/>
                <a:sym typeface="Times New Roman"/>
              </a:rPr>
              <a:t>Phạm Việt Dũng, học sinh lớp 8A Trường THCS Bình Minh</a:t>
            </a:r>
            <a:r>
              <a:rPr lang="en-US" sz="2000">
                <a:solidFill>
                  <a:schemeClr val="lt1"/>
                </a:solidFill>
                <a:latin typeface="Times New Roman"/>
                <a:ea typeface="Times New Roman"/>
                <a:cs typeface="Times New Roman"/>
                <a:sym typeface="Times New Roman"/>
              </a:rPr>
              <a:t>, xin phép được tường trình với cô một việc như sau:</a:t>
            </a:r>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Vừa qua, cô dặn chúng em viết bài tập làm văn ở nhà và nộp bài cho cô vào ngày 10 tháng 1 năm 2004. Không may, bố em bị ốm phải nằm viện. Em phải giúp mẹ em chăm sóc bố nên không kịp viết bài văn theo đúng yêu cầu của cô.</a:t>
            </a:r>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Em xin cam đoan sự việc trên là có thực và xin cô cho phép em nộp bài vào ngày 15 tháng 1 năm 2004.</a:t>
            </a:r>
            <a:endParaRPr sz="2000">
              <a:solidFill>
                <a:schemeClr val="lt1"/>
              </a:solidFill>
              <a:latin typeface="Times New Roman"/>
              <a:ea typeface="Times New Roman"/>
              <a:cs typeface="Times New Roman"/>
              <a:sym typeface="Times New Roman"/>
            </a:endParaRPr>
          </a:p>
        </p:txBody>
      </p:sp>
      <p:sp>
        <p:nvSpPr>
          <p:cNvPr id="120" name="Google Shape;120;p8"/>
          <p:cNvSpPr/>
          <p:nvPr/>
        </p:nvSpPr>
        <p:spPr>
          <a:xfrm>
            <a:off x="652017" y="1816915"/>
            <a:ext cx="9293841" cy="3477875"/>
          </a:xfrm>
          <a:prstGeom prst="rect">
            <a:avLst/>
          </a:prstGeom>
          <a:noFill/>
          <a:ln>
            <a:noFill/>
          </a:ln>
        </p:spPr>
        <p:txBody>
          <a:bodyPr spcFirstLastPara="1" wrap="square" lIns="91425" tIns="45700" rIns="91425" bIns="45700" anchor="ctr" anchorCtr="0">
            <a:spAutoFit/>
          </a:bodyPr>
          <a:lstStyle/>
          <a:p>
            <a:pPr marL="0" marR="0" lvl="0" indent="457200" algn="ctr" rtl="0">
              <a:spcBef>
                <a:spcPts val="0"/>
              </a:spcBef>
              <a:spcAft>
                <a:spcPts val="0"/>
              </a:spcAft>
              <a:buNone/>
            </a:pPr>
            <a:r>
              <a:rPr lang="en-US" sz="2000" b="1">
                <a:solidFill>
                  <a:schemeClr val="lt1"/>
                </a:solidFill>
                <a:latin typeface="Times New Roman"/>
                <a:ea typeface="Times New Roman"/>
                <a:cs typeface="Times New Roman"/>
                <a:sym typeface="Times New Roman"/>
              </a:rPr>
              <a:t>BẢN TƯỜNG TRÌNH</a:t>
            </a:r>
            <a:endParaRPr sz="2000">
              <a:solidFill>
                <a:schemeClr val="lt1"/>
              </a:solidFill>
              <a:latin typeface="Times New Roman"/>
              <a:ea typeface="Times New Roman"/>
              <a:cs typeface="Times New Roman"/>
              <a:sym typeface="Times New Roman"/>
            </a:endParaRPr>
          </a:p>
          <a:p>
            <a:pPr marL="0" marR="0" lvl="0" indent="457200" algn="ctr" rtl="0">
              <a:spcBef>
                <a:spcPts val="0"/>
              </a:spcBef>
              <a:spcAft>
                <a:spcPts val="0"/>
              </a:spcAft>
              <a:buNone/>
            </a:pPr>
            <a:r>
              <a:rPr lang="en-US" sz="2000" b="1">
                <a:solidFill>
                  <a:schemeClr val="lt1"/>
                </a:solidFill>
                <a:latin typeface="Times New Roman"/>
                <a:ea typeface="Times New Roman"/>
                <a:cs typeface="Times New Roman"/>
                <a:sym typeface="Times New Roman"/>
              </a:rPr>
              <a:t>Về việc nộp bài chậm</a:t>
            </a:r>
            <a:endParaRPr sz="2000" b="1">
              <a:solidFill>
                <a:schemeClr val="lt1"/>
              </a:solidFill>
              <a:latin typeface="Times New Roman"/>
              <a:ea typeface="Times New Roman"/>
              <a:cs typeface="Times New Roman"/>
              <a:sym typeface="Times New Roman"/>
            </a:endParaRPr>
          </a:p>
          <a:p>
            <a:pPr marL="0" marR="0" lvl="0" indent="457200" algn="just" rtl="0">
              <a:spcBef>
                <a:spcPts val="0"/>
              </a:spcBef>
              <a:spcAft>
                <a:spcPts val="0"/>
              </a:spcAft>
              <a:buNone/>
            </a:pPr>
            <a:endParaRPr sz="2000">
              <a:solidFill>
                <a:schemeClr val="lt1"/>
              </a:solidFill>
              <a:latin typeface="Times New Roman"/>
              <a:ea typeface="Times New Roman"/>
              <a:cs typeface="Times New Roman"/>
              <a:sym typeface="Times New Roman"/>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Kính gửi: </a:t>
            </a:r>
            <a:r>
              <a:rPr lang="en-US" sz="2000">
                <a:solidFill>
                  <a:srgbClr val="FFFF00"/>
                </a:solidFill>
                <a:latin typeface="Times New Roman"/>
                <a:ea typeface="Times New Roman"/>
                <a:cs typeface="Times New Roman"/>
                <a:sym typeface="Times New Roman"/>
              </a:rPr>
              <a:t>Cô Nguyễn Thị Hương, giáo viên Ngữ văn lớp 8A</a:t>
            </a:r>
            <a:endParaRPr sz="2000">
              <a:solidFill>
                <a:srgbClr val="FFFF00"/>
              </a:solidFill>
              <a:latin typeface="Times New Roman"/>
              <a:ea typeface="Times New Roman"/>
              <a:cs typeface="Times New Roman"/>
              <a:sym typeface="Times New Roman"/>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Em là </a:t>
            </a:r>
            <a:r>
              <a:rPr lang="en-US" sz="2000">
                <a:solidFill>
                  <a:srgbClr val="FFFF00"/>
                </a:solidFill>
                <a:latin typeface="Times New Roman"/>
                <a:ea typeface="Times New Roman"/>
                <a:cs typeface="Times New Roman"/>
                <a:sym typeface="Times New Roman"/>
              </a:rPr>
              <a:t>Phạm Việt Dũng, học sinh lớp 8A Trường THCS Bình Minh</a:t>
            </a:r>
            <a:r>
              <a:rPr lang="en-US" sz="2000">
                <a:solidFill>
                  <a:schemeClr val="lt1"/>
                </a:solidFill>
                <a:latin typeface="Times New Roman"/>
                <a:ea typeface="Times New Roman"/>
                <a:cs typeface="Times New Roman"/>
                <a:sym typeface="Times New Roman"/>
              </a:rPr>
              <a:t>, xin phép được tường trình với cô một việc như sau:</a:t>
            </a:r>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Vừa qua, cô dặn chúng em viết bài tập làm văn ở nhà và nộp bài cho cô vào ngày 10 tháng 1 năm 2004. Không may, bố em bị ốm phải nằm viện. Em phải giúp mẹ em chăm sóc bố nên không kịp viết bài văn theo đúng yêu cầu của cô.</a:t>
            </a:r>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Em xin cam đoan sự việc trên là có thực và xin cô cho phép em nộp bài vào ngày 15 tháng 1 năm 2004.</a:t>
            </a:r>
            <a:endParaRPr sz="2000">
              <a:solidFill>
                <a:schemeClr val="lt1"/>
              </a:solidFill>
              <a:latin typeface="Times New Roman"/>
              <a:ea typeface="Times New Roman"/>
              <a:cs typeface="Times New Roman"/>
              <a:sym typeface="Times New Roman"/>
            </a:endParaRPr>
          </a:p>
        </p:txBody>
      </p:sp>
      <p:sp>
        <p:nvSpPr>
          <p:cNvPr id="121" name="Google Shape;121;p8"/>
          <p:cNvSpPr/>
          <p:nvPr/>
        </p:nvSpPr>
        <p:spPr>
          <a:xfrm>
            <a:off x="652017" y="1816915"/>
            <a:ext cx="9293841" cy="3477875"/>
          </a:xfrm>
          <a:prstGeom prst="rect">
            <a:avLst/>
          </a:prstGeom>
          <a:noFill/>
          <a:ln>
            <a:noFill/>
          </a:ln>
        </p:spPr>
        <p:txBody>
          <a:bodyPr spcFirstLastPara="1" wrap="square" lIns="91425" tIns="45700" rIns="91425" bIns="45700" anchor="ctr" anchorCtr="0">
            <a:spAutoFit/>
          </a:bodyPr>
          <a:lstStyle/>
          <a:p>
            <a:pPr marL="0" marR="0" lvl="0" indent="457200" algn="ctr" rtl="0">
              <a:spcBef>
                <a:spcPts val="0"/>
              </a:spcBef>
              <a:spcAft>
                <a:spcPts val="0"/>
              </a:spcAft>
              <a:buNone/>
            </a:pPr>
            <a:r>
              <a:rPr lang="en-US" sz="2000" b="1">
                <a:solidFill>
                  <a:schemeClr val="lt1"/>
                </a:solidFill>
                <a:latin typeface="Times New Roman"/>
                <a:ea typeface="Times New Roman"/>
                <a:cs typeface="Times New Roman"/>
                <a:sym typeface="Times New Roman"/>
              </a:rPr>
              <a:t>BẢN TƯỜNG TRÌNH</a:t>
            </a:r>
            <a:endParaRPr sz="2000">
              <a:solidFill>
                <a:schemeClr val="lt1"/>
              </a:solidFill>
              <a:latin typeface="Times New Roman"/>
              <a:ea typeface="Times New Roman"/>
              <a:cs typeface="Times New Roman"/>
              <a:sym typeface="Times New Roman"/>
            </a:endParaRPr>
          </a:p>
          <a:p>
            <a:pPr marL="0" marR="0" lvl="0" indent="457200" algn="ctr" rtl="0">
              <a:spcBef>
                <a:spcPts val="0"/>
              </a:spcBef>
              <a:spcAft>
                <a:spcPts val="0"/>
              </a:spcAft>
              <a:buNone/>
            </a:pPr>
            <a:r>
              <a:rPr lang="en-US" sz="2000" b="1">
                <a:solidFill>
                  <a:schemeClr val="lt1"/>
                </a:solidFill>
                <a:latin typeface="Times New Roman"/>
                <a:ea typeface="Times New Roman"/>
                <a:cs typeface="Times New Roman"/>
                <a:sym typeface="Times New Roman"/>
              </a:rPr>
              <a:t>Về việc nộp bài chậm</a:t>
            </a:r>
            <a:endParaRPr sz="2000" b="1">
              <a:solidFill>
                <a:schemeClr val="lt1"/>
              </a:solidFill>
              <a:latin typeface="Times New Roman"/>
              <a:ea typeface="Times New Roman"/>
              <a:cs typeface="Times New Roman"/>
              <a:sym typeface="Times New Roman"/>
            </a:endParaRPr>
          </a:p>
          <a:p>
            <a:pPr marL="0" marR="0" lvl="0" indent="457200" algn="just" rtl="0">
              <a:spcBef>
                <a:spcPts val="0"/>
              </a:spcBef>
              <a:spcAft>
                <a:spcPts val="0"/>
              </a:spcAft>
              <a:buNone/>
            </a:pPr>
            <a:endParaRPr sz="2000">
              <a:solidFill>
                <a:schemeClr val="lt1"/>
              </a:solidFill>
              <a:latin typeface="Times New Roman"/>
              <a:ea typeface="Times New Roman"/>
              <a:cs typeface="Times New Roman"/>
              <a:sym typeface="Times New Roman"/>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Kính gửi: </a:t>
            </a:r>
            <a:r>
              <a:rPr lang="en-US" sz="2000">
                <a:solidFill>
                  <a:srgbClr val="FFFF00"/>
                </a:solidFill>
                <a:latin typeface="Times New Roman"/>
                <a:ea typeface="Times New Roman"/>
                <a:cs typeface="Times New Roman"/>
                <a:sym typeface="Times New Roman"/>
              </a:rPr>
              <a:t>Cô Nguyễn Thị Hương, giáo viên Ngữ văn lớp 8A</a:t>
            </a:r>
            <a:endParaRPr sz="2000">
              <a:solidFill>
                <a:srgbClr val="FFFF00"/>
              </a:solidFill>
              <a:latin typeface="Times New Roman"/>
              <a:ea typeface="Times New Roman"/>
              <a:cs typeface="Times New Roman"/>
              <a:sym typeface="Times New Roman"/>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Em là </a:t>
            </a:r>
            <a:r>
              <a:rPr lang="en-US" sz="2000">
                <a:solidFill>
                  <a:srgbClr val="FFFF00"/>
                </a:solidFill>
                <a:latin typeface="Times New Roman"/>
                <a:ea typeface="Times New Roman"/>
                <a:cs typeface="Times New Roman"/>
                <a:sym typeface="Times New Roman"/>
              </a:rPr>
              <a:t>Phạm Việt Dũng, học sinh lớp 8A Trường THCS Bình Minh</a:t>
            </a:r>
            <a:r>
              <a:rPr lang="en-US" sz="2000">
                <a:solidFill>
                  <a:schemeClr val="lt1"/>
                </a:solidFill>
                <a:latin typeface="Times New Roman"/>
                <a:ea typeface="Times New Roman"/>
                <a:cs typeface="Times New Roman"/>
                <a:sym typeface="Times New Roman"/>
              </a:rPr>
              <a:t>, xin phép được tường trình với cô một việc như sau:</a:t>
            </a:r>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Vừa qua, cô dặn chúng em viết bài tập làm văn ở nhà và nộp bài cho cô vào ngày 10 tháng 1 năm 2004. Không may, bố em bị ốm phải nằm viện. </a:t>
            </a:r>
            <a:r>
              <a:rPr lang="en-US" sz="2000">
                <a:solidFill>
                  <a:srgbClr val="FFFF00"/>
                </a:solidFill>
                <a:latin typeface="Times New Roman"/>
                <a:ea typeface="Times New Roman"/>
                <a:cs typeface="Times New Roman"/>
                <a:sym typeface="Times New Roman"/>
              </a:rPr>
              <a:t>Em phải giúp mẹ em chăm sóc bố nên không kịp viết bài văn theo đúng yêu cầu của cô.</a:t>
            </a:r>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Em xin cam đoan sự việc trên là có thực và xin cô cho phép em nộp bài vào ngày 15 tháng 1 năm 2004.</a:t>
            </a:r>
            <a:endParaRPr sz="2000">
              <a:solidFill>
                <a:schemeClr val="lt1"/>
              </a:solidFill>
              <a:latin typeface="Times New Roman"/>
              <a:ea typeface="Times New Roman"/>
              <a:cs typeface="Times New Roman"/>
              <a:sym typeface="Times New Roman"/>
            </a:endParaRPr>
          </a:p>
        </p:txBody>
      </p:sp>
      <p:sp>
        <p:nvSpPr>
          <p:cNvPr id="122" name="Google Shape;122;p8"/>
          <p:cNvSpPr/>
          <p:nvPr/>
        </p:nvSpPr>
        <p:spPr>
          <a:xfrm>
            <a:off x="652017" y="1816915"/>
            <a:ext cx="9293841" cy="3477875"/>
          </a:xfrm>
          <a:prstGeom prst="rect">
            <a:avLst/>
          </a:prstGeom>
          <a:noFill/>
          <a:ln>
            <a:noFill/>
          </a:ln>
        </p:spPr>
        <p:txBody>
          <a:bodyPr spcFirstLastPara="1" wrap="square" lIns="91425" tIns="45700" rIns="91425" bIns="45700" anchor="ctr" anchorCtr="0">
            <a:spAutoFit/>
          </a:bodyPr>
          <a:lstStyle/>
          <a:p>
            <a:pPr marL="0" marR="0" lvl="0" indent="457200" algn="ctr" rtl="0">
              <a:spcBef>
                <a:spcPts val="0"/>
              </a:spcBef>
              <a:spcAft>
                <a:spcPts val="0"/>
              </a:spcAft>
              <a:buNone/>
            </a:pPr>
            <a:r>
              <a:rPr lang="en-US" sz="2000" b="1">
                <a:solidFill>
                  <a:schemeClr val="lt1"/>
                </a:solidFill>
                <a:latin typeface="Times New Roman"/>
                <a:ea typeface="Times New Roman"/>
                <a:cs typeface="Times New Roman"/>
                <a:sym typeface="Times New Roman"/>
              </a:rPr>
              <a:t>BẢN TƯỜNG TRÌNH</a:t>
            </a:r>
            <a:endParaRPr sz="2000">
              <a:solidFill>
                <a:schemeClr val="lt1"/>
              </a:solidFill>
              <a:latin typeface="Times New Roman"/>
              <a:ea typeface="Times New Roman"/>
              <a:cs typeface="Times New Roman"/>
              <a:sym typeface="Times New Roman"/>
            </a:endParaRPr>
          </a:p>
          <a:p>
            <a:pPr marL="0" marR="0" lvl="0" indent="457200" algn="ctr" rtl="0">
              <a:spcBef>
                <a:spcPts val="0"/>
              </a:spcBef>
              <a:spcAft>
                <a:spcPts val="0"/>
              </a:spcAft>
              <a:buNone/>
            </a:pPr>
            <a:r>
              <a:rPr lang="en-US" sz="2000" b="1">
                <a:solidFill>
                  <a:schemeClr val="lt1"/>
                </a:solidFill>
                <a:latin typeface="Times New Roman"/>
                <a:ea typeface="Times New Roman"/>
                <a:cs typeface="Times New Roman"/>
                <a:sym typeface="Times New Roman"/>
              </a:rPr>
              <a:t>Về việc nộp bài chậm</a:t>
            </a:r>
            <a:endParaRPr sz="2000" b="1">
              <a:solidFill>
                <a:schemeClr val="lt1"/>
              </a:solidFill>
              <a:latin typeface="Times New Roman"/>
              <a:ea typeface="Times New Roman"/>
              <a:cs typeface="Times New Roman"/>
              <a:sym typeface="Times New Roman"/>
            </a:endParaRPr>
          </a:p>
          <a:p>
            <a:pPr marL="0" marR="0" lvl="0" indent="457200" algn="just" rtl="0">
              <a:spcBef>
                <a:spcPts val="0"/>
              </a:spcBef>
              <a:spcAft>
                <a:spcPts val="0"/>
              </a:spcAft>
              <a:buNone/>
            </a:pPr>
            <a:endParaRPr sz="2000">
              <a:solidFill>
                <a:schemeClr val="lt1"/>
              </a:solidFill>
              <a:latin typeface="Times New Roman"/>
              <a:ea typeface="Times New Roman"/>
              <a:cs typeface="Times New Roman"/>
              <a:sym typeface="Times New Roman"/>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Kính gửi: </a:t>
            </a:r>
            <a:r>
              <a:rPr lang="en-US" sz="2000">
                <a:solidFill>
                  <a:srgbClr val="FFFF00"/>
                </a:solidFill>
                <a:latin typeface="Times New Roman"/>
                <a:ea typeface="Times New Roman"/>
                <a:cs typeface="Times New Roman"/>
                <a:sym typeface="Times New Roman"/>
              </a:rPr>
              <a:t>Cô Nguyễn Thị Hương, giáo viên Ngữ văn lớp 8A</a:t>
            </a:r>
            <a:endParaRPr sz="2000">
              <a:solidFill>
                <a:srgbClr val="FFFF00"/>
              </a:solidFill>
              <a:latin typeface="Times New Roman"/>
              <a:ea typeface="Times New Roman"/>
              <a:cs typeface="Times New Roman"/>
              <a:sym typeface="Times New Roman"/>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Em là </a:t>
            </a:r>
            <a:r>
              <a:rPr lang="en-US" sz="2000">
                <a:solidFill>
                  <a:srgbClr val="FFFF00"/>
                </a:solidFill>
                <a:latin typeface="Times New Roman"/>
                <a:ea typeface="Times New Roman"/>
                <a:cs typeface="Times New Roman"/>
                <a:sym typeface="Times New Roman"/>
              </a:rPr>
              <a:t>Phạm Việt Dũng, học sinh lớp 8A Trường THCS Bình Minh</a:t>
            </a:r>
            <a:r>
              <a:rPr lang="en-US" sz="2000">
                <a:solidFill>
                  <a:schemeClr val="lt1"/>
                </a:solidFill>
                <a:latin typeface="Times New Roman"/>
                <a:ea typeface="Times New Roman"/>
                <a:cs typeface="Times New Roman"/>
                <a:sym typeface="Times New Roman"/>
              </a:rPr>
              <a:t>, xin phép được tường trình với cô một việc như sau:</a:t>
            </a:r>
            <a:endParaRPr/>
          </a:p>
          <a:p>
            <a:pPr marL="0" marR="0" lvl="0" indent="457200" algn="just" rtl="0">
              <a:spcBef>
                <a:spcPts val="0"/>
              </a:spcBef>
              <a:spcAft>
                <a:spcPts val="0"/>
              </a:spcAft>
              <a:buNone/>
            </a:pPr>
            <a:r>
              <a:rPr lang="en-US" sz="2000">
                <a:solidFill>
                  <a:schemeClr val="lt1"/>
                </a:solidFill>
                <a:latin typeface="Times New Roman"/>
                <a:ea typeface="Times New Roman"/>
                <a:cs typeface="Times New Roman"/>
                <a:sym typeface="Times New Roman"/>
              </a:rPr>
              <a:t>Vừa qua, cô dặn chúng em viết bài tập làm văn ở nhà và nộp bài cho cô vào ngày 10 tháng 1 năm 2004. Không may, bố em bị ốm phải nằm viện. </a:t>
            </a:r>
            <a:r>
              <a:rPr lang="en-US" sz="2000">
                <a:solidFill>
                  <a:srgbClr val="FFFF00"/>
                </a:solidFill>
                <a:latin typeface="Times New Roman"/>
                <a:ea typeface="Times New Roman"/>
                <a:cs typeface="Times New Roman"/>
                <a:sym typeface="Times New Roman"/>
              </a:rPr>
              <a:t>Em phải giúp mẹ em chăm sóc bố nên không kịp viết bài văn theo đúng yêu cầu của cô.</a:t>
            </a:r>
            <a:endParaRPr/>
          </a:p>
          <a:p>
            <a:pPr marL="0" marR="0" lvl="0" indent="457200" algn="just" rtl="0">
              <a:spcBef>
                <a:spcPts val="0"/>
              </a:spcBef>
              <a:spcAft>
                <a:spcPts val="0"/>
              </a:spcAft>
              <a:buNone/>
            </a:pPr>
            <a:r>
              <a:rPr lang="en-US" sz="2000">
                <a:solidFill>
                  <a:srgbClr val="FFFF00"/>
                </a:solidFill>
                <a:latin typeface="Times New Roman"/>
                <a:ea typeface="Times New Roman"/>
                <a:cs typeface="Times New Roman"/>
                <a:sym typeface="Times New Roman"/>
              </a:rPr>
              <a:t>Em xin cam đoan sự việc trên là có thực </a:t>
            </a:r>
            <a:r>
              <a:rPr lang="en-US" sz="2000">
                <a:solidFill>
                  <a:schemeClr val="lt1"/>
                </a:solidFill>
                <a:latin typeface="Times New Roman"/>
                <a:ea typeface="Times New Roman"/>
                <a:cs typeface="Times New Roman"/>
                <a:sym typeface="Times New Roman"/>
              </a:rPr>
              <a:t>và xin cô cho phép em nộp bài vào ngày 15 tháng 1 năm 2004.</a:t>
            </a:r>
            <a:endParaRPr sz="20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par>
                                <p:cTn id="8" presetID="10" presetClass="exit" presetSubtype="0" fill="hold" nodeType="withEffect">
                                  <p:stCondLst>
                                    <p:cond delay="0"/>
                                  </p:stCondLst>
                                  <p:childTnLst>
                                    <p:animEffect transition="out" filter="fade">
                                      <p:cBhvr>
                                        <p:cTn id="9" dur="500"/>
                                        <p:tgtEl>
                                          <p:spTgt spid="112"/>
                                        </p:tgtEl>
                                      </p:cBhvr>
                                    </p:animEffect>
                                    <p:set>
                                      <p:cBhvr>
                                        <p:cTn id="10" dur="1" fill="hold">
                                          <p:stCondLst>
                                            <p:cond delay="500"/>
                                          </p:stCondLst>
                                        </p:cTn>
                                        <p:tgtEl>
                                          <p:spTgt spid="11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fade">
                                      <p:cBhvr>
                                        <p:cTn id="17" dur="500"/>
                                        <p:tgtEl>
                                          <p:spTgt spid="120"/>
                                        </p:tgtEl>
                                      </p:cBhvr>
                                    </p:animEffect>
                                  </p:childTnLst>
                                </p:cTn>
                              </p:par>
                              <p:par>
                                <p:cTn id="18" presetID="10" presetClass="exit" presetSubtype="0" fill="hold" nodeType="withEffect">
                                  <p:stCondLst>
                                    <p:cond delay="0"/>
                                  </p:stCondLst>
                                  <p:childTnLst>
                                    <p:animEffect transition="out" filter="fade">
                                      <p:cBhvr>
                                        <p:cTn id="19" dur="500"/>
                                        <p:tgtEl>
                                          <p:spTgt spid="119"/>
                                        </p:tgtEl>
                                      </p:cBhvr>
                                    </p:animEffect>
                                    <p:set>
                                      <p:cBhvr>
                                        <p:cTn id="20" dur="1" fill="hold">
                                          <p:stCondLst>
                                            <p:cond delay="500"/>
                                          </p:stCondLst>
                                        </p:cTn>
                                        <p:tgtEl>
                                          <p:spTgt spid="119"/>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fade">
                                      <p:cBhvr>
                                        <p:cTn id="27" dur="500"/>
                                        <p:tgtEl>
                                          <p:spTgt spid="121"/>
                                        </p:tgtEl>
                                      </p:cBhvr>
                                    </p:animEffect>
                                  </p:childTnLst>
                                </p:cTn>
                              </p:par>
                              <p:par>
                                <p:cTn id="28" presetID="10" presetClass="exit" presetSubtype="0" fill="hold" nodeType="withEffect">
                                  <p:stCondLst>
                                    <p:cond delay="0"/>
                                  </p:stCondLst>
                                  <p:childTnLst>
                                    <p:animEffect transition="out" filter="fade">
                                      <p:cBhvr>
                                        <p:cTn id="29" dur="500"/>
                                        <p:tgtEl>
                                          <p:spTgt spid="120"/>
                                        </p:tgtEl>
                                      </p:cBhvr>
                                    </p:animEffect>
                                    <p:set>
                                      <p:cBhvr>
                                        <p:cTn id="30" dur="1" fill="hold">
                                          <p:stCondLst>
                                            <p:cond delay="500"/>
                                          </p:stCondLst>
                                        </p:cTn>
                                        <p:tgtEl>
                                          <p:spTgt spid="120"/>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2"/>
                                        </p:tgtEl>
                                        <p:attrNameLst>
                                          <p:attrName>style.visibility</p:attrName>
                                        </p:attrNameLst>
                                      </p:cBhvr>
                                      <p:to>
                                        <p:strVal val="visible"/>
                                      </p:to>
                                    </p:set>
                                    <p:animEffect transition="in" filter="fade">
                                      <p:cBhvr>
                                        <p:cTn id="37" dur="500"/>
                                        <p:tgtEl>
                                          <p:spTgt spid="122"/>
                                        </p:tgtEl>
                                      </p:cBhvr>
                                    </p:animEffect>
                                  </p:childTnLst>
                                </p:cTn>
                              </p:par>
                              <p:par>
                                <p:cTn id="38" presetID="10" presetClass="exit" presetSubtype="0" fill="hold" nodeType="withEffect">
                                  <p:stCondLst>
                                    <p:cond delay="0"/>
                                  </p:stCondLst>
                                  <p:childTnLst>
                                    <p:animEffect transition="out" filter="fade">
                                      <p:cBhvr>
                                        <p:cTn id="39" dur="500"/>
                                        <p:tgtEl>
                                          <p:spTgt spid="121"/>
                                        </p:tgtEl>
                                      </p:cBhvr>
                                    </p:animEffect>
                                    <p:set>
                                      <p:cBhvr>
                                        <p:cTn id="40" dur="1" fill="hold">
                                          <p:stCondLst>
                                            <p:cond delay="500"/>
                                          </p:stCondLst>
                                        </p:cTn>
                                        <p:tgtEl>
                                          <p:spTgt spid="121"/>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8" name="Google Shape;128;p9"/>
          <p:cNvSpPr/>
          <p:nvPr/>
        </p:nvSpPr>
        <p:spPr>
          <a:xfrm>
            <a:off x="685801" y="2059814"/>
            <a:ext cx="9217854" cy="3139321"/>
          </a:xfrm>
          <a:prstGeom prst="rect">
            <a:avLst/>
          </a:prstGeom>
          <a:noFill/>
          <a:ln>
            <a:noFill/>
          </a:ln>
        </p:spPr>
        <p:txBody>
          <a:bodyPr spcFirstLastPara="1" wrap="square" lIns="91425" tIns="45700" rIns="91425" bIns="45700" anchor="ctr" anchorCtr="0">
            <a:spAutoFit/>
          </a:bodyPr>
          <a:lstStyle/>
          <a:p>
            <a:pPr marL="0" marR="0" lvl="0" indent="457200" algn="ctr" rtl="0">
              <a:spcBef>
                <a:spcPts val="0"/>
              </a:spcBef>
              <a:spcAft>
                <a:spcPts val="0"/>
              </a:spcAft>
              <a:buNone/>
            </a:pPr>
            <a:r>
              <a:rPr lang="en-US" sz="1800" b="1">
                <a:solidFill>
                  <a:schemeClr val="lt1"/>
                </a:solidFill>
                <a:latin typeface="Times New Roman"/>
                <a:ea typeface="Times New Roman"/>
                <a:cs typeface="Times New Roman"/>
                <a:sym typeface="Times New Roman"/>
              </a:rPr>
              <a:t>BẢN TƯỜNG TRÌNH</a:t>
            </a:r>
            <a:endParaRPr sz="1800">
              <a:solidFill>
                <a:schemeClr val="lt1"/>
              </a:solidFill>
              <a:latin typeface="Times New Roman"/>
              <a:ea typeface="Times New Roman"/>
              <a:cs typeface="Times New Roman"/>
              <a:sym typeface="Times New Roman"/>
            </a:endParaRPr>
          </a:p>
          <a:p>
            <a:pPr marL="0" marR="0" lvl="0" indent="457200" algn="ctr" rtl="0">
              <a:spcBef>
                <a:spcPts val="0"/>
              </a:spcBef>
              <a:spcAft>
                <a:spcPts val="0"/>
              </a:spcAft>
              <a:buNone/>
            </a:pPr>
            <a:r>
              <a:rPr lang="en-US" sz="1800" b="1">
                <a:solidFill>
                  <a:schemeClr val="lt1"/>
                </a:solidFill>
                <a:latin typeface="Times New Roman"/>
                <a:ea typeface="Times New Roman"/>
                <a:cs typeface="Times New Roman"/>
                <a:sym typeface="Times New Roman"/>
              </a:rPr>
              <a:t>Về việc mất xe đạp</a:t>
            </a:r>
            <a:endParaRPr sz="1800">
              <a:solidFill>
                <a:schemeClr val="lt1"/>
              </a:solidFill>
              <a:latin typeface="Times New Roman"/>
              <a:ea typeface="Times New Roman"/>
              <a:cs typeface="Times New Roman"/>
              <a:sym typeface="Times New Roman"/>
            </a:endParaRPr>
          </a:p>
          <a:p>
            <a:pPr marL="0" marR="0" lvl="0" indent="457200" algn="l" rtl="0">
              <a:spcBef>
                <a:spcPts val="0"/>
              </a:spcBef>
              <a:spcAft>
                <a:spcPts val="0"/>
              </a:spcAft>
              <a:buNone/>
            </a:pPr>
            <a:endParaRPr sz="1800">
              <a:solidFill>
                <a:schemeClr val="lt1"/>
              </a:solidFill>
              <a:latin typeface="Times New Roman"/>
              <a:ea typeface="Times New Roman"/>
              <a:cs typeface="Times New Roman"/>
              <a:sym typeface="Times New Roman"/>
            </a:endParaRPr>
          </a:p>
          <a:p>
            <a:pPr marL="0" marR="0" lvl="0" indent="457200" algn="just" rtl="0">
              <a:spcBef>
                <a:spcPts val="0"/>
              </a:spcBef>
              <a:spcAft>
                <a:spcPts val="0"/>
              </a:spcAft>
              <a:buNone/>
            </a:pPr>
            <a:r>
              <a:rPr lang="en-US" sz="1800">
                <a:solidFill>
                  <a:schemeClr val="lt1"/>
                </a:solidFill>
                <a:latin typeface="Times New Roman"/>
                <a:ea typeface="Times New Roman"/>
                <a:cs typeface="Times New Roman"/>
                <a:sym typeface="Times New Roman"/>
              </a:rPr>
              <a:t>Kính gửi: Thầy Hiệu trưởng Trường THCS Hòa Bình</a:t>
            </a:r>
            <a:endParaRPr sz="1800">
              <a:solidFill>
                <a:schemeClr val="lt1"/>
              </a:solidFill>
              <a:latin typeface="Times New Roman"/>
              <a:ea typeface="Times New Roman"/>
              <a:cs typeface="Times New Roman"/>
              <a:sym typeface="Times New Roman"/>
            </a:endParaRPr>
          </a:p>
          <a:p>
            <a:pPr marL="0" marR="0" lvl="0" indent="457200" algn="just" rtl="0">
              <a:spcBef>
                <a:spcPts val="0"/>
              </a:spcBef>
              <a:spcAft>
                <a:spcPts val="0"/>
              </a:spcAft>
              <a:buNone/>
            </a:pPr>
            <a:r>
              <a:rPr lang="en-US" sz="1800">
                <a:solidFill>
                  <a:schemeClr val="lt1"/>
                </a:solidFill>
                <a:latin typeface="Times New Roman"/>
                <a:ea typeface="Times New Roman"/>
                <a:cs typeface="Times New Roman"/>
                <a:sym typeface="Times New Roman"/>
              </a:rPr>
              <a:t>Em là Vũ Ngọc Kí, học sinh lớp 8B Trường THCS Hòa Bình, xin phép được tường trình với Nhà trường một việc như sau:</a:t>
            </a:r>
            <a:endParaRPr/>
          </a:p>
          <a:p>
            <a:pPr marL="0" marR="0" lvl="0" indent="457200" algn="just" rtl="0">
              <a:spcBef>
                <a:spcPts val="0"/>
              </a:spcBef>
              <a:spcAft>
                <a:spcPts val="0"/>
              </a:spcAft>
              <a:buNone/>
            </a:pPr>
            <a:r>
              <a:rPr lang="en-US" sz="1800">
                <a:solidFill>
                  <a:schemeClr val="lt1"/>
                </a:solidFill>
                <a:latin typeface="Times New Roman"/>
                <a:ea typeface="Times New Roman"/>
                <a:cs typeface="Times New Roman"/>
                <a:sym typeface="Times New Roman"/>
              </a:rPr>
              <a:t>Sáng thứ tư ngày 10 tháng 3 năm 2004, em có gửi một chiếc xe đạp mi-ni Nhật màu xanh cẩm thạch tại nhà trông giữ xe của trường. Sau giờ học, vì phải ở lại họp các đội trưởng Sao đỏ nên em về muộn. Tan họp, em đến lấy xe thì xe của em không còn mà chỉ có một chiếc xe mi-ni Trung Quốc cũng màu xanh cẩm thạch. Em tin là bạn nào đó đã vô ý lấy nhầm xe. Vậy em làm bản tường trình này báo cáo để Nhà trường biết và giúp em tìm lại chiếc xe của mình.</a:t>
            </a:r>
            <a:endParaRPr sz="1800">
              <a:solidFill>
                <a:schemeClr val="lt1"/>
              </a:solidFill>
              <a:latin typeface="Times New Roman"/>
              <a:ea typeface="Times New Roman"/>
              <a:cs typeface="Times New Roman"/>
              <a:sym typeface="Times New Roman"/>
            </a:endParaRPr>
          </a:p>
        </p:txBody>
      </p:sp>
      <p:sp>
        <p:nvSpPr>
          <p:cNvPr id="129" name="Google Shape;129;p9"/>
          <p:cNvSpPr txBox="1"/>
          <p:nvPr/>
        </p:nvSpPr>
        <p:spPr>
          <a:xfrm>
            <a:off x="10241280" y="3241809"/>
            <a:ext cx="1491174" cy="369332"/>
          </a:xfrm>
          <a:prstGeom prst="rect">
            <a:avLst/>
          </a:prstGeom>
          <a:solidFill>
            <a:srgbClr val="FFFF9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Người viết</a:t>
            </a:r>
            <a:endParaRPr sz="1800">
              <a:solidFill>
                <a:schemeClr val="dk1"/>
              </a:solidFill>
              <a:latin typeface="Times New Roman"/>
              <a:ea typeface="Times New Roman"/>
              <a:cs typeface="Times New Roman"/>
              <a:sym typeface="Times New Roman"/>
            </a:endParaRPr>
          </a:p>
        </p:txBody>
      </p:sp>
      <p:sp>
        <p:nvSpPr>
          <p:cNvPr id="130" name="Google Shape;130;p9"/>
          <p:cNvSpPr txBox="1"/>
          <p:nvPr/>
        </p:nvSpPr>
        <p:spPr>
          <a:xfrm>
            <a:off x="10241280" y="2825857"/>
            <a:ext cx="1491174" cy="369332"/>
          </a:xfrm>
          <a:prstGeom prst="rect">
            <a:avLst/>
          </a:prstGeom>
          <a:solidFill>
            <a:srgbClr val="FFFF9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Người nhận</a:t>
            </a:r>
            <a:endParaRPr sz="1800">
              <a:solidFill>
                <a:schemeClr val="dk1"/>
              </a:solidFill>
              <a:latin typeface="Times New Roman"/>
              <a:ea typeface="Times New Roman"/>
              <a:cs typeface="Times New Roman"/>
              <a:sym typeface="Times New Roman"/>
            </a:endParaRPr>
          </a:p>
        </p:txBody>
      </p:sp>
      <p:sp>
        <p:nvSpPr>
          <p:cNvPr id="131" name="Google Shape;131;p9"/>
          <p:cNvSpPr txBox="1"/>
          <p:nvPr/>
        </p:nvSpPr>
        <p:spPr>
          <a:xfrm>
            <a:off x="10241281" y="4729432"/>
            <a:ext cx="1491174" cy="369332"/>
          </a:xfrm>
          <a:prstGeom prst="rect">
            <a:avLst/>
          </a:prstGeom>
          <a:solidFill>
            <a:srgbClr val="FFFF9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Mục đích</a:t>
            </a:r>
            <a:endParaRPr sz="1800">
              <a:solidFill>
                <a:schemeClr val="dk1"/>
              </a:solidFill>
              <a:latin typeface="Times New Roman"/>
              <a:ea typeface="Times New Roman"/>
              <a:cs typeface="Times New Roman"/>
              <a:sym typeface="Times New Roman"/>
            </a:endParaRPr>
          </a:p>
        </p:txBody>
      </p:sp>
      <p:sp>
        <p:nvSpPr>
          <p:cNvPr id="132" name="Google Shape;132;p9"/>
          <p:cNvSpPr/>
          <p:nvPr/>
        </p:nvSpPr>
        <p:spPr>
          <a:xfrm>
            <a:off x="685801" y="575784"/>
            <a:ext cx="9217854"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Times New Roman"/>
                <a:ea typeface="Times New Roman"/>
                <a:cs typeface="Times New Roman"/>
                <a:sym typeface="Times New Roman"/>
              </a:rPr>
              <a:t>CỘNG HÒA XÃ HỘI CHỦ NGHĨA VIỆT NAM</a:t>
            </a:r>
            <a:endParaRPr/>
          </a:p>
          <a:p>
            <a:pPr marL="0" marR="0" lvl="0" indent="0" algn="ctr" rtl="0">
              <a:spcBef>
                <a:spcPts val="0"/>
              </a:spcBef>
              <a:spcAft>
                <a:spcPts val="0"/>
              </a:spcAft>
              <a:buNone/>
            </a:pPr>
            <a:r>
              <a:rPr lang="en-US" sz="1800">
                <a:solidFill>
                  <a:schemeClr val="lt1"/>
                </a:solidFill>
                <a:latin typeface="Times New Roman"/>
                <a:ea typeface="Times New Roman"/>
                <a:cs typeface="Times New Roman"/>
                <a:sym typeface="Times New Roman"/>
              </a:rPr>
              <a:t>Độc lập – Tự do – Hạnh phúc</a:t>
            </a:r>
            <a:endParaRPr sz="180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1800">
                <a:solidFill>
                  <a:schemeClr val="lt1"/>
                </a:solidFill>
                <a:latin typeface="Times New Roman"/>
                <a:ea typeface="Times New Roman"/>
                <a:cs typeface="Times New Roman"/>
                <a:sym typeface="Times New Roman"/>
              </a:rPr>
              <a:t> </a:t>
            </a:r>
            <a:endParaRPr/>
          </a:p>
          <a:p>
            <a:pPr marL="0" marR="0" lvl="0" indent="0" algn="r" rtl="0">
              <a:spcBef>
                <a:spcPts val="0"/>
              </a:spcBef>
              <a:spcAft>
                <a:spcPts val="0"/>
              </a:spcAft>
              <a:buNone/>
            </a:pPr>
            <a:r>
              <a:rPr lang="en-US" sz="1800">
                <a:solidFill>
                  <a:schemeClr val="lt1"/>
                </a:solidFill>
                <a:latin typeface="Times New Roman"/>
                <a:ea typeface="Times New Roman"/>
                <a:cs typeface="Times New Roman"/>
                <a:sym typeface="Times New Roman"/>
              </a:rPr>
              <a:t>                                                 Thanh Hóa, ngày 10 tháng 3 năm 2004</a:t>
            </a:r>
            <a:endParaRPr sz="1800">
              <a:solidFill>
                <a:schemeClr val="dk1"/>
              </a:solidFill>
              <a:latin typeface="Calibri"/>
              <a:ea typeface="Calibri"/>
              <a:cs typeface="Calibri"/>
              <a:sym typeface="Calibri"/>
            </a:endParaRPr>
          </a:p>
        </p:txBody>
      </p:sp>
      <p:sp>
        <p:nvSpPr>
          <p:cNvPr id="133" name="Google Shape;133;p9"/>
          <p:cNvSpPr/>
          <p:nvPr/>
        </p:nvSpPr>
        <p:spPr>
          <a:xfrm>
            <a:off x="6583140" y="5428332"/>
            <a:ext cx="2830284" cy="1128514"/>
          </a:xfrm>
          <a:prstGeom prst="rect">
            <a:avLst/>
          </a:prstGeom>
          <a:noFill/>
          <a:ln>
            <a:noFill/>
          </a:ln>
        </p:spPr>
        <p:txBody>
          <a:bodyPr spcFirstLastPara="1" wrap="square" lIns="91425" tIns="45700" rIns="91425" bIns="45700" anchor="t" anchorCtr="0">
            <a:spAutoFit/>
          </a:bodyPr>
          <a:lstStyle/>
          <a:p>
            <a:pPr marL="0" marR="0" lvl="0" indent="0" algn="ctr" rtl="0">
              <a:lnSpc>
                <a:spcPct val="88888"/>
              </a:lnSpc>
              <a:spcBef>
                <a:spcPts val="0"/>
              </a:spcBef>
              <a:spcAft>
                <a:spcPts val="0"/>
              </a:spcAft>
              <a:buNone/>
            </a:pPr>
            <a:r>
              <a:rPr lang="en-US" sz="1800">
                <a:solidFill>
                  <a:schemeClr val="lt1"/>
                </a:solidFill>
                <a:latin typeface="Times New Roman"/>
                <a:ea typeface="Times New Roman"/>
                <a:cs typeface="Times New Roman"/>
                <a:sym typeface="Times New Roman"/>
              </a:rPr>
              <a:t>Người làm tường trình</a:t>
            </a:r>
            <a:endParaRPr sz="18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lt1"/>
                </a:solidFill>
                <a:latin typeface="Times New Roman"/>
                <a:ea typeface="Times New Roman"/>
                <a:cs typeface="Times New Roman"/>
                <a:sym typeface="Times New Roman"/>
              </a:rPr>
              <a:t> </a:t>
            </a:r>
            <a:endParaRPr sz="18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lt1"/>
                </a:solidFill>
                <a:latin typeface="Times New Roman"/>
                <a:ea typeface="Times New Roman"/>
                <a:cs typeface="Times New Roman"/>
                <a:sym typeface="Times New Roman"/>
              </a:rPr>
              <a:t> </a:t>
            </a:r>
            <a:endParaRPr/>
          </a:p>
          <a:p>
            <a:pPr marL="0" marR="0" lvl="0" indent="0" algn="ctr" rtl="0">
              <a:spcBef>
                <a:spcPts val="0"/>
              </a:spcBef>
              <a:spcAft>
                <a:spcPts val="0"/>
              </a:spcAft>
              <a:buNone/>
            </a:pPr>
            <a:r>
              <a:rPr lang="en-US" sz="1800">
                <a:solidFill>
                  <a:schemeClr val="lt1"/>
                </a:solidFill>
                <a:latin typeface="Times New Roman"/>
                <a:ea typeface="Times New Roman"/>
                <a:cs typeface="Times New Roman"/>
                <a:sym typeface="Times New Roman"/>
              </a:rPr>
              <a:t>Vũ Ngọc Kí</a:t>
            </a:r>
            <a:endParaRPr sz="1800">
              <a:solidFill>
                <a:schemeClr val="lt1"/>
              </a:solidFill>
              <a:latin typeface="Times New Roman"/>
              <a:ea typeface="Times New Roman"/>
              <a:cs typeface="Times New Roman"/>
              <a:sym typeface="Times New Roman"/>
            </a:endParaRPr>
          </a:p>
        </p:txBody>
      </p:sp>
      <p:sp>
        <p:nvSpPr>
          <p:cNvPr id="134" name="Google Shape;134;p9"/>
          <p:cNvSpPr/>
          <p:nvPr/>
        </p:nvSpPr>
        <p:spPr>
          <a:xfrm>
            <a:off x="685801" y="2059814"/>
            <a:ext cx="9217854" cy="3139321"/>
          </a:xfrm>
          <a:prstGeom prst="rect">
            <a:avLst/>
          </a:prstGeom>
          <a:noFill/>
          <a:ln>
            <a:noFill/>
          </a:ln>
        </p:spPr>
        <p:txBody>
          <a:bodyPr spcFirstLastPara="1" wrap="square" lIns="91425" tIns="45700" rIns="91425" bIns="45700" anchor="ctr" anchorCtr="0">
            <a:spAutoFit/>
          </a:bodyPr>
          <a:lstStyle/>
          <a:p>
            <a:pPr marL="0" marR="0" lvl="0" indent="457200" algn="ctr" rtl="0">
              <a:spcBef>
                <a:spcPts val="0"/>
              </a:spcBef>
              <a:spcAft>
                <a:spcPts val="0"/>
              </a:spcAft>
              <a:buNone/>
            </a:pPr>
            <a:r>
              <a:rPr lang="en-US" sz="1800" b="1">
                <a:solidFill>
                  <a:schemeClr val="lt1"/>
                </a:solidFill>
                <a:latin typeface="Times New Roman"/>
                <a:ea typeface="Times New Roman"/>
                <a:cs typeface="Times New Roman"/>
                <a:sym typeface="Times New Roman"/>
              </a:rPr>
              <a:t>BẢN TƯỜNG TRÌNH</a:t>
            </a:r>
            <a:endParaRPr sz="1800">
              <a:solidFill>
                <a:schemeClr val="lt1"/>
              </a:solidFill>
              <a:latin typeface="Times New Roman"/>
              <a:ea typeface="Times New Roman"/>
              <a:cs typeface="Times New Roman"/>
              <a:sym typeface="Times New Roman"/>
            </a:endParaRPr>
          </a:p>
          <a:p>
            <a:pPr marL="0" marR="0" lvl="0" indent="457200" algn="ctr" rtl="0">
              <a:spcBef>
                <a:spcPts val="0"/>
              </a:spcBef>
              <a:spcAft>
                <a:spcPts val="0"/>
              </a:spcAft>
              <a:buNone/>
            </a:pPr>
            <a:r>
              <a:rPr lang="en-US" sz="1800" b="1">
                <a:solidFill>
                  <a:schemeClr val="lt1"/>
                </a:solidFill>
                <a:latin typeface="Times New Roman"/>
                <a:ea typeface="Times New Roman"/>
                <a:cs typeface="Times New Roman"/>
                <a:sym typeface="Times New Roman"/>
              </a:rPr>
              <a:t>Về việc mất xe đạp</a:t>
            </a:r>
            <a:endParaRPr sz="1800">
              <a:solidFill>
                <a:schemeClr val="lt1"/>
              </a:solidFill>
              <a:latin typeface="Times New Roman"/>
              <a:ea typeface="Times New Roman"/>
              <a:cs typeface="Times New Roman"/>
              <a:sym typeface="Times New Roman"/>
            </a:endParaRPr>
          </a:p>
          <a:p>
            <a:pPr marL="0" marR="0" lvl="0" indent="457200" algn="l" rtl="0">
              <a:spcBef>
                <a:spcPts val="0"/>
              </a:spcBef>
              <a:spcAft>
                <a:spcPts val="0"/>
              </a:spcAft>
              <a:buNone/>
            </a:pPr>
            <a:endParaRPr sz="1800">
              <a:solidFill>
                <a:schemeClr val="lt1"/>
              </a:solidFill>
              <a:latin typeface="Times New Roman"/>
              <a:ea typeface="Times New Roman"/>
              <a:cs typeface="Times New Roman"/>
              <a:sym typeface="Times New Roman"/>
            </a:endParaRPr>
          </a:p>
          <a:p>
            <a:pPr marL="0" marR="0" lvl="0" indent="457200" algn="just" rtl="0">
              <a:spcBef>
                <a:spcPts val="0"/>
              </a:spcBef>
              <a:spcAft>
                <a:spcPts val="0"/>
              </a:spcAft>
              <a:buNone/>
            </a:pPr>
            <a:r>
              <a:rPr lang="en-US" sz="1800">
                <a:solidFill>
                  <a:schemeClr val="lt1"/>
                </a:solidFill>
                <a:latin typeface="Times New Roman"/>
                <a:ea typeface="Times New Roman"/>
                <a:cs typeface="Times New Roman"/>
                <a:sym typeface="Times New Roman"/>
              </a:rPr>
              <a:t>Kính gửi: Thầy Hiệu trưởng Trường THCS Hòa Bình</a:t>
            </a:r>
            <a:endParaRPr sz="1800">
              <a:solidFill>
                <a:schemeClr val="lt1"/>
              </a:solidFill>
              <a:latin typeface="Times New Roman"/>
              <a:ea typeface="Times New Roman"/>
              <a:cs typeface="Times New Roman"/>
              <a:sym typeface="Times New Roman"/>
            </a:endParaRPr>
          </a:p>
          <a:p>
            <a:pPr marL="0" marR="0" lvl="0" indent="457200" algn="just" rtl="0">
              <a:spcBef>
                <a:spcPts val="0"/>
              </a:spcBef>
              <a:spcAft>
                <a:spcPts val="0"/>
              </a:spcAft>
              <a:buNone/>
            </a:pPr>
            <a:r>
              <a:rPr lang="en-US" sz="1800">
                <a:solidFill>
                  <a:schemeClr val="lt1"/>
                </a:solidFill>
                <a:latin typeface="Times New Roman"/>
                <a:ea typeface="Times New Roman"/>
                <a:cs typeface="Times New Roman"/>
                <a:sym typeface="Times New Roman"/>
              </a:rPr>
              <a:t>Em là </a:t>
            </a:r>
            <a:r>
              <a:rPr lang="en-US" sz="1800">
                <a:solidFill>
                  <a:srgbClr val="FFFF00"/>
                </a:solidFill>
                <a:latin typeface="Times New Roman"/>
                <a:ea typeface="Times New Roman"/>
                <a:cs typeface="Times New Roman"/>
                <a:sym typeface="Times New Roman"/>
              </a:rPr>
              <a:t>Vũ Ngọc Kí, học sinh lớp 8B Trường THCS Hòa Bình</a:t>
            </a:r>
            <a:r>
              <a:rPr lang="en-US" sz="1800">
                <a:solidFill>
                  <a:schemeClr val="lt1"/>
                </a:solidFill>
                <a:latin typeface="Times New Roman"/>
                <a:ea typeface="Times New Roman"/>
                <a:cs typeface="Times New Roman"/>
                <a:sym typeface="Times New Roman"/>
              </a:rPr>
              <a:t>, xin phép được tường trình với Nhà trường một việc như sau:</a:t>
            </a:r>
            <a:endParaRPr/>
          </a:p>
          <a:p>
            <a:pPr marL="0" marR="0" lvl="0" indent="457200" algn="just" rtl="0">
              <a:spcBef>
                <a:spcPts val="0"/>
              </a:spcBef>
              <a:spcAft>
                <a:spcPts val="0"/>
              </a:spcAft>
              <a:buNone/>
            </a:pPr>
            <a:r>
              <a:rPr lang="en-US" sz="1800">
                <a:solidFill>
                  <a:schemeClr val="lt1"/>
                </a:solidFill>
                <a:latin typeface="Times New Roman"/>
                <a:ea typeface="Times New Roman"/>
                <a:cs typeface="Times New Roman"/>
                <a:sym typeface="Times New Roman"/>
              </a:rPr>
              <a:t>Sáng thứ tư ngày 10 tháng 3 năm 2004, em có gửi một chiếc xe đạp mi-ni Nhật màu xanh cẩm thạch tại nhà trông giữ xe của trường. Sau giờ học, vì phải ở lại họp các đội trưởng Sao đỏ nên em về muộn. Tan họp, em đến lấy xe thì xe của em không còn mà chỉ có một chiếc xe mi-ni Trung Quốc cũng màu xanh cẩm thạch. Em tin là bạn nào đó đã vô ý lấy nhầm xe. Vậy em làm bản tường trình này báo cáo để Nhà trường biết và giúp em tìm lại chiếc xe của mình.</a:t>
            </a:r>
            <a:endParaRPr sz="1800">
              <a:solidFill>
                <a:schemeClr val="lt1"/>
              </a:solidFill>
              <a:latin typeface="Times New Roman"/>
              <a:ea typeface="Times New Roman"/>
              <a:cs typeface="Times New Roman"/>
              <a:sym typeface="Times New Roman"/>
            </a:endParaRPr>
          </a:p>
        </p:txBody>
      </p:sp>
      <p:sp>
        <p:nvSpPr>
          <p:cNvPr id="135" name="Google Shape;135;p9"/>
          <p:cNvSpPr/>
          <p:nvPr/>
        </p:nvSpPr>
        <p:spPr>
          <a:xfrm>
            <a:off x="685801" y="2059814"/>
            <a:ext cx="9217854" cy="3139321"/>
          </a:xfrm>
          <a:prstGeom prst="rect">
            <a:avLst/>
          </a:prstGeom>
          <a:noFill/>
          <a:ln>
            <a:noFill/>
          </a:ln>
        </p:spPr>
        <p:txBody>
          <a:bodyPr spcFirstLastPara="1" wrap="square" lIns="91425" tIns="45700" rIns="91425" bIns="45700" anchor="ctr" anchorCtr="0">
            <a:spAutoFit/>
          </a:bodyPr>
          <a:lstStyle/>
          <a:p>
            <a:pPr marL="0" marR="0" lvl="0" indent="457200" algn="ctr" rtl="0">
              <a:spcBef>
                <a:spcPts val="0"/>
              </a:spcBef>
              <a:spcAft>
                <a:spcPts val="0"/>
              </a:spcAft>
              <a:buNone/>
            </a:pPr>
            <a:r>
              <a:rPr lang="en-US" sz="1800" b="1">
                <a:solidFill>
                  <a:schemeClr val="lt1"/>
                </a:solidFill>
                <a:latin typeface="Times New Roman"/>
                <a:ea typeface="Times New Roman"/>
                <a:cs typeface="Times New Roman"/>
                <a:sym typeface="Times New Roman"/>
              </a:rPr>
              <a:t>BẢN TƯỜNG TRÌNH</a:t>
            </a:r>
            <a:endParaRPr sz="1800">
              <a:solidFill>
                <a:schemeClr val="lt1"/>
              </a:solidFill>
              <a:latin typeface="Times New Roman"/>
              <a:ea typeface="Times New Roman"/>
              <a:cs typeface="Times New Roman"/>
              <a:sym typeface="Times New Roman"/>
            </a:endParaRPr>
          </a:p>
          <a:p>
            <a:pPr marL="0" marR="0" lvl="0" indent="457200" algn="ctr" rtl="0">
              <a:spcBef>
                <a:spcPts val="0"/>
              </a:spcBef>
              <a:spcAft>
                <a:spcPts val="0"/>
              </a:spcAft>
              <a:buNone/>
            </a:pPr>
            <a:r>
              <a:rPr lang="en-US" sz="1800" b="1">
                <a:solidFill>
                  <a:schemeClr val="lt1"/>
                </a:solidFill>
                <a:latin typeface="Times New Roman"/>
                <a:ea typeface="Times New Roman"/>
                <a:cs typeface="Times New Roman"/>
                <a:sym typeface="Times New Roman"/>
              </a:rPr>
              <a:t>Về việc mất xe đạp</a:t>
            </a:r>
            <a:endParaRPr sz="1800">
              <a:solidFill>
                <a:schemeClr val="lt1"/>
              </a:solidFill>
              <a:latin typeface="Times New Roman"/>
              <a:ea typeface="Times New Roman"/>
              <a:cs typeface="Times New Roman"/>
              <a:sym typeface="Times New Roman"/>
            </a:endParaRPr>
          </a:p>
          <a:p>
            <a:pPr marL="0" marR="0" lvl="0" indent="457200" algn="l" rtl="0">
              <a:spcBef>
                <a:spcPts val="0"/>
              </a:spcBef>
              <a:spcAft>
                <a:spcPts val="0"/>
              </a:spcAft>
              <a:buNone/>
            </a:pPr>
            <a:endParaRPr sz="1800">
              <a:solidFill>
                <a:schemeClr val="lt1"/>
              </a:solidFill>
              <a:latin typeface="Times New Roman"/>
              <a:ea typeface="Times New Roman"/>
              <a:cs typeface="Times New Roman"/>
              <a:sym typeface="Times New Roman"/>
            </a:endParaRPr>
          </a:p>
          <a:p>
            <a:pPr marL="0" marR="0" lvl="0" indent="457200" algn="just" rtl="0">
              <a:spcBef>
                <a:spcPts val="0"/>
              </a:spcBef>
              <a:spcAft>
                <a:spcPts val="0"/>
              </a:spcAft>
              <a:buNone/>
            </a:pPr>
            <a:r>
              <a:rPr lang="en-US" sz="1800">
                <a:solidFill>
                  <a:schemeClr val="lt1"/>
                </a:solidFill>
                <a:latin typeface="Times New Roman"/>
                <a:ea typeface="Times New Roman"/>
                <a:cs typeface="Times New Roman"/>
                <a:sym typeface="Times New Roman"/>
              </a:rPr>
              <a:t>Kính gửi: </a:t>
            </a:r>
            <a:r>
              <a:rPr lang="en-US" sz="1800">
                <a:solidFill>
                  <a:srgbClr val="FFFF00"/>
                </a:solidFill>
                <a:latin typeface="Times New Roman"/>
                <a:ea typeface="Times New Roman"/>
                <a:cs typeface="Times New Roman"/>
                <a:sym typeface="Times New Roman"/>
              </a:rPr>
              <a:t>Thầy Hiệu trưởng Trường THCS Hòa Bình</a:t>
            </a:r>
            <a:endParaRPr sz="1800">
              <a:solidFill>
                <a:srgbClr val="FFFF00"/>
              </a:solidFill>
              <a:latin typeface="Times New Roman"/>
              <a:ea typeface="Times New Roman"/>
              <a:cs typeface="Times New Roman"/>
              <a:sym typeface="Times New Roman"/>
            </a:endParaRPr>
          </a:p>
          <a:p>
            <a:pPr marL="0" marR="0" lvl="0" indent="457200" algn="just" rtl="0">
              <a:spcBef>
                <a:spcPts val="0"/>
              </a:spcBef>
              <a:spcAft>
                <a:spcPts val="0"/>
              </a:spcAft>
              <a:buNone/>
            </a:pPr>
            <a:r>
              <a:rPr lang="en-US" sz="1800">
                <a:solidFill>
                  <a:schemeClr val="lt1"/>
                </a:solidFill>
                <a:latin typeface="Times New Roman"/>
                <a:ea typeface="Times New Roman"/>
                <a:cs typeface="Times New Roman"/>
                <a:sym typeface="Times New Roman"/>
              </a:rPr>
              <a:t>Em là </a:t>
            </a:r>
            <a:r>
              <a:rPr lang="en-US" sz="1800">
                <a:solidFill>
                  <a:srgbClr val="FFFF00"/>
                </a:solidFill>
                <a:latin typeface="Times New Roman"/>
                <a:ea typeface="Times New Roman"/>
                <a:cs typeface="Times New Roman"/>
                <a:sym typeface="Times New Roman"/>
              </a:rPr>
              <a:t>Vũ Ngọc Kí, học sinh lớp 8B Trường THCS Hòa Bình</a:t>
            </a:r>
            <a:r>
              <a:rPr lang="en-US" sz="1800">
                <a:solidFill>
                  <a:schemeClr val="lt1"/>
                </a:solidFill>
                <a:latin typeface="Times New Roman"/>
                <a:ea typeface="Times New Roman"/>
                <a:cs typeface="Times New Roman"/>
                <a:sym typeface="Times New Roman"/>
              </a:rPr>
              <a:t>, xin phép được tường trình với Nhà trường một việc như sau:</a:t>
            </a:r>
            <a:endParaRPr/>
          </a:p>
          <a:p>
            <a:pPr marL="0" marR="0" lvl="0" indent="457200" algn="just" rtl="0">
              <a:spcBef>
                <a:spcPts val="0"/>
              </a:spcBef>
              <a:spcAft>
                <a:spcPts val="0"/>
              </a:spcAft>
              <a:buNone/>
            </a:pPr>
            <a:r>
              <a:rPr lang="en-US" sz="1800">
                <a:solidFill>
                  <a:schemeClr val="lt1"/>
                </a:solidFill>
                <a:latin typeface="Times New Roman"/>
                <a:ea typeface="Times New Roman"/>
                <a:cs typeface="Times New Roman"/>
                <a:sym typeface="Times New Roman"/>
              </a:rPr>
              <a:t>Sáng thứ tư ngày 10 tháng 3 năm 2004, em có gửi một chiếc xe đạp mi-ni Nhật màu xanh cẩm thạch tại nhà trông giữ xe của trường. Sau giờ học, vì phải ở lại họp các đội trưởng Sao đỏ nên em về muộn. Tan họp, em đến lấy xe thì xe của em không còn mà chỉ có một chiếc xe mi-ni Trung Quốc cũng màu xanh cẩm thạch. Em tin là bạn nào đó đã vô ý lấy nhầm xe. Vậy em làm bản tường trình này báo cáo để Nhà trường biết và giúp em tìm lại chiếc xe của mình.</a:t>
            </a:r>
            <a:endParaRPr sz="1800">
              <a:solidFill>
                <a:schemeClr val="lt1"/>
              </a:solidFill>
              <a:latin typeface="Times New Roman"/>
              <a:ea typeface="Times New Roman"/>
              <a:cs typeface="Times New Roman"/>
              <a:sym typeface="Times New Roman"/>
            </a:endParaRPr>
          </a:p>
        </p:txBody>
      </p:sp>
      <p:sp>
        <p:nvSpPr>
          <p:cNvPr id="136" name="Google Shape;136;p9"/>
          <p:cNvSpPr/>
          <p:nvPr/>
        </p:nvSpPr>
        <p:spPr>
          <a:xfrm>
            <a:off x="685801" y="2059814"/>
            <a:ext cx="9217854" cy="3139321"/>
          </a:xfrm>
          <a:prstGeom prst="rect">
            <a:avLst/>
          </a:prstGeom>
          <a:noFill/>
          <a:ln>
            <a:noFill/>
          </a:ln>
        </p:spPr>
        <p:txBody>
          <a:bodyPr spcFirstLastPara="1" wrap="square" lIns="91425" tIns="45700" rIns="91425" bIns="45700" anchor="ctr" anchorCtr="0">
            <a:spAutoFit/>
          </a:bodyPr>
          <a:lstStyle/>
          <a:p>
            <a:pPr marL="0" marR="0" lvl="0" indent="457200" algn="ctr" rtl="0">
              <a:spcBef>
                <a:spcPts val="0"/>
              </a:spcBef>
              <a:spcAft>
                <a:spcPts val="0"/>
              </a:spcAft>
              <a:buNone/>
            </a:pPr>
            <a:r>
              <a:rPr lang="en-US" sz="1800" b="1">
                <a:solidFill>
                  <a:schemeClr val="lt1"/>
                </a:solidFill>
                <a:latin typeface="Times New Roman"/>
                <a:ea typeface="Times New Roman"/>
                <a:cs typeface="Times New Roman"/>
                <a:sym typeface="Times New Roman"/>
              </a:rPr>
              <a:t>BẢN TƯỜNG TRÌNH</a:t>
            </a:r>
            <a:endParaRPr sz="1800">
              <a:solidFill>
                <a:schemeClr val="lt1"/>
              </a:solidFill>
              <a:latin typeface="Times New Roman"/>
              <a:ea typeface="Times New Roman"/>
              <a:cs typeface="Times New Roman"/>
              <a:sym typeface="Times New Roman"/>
            </a:endParaRPr>
          </a:p>
          <a:p>
            <a:pPr marL="0" marR="0" lvl="0" indent="457200" algn="ctr" rtl="0">
              <a:spcBef>
                <a:spcPts val="0"/>
              </a:spcBef>
              <a:spcAft>
                <a:spcPts val="0"/>
              </a:spcAft>
              <a:buNone/>
            </a:pPr>
            <a:r>
              <a:rPr lang="en-US" sz="1800" b="1">
                <a:solidFill>
                  <a:schemeClr val="lt1"/>
                </a:solidFill>
                <a:latin typeface="Times New Roman"/>
                <a:ea typeface="Times New Roman"/>
                <a:cs typeface="Times New Roman"/>
                <a:sym typeface="Times New Roman"/>
              </a:rPr>
              <a:t>Về việc mất xe đạp</a:t>
            </a:r>
            <a:endParaRPr sz="1800">
              <a:solidFill>
                <a:schemeClr val="lt1"/>
              </a:solidFill>
              <a:latin typeface="Times New Roman"/>
              <a:ea typeface="Times New Roman"/>
              <a:cs typeface="Times New Roman"/>
              <a:sym typeface="Times New Roman"/>
            </a:endParaRPr>
          </a:p>
          <a:p>
            <a:pPr marL="0" marR="0" lvl="0" indent="457200" algn="l" rtl="0">
              <a:spcBef>
                <a:spcPts val="0"/>
              </a:spcBef>
              <a:spcAft>
                <a:spcPts val="0"/>
              </a:spcAft>
              <a:buNone/>
            </a:pPr>
            <a:endParaRPr sz="1800">
              <a:solidFill>
                <a:schemeClr val="lt1"/>
              </a:solidFill>
              <a:latin typeface="Times New Roman"/>
              <a:ea typeface="Times New Roman"/>
              <a:cs typeface="Times New Roman"/>
              <a:sym typeface="Times New Roman"/>
            </a:endParaRPr>
          </a:p>
          <a:p>
            <a:pPr marL="0" marR="0" lvl="0" indent="457200" algn="just" rtl="0">
              <a:spcBef>
                <a:spcPts val="0"/>
              </a:spcBef>
              <a:spcAft>
                <a:spcPts val="0"/>
              </a:spcAft>
              <a:buNone/>
            </a:pPr>
            <a:r>
              <a:rPr lang="en-US" sz="1800">
                <a:solidFill>
                  <a:schemeClr val="lt1"/>
                </a:solidFill>
                <a:latin typeface="Times New Roman"/>
                <a:ea typeface="Times New Roman"/>
                <a:cs typeface="Times New Roman"/>
                <a:sym typeface="Times New Roman"/>
              </a:rPr>
              <a:t>Kính gửi: </a:t>
            </a:r>
            <a:r>
              <a:rPr lang="en-US" sz="1800">
                <a:solidFill>
                  <a:srgbClr val="FFFF00"/>
                </a:solidFill>
                <a:latin typeface="Times New Roman"/>
                <a:ea typeface="Times New Roman"/>
                <a:cs typeface="Times New Roman"/>
                <a:sym typeface="Times New Roman"/>
              </a:rPr>
              <a:t>Thầy Hiệu trưởng Trường THCS Hòa Bình</a:t>
            </a:r>
            <a:endParaRPr sz="1800">
              <a:solidFill>
                <a:srgbClr val="FFFF00"/>
              </a:solidFill>
              <a:latin typeface="Times New Roman"/>
              <a:ea typeface="Times New Roman"/>
              <a:cs typeface="Times New Roman"/>
              <a:sym typeface="Times New Roman"/>
            </a:endParaRPr>
          </a:p>
          <a:p>
            <a:pPr marL="0" marR="0" lvl="0" indent="457200" algn="just" rtl="0">
              <a:spcBef>
                <a:spcPts val="0"/>
              </a:spcBef>
              <a:spcAft>
                <a:spcPts val="0"/>
              </a:spcAft>
              <a:buNone/>
            </a:pPr>
            <a:r>
              <a:rPr lang="en-US" sz="1800">
                <a:solidFill>
                  <a:schemeClr val="lt1"/>
                </a:solidFill>
                <a:latin typeface="Times New Roman"/>
                <a:ea typeface="Times New Roman"/>
                <a:cs typeface="Times New Roman"/>
                <a:sym typeface="Times New Roman"/>
              </a:rPr>
              <a:t>Em là </a:t>
            </a:r>
            <a:r>
              <a:rPr lang="en-US" sz="1800">
                <a:solidFill>
                  <a:srgbClr val="FFFF00"/>
                </a:solidFill>
                <a:latin typeface="Times New Roman"/>
                <a:ea typeface="Times New Roman"/>
                <a:cs typeface="Times New Roman"/>
                <a:sym typeface="Times New Roman"/>
              </a:rPr>
              <a:t>Vũ Ngọc Kí, học sinh lớp 8B Trường THCS Hòa Bình</a:t>
            </a:r>
            <a:r>
              <a:rPr lang="en-US" sz="1800">
                <a:solidFill>
                  <a:schemeClr val="lt1"/>
                </a:solidFill>
                <a:latin typeface="Times New Roman"/>
                <a:ea typeface="Times New Roman"/>
                <a:cs typeface="Times New Roman"/>
                <a:sym typeface="Times New Roman"/>
              </a:rPr>
              <a:t>, xin phép được tường trình với Nhà trường một việc như sau:</a:t>
            </a:r>
            <a:endParaRPr/>
          </a:p>
          <a:p>
            <a:pPr marL="0" marR="0" lvl="0" indent="457200" algn="just" rtl="0">
              <a:spcBef>
                <a:spcPts val="0"/>
              </a:spcBef>
              <a:spcAft>
                <a:spcPts val="0"/>
              </a:spcAft>
              <a:buNone/>
            </a:pPr>
            <a:r>
              <a:rPr lang="en-US" sz="1800">
                <a:solidFill>
                  <a:schemeClr val="lt1"/>
                </a:solidFill>
                <a:latin typeface="Times New Roman"/>
                <a:ea typeface="Times New Roman"/>
                <a:cs typeface="Times New Roman"/>
                <a:sym typeface="Times New Roman"/>
              </a:rPr>
              <a:t>Sáng thứ tư ngày 10 tháng 3 năm 2004, em có gửi một chiếc xe đạp mi-ni Nhật màu xanh cẩm thạch tại nhà trông giữ xe của trường. Sau giờ học, vì phải ở lại họp các đội trưởng Sao đỏ nên em về muộn. Tan họp, em đến lấy xe thì xe của em không còn mà chỉ có một chiếc xe mi-ni Trung Quốc cũng màu xanh cẩm thạch. Em tin là bạn nào đó đã vô ý lấy nhầm xe. Vậy em làm bản tường trình này </a:t>
            </a:r>
            <a:r>
              <a:rPr lang="en-US" sz="1800">
                <a:solidFill>
                  <a:srgbClr val="FFFF00"/>
                </a:solidFill>
                <a:latin typeface="Times New Roman"/>
                <a:ea typeface="Times New Roman"/>
                <a:cs typeface="Times New Roman"/>
                <a:sym typeface="Times New Roman"/>
              </a:rPr>
              <a:t>báo cáo để Nhà trường biết và giúp em tìm lại chiếc xe của mình.</a:t>
            </a:r>
            <a:endParaRPr sz="1800">
              <a:solidFill>
                <a:srgbClr val="FFFF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500"/>
                                        <p:tgtEl>
                                          <p:spTgt spid="134"/>
                                        </p:tgtEl>
                                      </p:cBhvr>
                                    </p:animEffect>
                                  </p:childTnLst>
                                </p:cTn>
                              </p:par>
                              <p:par>
                                <p:cTn id="8" presetID="1" presetClass="entr" presetSubtype="0" fill="hold" nodeType="withEffect">
                                  <p:stCondLst>
                                    <p:cond delay="0"/>
                                  </p:stCondLst>
                                  <p:childTnLst>
                                    <p:set>
                                      <p:cBhvr>
                                        <p:cTn id="9" dur="1" fill="hold">
                                          <p:stCondLst>
                                            <p:cond delay="0"/>
                                          </p:stCondLst>
                                        </p:cTn>
                                        <p:tgtEl>
                                          <p:spTgt spid="129"/>
                                        </p:tgtEl>
                                        <p:attrNameLst>
                                          <p:attrName>style.visibility</p:attrName>
                                        </p:attrNameLst>
                                      </p:cBhvr>
                                      <p:to>
                                        <p:strVal val="visible"/>
                                      </p:to>
                                    </p:set>
                                  </p:childTnLst>
                                </p:cTn>
                              </p:par>
                              <p:par>
                                <p:cTn id="10" presetID="10" presetClass="exit" presetSubtype="0" fill="hold" nodeType="withEffect">
                                  <p:stCondLst>
                                    <p:cond delay="0"/>
                                  </p:stCondLst>
                                  <p:childTnLst>
                                    <p:animEffect transition="out" filter="fade">
                                      <p:cBhvr>
                                        <p:cTn id="11" dur="500"/>
                                        <p:tgtEl>
                                          <p:spTgt spid="128"/>
                                        </p:tgtEl>
                                      </p:cBhvr>
                                    </p:animEffect>
                                    <p:set>
                                      <p:cBhvr>
                                        <p:cTn id="12" dur="1" fill="hold">
                                          <p:stCondLst>
                                            <p:cond delay="500"/>
                                          </p:stCondLst>
                                        </p:cTn>
                                        <p:tgtEl>
                                          <p:spTgt spid="1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gtEl>
                                        <p:attrNameLst>
                                          <p:attrName>style.visibility</p:attrName>
                                        </p:attrNameLst>
                                      </p:cBhvr>
                                      <p:to>
                                        <p:strVal val="visible"/>
                                      </p:to>
                                    </p:set>
                                    <p:animEffect transition="in" filter="fade">
                                      <p:cBhvr>
                                        <p:cTn id="17" dur="500"/>
                                        <p:tgtEl>
                                          <p:spTgt spid="135"/>
                                        </p:tgtEl>
                                      </p:cBhvr>
                                    </p:animEffect>
                                  </p:childTnLst>
                                </p:cTn>
                              </p:par>
                              <p:par>
                                <p:cTn id="18" presetID="10" presetClass="exit" presetSubtype="0" fill="hold" nodeType="withEffect">
                                  <p:stCondLst>
                                    <p:cond delay="0"/>
                                  </p:stCondLst>
                                  <p:childTnLst>
                                    <p:animEffect transition="out" filter="fade">
                                      <p:cBhvr>
                                        <p:cTn id="19" dur="500"/>
                                        <p:tgtEl>
                                          <p:spTgt spid="134"/>
                                        </p:tgtEl>
                                      </p:cBhvr>
                                    </p:animEffect>
                                    <p:set>
                                      <p:cBhvr>
                                        <p:cTn id="20" dur="1" fill="hold">
                                          <p:stCondLst>
                                            <p:cond delay="500"/>
                                          </p:stCondLst>
                                        </p:cTn>
                                        <p:tgtEl>
                                          <p:spTgt spid="134"/>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6"/>
                                        </p:tgtEl>
                                        <p:attrNameLst>
                                          <p:attrName>style.visibility</p:attrName>
                                        </p:attrNameLst>
                                      </p:cBhvr>
                                      <p:to>
                                        <p:strVal val="visible"/>
                                      </p:to>
                                    </p:set>
                                    <p:animEffect transition="in" filter="fade">
                                      <p:cBhvr>
                                        <p:cTn id="27" dur="500"/>
                                        <p:tgtEl>
                                          <p:spTgt spid="136"/>
                                        </p:tgtEl>
                                      </p:cBhvr>
                                    </p:animEffect>
                                  </p:childTnLst>
                                </p:cTn>
                              </p:par>
                              <p:par>
                                <p:cTn id="28" presetID="10" presetClass="exit" presetSubtype="0" fill="hold" nodeType="withEffect">
                                  <p:stCondLst>
                                    <p:cond delay="0"/>
                                  </p:stCondLst>
                                  <p:childTnLst>
                                    <p:animEffect transition="out" filter="fade">
                                      <p:cBhvr>
                                        <p:cTn id="29" dur="500"/>
                                        <p:tgtEl>
                                          <p:spTgt spid="135"/>
                                        </p:tgtEl>
                                      </p:cBhvr>
                                    </p:animEffect>
                                    <p:set>
                                      <p:cBhvr>
                                        <p:cTn id="30" dur="1" fill="hold">
                                          <p:stCondLst>
                                            <p:cond delay="500"/>
                                          </p:stCondLst>
                                        </p:cTn>
                                        <p:tgtEl>
                                          <p:spTgt spid="13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1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2" name="Google Shape;142;p10"/>
          <p:cNvSpPr txBox="1"/>
          <p:nvPr/>
        </p:nvSpPr>
        <p:spPr>
          <a:xfrm>
            <a:off x="596872" y="799202"/>
            <a:ext cx="656157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Times New Roman"/>
                <a:ea typeface="Times New Roman"/>
                <a:cs typeface="Times New Roman"/>
                <a:sym typeface="Times New Roman"/>
              </a:rPr>
              <a:t> </a:t>
            </a:r>
            <a:r>
              <a:rPr lang="en-US" sz="2400" b="1">
                <a:solidFill>
                  <a:srgbClr val="FFFF00"/>
                </a:solidFill>
                <a:latin typeface="Times New Roman"/>
                <a:ea typeface="Times New Roman"/>
                <a:cs typeface="Times New Roman"/>
                <a:sym typeface="Times New Roman"/>
              </a:rPr>
              <a:t>1. Tìm hiểu ví dụ (SGK trang 133, 134)</a:t>
            </a:r>
            <a:endParaRPr sz="2400" b="1">
              <a:solidFill>
                <a:srgbClr val="FFFF00"/>
              </a:solidFill>
              <a:latin typeface="Times New Roman"/>
              <a:ea typeface="Times New Roman"/>
              <a:cs typeface="Times New Roman"/>
              <a:sym typeface="Times New Roman"/>
            </a:endParaRPr>
          </a:p>
        </p:txBody>
      </p:sp>
      <p:sp>
        <p:nvSpPr>
          <p:cNvPr id="143" name="Google Shape;143;p10"/>
          <p:cNvSpPr txBox="1"/>
          <p:nvPr/>
        </p:nvSpPr>
        <p:spPr>
          <a:xfrm>
            <a:off x="596872" y="1260867"/>
            <a:ext cx="525126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FF00"/>
                </a:solidFill>
                <a:latin typeface="Times New Roman"/>
                <a:ea typeface="Times New Roman"/>
                <a:cs typeface="Times New Roman"/>
                <a:sym typeface="Times New Roman"/>
              </a:rPr>
              <a:t> 2. Nhận xét</a:t>
            </a:r>
            <a:endParaRPr sz="2400" b="1">
              <a:solidFill>
                <a:srgbClr val="FFFF00"/>
              </a:solidFill>
              <a:latin typeface="Times New Roman"/>
              <a:ea typeface="Times New Roman"/>
              <a:cs typeface="Times New Roman"/>
              <a:sym typeface="Times New Roman"/>
            </a:endParaRPr>
          </a:p>
        </p:txBody>
      </p:sp>
      <p:graphicFrame>
        <p:nvGraphicFramePr>
          <p:cNvPr id="144" name="Google Shape;144;p10"/>
          <p:cNvGraphicFramePr/>
          <p:nvPr/>
        </p:nvGraphicFramePr>
        <p:xfrm>
          <a:off x="641586" y="2110577"/>
          <a:ext cx="10908800" cy="4197705"/>
        </p:xfrm>
        <a:graphic>
          <a:graphicData uri="http://schemas.openxmlformats.org/drawingml/2006/table">
            <a:tbl>
              <a:tblPr firstRow="1" bandRow="1">
                <a:noFill/>
                <a:tableStyleId>{584A682A-BC35-494D-89DA-002F680D7FCB}</a:tableStyleId>
              </a:tblPr>
              <a:tblGrid>
                <a:gridCol w="1581950">
                  <a:extLst>
                    <a:ext uri="{9D8B030D-6E8A-4147-A177-3AD203B41FA5}">
                      <a16:colId xmlns:a16="http://schemas.microsoft.com/office/drawing/2014/main" val="20000"/>
                    </a:ext>
                  </a:extLst>
                </a:gridCol>
                <a:gridCol w="3087425">
                  <a:extLst>
                    <a:ext uri="{9D8B030D-6E8A-4147-A177-3AD203B41FA5}">
                      <a16:colId xmlns:a16="http://schemas.microsoft.com/office/drawing/2014/main" val="20001"/>
                    </a:ext>
                  </a:extLst>
                </a:gridCol>
                <a:gridCol w="2989800">
                  <a:extLst>
                    <a:ext uri="{9D8B030D-6E8A-4147-A177-3AD203B41FA5}">
                      <a16:colId xmlns:a16="http://schemas.microsoft.com/office/drawing/2014/main" val="20002"/>
                    </a:ext>
                  </a:extLst>
                </a:gridCol>
                <a:gridCol w="3249625">
                  <a:extLst>
                    <a:ext uri="{9D8B030D-6E8A-4147-A177-3AD203B41FA5}">
                      <a16:colId xmlns:a16="http://schemas.microsoft.com/office/drawing/2014/main" val="20003"/>
                    </a:ext>
                  </a:extLst>
                </a:gridCol>
              </a:tblGrid>
              <a:tr h="417500">
                <a:tc>
                  <a:txBody>
                    <a:bodyPr/>
                    <a:lstStyle/>
                    <a:p>
                      <a:pPr marL="0" marR="0" lvl="0" indent="0" algn="l" rtl="0">
                        <a:spcBef>
                          <a:spcPts val="0"/>
                        </a:spcBef>
                        <a:spcAft>
                          <a:spcPts val="0"/>
                        </a:spcAft>
                        <a:buNone/>
                      </a:pPr>
                      <a:endParaRPr sz="2200">
                        <a:latin typeface="Times New Roman"/>
                        <a:ea typeface="Times New Roman"/>
                        <a:cs typeface="Times New Roman"/>
                        <a:sym typeface="Times New Roman"/>
                      </a:endParaRPr>
                    </a:p>
                  </a:txBody>
                  <a:tcPr marL="91450" marR="91450" marT="45725" marB="45725"/>
                </a:tc>
                <a:tc>
                  <a:txBody>
                    <a:bodyPr/>
                    <a:lstStyle/>
                    <a:p>
                      <a:pPr marL="0" marR="0" lvl="0" indent="0" algn="ctr" rtl="0">
                        <a:lnSpc>
                          <a:spcPct val="100000"/>
                        </a:lnSpc>
                        <a:spcBef>
                          <a:spcPts val="0"/>
                        </a:spcBef>
                        <a:spcAft>
                          <a:spcPts val="0"/>
                        </a:spcAft>
                        <a:buClr>
                          <a:srgbClr val="FFC000"/>
                        </a:buClr>
                        <a:buSzPts val="2200"/>
                        <a:buFont typeface="Times New Roman"/>
                        <a:buNone/>
                      </a:pPr>
                      <a:r>
                        <a:rPr lang="en-US" sz="2200">
                          <a:solidFill>
                            <a:srgbClr val="FFC000"/>
                          </a:solidFill>
                          <a:latin typeface="Times New Roman"/>
                          <a:ea typeface="Times New Roman"/>
                          <a:cs typeface="Times New Roman"/>
                          <a:sym typeface="Times New Roman"/>
                        </a:rPr>
                        <a:t>Văn bản 1</a:t>
                      </a:r>
                      <a:endParaRPr sz="2200">
                        <a:solidFill>
                          <a:srgbClr val="FFC000"/>
                        </a:solidFill>
                        <a:latin typeface="Times New Roman"/>
                        <a:ea typeface="Times New Roman"/>
                        <a:cs typeface="Times New Roman"/>
                        <a:sym typeface="Times New Roman"/>
                      </a:endParaRPr>
                    </a:p>
                  </a:txBody>
                  <a:tcPr marL="91450" marR="91450" marT="45725" marB="45725"/>
                </a:tc>
                <a:tc>
                  <a:txBody>
                    <a:bodyPr/>
                    <a:lstStyle/>
                    <a:p>
                      <a:pPr marL="0" marR="0" lvl="0" indent="0" algn="ctr" rtl="0">
                        <a:lnSpc>
                          <a:spcPct val="100000"/>
                        </a:lnSpc>
                        <a:spcBef>
                          <a:spcPts val="0"/>
                        </a:spcBef>
                        <a:spcAft>
                          <a:spcPts val="0"/>
                        </a:spcAft>
                        <a:buClr>
                          <a:srgbClr val="FFC000"/>
                        </a:buClr>
                        <a:buSzPts val="2200"/>
                        <a:buFont typeface="Times New Roman"/>
                        <a:buNone/>
                      </a:pPr>
                      <a:r>
                        <a:rPr lang="en-US" sz="2200">
                          <a:solidFill>
                            <a:srgbClr val="FFC000"/>
                          </a:solidFill>
                          <a:latin typeface="Times New Roman"/>
                          <a:ea typeface="Times New Roman"/>
                          <a:cs typeface="Times New Roman"/>
                          <a:sym typeface="Times New Roman"/>
                        </a:rPr>
                        <a:t>Văn bản 2</a:t>
                      </a:r>
                      <a:endParaRPr sz="2200">
                        <a:solidFill>
                          <a:srgbClr val="FFC000"/>
                        </a:solidFill>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endParaRPr sz="2200">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0"/>
                  </a:ext>
                </a:extLst>
              </a:tr>
              <a:tr h="955250">
                <a:tc>
                  <a:txBody>
                    <a:bodyPr/>
                    <a:lstStyle/>
                    <a:p>
                      <a:pPr marL="0" marR="0" lvl="0" indent="0" algn="just" rtl="0">
                        <a:spcBef>
                          <a:spcPts val="0"/>
                        </a:spcBef>
                        <a:spcAft>
                          <a:spcPts val="0"/>
                        </a:spcAft>
                        <a:buNone/>
                      </a:pPr>
                      <a:endParaRPr sz="2200">
                        <a:solidFill>
                          <a:srgbClr val="FFC000"/>
                        </a:solidFill>
                        <a:latin typeface="Times New Roman"/>
                        <a:ea typeface="Times New Roman"/>
                        <a:cs typeface="Times New Roman"/>
                        <a:sym typeface="Times New Roman"/>
                      </a:endParaRPr>
                    </a:p>
                  </a:txBody>
                  <a:tcPr marL="91450" marR="91450" marT="45725" marB="45725"/>
                </a:tc>
                <a:tc>
                  <a:txBody>
                    <a:bodyPr/>
                    <a:lstStyle/>
                    <a:p>
                      <a:pPr marL="0" marR="0" lvl="0" indent="0" algn="just" rtl="0">
                        <a:spcBef>
                          <a:spcPts val="0"/>
                        </a:spcBef>
                        <a:spcAft>
                          <a:spcPts val="0"/>
                        </a:spcAft>
                        <a:buNone/>
                      </a:pPr>
                      <a:endParaRPr sz="2200">
                        <a:solidFill>
                          <a:schemeClr val="lt1"/>
                        </a:solidFill>
                        <a:latin typeface="Times New Roman"/>
                        <a:ea typeface="Times New Roman"/>
                        <a:cs typeface="Times New Roman"/>
                        <a:sym typeface="Times New Roman"/>
                      </a:endParaRPr>
                    </a:p>
                  </a:txBody>
                  <a:tcPr marL="91450" marR="91450" marT="45725" marB="45725"/>
                </a:tc>
                <a:tc>
                  <a:txBody>
                    <a:bodyPr/>
                    <a:lstStyle/>
                    <a:p>
                      <a:pPr marL="0" marR="0" lvl="0" indent="0" algn="just" rtl="0">
                        <a:spcBef>
                          <a:spcPts val="0"/>
                        </a:spcBef>
                        <a:spcAft>
                          <a:spcPts val="0"/>
                        </a:spcAft>
                        <a:buNone/>
                      </a:pPr>
                      <a:endParaRPr sz="2200">
                        <a:solidFill>
                          <a:schemeClr val="lt1"/>
                        </a:solidFill>
                        <a:latin typeface="Times New Roman"/>
                        <a:ea typeface="Times New Roman"/>
                        <a:cs typeface="Times New Roman"/>
                        <a:sym typeface="Times New Roman"/>
                      </a:endParaRPr>
                    </a:p>
                  </a:txBody>
                  <a:tcPr marL="91450" marR="91450" marT="45725" marB="45725"/>
                </a:tc>
                <a:tc>
                  <a:txBody>
                    <a:bodyPr/>
                    <a:lstStyle/>
                    <a:p>
                      <a:pPr marL="0" marR="0" lvl="0" indent="0" algn="just" rtl="0">
                        <a:spcBef>
                          <a:spcPts val="0"/>
                        </a:spcBef>
                        <a:spcAft>
                          <a:spcPts val="0"/>
                        </a:spcAft>
                        <a:buNone/>
                      </a:pPr>
                      <a:endParaRPr sz="2200">
                        <a:solidFill>
                          <a:srgbClr val="FFC000"/>
                        </a:solidFill>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1"/>
                  </a:ext>
                </a:extLst>
              </a:tr>
              <a:tr h="963400">
                <a:tc>
                  <a:txBody>
                    <a:bodyPr/>
                    <a:lstStyle/>
                    <a:p>
                      <a:pPr marL="0" marR="0" lvl="0" indent="0" algn="just" rtl="0">
                        <a:spcBef>
                          <a:spcPts val="0"/>
                        </a:spcBef>
                        <a:spcAft>
                          <a:spcPts val="0"/>
                        </a:spcAft>
                        <a:buNone/>
                      </a:pPr>
                      <a:endParaRPr sz="2200">
                        <a:solidFill>
                          <a:srgbClr val="FFC000"/>
                        </a:solidFill>
                        <a:latin typeface="Times New Roman"/>
                        <a:ea typeface="Times New Roman"/>
                        <a:cs typeface="Times New Roman"/>
                        <a:sym typeface="Times New Roman"/>
                      </a:endParaRPr>
                    </a:p>
                  </a:txBody>
                  <a:tcPr marL="91450" marR="91450" marT="45725" marB="45725"/>
                </a:tc>
                <a:tc>
                  <a:txBody>
                    <a:bodyPr/>
                    <a:lstStyle/>
                    <a:p>
                      <a:pPr marL="0" marR="0" lvl="0" indent="0" algn="just" rtl="0">
                        <a:spcBef>
                          <a:spcPts val="0"/>
                        </a:spcBef>
                        <a:spcAft>
                          <a:spcPts val="0"/>
                        </a:spcAft>
                        <a:buNone/>
                      </a:pPr>
                      <a:endParaRPr sz="2200">
                        <a:solidFill>
                          <a:schemeClr val="lt1"/>
                        </a:solidFill>
                        <a:latin typeface="Times New Roman"/>
                        <a:ea typeface="Times New Roman"/>
                        <a:cs typeface="Times New Roman"/>
                        <a:sym typeface="Times New Roman"/>
                      </a:endParaRPr>
                    </a:p>
                  </a:txBody>
                  <a:tcPr marL="91450" marR="91450" marT="45725" marB="45725"/>
                </a:tc>
                <a:tc>
                  <a:txBody>
                    <a:bodyPr/>
                    <a:lstStyle/>
                    <a:p>
                      <a:pPr marL="0" marR="0" lvl="0" indent="0" algn="just" rtl="0">
                        <a:spcBef>
                          <a:spcPts val="0"/>
                        </a:spcBef>
                        <a:spcAft>
                          <a:spcPts val="0"/>
                        </a:spcAft>
                        <a:buNone/>
                      </a:pPr>
                      <a:endParaRPr sz="2200">
                        <a:solidFill>
                          <a:schemeClr val="lt1"/>
                        </a:solidFill>
                        <a:latin typeface="Times New Roman"/>
                        <a:ea typeface="Times New Roman"/>
                        <a:cs typeface="Times New Roman"/>
                        <a:sym typeface="Times New Roman"/>
                      </a:endParaRPr>
                    </a:p>
                  </a:txBody>
                  <a:tcPr marL="91450" marR="91450" marT="45725" marB="45725"/>
                </a:tc>
                <a:tc>
                  <a:txBody>
                    <a:bodyPr/>
                    <a:lstStyle/>
                    <a:p>
                      <a:pPr marL="0" marR="0" lvl="0" indent="0" algn="just" rtl="0">
                        <a:spcBef>
                          <a:spcPts val="0"/>
                        </a:spcBef>
                        <a:spcAft>
                          <a:spcPts val="0"/>
                        </a:spcAft>
                        <a:buNone/>
                      </a:pPr>
                      <a:endParaRPr sz="2200">
                        <a:solidFill>
                          <a:srgbClr val="FFC000"/>
                        </a:solidFill>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2"/>
                  </a:ext>
                </a:extLst>
              </a:tr>
              <a:tr h="1211175">
                <a:tc>
                  <a:txBody>
                    <a:bodyPr/>
                    <a:lstStyle/>
                    <a:p>
                      <a:pPr marL="0" marR="0" lvl="0" indent="0" algn="just" rtl="0">
                        <a:spcBef>
                          <a:spcPts val="0"/>
                        </a:spcBef>
                        <a:spcAft>
                          <a:spcPts val="0"/>
                        </a:spcAft>
                        <a:buNone/>
                      </a:pPr>
                      <a:endParaRPr sz="2200">
                        <a:solidFill>
                          <a:srgbClr val="FFC000"/>
                        </a:solidFill>
                        <a:latin typeface="Times New Roman"/>
                        <a:ea typeface="Times New Roman"/>
                        <a:cs typeface="Times New Roman"/>
                        <a:sym typeface="Times New Roman"/>
                      </a:endParaRPr>
                    </a:p>
                  </a:txBody>
                  <a:tcPr marL="91450" marR="91450" marT="45725" marB="45725"/>
                </a:tc>
                <a:tc>
                  <a:txBody>
                    <a:bodyPr/>
                    <a:lstStyle/>
                    <a:p>
                      <a:pPr marL="0" marR="0" lvl="0" indent="0" algn="just" rtl="0">
                        <a:spcBef>
                          <a:spcPts val="0"/>
                        </a:spcBef>
                        <a:spcAft>
                          <a:spcPts val="0"/>
                        </a:spcAft>
                        <a:buNone/>
                      </a:pPr>
                      <a:endParaRPr sz="2200">
                        <a:solidFill>
                          <a:schemeClr val="lt1"/>
                        </a:solidFill>
                        <a:latin typeface="Times New Roman"/>
                        <a:ea typeface="Times New Roman"/>
                        <a:cs typeface="Times New Roman"/>
                        <a:sym typeface="Times New Roman"/>
                      </a:endParaRPr>
                    </a:p>
                  </a:txBody>
                  <a:tcPr marL="91450" marR="91450" marT="45725" marB="45725"/>
                </a:tc>
                <a:tc>
                  <a:txBody>
                    <a:bodyPr/>
                    <a:lstStyle/>
                    <a:p>
                      <a:pPr marL="0" marR="0" lvl="0" indent="0" algn="just" rtl="0">
                        <a:spcBef>
                          <a:spcPts val="0"/>
                        </a:spcBef>
                        <a:spcAft>
                          <a:spcPts val="0"/>
                        </a:spcAft>
                        <a:buNone/>
                      </a:pPr>
                      <a:endParaRPr sz="2200">
                        <a:solidFill>
                          <a:schemeClr val="lt1"/>
                        </a:solidFill>
                        <a:latin typeface="Times New Roman"/>
                        <a:ea typeface="Times New Roman"/>
                        <a:cs typeface="Times New Roman"/>
                        <a:sym typeface="Times New Roman"/>
                      </a:endParaRPr>
                    </a:p>
                  </a:txBody>
                  <a:tcPr marL="91450" marR="91450" marT="45725" marB="45725"/>
                </a:tc>
                <a:tc>
                  <a:txBody>
                    <a:bodyPr/>
                    <a:lstStyle/>
                    <a:p>
                      <a:pPr marL="0" marR="0" lvl="0" indent="0" algn="just" rtl="0">
                        <a:spcBef>
                          <a:spcPts val="0"/>
                        </a:spcBef>
                        <a:spcAft>
                          <a:spcPts val="0"/>
                        </a:spcAft>
                        <a:buNone/>
                      </a:pPr>
                      <a:endParaRPr sz="2200">
                        <a:solidFill>
                          <a:srgbClr val="FFC000"/>
                        </a:solidFill>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3"/>
                  </a:ext>
                </a:extLst>
              </a:tr>
              <a:tr h="641150">
                <a:tc>
                  <a:txBody>
                    <a:bodyPr/>
                    <a:lstStyle/>
                    <a:p>
                      <a:pPr marL="0" marR="0" lvl="0" indent="0" algn="just" rtl="0">
                        <a:spcBef>
                          <a:spcPts val="0"/>
                        </a:spcBef>
                        <a:spcAft>
                          <a:spcPts val="0"/>
                        </a:spcAft>
                        <a:buNone/>
                      </a:pPr>
                      <a:endParaRPr sz="2200">
                        <a:solidFill>
                          <a:srgbClr val="FFC000"/>
                        </a:solidFill>
                        <a:latin typeface="Times New Roman"/>
                        <a:ea typeface="Times New Roman"/>
                        <a:cs typeface="Times New Roman"/>
                        <a:sym typeface="Times New Roman"/>
                      </a:endParaRPr>
                    </a:p>
                  </a:txBody>
                  <a:tcPr marL="91450" marR="91450" marT="45725" marB="45725"/>
                </a:tc>
                <a:tc gridSpan="3">
                  <a:txBody>
                    <a:bodyPr/>
                    <a:lstStyle/>
                    <a:p>
                      <a:pPr marL="0" marR="0" lvl="0" indent="0" algn="ctr" rtl="0">
                        <a:spcBef>
                          <a:spcPts val="0"/>
                        </a:spcBef>
                        <a:spcAft>
                          <a:spcPts val="0"/>
                        </a:spcAft>
                        <a:buNone/>
                      </a:pPr>
                      <a:endParaRPr sz="2200">
                        <a:solidFill>
                          <a:srgbClr val="FFC000"/>
                        </a:solidFill>
                        <a:latin typeface="Times New Roman"/>
                        <a:ea typeface="Times New Roman"/>
                        <a:cs typeface="Times New Roman"/>
                        <a:sym typeface="Times New Roman"/>
                      </a:endParaRPr>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145" name="Google Shape;145;p10"/>
          <p:cNvSpPr/>
          <p:nvPr/>
        </p:nvSpPr>
        <p:spPr>
          <a:xfrm>
            <a:off x="2323428" y="2633490"/>
            <a:ext cx="288732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200">
                <a:solidFill>
                  <a:schemeClr val="lt1"/>
                </a:solidFill>
                <a:latin typeface="Times New Roman"/>
                <a:ea typeface="Times New Roman"/>
                <a:cs typeface="Times New Roman"/>
                <a:sym typeface="Times New Roman"/>
              </a:rPr>
              <a:t>Học sinh nộp bài muộn </a:t>
            </a:r>
            <a:endParaRPr/>
          </a:p>
          <a:p>
            <a:pPr marL="0" marR="0" lvl="0" indent="0" algn="ctr" rtl="0">
              <a:spcBef>
                <a:spcPts val="0"/>
              </a:spcBef>
              <a:spcAft>
                <a:spcPts val="0"/>
              </a:spcAft>
              <a:buNone/>
            </a:pPr>
            <a:r>
              <a:rPr lang="en-US" sz="2200">
                <a:solidFill>
                  <a:schemeClr val="lt1"/>
                </a:solidFill>
                <a:latin typeface="Times New Roman"/>
                <a:ea typeface="Times New Roman"/>
                <a:cs typeface="Times New Roman"/>
                <a:sym typeface="Times New Roman"/>
              </a:rPr>
              <a:t>(Phạm Việt Dũng)</a:t>
            </a:r>
            <a:endParaRPr sz="2200">
              <a:solidFill>
                <a:schemeClr val="lt1"/>
              </a:solidFill>
              <a:latin typeface="Times New Roman"/>
              <a:ea typeface="Times New Roman"/>
              <a:cs typeface="Times New Roman"/>
              <a:sym typeface="Times New Roman"/>
            </a:endParaRPr>
          </a:p>
        </p:txBody>
      </p:sp>
      <p:sp>
        <p:nvSpPr>
          <p:cNvPr id="146" name="Google Shape;146;p10"/>
          <p:cNvSpPr/>
          <p:nvPr/>
        </p:nvSpPr>
        <p:spPr>
          <a:xfrm>
            <a:off x="5557554" y="2631126"/>
            <a:ext cx="238558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chemeClr val="lt1"/>
                </a:solidFill>
                <a:latin typeface="Times New Roman"/>
                <a:ea typeface="Times New Roman"/>
                <a:cs typeface="Times New Roman"/>
                <a:sym typeface="Times New Roman"/>
              </a:rPr>
              <a:t>Học sinh bị mất xe </a:t>
            </a:r>
            <a:endParaRPr/>
          </a:p>
          <a:p>
            <a:pPr marL="0" marR="0" lvl="0" indent="0" algn="ctr" rtl="0">
              <a:spcBef>
                <a:spcPts val="0"/>
              </a:spcBef>
              <a:spcAft>
                <a:spcPts val="0"/>
              </a:spcAft>
              <a:buNone/>
            </a:pPr>
            <a:r>
              <a:rPr lang="en-US" sz="2200">
                <a:solidFill>
                  <a:schemeClr val="lt1"/>
                </a:solidFill>
                <a:latin typeface="Times New Roman"/>
                <a:ea typeface="Times New Roman"/>
                <a:cs typeface="Times New Roman"/>
                <a:sym typeface="Times New Roman"/>
              </a:rPr>
              <a:t>(Vũ Ngọc Kí) </a:t>
            </a:r>
            <a:endParaRPr sz="2200">
              <a:solidFill>
                <a:schemeClr val="lt1"/>
              </a:solidFill>
              <a:latin typeface="Times New Roman"/>
              <a:ea typeface="Times New Roman"/>
              <a:cs typeface="Times New Roman"/>
              <a:sym typeface="Times New Roman"/>
            </a:endParaRPr>
          </a:p>
        </p:txBody>
      </p:sp>
      <p:sp>
        <p:nvSpPr>
          <p:cNvPr id="147" name="Google Shape;147;p10"/>
          <p:cNvSpPr/>
          <p:nvPr/>
        </p:nvSpPr>
        <p:spPr>
          <a:xfrm>
            <a:off x="8471031" y="2671170"/>
            <a:ext cx="2926081"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200">
                <a:solidFill>
                  <a:srgbClr val="FFC000"/>
                </a:solidFill>
                <a:latin typeface="Times New Roman"/>
                <a:ea typeface="Times New Roman"/>
                <a:cs typeface="Times New Roman"/>
                <a:sym typeface="Times New Roman"/>
              </a:rPr>
              <a:t>Người có liên quan đến sự việc</a:t>
            </a:r>
            <a:endParaRPr sz="2200">
              <a:solidFill>
                <a:srgbClr val="FFC000"/>
              </a:solidFill>
              <a:latin typeface="Times New Roman"/>
              <a:ea typeface="Times New Roman"/>
              <a:cs typeface="Times New Roman"/>
              <a:sym typeface="Times New Roman"/>
            </a:endParaRPr>
          </a:p>
        </p:txBody>
      </p:sp>
      <p:sp>
        <p:nvSpPr>
          <p:cNvPr id="148" name="Google Shape;148;p10"/>
          <p:cNvSpPr/>
          <p:nvPr/>
        </p:nvSpPr>
        <p:spPr>
          <a:xfrm>
            <a:off x="2226809" y="3573445"/>
            <a:ext cx="3111156"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200">
                <a:solidFill>
                  <a:schemeClr val="lt1"/>
                </a:solidFill>
                <a:latin typeface="Times New Roman"/>
                <a:ea typeface="Times New Roman"/>
                <a:cs typeface="Times New Roman"/>
                <a:sym typeface="Times New Roman"/>
              </a:rPr>
              <a:t>Cô giáo dạy môn Ngữ văn (Nguyễn Thị Hương)</a:t>
            </a:r>
            <a:endParaRPr sz="2200">
              <a:solidFill>
                <a:schemeClr val="lt1"/>
              </a:solidFill>
              <a:latin typeface="Times New Roman"/>
              <a:ea typeface="Times New Roman"/>
              <a:cs typeface="Times New Roman"/>
              <a:sym typeface="Times New Roman"/>
            </a:endParaRPr>
          </a:p>
        </p:txBody>
      </p:sp>
      <p:sp>
        <p:nvSpPr>
          <p:cNvPr id="149" name="Google Shape;149;p10"/>
          <p:cNvSpPr/>
          <p:nvPr/>
        </p:nvSpPr>
        <p:spPr>
          <a:xfrm>
            <a:off x="5343023" y="3570600"/>
            <a:ext cx="2886578"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200">
                <a:solidFill>
                  <a:schemeClr val="lt1"/>
                </a:solidFill>
                <a:latin typeface="Times New Roman"/>
                <a:ea typeface="Times New Roman"/>
                <a:cs typeface="Times New Roman"/>
                <a:sym typeface="Times New Roman"/>
              </a:rPr>
              <a:t>Thầy hiệu trưởng trường THCS Hòa Bình</a:t>
            </a:r>
            <a:endParaRPr sz="2200">
              <a:solidFill>
                <a:schemeClr val="lt1"/>
              </a:solidFill>
              <a:latin typeface="Times New Roman"/>
              <a:ea typeface="Times New Roman"/>
              <a:cs typeface="Times New Roman"/>
              <a:sym typeface="Times New Roman"/>
            </a:endParaRPr>
          </a:p>
        </p:txBody>
      </p:sp>
      <p:sp>
        <p:nvSpPr>
          <p:cNvPr id="150" name="Google Shape;150;p10"/>
          <p:cNvSpPr/>
          <p:nvPr/>
        </p:nvSpPr>
        <p:spPr>
          <a:xfrm>
            <a:off x="2260128" y="4494533"/>
            <a:ext cx="3071390"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chemeClr val="lt1"/>
                </a:solidFill>
                <a:latin typeface="Times New Roman"/>
                <a:ea typeface="Times New Roman"/>
                <a:cs typeface="Times New Roman"/>
                <a:sym typeface="Times New Roman"/>
              </a:rPr>
              <a:t>Để cô giáo biết lí do không viết và nộp bài tập làm văn đúng yêu cầu</a:t>
            </a:r>
            <a:endParaRPr sz="2200">
              <a:solidFill>
                <a:schemeClr val="lt1"/>
              </a:solidFill>
              <a:latin typeface="Times New Roman"/>
              <a:ea typeface="Times New Roman"/>
              <a:cs typeface="Times New Roman"/>
              <a:sym typeface="Times New Roman"/>
            </a:endParaRPr>
          </a:p>
        </p:txBody>
      </p:sp>
      <p:sp>
        <p:nvSpPr>
          <p:cNvPr id="151" name="Google Shape;151;p10"/>
          <p:cNvSpPr/>
          <p:nvPr/>
        </p:nvSpPr>
        <p:spPr>
          <a:xfrm>
            <a:off x="8430134" y="3579111"/>
            <a:ext cx="3007874"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200">
                <a:solidFill>
                  <a:srgbClr val="FFC000"/>
                </a:solidFill>
                <a:latin typeface="Times New Roman"/>
                <a:ea typeface="Times New Roman"/>
                <a:cs typeface="Times New Roman"/>
                <a:sym typeface="Times New Roman"/>
              </a:rPr>
              <a:t>Cá nhân hoặc cơ quan có thẩm quyền</a:t>
            </a:r>
            <a:endParaRPr sz="2200">
              <a:solidFill>
                <a:srgbClr val="FFC000"/>
              </a:solidFill>
              <a:latin typeface="Times New Roman"/>
              <a:ea typeface="Times New Roman"/>
              <a:cs typeface="Times New Roman"/>
              <a:sym typeface="Times New Roman"/>
            </a:endParaRPr>
          </a:p>
        </p:txBody>
      </p:sp>
      <p:sp>
        <p:nvSpPr>
          <p:cNvPr id="152" name="Google Shape;152;p10"/>
          <p:cNvSpPr/>
          <p:nvPr/>
        </p:nvSpPr>
        <p:spPr>
          <a:xfrm>
            <a:off x="8472807" y="4603875"/>
            <a:ext cx="3090785"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200">
                <a:solidFill>
                  <a:srgbClr val="FFC000"/>
                </a:solidFill>
                <a:latin typeface="Times New Roman"/>
                <a:ea typeface="Times New Roman"/>
                <a:cs typeface="Times New Roman"/>
                <a:sym typeface="Times New Roman"/>
              </a:rPr>
              <a:t>Mức độ trách nhiệm, trình bày thiệt hại</a:t>
            </a:r>
            <a:endParaRPr sz="2200">
              <a:solidFill>
                <a:srgbClr val="FFC000"/>
              </a:solidFill>
              <a:latin typeface="Times New Roman"/>
              <a:ea typeface="Times New Roman"/>
              <a:cs typeface="Times New Roman"/>
              <a:sym typeface="Times New Roman"/>
            </a:endParaRPr>
          </a:p>
        </p:txBody>
      </p:sp>
      <p:sp>
        <p:nvSpPr>
          <p:cNvPr id="153" name="Google Shape;153;p10"/>
          <p:cNvSpPr/>
          <p:nvPr/>
        </p:nvSpPr>
        <p:spPr>
          <a:xfrm>
            <a:off x="5498499" y="4532159"/>
            <a:ext cx="2786880"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chemeClr val="lt1"/>
                </a:solidFill>
                <a:latin typeface="Times New Roman"/>
                <a:ea typeface="Times New Roman"/>
                <a:cs typeface="Times New Roman"/>
                <a:sym typeface="Times New Roman"/>
              </a:rPr>
              <a:t>Để nhà trường biết sự việc bị lấy nhầm xe đạp và giúp tìm lại xe</a:t>
            </a:r>
            <a:endParaRPr sz="2200">
              <a:solidFill>
                <a:schemeClr val="lt1"/>
              </a:solidFill>
              <a:latin typeface="Times New Roman"/>
              <a:ea typeface="Times New Roman"/>
              <a:cs typeface="Times New Roman"/>
              <a:sym typeface="Times New Roman"/>
            </a:endParaRPr>
          </a:p>
        </p:txBody>
      </p:sp>
      <p:sp>
        <p:nvSpPr>
          <p:cNvPr id="154" name="Google Shape;154;p10"/>
          <p:cNvSpPr/>
          <p:nvPr/>
        </p:nvSpPr>
        <p:spPr>
          <a:xfrm>
            <a:off x="5987261" y="5804714"/>
            <a:ext cx="1433086"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a:solidFill>
                  <a:srgbClr val="FFC000"/>
                </a:solidFill>
                <a:latin typeface="Times New Roman"/>
                <a:ea typeface="Times New Roman"/>
                <a:cs typeface="Times New Roman"/>
                <a:sym typeface="Times New Roman"/>
              </a:rPr>
              <a:t>Trung thực</a:t>
            </a:r>
            <a:endParaRPr sz="2200">
              <a:solidFill>
                <a:srgbClr val="FFC000"/>
              </a:solidFill>
              <a:latin typeface="Times New Roman"/>
              <a:ea typeface="Times New Roman"/>
              <a:cs typeface="Times New Roman"/>
              <a:sym typeface="Times New Roman"/>
            </a:endParaRPr>
          </a:p>
        </p:txBody>
      </p:sp>
      <p:sp>
        <p:nvSpPr>
          <p:cNvPr id="155" name="Google Shape;155;p10"/>
          <p:cNvSpPr txBox="1"/>
          <p:nvPr/>
        </p:nvSpPr>
        <p:spPr>
          <a:xfrm>
            <a:off x="376134" y="307269"/>
            <a:ext cx="8449323"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FFFF00"/>
                </a:solidFill>
                <a:latin typeface="Times New Roman"/>
                <a:ea typeface="Times New Roman"/>
                <a:cs typeface="Times New Roman"/>
                <a:sym typeface="Times New Roman"/>
              </a:rPr>
              <a:t>I. ĐẶC ĐIỂM CỦA VĂN BẢN TƯỜNG TRÌNH</a:t>
            </a:r>
            <a:endParaRPr sz="2800">
              <a:solidFill>
                <a:srgbClr val="FFFF00"/>
              </a:solidFill>
              <a:latin typeface="Times New Roman"/>
              <a:ea typeface="Times New Roman"/>
              <a:cs typeface="Times New Roman"/>
              <a:sym typeface="Times New Roman"/>
            </a:endParaRPr>
          </a:p>
        </p:txBody>
      </p:sp>
      <p:sp>
        <p:nvSpPr>
          <p:cNvPr id="156" name="Google Shape;156;p10"/>
          <p:cNvSpPr txBox="1"/>
          <p:nvPr/>
        </p:nvSpPr>
        <p:spPr>
          <a:xfrm>
            <a:off x="641586" y="2693391"/>
            <a:ext cx="1539743"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rgbClr val="FFC000"/>
                </a:solidFill>
                <a:latin typeface="Times New Roman"/>
                <a:ea typeface="Times New Roman"/>
                <a:cs typeface="Times New Roman"/>
                <a:sym typeface="Times New Roman"/>
              </a:rPr>
              <a:t>Người viết</a:t>
            </a:r>
            <a:endParaRPr sz="2400">
              <a:solidFill>
                <a:srgbClr val="FFC000"/>
              </a:solidFill>
              <a:latin typeface="Times New Roman"/>
              <a:ea typeface="Times New Roman"/>
              <a:cs typeface="Times New Roman"/>
              <a:sym typeface="Times New Roman"/>
            </a:endParaRPr>
          </a:p>
        </p:txBody>
      </p:sp>
      <p:sp>
        <p:nvSpPr>
          <p:cNvPr id="157" name="Google Shape;157;p10"/>
          <p:cNvSpPr/>
          <p:nvPr/>
        </p:nvSpPr>
        <p:spPr>
          <a:xfrm>
            <a:off x="621854" y="3695327"/>
            <a:ext cx="1651414"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rgbClr val="FFC000"/>
                </a:solidFill>
                <a:latin typeface="Times New Roman"/>
                <a:ea typeface="Times New Roman"/>
                <a:cs typeface="Times New Roman"/>
                <a:sym typeface="Times New Roman"/>
              </a:rPr>
              <a:t>Người nhận</a:t>
            </a:r>
            <a:endParaRPr sz="2400">
              <a:solidFill>
                <a:srgbClr val="FFC000"/>
              </a:solidFill>
              <a:latin typeface="Times New Roman"/>
              <a:ea typeface="Times New Roman"/>
              <a:cs typeface="Times New Roman"/>
              <a:sym typeface="Times New Roman"/>
            </a:endParaRPr>
          </a:p>
        </p:txBody>
      </p:sp>
      <p:sp>
        <p:nvSpPr>
          <p:cNvPr id="158" name="Google Shape;158;p10"/>
          <p:cNvSpPr/>
          <p:nvPr/>
        </p:nvSpPr>
        <p:spPr>
          <a:xfrm>
            <a:off x="669319" y="4775870"/>
            <a:ext cx="1354858"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rgbClr val="FFC000"/>
                </a:solidFill>
                <a:latin typeface="Times New Roman"/>
                <a:ea typeface="Times New Roman"/>
                <a:cs typeface="Times New Roman"/>
                <a:sym typeface="Times New Roman"/>
              </a:rPr>
              <a:t>Mục đích</a:t>
            </a:r>
            <a:endParaRPr sz="2400">
              <a:solidFill>
                <a:srgbClr val="FFC000"/>
              </a:solidFill>
              <a:latin typeface="Times New Roman"/>
              <a:ea typeface="Times New Roman"/>
              <a:cs typeface="Times New Roman"/>
              <a:sym typeface="Times New Roman"/>
            </a:endParaRPr>
          </a:p>
        </p:txBody>
      </p:sp>
      <p:sp>
        <p:nvSpPr>
          <p:cNvPr id="159" name="Google Shape;159;p10"/>
          <p:cNvSpPr/>
          <p:nvPr/>
        </p:nvSpPr>
        <p:spPr>
          <a:xfrm>
            <a:off x="725155" y="5821912"/>
            <a:ext cx="113204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C000"/>
                </a:solidFill>
                <a:latin typeface="Times New Roman"/>
                <a:ea typeface="Times New Roman"/>
                <a:cs typeface="Times New Roman"/>
                <a:sym typeface="Times New Roman"/>
              </a:rPr>
              <a:t>Thái độ</a:t>
            </a: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par>
                                <p:cTn id="8" presetID="10" presetClass="entr" presetSubtype="0" fill="hold" nodeType="withEffect">
                                  <p:stCondLst>
                                    <p:cond delay="0"/>
                                  </p:stCondLst>
                                  <p:childTnLst>
                                    <p:set>
                                      <p:cBhvr>
                                        <p:cTn id="9" dur="1" fill="hold">
                                          <p:stCondLst>
                                            <p:cond delay="0"/>
                                          </p:stCondLst>
                                        </p:cTn>
                                        <p:tgtEl>
                                          <p:spTgt spid="145"/>
                                        </p:tgtEl>
                                        <p:attrNameLst>
                                          <p:attrName>style.visibility</p:attrName>
                                        </p:attrNameLst>
                                      </p:cBhvr>
                                      <p:to>
                                        <p:strVal val="visible"/>
                                      </p:to>
                                    </p:set>
                                    <p:animEffect transition="in" filter="fade">
                                      <p:cBhvr>
                                        <p:cTn id="10" dur="500"/>
                                        <p:tgtEl>
                                          <p:spTgt spid="145"/>
                                        </p:tgtEl>
                                      </p:cBhvr>
                                    </p:animEffect>
                                  </p:childTnLst>
                                </p:cTn>
                              </p:par>
                              <p:par>
                                <p:cTn id="11" presetID="10" presetClass="entr" presetSubtype="0" fill="hold" nodeType="withEffect">
                                  <p:stCondLst>
                                    <p:cond delay="0"/>
                                  </p:stCondLst>
                                  <p:childTnLst>
                                    <p:set>
                                      <p:cBhvr>
                                        <p:cTn id="12" dur="1" fill="hold">
                                          <p:stCondLst>
                                            <p:cond delay="0"/>
                                          </p:stCondLst>
                                        </p:cTn>
                                        <p:tgtEl>
                                          <p:spTgt spid="146"/>
                                        </p:tgtEl>
                                        <p:attrNameLst>
                                          <p:attrName>style.visibility</p:attrName>
                                        </p:attrNameLst>
                                      </p:cBhvr>
                                      <p:to>
                                        <p:strVal val="visible"/>
                                      </p:to>
                                    </p:set>
                                    <p:animEffect transition="in" filter="fade">
                                      <p:cBhvr>
                                        <p:cTn id="13" dur="500"/>
                                        <p:tgtEl>
                                          <p:spTgt spid="146"/>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47"/>
                                        </p:tgtEl>
                                        <p:attrNameLst>
                                          <p:attrName>style.visibility</p:attrName>
                                        </p:attrNameLst>
                                      </p:cBhvr>
                                      <p:to>
                                        <p:strVal val="visible"/>
                                      </p:to>
                                    </p:set>
                                    <p:anim calcmode="lin" valueType="num">
                                      <p:cBhvr additive="base">
                                        <p:cTn id="18" dur="500"/>
                                        <p:tgtEl>
                                          <p:spTgt spid="147"/>
                                        </p:tgtEl>
                                        <p:attrNameLst>
                                          <p:attrName>ppt_w</p:attrName>
                                        </p:attrNameLst>
                                      </p:cBhvr>
                                      <p:tavLst>
                                        <p:tav tm="0">
                                          <p:val>
                                            <p:strVal val="0"/>
                                          </p:val>
                                        </p:tav>
                                        <p:tav tm="100000">
                                          <p:val>
                                            <p:strVal val="#ppt_w"/>
                                          </p:val>
                                        </p:tav>
                                      </p:tavLst>
                                    </p:anim>
                                    <p:anim calcmode="lin" valueType="num">
                                      <p:cBhvr additive="base">
                                        <p:cTn id="19" dur="500"/>
                                        <p:tgtEl>
                                          <p:spTgt spid="147"/>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7"/>
                                        </p:tgtEl>
                                        <p:attrNameLst>
                                          <p:attrName>style.visibility</p:attrName>
                                        </p:attrNameLst>
                                      </p:cBhvr>
                                      <p:to>
                                        <p:strVal val="visible"/>
                                      </p:to>
                                    </p:set>
                                    <p:animEffect transition="in" filter="fade">
                                      <p:cBhvr>
                                        <p:cTn id="24" dur="500"/>
                                        <p:tgtEl>
                                          <p:spTgt spid="157"/>
                                        </p:tgtEl>
                                      </p:cBhvr>
                                    </p:animEffect>
                                  </p:childTnLst>
                                </p:cTn>
                              </p:par>
                              <p:par>
                                <p:cTn id="25" presetID="10" presetClass="entr" presetSubtype="0" fill="hold" nodeType="withEffect">
                                  <p:stCondLst>
                                    <p:cond delay="0"/>
                                  </p:stCondLst>
                                  <p:childTnLst>
                                    <p:set>
                                      <p:cBhvr>
                                        <p:cTn id="26" dur="1" fill="hold">
                                          <p:stCondLst>
                                            <p:cond delay="0"/>
                                          </p:stCondLst>
                                        </p:cTn>
                                        <p:tgtEl>
                                          <p:spTgt spid="148"/>
                                        </p:tgtEl>
                                        <p:attrNameLst>
                                          <p:attrName>style.visibility</p:attrName>
                                        </p:attrNameLst>
                                      </p:cBhvr>
                                      <p:to>
                                        <p:strVal val="visible"/>
                                      </p:to>
                                    </p:set>
                                    <p:animEffect transition="in" filter="fade">
                                      <p:cBhvr>
                                        <p:cTn id="27" dur="500"/>
                                        <p:tgtEl>
                                          <p:spTgt spid="148"/>
                                        </p:tgtEl>
                                      </p:cBhvr>
                                    </p:animEffect>
                                  </p:childTnLst>
                                </p:cTn>
                              </p:par>
                              <p:par>
                                <p:cTn id="28" presetID="10" presetClass="entr" presetSubtype="0" fill="hold" nodeType="withEffect">
                                  <p:stCondLst>
                                    <p:cond delay="0"/>
                                  </p:stCondLst>
                                  <p:childTnLst>
                                    <p:set>
                                      <p:cBhvr>
                                        <p:cTn id="29" dur="1" fill="hold">
                                          <p:stCondLst>
                                            <p:cond delay="0"/>
                                          </p:stCondLst>
                                        </p:cTn>
                                        <p:tgtEl>
                                          <p:spTgt spid="149"/>
                                        </p:tgtEl>
                                        <p:attrNameLst>
                                          <p:attrName>style.visibility</p:attrName>
                                        </p:attrNameLst>
                                      </p:cBhvr>
                                      <p:to>
                                        <p:strVal val="visible"/>
                                      </p:to>
                                    </p:set>
                                    <p:animEffect transition="in" filter="fade">
                                      <p:cBhvr>
                                        <p:cTn id="30" dur="500"/>
                                        <p:tgtEl>
                                          <p:spTgt spid="149"/>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151"/>
                                        </p:tgtEl>
                                        <p:attrNameLst>
                                          <p:attrName>style.visibility</p:attrName>
                                        </p:attrNameLst>
                                      </p:cBhvr>
                                      <p:to>
                                        <p:strVal val="visible"/>
                                      </p:to>
                                    </p:set>
                                    <p:anim calcmode="lin" valueType="num">
                                      <p:cBhvr additive="base">
                                        <p:cTn id="35" dur="500"/>
                                        <p:tgtEl>
                                          <p:spTgt spid="151"/>
                                        </p:tgtEl>
                                        <p:attrNameLst>
                                          <p:attrName>ppt_w</p:attrName>
                                        </p:attrNameLst>
                                      </p:cBhvr>
                                      <p:tavLst>
                                        <p:tav tm="0">
                                          <p:val>
                                            <p:strVal val="0"/>
                                          </p:val>
                                        </p:tav>
                                        <p:tav tm="100000">
                                          <p:val>
                                            <p:strVal val="#ppt_w"/>
                                          </p:val>
                                        </p:tav>
                                      </p:tavLst>
                                    </p:anim>
                                    <p:anim calcmode="lin" valueType="num">
                                      <p:cBhvr additive="base">
                                        <p:cTn id="36" dur="500"/>
                                        <p:tgtEl>
                                          <p:spTgt spid="151"/>
                                        </p:tgtEl>
                                        <p:attrNameLst>
                                          <p:attrName>ppt_h</p:attrName>
                                        </p:attrNameLst>
                                      </p:cBhvr>
                                      <p:tavLst>
                                        <p:tav tm="0">
                                          <p:val>
                                            <p:str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58"/>
                                        </p:tgtEl>
                                        <p:attrNameLst>
                                          <p:attrName>style.visibility</p:attrName>
                                        </p:attrNameLst>
                                      </p:cBhvr>
                                      <p:to>
                                        <p:strVal val="visible"/>
                                      </p:to>
                                    </p:set>
                                    <p:animEffect transition="in" filter="fade">
                                      <p:cBhvr>
                                        <p:cTn id="41" dur="500"/>
                                        <p:tgtEl>
                                          <p:spTgt spid="158"/>
                                        </p:tgtEl>
                                      </p:cBhvr>
                                    </p:animEffect>
                                  </p:childTnLst>
                                </p:cTn>
                              </p:par>
                              <p:par>
                                <p:cTn id="42" presetID="10" presetClass="entr" presetSubtype="0" fill="hold" nodeType="withEffect">
                                  <p:stCondLst>
                                    <p:cond delay="0"/>
                                  </p:stCondLst>
                                  <p:childTnLst>
                                    <p:set>
                                      <p:cBhvr>
                                        <p:cTn id="43" dur="1" fill="hold">
                                          <p:stCondLst>
                                            <p:cond delay="0"/>
                                          </p:stCondLst>
                                        </p:cTn>
                                        <p:tgtEl>
                                          <p:spTgt spid="150"/>
                                        </p:tgtEl>
                                        <p:attrNameLst>
                                          <p:attrName>style.visibility</p:attrName>
                                        </p:attrNameLst>
                                      </p:cBhvr>
                                      <p:to>
                                        <p:strVal val="visible"/>
                                      </p:to>
                                    </p:set>
                                    <p:animEffect transition="in" filter="fade">
                                      <p:cBhvr>
                                        <p:cTn id="44" dur="500"/>
                                        <p:tgtEl>
                                          <p:spTgt spid="150"/>
                                        </p:tgtEl>
                                      </p:cBhvr>
                                    </p:animEffect>
                                  </p:childTnLst>
                                </p:cTn>
                              </p:par>
                              <p:par>
                                <p:cTn id="45" presetID="10" presetClass="entr" presetSubtype="0" fill="hold" nodeType="withEffect">
                                  <p:stCondLst>
                                    <p:cond delay="0"/>
                                  </p:stCondLst>
                                  <p:childTnLst>
                                    <p:set>
                                      <p:cBhvr>
                                        <p:cTn id="46" dur="1" fill="hold">
                                          <p:stCondLst>
                                            <p:cond delay="0"/>
                                          </p:stCondLst>
                                        </p:cTn>
                                        <p:tgtEl>
                                          <p:spTgt spid="153"/>
                                        </p:tgtEl>
                                        <p:attrNameLst>
                                          <p:attrName>style.visibility</p:attrName>
                                        </p:attrNameLst>
                                      </p:cBhvr>
                                      <p:to>
                                        <p:strVal val="visible"/>
                                      </p:to>
                                    </p:set>
                                    <p:animEffect transition="in" filter="fade">
                                      <p:cBhvr>
                                        <p:cTn id="47" dur="500"/>
                                        <p:tgtEl>
                                          <p:spTgt spid="153"/>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nodeType="clickEffect">
                                  <p:stCondLst>
                                    <p:cond delay="0"/>
                                  </p:stCondLst>
                                  <p:childTnLst>
                                    <p:set>
                                      <p:cBhvr>
                                        <p:cTn id="51" dur="1" fill="hold">
                                          <p:stCondLst>
                                            <p:cond delay="0"/>
                                          </p:stCondLst>
                                        </p:cTn>
                                        <p:tgtEl>
                                          <p:spTgt spid="152"/>
                                        </p:tgtEl>
                                        <p:attrNameLst>
                                          <p:attrName>style.visibility</p:attrName>
                                        </p:attrNameLst>
                                      </p:cBhvr>
                                      <p:to>
                                        <p:strVal val="visible"/>
                                      </p:to>
                                    </p:set>
                                    <p:anim calcmode="lin" valueType="num">
                                      <p:cBhvr additive="base">
                                        <p:cTn id="52" dur="500"/>
                                        <p:tgtEl>
                                          <p:spTgt spid="152"/>
                                        </p:tgtEl>
                                        <p:attrNameLst>
                                          <p:attrName>ppt_w</p:attrName>
                                        </p:attrNameLst>
                                      </p:cBhvr>
                                      <p:tavLst>
                                        <p:tav tm="0">
                                          <p:val>
                                            <p:strVal val="0"/>
                                          </p:val>
                                        </p:tav>
                                        <p:tav tm="100000">
                                          <p:val>
                                            <p:strVal val="#ppt_w"/>
                                          </p:val>
                                        </p:tav>
                                      </p:tavLst>
                                    </p:anim>
                                    <p:anim calcmode="lin" valueType="num">
                                      <p:cBhvr additive="base">
                                        <p:cTn id="53" dur="500"/>
                                        <p:tgtEl>
                                          <p:spTgt spid="152"/>
                                        </p:tgtEl>
                                        <p:attrNameLst>
                                          <p:attrName>ppt_h</p:attrName>
                                        </p:attrNameLst>
                                      </p:cBhvr>
                                      <p:tavLst>
                                        <p:tav tm="0">
                                          <p:val>
                                            <p:str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54"/>
                                        </p:tgtEl>
                                        <p:attrNameLst>
                                          <p:attrName>style.visibility</p:attrName>
                                        </p:attrNameLst>
                                      </p:cBhvr>
                                      <p:to>
                                        <p:strVal val="visible"/>
                                      </p:to>
                                    </p:set>
                                    <p:anim calcmode="lin" valueType="num">
                                      <p:cBhvr additive="base">
                                        <p:cTn id="58" dur="500"/>
                                        <p:tgtEl>
                                          <p:spTgt spid="154"/>
                                        </p:tgtEl>
                                        <p:attrNameLst>
                                          <p:attrName>ppt_y</p:attrName>
                                        </p:attrNameLst>
                                      </p:cBhvr>
                                      <p:tavLst>
                                        <p:tav tm="0">
                                          <p:val>
                                            <p:strVal val="#ppt_y+1"/>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59"/>
                                        </p:tgtEl>
                                        <p:attrNameLst>
                                          <p:attrName>style.visibility</p:attrName>
                                        </p:attrNameLst>
                                      </p:cBhvr>
                                      <p:to>
                                        <p:strVal val="visible"/>
                                      </p:to>
                                    </p:set>
                                    <p:anim calcmode="lin" valueType="num">
                                      <p:cBhvr additive="base">
                                        <p:cTn id="61" dur="500"/>
                                        <p:tgtEl>
                                          <p:spTgt spid="1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5" name="Google Shape;165;p11"/>
          <p:cNvSpPr/>
          <p:nvPr/>
        </p:nvSpPr>
        <p:spPr>
          <a:xfrm>
            <a:off x="5138928" y="365083"/>
            <a:ext cx="3756878"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FFFF00"/>
                </a:solidFill>
                <a:latin typeface="Times New Roman"/>
                <a:ea typeface="Times New Roman"/>
                <a:cs typeface="Times New Roman"/>
                <a:sym typeface="Times New Roman"/>
              </a:rPr>
              <a:t>=&gt; Ghi nhớ 1, 2</a:t>
            </a:r>
            <a:endParaRPr/>
          </a:p>
          <a:p>
            <a:pPr marL="0" marR="0" lvl="0" indent="0" algn="just" rtl="0">
              <a:spcBef>
                <a:spcPts val="0"/>
              </a:spcBef>
              <a:spcAft>
                <a:spcPts val="0"/>
              </a:spcAft>
              <a:buNone/>
            </a:pPr>
            <a:r>
              <a:rPr lang="en-US" sz="2400" i="1">
                <a:solidFill>
                  <a:schemeClr val="lt1"/>
                </a:solidFill>
                <a:latin typeface="Times New Roman"/>
                <a:ea typeface="Times New Roman"/>
                <a:cs typeface="Times New Roman"/>
                <a:sym typeface="Times New Roman"/>
              </a:rPr>
              <a:t> </a:t>
            </a:r>
            <a:endParaRPr sz="2400">
              <a:solidFill>
                <a:schemeClr val="lt1"/>
              </a:solidFill>
              <a:latin typeface="Times New Roman"/>
              <a:ea typeface="Times New Roman"/>
              <a:cs typeface="Times New Roman"/>
              <a:sym typeface="Times New Roman"/>
            </a:endParaRPr>
          </a:p>
        </p:txBody>
      </p:sp>
      <p:grpSp>
        <p:nvGrpSpPr>
          <p:cNvPr id="166" name="Google Shape;166;p11"/>
          <p:cNvGrpSpPr/>
          <p:nvPr/>
        </p:nvGrpSpPr>
        <p:grpSpPr>
          <a:xfrm>
            <a:off x="239151" y="1074509"/>
            <a:ext cx="11462225" cy="3511597"/>
            <a:chOff x="239151" y="1074509"/>
            <a:chExt cx="11462225" cy="3511597"/>
          </a:xfrm>
        </p:grpSpPr>
        <p:sp>
          <p:nvSpPr>
            <p:cNvPr id="167" name="Google Shape;167;p11"/>
            <p:cNvSpPr/>
            <p:nvPr/>
          </p:nvSpPr>
          <p:spPr>
            <a:xfrm>
              <a:off x="4377691" y="1074509"/>
              <a:ext cx="7323685" cy="1200329"/>
            </a:xfrm>
            <a:prstGeom prst="rect">
              <a:avLst/>
            </a:prstGeom>
            <a:solidFill>
              <a:srgbClr val="996600"/>
            </a:solid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Times New Roman"/>
                  <a:ea typeface="Times New Roman"/>
                  <a:cs typeface="Times New Roman"/>
                  <a:sym typeface="Times New Roman"/>
                </a:rPr>
                <a:t>loại văn bản trình bày thiệt hại hay mức độ trách nhiệm của người tường trình trong các sự việc xảy ra gây hậu quả cần phải xem xét.</a:t>
              </a:r>
              <a:endParaRPr/>
            </a:p>
          </p:txBody>
        </p:sp>
        <p:sp>
          <p:nvSpPr>
            <p:cNvPr id="168" name="Google Shape;168;p11"/>
            <p:cNvSpPr/>
            <p:nvPr/>
          </p:nvSpPr>
          <p:spPr>
            <a:xfrm>
              <a:off x="2095489" y="1209827"/>
              <a:ext cx="1754103" cy="830997"/>
            </a:xfrm>
            <a:prstGeom prst="rect">
              <a:avLst/>
            </a:prstGeom>
            <a:solidFill>
              <a:srgbClr val="996600"/>
            </a:solid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Times New Roman"/>
                  <a:ea typeface="Times New Roman"/>
                  <a:cs typeface="Times New Roman"/>
                  <a:sym typeface="Times New Roman"/>
                </a:rPr>
                <a:t>Khái niệm, mục đích</a:t>
              </a:r>
              <a:endParaRPr sz="2400">
                <a:solidFill>
                  <a:schemeClr val="dk1"/>
                </a:solidFill>
                <a:latin typeface="Calibri"/>
                <a:ea typeface="Calibri"/>
                <a:cs typeface="Calibri"/>
                <a:sym typeface="Calibri"/>
              </a:endParaRPr>
            </a:p>
          </p:txBody>
        </p:sp>
        <p:sp>
          <p:nvSpPr>
            <p:cNvPr id="169" name="Google Shape;169;p11"/>
            <p:cNvSpPr/>
            <p:nvPr/>
          </p:nvSpPr>
          <p:spPr>
            <a:xfrm>
              <a:off x="956604" y="1477108"/>
              <a:ext cx="1082612" cy="709642"/>
            </a:xfrm>
            <a:prstGeom prst="bentArrow">
              <a:avLst>
                <a:gd name="adj1" fmla="val 25000"/>
                <a:gd name="adj2" fmla="val 25000"/>
                <a:gd name="adj3" fmla="val 25000"/>
                <a:gd name="adj4" fmla="val 43750"/>
              </a:avLst>
            </a:prstGeom>
            <a:solidFill>
              <a:srgbClr val="3333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70;p11"/>
            <p:cNvSpPr/>
            <p:nvPr/>
          </p:nvSpPr>
          <p:spPr>
            <a:xfrm>
              <a:off x="239151" y="2232634"/>
              <a:ext cx="1421395" cy="2353472"/>
            </a:xfrm>
            <a:prstGeom prst="roundRect">
              <a:avLst>
                <a:gd name="adj" fmla="val 16667"/>
              </a:avLst>
            </a:prstGeom>
            <a:solidFill>
              <a:srgbClr val="3333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a:solidFill>
                    <a:srgbClr val="FFFF00"/>
                  </a:solidFill>
                  <a:latin typeface="Times New Roman"/>
                  <a:ea typeface="Times New Roman"/>
                  <a:cs typeface="Times New Roman"/>
                  <a:sym typeface="Times New Roman"/>
                </a:rPr>
                <a:t>ĐẶC ĐIỂM VĂN BẢN TƯỜNG TRÌNH</a:t>
              </a:r>
              <a:endParaRPr sz="2200" b="1">
                <a:solidFill>
                  <a:srgbClr val="FFFF00"/>
                </a:solidFill>
                <a:latin typeface="Times New Roman"/>
                <a:ea typeface="Times New Roman"/>
                <a:cs typeface="Times New Roman"/>
                <a:sym typeface="Times New Roman"/>
              </a:endParaRPr>
            </a:p>
          </p:txBody>
        </p:sp>
        <p:cxnSp>
          <p:nvCxnSpPr>
            <p:cNvPr id="171" name="Google Shape;171;p11"/>
            <p:cNvCxnSpPr/>
            <p:nvPr/>
          </p:nvCxnSpPr>
          <p:spPr>
            <a:xfrm>
              <a:off x="3863661" y="1625325"/>
              <a:ext cx="495293" cy="0"/>
            </a:xfrm>
            <a:prstGeom prst="straightConnector1">
              <a:avLst/>
            </a:prstGeom>
            <a:noFill/>
            <a:ln w="25400" cap="flat" cmpd="sng">
              <a:solidFill>
                <a:schemeClr val="lt1"/>
              </a:solidFill>
              <a:prstDash val="solid"/>
              <a:miter lim="800000"/>
              <a:headEnd type="none" w="sm" len="sm"/>
              <a:tailEnd type="none" w="sm" len="sm"/>
            </a:ln>
          </p:spPr>
        </p:cxnSp>
      </p:grpSp>
      <p:grpSp>
        <p:nvGrpSpPr>
          <p:cNvPr id="172" name="Google Shape;172;p11"/>
          <p:cNvGrpSpPr/>
          <p:nvPr/>
        </p:nvGrpSpPr>
        <p:grpSpPr>
          <a:xfrm>
            <a:off x="1737062" y="2625287"/>
            <a:ext cx="9945577" cy="1586589"/>
            <a:chOff x="1737062" y="2625287"/>
            <a:chExt cx="9945577" cy="1586589"/>
          </a:xfrm>
        </p:grpSpPr>
        <p:sp>
          <p:nvSpPr>
            <p:cNvPr id="173" name="Google Shape;173;p11"/>
            <p:cNvSpPr/>
            <p:nvPr/>
          </p:nvSpPr>
          <p:spPr>
            <a:xfrm>
              <a:off x="4377692" y="2625287"/>
              <a:ext cx="3959738" cy="461665"/>
            </a:xfrm>
            <a:prstGeom prst="rect">
              <a:avLst/>
            </a:prstGeom>
            <a:solidFill>
              <a:srgbClr val="663300"/>
            </a:solid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người có liên quan đến sự việc</a:t>
              </a:r>
              <a:endParaRPr sz="2400">
                <a:solidFill>
                  <a:schemeClr val="dk1"/>
                </a:solidFill>
                <a:latin typeface="Calibri"/>
                <a:ea typeface="Calibri"/>
                <a:cs typeface="Calibri"/>
                <a:sym typeface="Calibri"/>
              </a:endParaRPr>
            </a:p>
          </p:txBody>
        </p:sp>
        <p:sp>
          <p:nvSpPr>
            <p:cNvPr id="174" name="Google Shape;174;p11"/>
            <p:cNvSpPr/>
            <p:nvPr/>
          </p:nvSpPr>
          <p:spPr>
            <a:xfrm>
              <a:off x="4358954" y="3380879"/>
              <a:ext cx="7323685" cy="830997"/>
            </a:xfrm>
            <a:prstGeom prst="rect">
              <a:avLst/>
            </a:prstGeom>
            <a:solidFill>
              <a:srgbClr val="996633"/>
            </a:solid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lt1"/>
                  </a:solidFill>
                  <a:latin typeface="Times New Roman"/>
                  <a:ea typeface="Times New Roman"/>
                  <a:cs typeface="Times New Roman"/>
                  <a:sym typeface="Times New Roman"/>
                </a:rPr>
                <a:t>cá nhân hoặc cơ quan có thẩm quyền xem xét và giải quyết.</a:t>
              </a:r>
              <a:endParaRPr sz="2400">
                <a:solidFill>
                  <a:schemeClr val="dk1"/>
                </a:solidFill>
                <a:latin typeface="Calibri"/>
                <a:ea typeface="Calibri"/>
                <a:cs typeface="Calibri"/>
                <a:sym typeface="Calibri"/>
              </a:endParaRPr>
            </a:p>
          </p:txBody>
        </p:sp>
        <p:sp>
          <p:nvSpPr>
            <p:cNvPr id="175" name="Google Shape;175;p11"/>
            <p:cNvSpPr/>
            <p:nvPr/>
          </p:nvSpPr>
          <p:spPr>
            <a:xfrm>
              <a:off x="2151760" y="2626638"/>
              <a:ext cx="1711901" cy="461665"/>
            </a:xfrm>
            <a:prstGeom prst="rect">
              <a:avLst/>
            </a:prstGeom>
            <a:solidFill>
              <a:srgbClr val="663300"/>
            </a:solid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Người viết </a:t>
              </a:r>
              <a:endParaRPr sz="2400">
                <a:solidFill>
                  <a:schemeClr val="dk1"/>
                </a:solidFill>
                <a:latin typeface="Calibri"/>
                <a:ea typeface="Calibri"/>
                <a:cs typeface="Calibri"/>
                <a:sym typeface="Calibri"/>
              </a:endParaRPr>
            </a:p>
          </p:txBody>
        </p:sp>
        <p:sp>
          <p:nvSpPr>
            <p:cNvPr id="176" name="Google Shape;176;p11"/>
            <p:cNvSpPr/>
            <p:nvPr/>
          </p:nvSpPr>
          <p:spPr>
            <a:xfrm>
              <a:off x="2198179" y="3565546"/>
              <a:ext cx="1698571" cy="461665"/>
            </a:xfrm>
            <a:prstGeom prst="rect">
              <a:avLst/>
            </a:prstGeom>
            <a:solidFill>
              <a:srgbClr val="996633"/>
            </a:solidFill>
            <a:ln w="2540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Người nhận</a:t>
              </a:r>
              <a:endParaRPr sz="2400">
                <a:solidFill>
                  <a:schemeClr val="dk1"/>
                </a:solidFill>
                <a:latin typeface="Calibri"/>
                <a:ea typeface="Calibri"/>
                <a:cs typeface="Calibri"/>
                <a:sym typeface="Calibri"/>
              </a:endParaRPr>
            </a:p>
          </p:txBody>
        </p:sp>
        <p:sp>
          <p:nvSpPr>
            <p:cNvPr id="177" name="Google Shape;177;p11"/>
            <p:cNvSpPr/>
            <p:nvPr/>
          </p:nvSpPr>
          <p:spPr>
            <a:xfrm rot="10800000" flipH="1">
              <a:off x="1737062" y="2707139"/>
              <a:ext cx="358425" cy="356931"/>
            </a:xfrm>
            <a:prstGeom prst="notchedRightArrow">
              <a:avLst>
                <a:gd name="adj1" fmla="val 50000"/>
                <a:gd name="adj2" fmla="val 50000"/>
              </a:avLst>
            </a:prstGeom>
            <a:solidFill>
              <a:srgbClr val="333300"/>
            </a:solidFill>
            <a:ln w="158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11"/>
            <p:cNvSpPr/>
            <p:nvPr/>
          </p:nvSpPr>
          <p:spPr>
            <a:xfrm rot="10800000" flipH="1">
              <a:off x="1744954" y="3608195"/>
              <a:ext cx="392738" cy="356931"/>
            </a:xfrm>
            <a:prstGeom prst="notchedRightArrow">
              <a:avLst>
                <a:gd name="adj1" fmla="val 50000"/>
                <a:gd name="adj2" fmla="val 50000"/>
              </a:avLst>
            </a:prstGeom>
            <a:solidFill>
              <a:srgbClr val="3333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79" name="Google Shape;179;p11"/>
            <p:cNvCxnSpPr/>
            <p:nvPr/>
          </p:nvCxnSpPr>
          <p:spPr>
            <a:xfrm>
              <a:off x="3882398" y="2856119"/>
              <a:ext cx="495293" cy="0"/>
            </a:xfrm>
            <a:prstGeom prst="straightConnector1">
              <a:avLst/>
            </a:prstGeom>
            <a:noFill/>
            <a:ln w="25400" cap="flat" cmpd="sng">
              <a:solidFill>
                <a:schemeClr val="lt1"/>
              </a:solidFill>
              <a:prstDash val="solid"/>
              <a:miter lim="800000"/>
              <a:headEnd type="none" w="sm" len="sm"/>
              <a:tailEnd type="none" w="sm" len="sm"/>
            </a:ln>
          </p:spPr>
        </p:cxnSp>
        <p:cxnSp>
          <p:nvCxnSpPr>
            <p:cNvPr id="180" name="Google Shape;180;p11"/>
            <p:cNvCxnSpPr/>
            <p:nvPr/>
          </p:nvCxnSpPr>
          <p:spPr>
            <a:xfrm>
              <a:off x="3882398" y="3796377"/>
              <a:ext cx="495293" cy="0"/>
            </a:xfrm>
            <a:prstGeom prst="straightConnector1">
              <a:avLst/>
            </a:prstGeom>
            <a:noFill/>
            <a:ln w="25400" cap="flat" cmpd="sng">
              <a:solidFill>
                <a:schemeClr val="lt1"/>
              </a:solidFill>
              <a:prstDash val="solid"/>
              <a:miter lim="800000"/>
              <a:headEnd type="none" w="sm" len="sm"/>
              <a:tailEnd type="none" w="sm" len="sm"/>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1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6" name="Google Shape;186;p12"/>
          <p:cNvSpPr/>
          <p:nvPr/>
        </p:nvSpPr>
        <p:spPr>
          <a:xfrm>
            <a:off x="400593" y="375531"/>
            <a:ext cx="705528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FF00"/>
                </a:solidFill>
                <a:latin typeface="Times New Roman"/>
                <a:ea typeface="Times New Roman"/>
                <a:cs typeface="Times New Roman"/>
                <a:sym typeface="Times New Roman"/>
              </a:rPr>
              <a:t>II. CÁCH LÀM VĂN BẢN TƯỜNG TRÌNH</a:t>
            </a:r>
            <a:endParaRPr sz="2400">
              <a:solidFill>
                <a:schemeClr val="lt1"/>
              </a:solidFill>
              <a:latin typeface="Times New Roman"/>
              <a:ea typeface="Times New Roman"/>
              <a:cs typeface="Times New Roman"/>
              <a:sym typeface="Times New Roman"/>
            </a:endParaRPr>
          </a:p>
        </p:txBody>
      </p:sp>
      <p:sp>
        <p:nvSpPr>
          <p:cNvPr id="187" name="Google Shape;187;p12"/>
          <p:cNvSpPr txBox="1"/>
          <p:nvPr/>
        </p:nvSpPr>
        <p:spPr>
          <a:xfrm>
            <a:off x="647112" y="826439"/>
            <a:ext cx="9298746"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chemeClr val="lt1"/>
                </a:solidFill>
                <a:latin typeface="Arial"/>
                <a:ea typeface="Arial"/>
                <a:cs typeface="Arial"/>
                <a:sym typeface="Arial"/>
              </a:rPr>
              <a:t> </a:t>
            </a:r>
            <a:r>
              <a:rPr lang="en-US" sz="2400" b="1">
                <a:solidFill>
                  <a:srgbClr val="FFFF00"/>
                </a:solidFill>
                <a:latin typeface="Times New Roman"/>
                <a:ea typeface="Times New Roman"/>
                <a:cs typeface="Times New Roman"/>
                <a:sym typeface="Times New Roman"/>
              </a:rPr>
              <a:t>1. Tình huống cần làm văn bản tường trình</a:t>
            </a:r>
            <a:endParaRPr sz="2400" b="1">
              <a:solidFill>
                <a:srgbClr val="FFFF0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5862</Words>
  <Application>Microsoft Office PowerPoint</Application>
  <PresentationFormat>Widescreen</PresentationFormat>
  <Paragraphs>410</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Times New Roman</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Trần Thị Gấm</cp:lastModifiedBy>
  <cp:revision>2</cp:revision>
  <dcterms:created xsi:type="dcterms:W3CDTF">2020-05-05T03:50:12Z</dcterms:created>
  <dcterms:modified xsi:type="dcterms:W3CDTF">2023-05-16T15:15:34Z</dcterms:modified>
</cp:coreProperties>
</file>