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5" r:id="rId10"/>
    <p:sldId id="267" r:id="rId11"/>
    <p:sldId id="266" r:id="rId12"/>
    <p:sldId id="268" r:id="rId13"/>
    <p:sldId id="270" r:id="rId14"/>
    <p:sldId id="269" r:id="rId15"/>
    <p:sldId id="272" r:id="rId16"/>
    <p:sldId id="271" r:id="rId17"/>
    <p:sldId id="273" r:id="rId18"/>
    <p:sldId id="274" r:id="rId19"/>
    <p:sldId id="281" r:id="rId20"/>
    <p:sldId id="275" r:id="rId21"/>
    <p:sldId id="276" r:id="rId22"/>
    <p:sldId id="277" r:id="rId23"/>
    <p:sldId id="278" r:id="rId24"/>
    <p:sldId id="279" r:id="rId25"/>
    <p:sldId id="282" r:id="rId26"/>
    <p:sldId id="280"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9" d="100"/>
          <a:sy n="69" d="100"/>
        </p:scale>
        <p:origin x="564" y="4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35039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241724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427385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43C1D-DCE3-48BD-BE7B-B41D3199745C}"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297877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43C1D-DCE3-48BD-BE7B-B41D3199745C}"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272827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43C1D-DCE3-48BD-BE7B-B41D3199745C}"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184155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43C1D-DCE3-48BD-BE7B-B41D3199745C}"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143996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43C1D-DCE3-48BD-BE7B-B41D3199745C}"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36812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43C1D-DCE3-48BD-BE7B-B41D3199745C}"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277375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43C1D-DCE3-48BD-BE7B-B41D3199745C}"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421447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43C1D-DCE3-48BD-BE7B-B41D3199745C}"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EEF2B-7A6D-43F1-A5E8-CD3FA57816B4}" type="slidenum">
              <a:rPr lang="en-US" smtClean="0"/>
              <a:t>‹#›</a:t>
            </a:fld>
            <a:endParaRPr lang="en-US"/>
          </a:p>
        </p:txBody>
      </p:sp>
    </p:spTree>
    <p:extLst>
      <p:ext uri="{BB962C8B-B14F-4D97-AF65-F5344CB8AC3E}">
        <p14:creationId xmlns:p14="http://schemas.microsoft.com/office/powerpoint/2010/main" val="80623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43C1D-DCE3-48BD-BE7B-B41D3199745C}"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EEF2B-7A6D-43F1-A5E8-CD3FA57816B4}" type="slidenum">
              <a:rPr lang="en-US" smtClean="0"/>
              <a:t>‹#›</a:t>
            </a:fld>
            <a:endParaRPr lang="en-US"/>
          </a:p>
        </p:txBody>
      </p:sp>
    </p:spTree>
    <p:extLst>
      <p:ext uri="{BB962C8B-B14F-4D97-AF65-F5344CB8AC3E}">
        <p14:creationId xmlns:p14="http://schemas.microsoft.com/office/powerpoint/2010/main" val="83352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Cloud Callout 3"/>
          <p:cNvSpPr/>
          <p:nvPr/>
        </p:nvSpPr>
        <p:spPr>
          <a:xfrm>
            <a:off x="1819073" y="737850"/>
            <a:ext cx="6429982" cy="3156626"/>
          </a:xfrm>
          <a:prstGeom prst="cloudCallout">
            <a:avLst>
              <a:gd name="adj1" fmla="val 69072"/>
              <a:gd name="adj2" fmla="val 45805"/>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800" b="1" i="1" dirty="0" smtClean="0">
                <a:solidFill>
                  <a:schemeClr val="tx1"/>
                </a:solidFill>
                <a:latin typeface="+mj-lt"/>
              </a:rPr>
              <a:t>Lớp 7 các em đã được học các kiểu văn bản hành chính nào? Đặc điểm của các kiểu văn bản hành chính đó?</a:t>
            </a:r>
            <a:endParaRPr lang="en-US" sz="2800" b="1" i="1" dirty="0">
              <a:solidFill>
                <a:schemeClr val="tx1"/>
              </a:solidFill>
              <a:latin typeface="+mj-lt"/>
            </a:endParaRPr>
          </a:p>
        </p:txBody>
      </p:sp>
      <p:sp>
        <p:nvSpPr>
          <p:cNvPr id="5" name="Rounded Rectangle 4"/>
          <p:cNvSpPr/>
          <p:nvPr/>
        </p:nvSpPr>
        <p:spPr>
          <a:xfrm>
            <a:off x="505839" y="737850"/>
            <a:ext cx="9912485" cy="535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solidFill>
                  <a:srgbClr val="FFFF00"/>
                </a:solidFill>
                <a:latin typeface="+mj-lt"/>
              </a:rPr>
              <a:t>Các kiểu văn bản hành chính đã học ở lớp 7:</a:t>
            </a:r>
          </a:p>
          <a:p>
            <a:pPr marL="342900" indent="-342900">
              <a:lnSpc>
                <a:spcPct val="150000"/>
              </a:lnSpc>
              <a:buAutoNum type="arabicPeriod"/>
            </a:pPr>
            <a:r>
              <a:rPr lang="vi-VN" sz="2800" b="1" i="1" dirty="0" smtClean="0">
                <a:solidFill>
                  <a:schemeClr val="tx1">
                    <a:lumMod val="85000"/>
                    <a:lumOff val="15000"/>
                  </a:schemeClr>
                </a:solidFill>
                <a:latin typeface="+mj-lt"/>
              </a:rPr>
              <a:t>Văn bản đề nghị (kiến nghị): </a:t>
            </a:r>
            <a:r>
              <a:rPr lang="vi-VN" sz="2800" dirty="0" smtClean="0">
                <a:latin typeface="+mj-lt"/>
              </a:rPr>
              <a:t>Là văn bản của các cá nhân (tập thể) gửi lên các cá nhân (tổ chức) có thẩm quyền để giải quyết một nhu cầu, quyền lợi chính đáng.</a:t>
            </a:r>
          </a:p>
          <a:p>
            <a:pPr>
              <a:lnSpc>
                <a:spcPct val="150000"/>
              </a:lnSpc>
            </a:pPr>
            <a:endParaRPr lang="vi-VN" sz="2800" dirty="0" smtClean="0">
              <a:latin typeface="+mj-lt"/>
            </a:endParaRPr>
          </a:p>
          <a:p>
            <a:pPr>
              <a:lnSpc>
                <a:spcPct val="150000"/>
              </a:lnSpc>
            </a:pPr>
            <a:r>
              <a:rPr lang="vi-VN" sz="2800" b="1" i="1" dirty="0" smtClean="0">
                <a:solidFill>
                  <a:schemeClr val="tx1">
                    <a:lumMod val="85000"/>
                    <a:lumOff val="15000"/>
                  </a:schemeClr>
                </a:solidFill>
                <a:latin typeface="+mj-lt"/>
              </a:rPr>
              <a:t>2. Văn bản báo cáo: </a:t>
            </a:r>
            <a:r>
              <a:rPr lang="vi-VN" sz="2800" dirty="0" smtClean="0">
                <a:latin typeface="+mj-lt"/>
              </a:rPr>
              <a:t>Là văn bản tổng hợp trình bày về tình hình, sự việc và các kết quả đã đạt được của một cá nhân hay tập thể gửi lên cấp trên.</a:t>
            </a:r>
            <a:endParaRPr lang="en-US" sz="2800" dirty="0">
              <a:latin typeface="+mj-lt"/>
            </a:endParaRPr>
          </a:p>
        </p:txBody>
      </p:sp>
    </p:spTree>
    <p:extLst>
      <p:ext uri="{BB962C8B-B14F-4D97-AF65-F5344CB8AC3E}">
        <p14:creationId xmlns:p14="http://schemas.microsoft.com/office/powerpoint/2010/main" val="31516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418289" y="826851"/>
            <a:ext cx="7295745" cy="461665"/>
          </a:xfrm>
          <a:prstGeom prst="rect">
            <a:avLst/>
          </a:prstGeom>
          <a:noFill/>
        </p:spPr>
        <p:txBody>
          <a:bodyPr wrap="square" rtlCol="0">
            <a:spAutoFit/>
          </a:bodyPr>
          <a:lstStyle/>
          <a:p>
            <a:r>
              <a:rPr lang="vi-VN" sz="2400" b="1" u="sng" dirty="0" smtClean="0">
                <a:solidFill>
                  <a:srgbClr val="FFFF00"/>
                </a:solidFill>
                <a:latin typeface="Times New Roman" panose="02020603050405020304" pitchFamily="18" charset="0"/>
              </a:rPr>
              <a:t>II. CÁCH LÀM VĂN BẢN TƯỜNG TRÌNH</a:t>
            </a:r>
            <a:endParaRPr lang="en-US" sz="2400" b="1" u="sng" dirty="0">
              <a:solidFill>
                <a:srgbClr val="FFFF00"/>
              </a:solidFill>
              <a:latin typeface="Calibri Light" panose="020F0302020204030204"/>
            </a:endParaRPr>
          </a:p>
        </p:txBody>
      </p:sp>
      <p:sp>
        <p:nvSpPr>
          <p:cNvPr id="6" name="TextBox 5"/>
          <p:cNvSpPr txBox="1"/>
          <p:nvPr/>
        </p:nvSpPr>
        <p:spPr>
          <a:xfrm>
            <a:off x="418289" y="1382550"/>
            <a:ext cx="6157609" cy="461665"/>
          </a:xfrm>
          <a:prstGeom prst="rect">
            <a:avLst/>
          </a:prstGeom>
          <a:noFill/>
        </p:spPr>
        <p:txBody>
          <a:bodyPr wrap="square" rtlCol="0">
            <a:spAutoFit/>
          </a:bodyPr>
          <a:lstStyle/>
          <a:p>
            <a:r>
              <a:rPr lang="vi-VN" sz="2400" b="1" i="1" dirty="0" smtClean="0">
                <a:solidFill>
                  <a:srgbClr val="FF0000"/>
                </a:solidFill>
                <a:latin typeface="Times New Roman" panose="02020603050405020304" pitchFamily="18" charset="0"/>
              </a:rPr>
              <a:t>1. Tình huống cần làm văn bản tường trình:</a:t>
            </a:r>
            <a:endParaRPr lang="en-US" sz="2400" b="1" i="1" dirty="0">
              <a:solidFill>
                <a:srgbClr val="FF0000"/>
              </a:solidFill>
              <a:latin typeface="Calibri Light" panose="020F0302020204030204"/>
            </a:endParaRPr>
          </a:p>
        </p:txBody>
      </p:sp>
      <p:sp>
        <p:nvSpPr>
          <p:cNvPr id="2" name="TextBox 1"/>
          <p:cNvSpPr txBox="1"/>
          <p:nvPr/>
        </p:nvSpPr>
        <p:spPr>
          <a:xfrm>
            <a:off x="1235413" y="1810992"/>
            <a:ext cx="9251004" cy="461665"/>
          </a:xfrm>
          <a:prstGeom prst="rect">
            <a:avLst/>
          </a:prstGeom>
          <a:noFill/>
        </p:spPr>
        <p:txBody>
          <a:bodyPr wrap="square" rtlCol="0">
            <a:spAutoFit/>
          </a:bodyPr>
          <a:lstStyle/>
          <a:p>
            <a:r>
              <a:rPr lang="vi-VN" sz="2400" dirty="0" smtClean="0">
                <a:solidFill>
                  <a:schemeClr val="bg1"/>
                </a:solidFill>
                <a:latin typeface="+mj-lt"/>
              </a:rPr>
              <a:t>Tình huống sau đây cần viết văn bản tường trình, đúng hay sai?</a:t>
            </a:r>
            <a:endParaRPr lang="en-US" sz="2400"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908277520"/>
              </p:ext>
            </p:extLst>
          </p:nvPr>
        </p:nvGraphicFramePr>
        <p:xfrm>
          <a:off x="747949" y="2501900"/>
          <a:ext cx="10730689" cy="3627120"/>
        </p:xfrm>
        <a:graphic>
          <a:graphicData uri="http://schemas.openxmlformats.org/drawingml/2006/table">
            <a:tbl>
              <a:tblPr firstRow="1" bandRow="1">
                <a:tableStyleId>{5940675A-B579-460E-94D1-54222C63F5DA}</a:tableStyleId>
              </a:tblPr>
              <a:tblGrid>
                <a:gridCol w="8678153">
                  <a:extLst>
                    <a:ext uri="{9D8B030D-6E8A-4147-A177-3AD203B41FA5}">
                      <a16:colId xmlns:a16="http://schemas.microsoft.com/office/drawing/2014/main" val="20000"/>
                    </a:ext>
                  </a:extLst>
                </a:gridCol>
                <a:gridCol w="2052536">
                  <a:extLst>
                    <a:ext uri="{9D8B030D-6E8A-4147-A177-3AD203B41FA5}">
                      <a16:colId xmlns:a16="http://schemas.microsoft.com/office/drawing/2014/main" val="20001"/>
                    </a:ext>
                  </a:extLst>
                </a:gridCol>
              </a:tblGrid>
              <a:tr h="370840">
                <a:tc>
                  <a:txBody>
                    <a:bodyPr/>
                    <a:lstStyle/>
                    <a:p>
                      <a:pPr algn="ctr"/>
                      <a:r>
                        <a:rPr lang="vi-VN" sz="2000" b="1" dirty="0" smtClean="0">
                          <a:solidFill>
                            <a:srgbClr val="FFFF00"/>
                          </a:solidFill>
                          <a:latin typeface="+mj-lt"/>
                        </a:rPr>
                        <a:t>Tình</a:t>
                      </a:r>
                      <a:r>
                        <a:rPr lang="vi-VN" sz="2000" b="1" baseline="0" dirty="0" smtClean="0">
                          <a:solidFill>
                            <a:srgbClr val="FFFF00"/>
                          </a:solidFill>
                          <a:latin typeface="+mj-lt"/>
                        </a:rPr>
                        <a:t> huống</a:t>
                      </a:r>
                      <a:endParaRPr lang="en-US" sz="2000" b="1" dirty="0">
                        <a:solidFill>
                          <a:srgbClr val="FFFF00"/>
                        </a:solidFill>
                        <a:latin typeface="+mj-lt"/>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vi-VN" sz="2000" b="1" dirty="0" smtClean="0">
                          <a:solidFill>
                            <a:srgbClr val="FFFF00"/>
                          </a:solidFill>
                          <a:latin typeface="+mj-lt"/>
                        </a:rPr>
                        <a:t>Viết văn</a:t>
                      </a:r>
                      <a:r>
                        <a:rPr lang="vi-VN" sz="2000" b="1" baseline="0" dirty="0" smtClean="0">
                          <a:solidFill>
                            <a:srgbClr val="FFFF00"/>
                          </a:solidFill>
                          <a:latin typeface="+mj-lt"/>
                        </a:rPr>
                        <a:t> bản tường trình</a:t>
                      </a:r>
                      <a:endParaRPr lang="en-US" sz="2000" b="1" dirty="0">
                        <a:solidFill>
                          <a:srgbClr val="FFFF00"/>
                        </a:solidFill>
                        <a:latin typeface="+mj-lt"/>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vi-VN" sz="2800" dirty="0" smtClean="0">
                          <a:solidFill>
                            <a:schemeClr val="bg1"/>
                          </a:solidFill>
                          <a:latin typeface="+mj-lt"/>
                        </a:rPr>
                        <a:t>a. Lớp</a:t>
                      </a:r>
                      <a:r>
                        <a:rPr lang="vi-VN" sz="2800" baseline="0" dirty="0" smtClean="0">
                          <a:solidFill>
                            <a:schemeClr val="bg1"/>
                          </a:solidFill>
                          <a:latin typeface="+mj-lt"/>
                        </a:rPr>
                        <a:t> em tự ý tổ chức đi tham quan mà không xin phép thầy, cô giáo chủ nhiệm.</a:t>
                      </a:r>
                      <a:endParaRPr lang="en-US" sz="2800" dirty="0">
                        <a:solidFill>
                          <a:schemeClr val="bg1"/>
                        </a:solidFill>
                        <a:latin typeface="+mj-lt"/>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dirty="0" smtClean="0">
                          <a:solidFill>
                            <a:schemeClr val="bg1"/>
                          </a:solidFill>
                          <a:latin typeface="+mj-lt"/>
                        </a:rPr>
                        <a:t>b. Em làm</a:t>
                      </a:r>
                      <a:r>
                        <a:rPr lang="vi-VN" sz="2800" baseline="0" dirty="0" smtClean="0">
                          <a:solidFill>
                            <a:schemeClr val="bg1"/>
                          </a:solidFill>
                          <a:latin typeface="+mj-lt"/>
                        </a:rPr>
                        <a:t> hỏng dụng cụ thí nghiệm trong giờ thực hành.</a:t>
                      </a:r>
                      <a:endParaRPr lang="en-US" sz="2800" dirty="0">
                        <a:solidFill>
                          <a:schemeClr val="bg1"/>
                        </a:solidFill>
                        <a:latin typeface="+mj-lt"/>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vi-VN" sz="2800" dirty="0" smtClean="0">
                          <a:solidFill>
                            <a:schemeClr val="bg1"/>
                          </a:solidFill>
                          <a:latin typeface="+mj-lt"/>
                        </a:rPr>
                        <a:t>c. Một</a:t>
                      </a:r>
                      <a:r>
                        <a:rPr lang="vi-VN" sz="2800" baseline="0" dirty="0" smtClean="0">
                          <a:solidFill>
                            <a:schemeClr val="bg1"/>
                          </a:solidFill>
                          <a:latin typeface="+mj-lt"/>
                        </a:rPr>
                        <a:t> số học sinh nói chuyện riêng làm mất trật tự trong giờ học.</a:t>
                      </a:r>
                      <a:endParaRPr lang="en-US" sz="2800" dirty="0">
                        <a:solidFill>
                          <a:schemeClr val="bg1"/>
                        </a:solidFill>
                        <a:latin typeface="+mj-lt"/>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vi-VN" sz="2800" dirty="0" smtClean="0">
                          <a:solidFill>
                            <a:schemeClr val="bg1"/>
                          </a:solidFill>
                          <a:latin typeface="+mj-lt"/>
                        </a:rPr>
                        <a:t>d. Gia đình</a:t>
                      </a:r>
                      <a:r>
                        <a:rPr lang="vi-VN" sz="2800" baseline="0" dirty="0" smtClean="0">
                          <a:solidFill>
                            <a:schemeClr val="bg1"/>
                          </a:solidFill>
                          <a:latin typeface="+mj-lt"/>
                        </a:rPr>
                        <a:t> em bị kẻ gian đột nhập lấy trộm tài sản.</a:t>
                      </a:r>
                      <a:endParaRPr lang="en-US" sz="2800" dirty="0">
                        <a:solidFill>
                          <a:schemeClr val="bg1"/>
                        </a:solidFill>
                        <a:latin typeface="+mj-lt"/>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8" name="TextBox 7"/>
          <p:cNvSpPr txBox="1"/>
          <p:nvPr/>
        </p:nvSpPr>
        <p:spPr>
          <a:xfrm>
            <a:off x="9572017" y="3356043"/>
            <a:ext cx="1702340" cy="461665"/>
          </a:xfrm>
          <a:prstGeom prst="rect">
            <a:avLst/>
          </a:prstGeom>
          <a:noFill/>
        </p:spPr>
        <p:txBody>
          <a:bodyPr wrap="square" rtlCol="0">
            <a:spAutoFit/>
          </a:bodyPr>
          <a:lstStyle/>
          <a:p>
            <a:r>
              <a:rPr lang="vi-VN" sz="2400" dirty="0" smtClean="0">
                <a:solidFill>
                  <a:srgbClr val="FFFF00"/>
                </a:solidFill>
                <a:latin typeface="+mj-lt"/>
              </a:rPr>
              <a:t>Đúng</a:t>
            </a:r>
            <a:endParaRPr lang="en-US" sz="2400" dirty="0">
              <a:solidFill>
                <a:srgbClr val="FFFF00"/>
              </a:solidFill>
              <a:latin typeface="+mj-lt"/>
            </a:endParaRPr>
          </a:p>
        </p:txBody>
      </p:sp>
      <p:sp>
        <p:nvSpPr>
          <p:cNvPr id="9" name="TextBox 8"/>
          <p:cNvSpPr txBox="1"/>
          <p:nvPr/>
        </p:nvSpPr>
        <p:spPr>
          <a:xfrm>
            <a:off x="9572017" y="4189379"/>
            <a:ext cx="1702340" cy="461665"/>
          </a:xfrm>
          <a:prstGeom prst="rect">
            <a:avLst/>
          </a:prstGeom>
          <a:noFill/>
        </p:spPr>
        <p:txBody>
          <a:bodyPr wrap="square" rtlCol="0">
            <a:spAutoFit/>
          </a:bodyPr>
          <a:lstStyle/>
          <a:p>
            <a:r>
              <a:rPr lang="vi-VN" sz="2400" dirty="0" smtClean="0">
                <a:solidFill>
                  <a:srgbClr val="FFFF00"/>
                </a:solidFill>
                <a:latin typeface="+mj-lt"/>
              </a:rPr>
              <a:t>Đúng</a:t>
            </a:r>
            <a:endParaRPr lang="en-US" sz="2400" dirty="0">
              <a:solidFill>
                <a:srgbClr val="FFFF00"/>
              </a:solidFill>
              <a:latin typeface="+mj-lt"/>
            </a:endParaRPr>
          </a:p>
        </p:txBody>
      </p:sp>
      <p:sp>
        <p:nvSpPr>
          <p:cNvPr id="10" name="TextBox 9"/>
          <p:cNvSpPr txBox="1"/>
          <p:nvPr/>
        </p:nvSpPr>
        <p:spPr>
          <a:xfrm>
            <a:off x="9572017" y="4808761"/>
            <a:ext cx="1877438" cy="830997"/>
          </a:xfrm>
          <a:prstGeom prst="rect">
            <a:avLst/>
          </a:prstGeom>
          <a:noFill/>
        </p:spPr>
        <p:txBody>
          <a:bodyPr wrap="square" rtlCol="0">
            <a:spAutoFit/>
          </a:bodyPr>
          <a:lstStyle/>
          <a:p>
            <a:r>
              <a:rPr lang="vi-VN" sz="2400" dirty="0" smtClean="0">
                <a:solidFill>
                  <a:srgbClr val="FFFF00"/>
                </a:solidFill>
                <a:latin typeface="+mj-lt"/>
              </a:rPr>
              <a:t>Sai (Viết bản kiểm điểm)</a:t>
            </a:r>
            <a:endParaRPr lang="en-US" sz="2400" dirty="0">
              <a:solidFill>
                <a:srgbClr val="FFFF00"/>
              </a:solidFill>
              <a:latin typeface="+mj-lt"/>
            </a:endParaRPr>
          </a:p>
        </p:txBody>
      </p:sp>
      <p:sp>
        <p:nvSpPr>
          <p:cNvPr id="11" name="TextBox 10"/>
          <p:cNvSpPr txBox="1"/>
          <p:nvPr/>
        </p:nvSpPr>
        <p:spPr>
          <a:xfrm>
            <a:off x="9635247" y="5639758"/>
            <a:ext cx="1702340" cy="461665"/>
          </a:xfrm>
          <a:prstGeom prst="rect">
            <a:avLst/>
          </a:prstGeom>
          <a:noFill/>
        </p:spPr>
        <p:txBody>
          <a:bodyPr wrap="square" rtlCol="0">
            <a:spAutoFit/>
          </a:bodyPr>
          <a:lstStyle/>
          <a:p>
            <a:r>
              <a:rPr lang="vi-VN" sz="2400" dirty="0" smtClean="0">
                <a:solidFill>
                  <a:srgbClr val="FFFF00"/>
                </a:solidFill>
                <a:latin typeface="+mj-lt"/>
              </a:rPr>
              <a:t>Đúng</a:t>
            </a:r>
            <a:endParaRPr lang="en-US" sz="2400" dirty="0">
              <a:solidFill>
                <a:srgbClr val="FFFF00"/>
              </a:solidFill>
              <a:latin typeface="+mj-lt"/>
            </a:endParaRPr>
          </a:p>
        </p:txBody>
      </p:sp>
    </p:spTree>
    <p:extLst>
      <p:ext uri="{BB962C8B-B14F-4D97-AF65-F5344CB8AC3E}">
        <p14:creationId xmlns:p14="http://schemas.microsoft.com/office/powerpoint/2010/main" val="7702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418289" y="826851"/>
            <a:ext cx="7295745" cy="461665"/>
          </a:xfrm>
          <a:prstGeom prst="rect">
            <a:avLst/>
          </a:prstGeom>
          <a:noFill/>
        </p:spPr>
        <p:txBody>
          <a:bodyPr wrap="square" rtlCol="0">
            <a:spAutoFit/>
          </a:bodyPr>
          <a:lstStyle/>
          <a:p>
            <a:r>
              <a:rPr lang="vi-VN" sz="2400" b="1" u="sng" dirty="0" smtClean="0">
                <a:solidFill>
                  <a:srgbClr val="FFFF00"/>
                </a:solidFill>
                <a:latin typeface="Times New Roman" panose="02020603050405020304" pitchFamily="18" charset="0"/>
              </a:rPr>
              <a:t>II. CÁCH LÀM VĂN BẢN TƯỜNG TRÌNH</a:t>
            </a:r>
            <a:endParaRPr lang="en-US" sz="2400" b="1" u="sng" dirty="0">
              <a:solidFill>
                <a:srgbClr val="FFFF00"/>
              </a:solidFill>
              <a:latin typeface="Calibri Light" panose="020F0302020204030204"/>
            </a:endParaRPr>
          </a:p>
        </p:txBody>
      </p:sp>
      <p:sp>
        <p:nvSpPr>
          <p:cNvPr id="5" name="TextBox 4"/>
          <p:cNvSpPr txBox="1"/>
          <p:nvPr/>
        </p:nvSpPr>
        <p:spPr>
          <a:xfrm>
            <a:off x="418289" y="1382550"/>
            <a:ext cx="6157609" cy="461665"/>
          </a:xfrm>
          <a:prstGeom prst="rect">
            <a:avLst/>
          </a:prstGeom>
          <a:noFill/>
        </p:spPr>
        <p:txBody>
          <a:bodyPr wrap="square" rtlCol="0">
            <a:spAutoFit/>
          </a:bodyPr>
          <a:lstStyle/>
          <a:p>
            <a:r>
              <a:rPr lang="vi-VN" sz="2400" b="1" i="1" dirty="0" smtClean="0">
                <a:solidFill>
                  <a:srgbClr val="FF0000"/>
                </a:solidFill>
                <a:latin typeface="Times New Roman" panose="02020603050405020304" pitchFamily="18" charset="0"/>
              </a:rPr>
              <a:t>1. Tình huống cần làm văn bản tường trình:</a:t>
            </a:r>
            <a:endParaRPr lang="en-US" sz="2400" b="1" i="1" dirty="0">
              <a:solidFill>
                <a:srgbClr val="FF0000"/>
              </a:solidFill>
              <a:latin typeface="Calibri Light" panose="020F0302020204030204"/>
            </a:endParaRPr>
          </a:p>
        </p:txBody>
      </p:sp>
      <p:sp>
        <p:nvSpPr>
          <p:cNvPr id="6" name="TextBox 5"/>
          <p:cNvSpPr txBox="1"/>
          <p:nvPr/>
        </p:nvSpPr>
        <p:spPr>
          <a:xfrm>
            <a:off x="418288" y="1844215"/>
            <a:ext cx="6157609" cy="461665"/>
          </a:xfrm>
          <a:prstGeom prst="rect">
            <a:avLst/>
          </a:prstGeom>
          <a:noFill/>
        </p:spPr>
        <p:txBody>
          <a:bodyPr wrap="square" rtlCol="0">
            <a:spAutoFit/>
          </a:bodyPr>
          <a:lstStyle/>
          <a:p>
            <a:r>
              <a:rPr lang="vi-VN" sz="2400" b="1" i="1" dirty="0" smtClean="0">
                <a:solidFill>
                  <a:srgbClr val="FF0000"/>
                </a:solidFill>
                <a:latin typeface="Times New Roman" panose="02020603050405020304" pitchFamily="18" charset="0"/>
              </a:rPr>
              <a:t>2. Cách làm văn bản tường trình:</a:t>
            </a:r>
            <a:endParaRPr lang="en-US" sz="2400" b="1" i="1" dirty="0">
              <a:solidFill>
                <a:srgbClr val="FF0000"/>
              </a:solidFill>
              <a:latin typeface="Calibri Light" panose="020F0302020204030204"/>
            </a:endParaRPr>
          </a:p>
        </p:txBody>
      </p:sp>
    </p:spTree>
    <p:extLst>
      <p:ext uri="{BB962C8B-B14F-4D97-AF65-F5344CB8AC3E}">
        <p14:creationId xmlns:p14="http://schemas.microsoft.com/office/powerpoint/2010/main" val="357816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3174460" y="282943"/>
            <a:ext cx="6096000" cy="707886"/>
          </a:xfrm>
          <a:prstGeom prst="rect">
            <a:avLst/>
          </a:prstGeom>
        </p:spPr>
        <p:txBody>
          <a:bodyPr>
            <a:spAutoFit/>
          </a:bodyPr>
          <a:lstStyle/>
          <a:p>
            <a:pPr algn="ctr"/>
            <a:r>
              <a:rPr lang="vi-VN" sz="2000" dirty="0">
                <a:solidFill>
                  <a:schemeClr val="bg1"/>
                </a:solidFill>
                <a:latin typeface="+mj-lt"/>
              </a:rPr>
              <a:t>CỘNG HÒA XÃ HỘI CHỦ NGHĨA VIỆT NAM</a:t>
            </a:r>
          </a:p>
          <a:p>
            <a:pPr algn="ctr"/>
            <a:r>
              <a:rPr lang="vi-VN" sz="2000" dirty="0">
                <a:solidFill>
                  <a:schemeClr val="bg1"/>
                </a:solidFill>
                <a:latin typeface="+mj-lt"/>
              </a:rPr>
              <a:t>Độc lập – Tự do – Hạnh phúc</a:t>
            </a:r>
          </a:p>
        </p:txBody>
      </p:sp>
      <p:sp>
        <p:nvSpPr>
          <p:cNvPr id="3" name="Rectangle 2"/>
          <p:cNvSpPr/>
          <p:nvPr/>
        </p:nvSpPr>
        <p:spPr>
          <a:xfrm>
            <a:off x="6358646" y="1013112"/>
            <a:ext cx="5575565" cy="400110"/>
          </a:xfrm>
          <a:prstGeom prst="rect">
            <a:avLst/>
          </a:prstGeom>
        </p:spPr>
        <p:txBody>
          <a:bodyPr wrap="none">
            <a:spAutoFit/>
          </a:bodyPr>
          <a:lstStyle/>
          <a:p>
            <a:pPr algn="r"/>
            <a:r>
              <a:rPr lang="vi-VN" sz="2000" dirty="0">
                <a:solidFill>
                  <a:schemeClr val="bg1"/>
                </a:solidFill>
                <a:latin typeface="+mj-lt"/>
              </a:rPr>
              <a:t>Thành phố Hồ Chí Minh, ngày 12 tháng 1 năm 2004</a:t>
            </a:r>
          </a:p>
        </p:txBody>
      </p:sp>
      <p:cxnSp>
        <p:nvCxnSpPr>
          <p:cNvPr id="5" name="Straight Connector 4"/>
          <p:cNvCxnSpPr/>
          <p:nvPr/>
        </p:nvCxnSpPr>
        <p:spPr>
          <a:xfrm>
            <a:off x="5842268" y="971373"/>
            <a:ext cx="46368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2071991" y="1413222"/>
            <a:ext cx="8813260" cy="5016758"/>
          </a:xfrm>
          <a:prstGeom prst="rect">
            <a:avLst/>
          </a:prstGeom>
        </p:spPr>
        <p:txBody>
          <a:bodyPr wrap="square">
            <a:spAutoFit/>
          </a:bodyPr>
          <a:lstStyle/>
          <a:p>
            <a:pPr algn="ctr"/>
            <a:r>
              <a:rPr lang="vi-VN" sz="2000" b="1" dirty="0">
                <a:solidFill>
                  <a:schemeClr val="bg1"/>
                </a:solidFill>
                <a:latin typeface="+mj-lt"/>
              </a:rPr>
              <a:t>BẢN TƯỜNG TRÌNH</a:t>
            </a:r>
          </a:p>
          <a:p>
            <a:pPr algn="ctr"/>
            <a:r>
              <a:rPr lang="vi-VN" sz="2000" b="1" dirty="0">
                <a:solidFill>
                  <a:schemeClr val="bg1"/>
                </a:solidFill>
                <a:latin typeface="+mj-lt"/>
              </a:rPr>
              <a:t>Về việc nộp bài chậm</a:t>
            </a:r>
          </a:p>
          <a:p>
            <a:pPr algn="ctr"/>
            <a:endParaRPr lang="vi-VN" sz="2000" b="1" dirty="0">
              <a:solidFill>
                <a:schemeClr val="bg1"/>
              </a:solidFill>
              <a:latin typeface="+mj-lt"/>
            </a:endParaRPr>
          </a:p>
          <a:p>
            <a:pPr algn="just"/>
            <a:r>
              <a:rPr lang="vi-VN" sz="2000" dirty="0">
                <a:solidFill>
                  <a:schemeClr val="bg1"/>
                </a:solidFill>
                <a:latin typeface="+mj-lt"/>
              </a:rPr>
              <a:t>   Kính gửi: Cô Nguyễn Thị Hương, giáo viên Ngữ văn lớp 8A</a:t>
            </a:r>
          </a:p>
          <a:p>
            <a:pPr algn="just"/>
            <a:r>
              <a:rPr lang="vi-VN" sz="2000" dirty="0">
                <a:solidFill>
                  <a:schemeClr val="bg1"/>
                </a:solidFill>
                <a:latin typeface="+mj-lt"/>
              </a:rPr>
              <a:t>   Em là Phạm Việt Dũng, học sinh lớp 8A Trường THCS Bình Minh, xin phép được tường trình với cô một việc như sau:</a:t>
            </a:r>
          </a:p>
          <a:p>
            <a:pPr algn="just"/>
            <a:r>
              <a:rPr lang="vi-VN" sz="2000" dirty="0">
                <a:solidFill>
                  <a:schemeClr val="bg1"/>
                </a:solidFill>
                <a:latin typeface="+mj-lt"/>
              </a:rPr>
              <a:t>   Vừa qua, cô dặn chúng em viết bài tập làm văn ở nhà và nộp bài cho cô vào ngày 10 tháng 1 năm 2004. Không may, bố em bị ốm phải nằm viện. Em phải giúp mẹ chăm sóc bố nên không viết kịp bài văn theo đúng yêu cầu của cô.</a:t>
            </a:r>
          </a:p>
          <a:p>
            <a:pPr algn="just"/>
            <a:r>
              <a:rPr lang="vi-VN" sz="2000" dirty="0">
                <a:solidFill>
                  <a:schemeClr val="bg1"/>
                </a:solidFill>
                <a:latin typeface="+mj-lt"/>
              </a:rPr>
              <a:t>    Em xin cam đoan sự việc trên là có thực và xin cô cho phép em nộp bài vào ngày 15 tháng 1 năm 2004.</a:t>
            </a:r>
          </a:p>
          <a:p>
            <a:pPr lvl="8" algn="ctr"/>
            <a:r>
              <a:rPr lang="vi-VN" sz="2000" dirty="0">
                <a:solidFill>
                  <a:schemeClr val="bg1"/>
                </a:solidFill>
                <a:latin typeface="+mj-lt"/>
              </a:rPr>
              <a:t>Người làm tường trình</a:t>
            </a:r>
          </a:p>
          <a:p>
            <a:pPr lvl="8" algn="ctr"/>
            <a:endParaRPr lang="vi-VN" sz="2000" dirty="0">
              <a:solidFill>
                <a:schemeClr val="bg1"/>
              </a:solidFill>
              <a:latin typeface="+mj-lt"/>
            </a:endParaRPr>
          </a:p>
          <a:p>
            <a:pPr lvl="8" algn="ctr"/>
            <a:endParaRPr lang="vi-VN" sz="2000" dirty="0">
              <a:solidFill>
                <a:schemeClr val="bg1"/>
              </a:solidFill>
              <a:latin typeface="+mj-lt"/>
            </a:endParaRPr>
          </a:p>
          <a:p>
            <a:pPr lvl="8" algn="ctr"/>
            <a:endParaRPr lang="vi-VN" sz="2000" dirty="0">
              <a:solidFill>
                <a:schemeClr val="bg1"/>
              </a:solidFill>
              <a:latin typeface="+mj-lt"/>
            </a:endParaRPr>
          </a:p>
          <a:p>
            <a:pPr lvl="8" algn="ctr"/>
            <a:r>
              <a:rPr lang="vi-VN" sz="2000" dirty="0">
                <a:solidFill>
                  <a:schemeClr val="bg1"/>
                </a:solidFill>
                <a:latin typeface="+mj-lt"/>
              </a:rPr>
              <a:t>Phạm Việt Dũng</a:t>
            </a:r>
            <a:endParaRPr lang="en-US" sz="2000" dirty="0">
              <a:solidFill>
                <a:schemeClr val="bg1"/>
              </a:solidFill>
              <a:latin typeface="+mj-lt"/>
            </a:endParaRPr>
          </a:p>
        </p:txBody>
      </p:sp>
      <p:sp>
        <p:nvSpPr>
          <p:cNvPr id="7" name="TextBox 6"/>
          <p:cNvSpPr txBox="1"/>
          <p:nvPr/>
        </p:nvSpPr>
        <p:spPr>
          <a:xfrm>
            <a:off x="586902" y="282943"/>
            <a:ext cx="238976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Quốc hiệu, tiêu ngữ</a:t>
            </a:r>
            <a:endParaRPr lang="en-US" sz="2000" dirty="0">
              <a:solidFill>
                <a:schemeClr val="tx1"/>
              </a:solidFill>
              <a:latin typeface="+mj-lt"/>
            </a:endParaRPr>
          </a:p>
        </p:txBody>
      </p:sp>
      <p:sp>
        <p:nvSpPr>
          <p:cNvPr id="12" name="TextBox 11"/>
          <p:cNvSpPr txBox="1"/>
          <p:nvPr/>
        </p:nvSpPr>
        <p:spPr>
          <a:xfrm>
            <a:off x="586902" y="1013112"/>
            <a:ext cx="306097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Địa điểm, ngày tháng năm</a:t>
            </a:r>
            <a:endParaRPr lang="en-US" sz="2000" dirty="0">
              <a:solidFill>
                <a:schemeClr val="tx1"/>
              </a:solidFill>
              <a:latin typeface="+mj-lt"/>
            </a:endParaRPr>
          </a:p>
        </p:txBody>
      </p:sp>
      <p:sp>
        <p:nvSpPr>
          <p:cNvPr id="13" name="TextBox 12"/>
          <p:cNvSpPr txBox="1"/>
          <p:nvPr/>
        </p:nvSpPr>
        <p:spPr>
          <a:xfrm>
            <a:off x="586902" y="1543226"/>
            <a:ext cx="306097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Tên văn bản</a:t>
            </a:r>
            <a:endParaRPr lang="en-US" sz="2000" dirty="0">
              <a:solidFill>
                <a:schemeClr val="tx1"/>
              </a:solidFill>
              <a:latin typeface="+mj-lt"/>
            </a:endParaRPr>
          </a:p>
        </p:txBody>
      </p:sp>
      <p:sp>
        <p:nvSpPr>
          <p:cNvPr id="14" name="TextBox 13"/>
          <p:cNvSpPr txBox="1"/>
          <p:nvPr/>
        </p:nvSpPr>
        <p:spPr>
          <a:xfrm>
            <a:off x="77820" y="2323990"/>
            <a:ext cx="22568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dirty="0" smtClean="0">
                <a:solidFill>
                  <a:schemeClr val="tx1"/>
                </a:solidFill>
                <a:latin typeface="+mj-lt"/>
              </a:rPr>
              <a:t>Người (cơ quan) nhận</a:t>
            </a:r>
            <a:endParaRPr lang="en-US" dirty="0">
              <a:solidFill>
                <a:schemeClr val="tx1"/>
              </a:solidFill>
              <a:latin typeface="+mj-lt"/>
            </a:endParaRPr>
          </a:p>
        </p:txBody>
      </p:sp>
      <p:sp>
        <p:nvSpPr>
          <p:cNvPr id="15" name="TextBox 14"/>
          <p:cNvSpPr txBox="1"/>
          <p:nvPr/>
        </p:nvSpPr>
        <p:spPr>
          <a:xfrm>
            <a:off x="223739" y="2737727"/>
            <a:ext cx="18677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dirty="0" smtClean="0">
                <a:solidFill>
                  <a:schemeClr val="tx1"/>
                </a:solidFill>
                <a:latin typeface="+mj-lt"/>
              </a:rPr>
              <a:t>Người tường trình</a:t>
            </a:r>
            <a:endParaRPr lang="en-US" dirty="0">
              <a:solidFill>
                <a:schemeClr val="tx1"/>
              </a:solidFill>
              <a:latin typeface="+mj-lt"/>
            </a:endParaRPr>
          </a:p>
        </p:txBody>
      </p:sp>
      <p:sp>
        <p:nvSpPr>
          <p:cNvPr id="16" name="TextBox 15"/>
          <p:cNvSpPr txBox="1"/>
          <p:nvPr/>
        </p:nvSpPr>
        <p:spPr>
          <a:xfrm>
            <a:off x="311283" y="3302601"/>
            <a:ext cx="159533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Nội dung tường trình</a:t>
            </a:r>
            <a:endParaRPr lang="en-US" sz="2000" dirty="0">
              <a:solidFill>
                <a:schemeClr val="tx1"/>
              </a:solidFill>
              <a:latin typeface="+mj-lt"/>
            </a:endParaRPr>
          </a:p>
        </p:txBody>
      </p:sp>
      <p:sp>
        <p:nvSpPr>
          <p:cNvPr id="17" name="TextBox 16"/>
          <p:cNvSpPr txBox="1"/>
          <p:nvPr/>
        </p:nvSpPr>
        <p:spPr>
          <a:xfrm>
            <a:off x="277237" y="4206029"/>
            <a:ext cx="186284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Lời đề nghị hoặc cam đoan</a:t>
            </a:r>
            <a:endParaRPr lang="en-US" sz="2000" dirty="0">
              <a:solidFill>
                <a:schemeClr val="tx1"/>
              </a:solidFill>
              <a:latin typeface="+mj-lt"/>
            </a:endParaRPr>
          </a:p>
        </p:txBody>
      </p:sp>
      <p:sp>
        <p:nvSpPr>
          <p:cNvPr id="18" name="TextBox 17"/>
          <p:cNvSpPr txBox="1"/>
          <p:nvPr/>
        </p:nvSpPr>
        <p:spPr>
          <a:xfrm>
            <a:off x="311283" y="5471892"/>
            <a:ext cx="40613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2000" dirty="0" smtClean="0">
                <a:solidFill>
                  <a:schemeClr val="tx1"/>
                </a:solidFill>
                <a:latin typeface="+mj-lt"/>
              </a:rPr>
              <a:t>Chữ kí, họ và tên người tường trình</a:t>
            </a:r>
            <a:endParaRPr lang="en-US" sz="2000" dirty="0">
              <a:solidFill>
                <a:schemeClr val="tx1"/>
              </a:solidFill>
              <a:latin typeface="+mj-lt"/>
            </a:endParaRPr>
          </a:p>
        </p:txBody>
      </p:sp>
    </p:spTree>
    <p:extLst>
      <p:ext uri="{BB962C8B-B14F-4D97-AF65-F5344CB8AC3E}">
        <p14:creationId xmlns:p14="http://schemas.microsoft.com/office/powerpoint/2010/main" val="16877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2">
                                            <p:txEl>
                                              <p:pRg st="0" end="0"/>
                                            </p:txEl>
                                          </p:spTgt>
                                        </p:tgtEl>
                                        <p:attrNameLst>
                                          <p:attrName>style.color</p:attrName>
                                        </p:attrNameLst>
                                      </p:cBhvr>
                                      <p:to>
                                        <p:clrVal>
                                          <a:schemeClr val="accent2"/>
                                        </p:clrVal>
                                      </p:to>
                                    </p:set>
                                    <p:set>
                                      <p:cBhvr>
                                        <p:cTn id="12" dur="500" fill="hold"/>
                                        <p:tgtEl>
                                          <p:spTgt spid="2">
                                            <p:txEl>
                                              <p:pRg st="0" end="0"/>
                                            </p:txEl>
                                          </p:spTgt>
                                        </p:tgtEl>
                                        <p:attrNameLst>
                                          <p:attrName>fillcolor</p:attrName>
                                        </p:attrNameLst>
                                      </p:cBhvr>
                                      <p:to>
                                        <p:clrVal>
                                          <a:schemeClr val="accent2"/>
                                        </p:clrVal>
                                      </p:to>
                                    </p:set>
                                    <p:set>
                                      <p:cBhvr>
                                        <p:cTn id="13" dur="500" fill="hold"/>
                                        <p:tgtEl>
                                          <p:spTgt spid="2">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2">
                                            <p:txEl>
                                              <p:pRg st="1" end="1"/>
                                            </p:txEl>
                                          </p:spTgt>
                                        </p:tgtEl>
                                        <p:attrNameLst>
                                          <p:attrName>style.color</p:attrName>
                                        </p:attrNameLst>
                                      </p:cBhvr>
                                      <p:to>
                                        <p:clrVal>
                                          <a:schemeClr val="accent2"/>
                                        </p:clrVal>
                                      </p:to>
                                    </p:set>
                                    <p:set>
                                      <p:cBhvr>
                                        <p:cTn id="18" dur="500" fill="hold"/>
                                        <p:tgtEl>
                                          <p:spTgt spid="2">
                                            <p:txEl>
                                              <p:pRg st="1" end="1"/>
                                            </p:txEl>
                                          </p:spTgt>
                                        </p:tgtEl>
                                        <p:attrNameLst>
                                          <p:attrName>fillcolor</p:attrName>
                                        </p:attrNameLst>
                                      </p:cBhvr>
                                      <p:to>
                                        <p:clrVal>
                                          <a:schemeClr val="accent2"/>
                                        </p:clrVal>
                                      </p:to>
                                    </p:set>
                                    <p:set>
                                      <p:cBhvr>
                                        <p:cTn id="19" dur="500" fill="hold"/>
                                        <p:tgtEl>
                                          <p:spTgt spid="2">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3">
                                            <p:txEl>
                                              <p:pRg st="0" end="0"/>
                                            </p:txEl>
                                          </p:spTgt>
                                        </p:tgtEl>
                                        <p:attrNameLst>
                                          <p:attrName>style.color</p:attrName>
                                        </p:attrNameLst>
                                      </p:cBhvr>
                                      <p:to>
                                        <p:clrVal>
                                          <a:schemeClr val="accent2"/>
                                        </p:clrVal>
                                      </p:to>
                                    </p:set>
                                    <p:set>
                                      <p:cBhvr>
                                        <p:cTn id="29" dur="500" fill="hold"/>
                                        <p:tgtEl>
                                          <p:spTgt spid="3">
                                            <p:txEl>
                                              <p:pRg st="0" end="0"/>
                                            </p:txEl>
                                          </p:spTgt>
                                        </p:tgtEl>
                                        <p:attrNameLst>
                                          <p:attrName>fillcolor</p:attrName>
                                        </p:attrNameLst>
                                      </p:cBhvr>
                                      <p:to>
                                        <p:clrVal>
                                          <a:schemeClr val="accent2"/>
                                        </p:clrVal>
                                      </p:to>
                                    </p:set>
                                    <p:set>
                                      <p:cBhvr>
                                        <p:cTn id="30" dur="500" fill="hold"/>
                                        <p:tgtEl>
                                          <p:spTgt spid="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mph" presetSubtype="0" fill="hold" nodeType="clickEffect">
                                  <p:stCondLst>
                                    <p:cond delay="0"/>
                                  </p:stCondLst>
                                  <p:iterate type="lt">
                                    <p:tmPct val="4000"/>
                                  </p:iterate>
                                  <p:childTnLst>
                                    <p:set>
                                      <p:cBhvr override="childStyle">
                                        <p:cTn id="39" dur="500" fill="hold"/>
                                        <p:tgtEl>
                                          <p:spTgt spid="6">
                                            <p:txEl>
                                              <p:pRg st="0" end="0"/>
                                            </p:txEl>
                                          </p:spTgt>
                                        </p:tgtEl>
                                        <p:attrNameLst>
                                          <p:attrName>style.color</p:attrName>
                                        </p:attrNameLst>
                                      </p:cBhvr>
                                      <p:to>
                                        <p:clrVal>
                                          <a:srgbClr val="FFFF00"/>
                                        </p:clrVal>
                                      </p:to>
                                    </p:set>
                                    <p:set>
                                      <p:cBhvr>
                                        <p:cTn id="40" dur="500" fill="hold"/>
                                        <p:tgtEl>
                                          <p:spTgt spid="6">
                                            <p:txEl>
                                              <p:pRg st="0" end="0"/>
                                            </p:txEl>
                                          </p:spTgt>
                                        </p:tgtEl>
                                        <p:attrNameLst>
                                          <p:attrName>fillcolor</p:attrName>
                                        </p:attrNameLst>
                                      </p:cBhvr>
                                      <p:to>
                                        <p:clrVal>
                                          <a:srgbClr val="FFFF00"/>
                                        </p:clrVal>
                                      </p:to>
                                    </p:set>
                                    <p:set>
                                      <p:cBhvr>
                                        <p:cTn id="41" dur="500" fill="hold"/>
                                        <p:tgtEl>
                                          <p:spTgt spid="6">
                                            <p:txEl>
                                              <p:pRg st="0" end="0"/>
                                            </p:txEl>
                                          </p:spTgt>
                                        </p:tgtEl>
                                        <p:attrNameLst>
                                          <p:attrName>fill.type</p:attrName>
                                        </p:attrNameLst>
                                      </p:cBhvr>
                                      <p:to>
                                        <p:strVal val="solid"/>
                                      </p:to>
                                    </p:set>
                                  </p:childTnLst>
                                </p:cTn>
                              </p:par>
                              <p:par>
                                <p:cTn id="42" presetID="16" presetClass="emph" presetSubtype="0" fill="hold" nodeType="withEffect">
                                  <p:stCondLst>
                                    <p:cond delay="0"/>
                                  </p:stCondLst>
                                  <p:iterate type="lt">
                                    <p:tmPct val="4000"/>
                                  </p:iterate>
                                  <p:childTnLst>
                                    <p:set>
                                      <p:cBhvr override="childStyle">
                                        <p:cTn id="43" dur="500" fill="hold"/>
                                        <p:tgtEl>
                                          <p:spTgt spid="6">
                                            <p:txEl>
                                              <p:pRg st="1" end="1"/>
                                            </p:txEl>
                                          </p:spTgt>
                                        </p:tgtEl>
                                        <p:attrNameLst>
                                          <p:attrName>style.color</p:attrName>
                                        </p:attrNameLst>
                                      </p:cBhvr>
                                      <p:to>
                                        <p:clrVal>
                                          <a:srgbClr val="FFFF00"/>
                                        </p:clrVal>
                                      </p:to>
                                    </p:set>
                                    <p:set>
                                      <p:cBhvr>
                                        <p:cTn id="44" dur="500" fill="hold"/>
                                        <p:tgtEl>
                                          <p:spTgt spid="6">
                                            <p:txEl>
                                              <p:pRg st="1" end="1"/>
                                            </p:txEl>
                                          </p:spTgt>
                                        </p:tgtEl>
                                        <p:attrNameLst>
                                          <p:attrName>fillcolor</p:attrName>
                                        </p:attrNameLst>
                                      </p:cBhvr>
                                      <p:to>
                                        <p:clrVal>
                                          <a:srgbClr val="FFFF00"/>
                                        </p:clrVal>
                                      </p:to>
                                    </p:set>
                                    <p:set>
                                      <p:cBhvr>
                                        <p:cTn id="45" dur="500" fill="hold"/>
                                        <p:tgtEl>
                                          <p:spTgt spid="6">
                                            <p:txEl>
                                              <p:pRg st="1" end="1"/>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6">
                                            <p:txEl>
                                              <p:pRg st="3" end="3"/>
                                            </p:txEl>
                                          </p:spTgt>
                                        </p:tgtEl>
                                        <p:attrNameLst>
                                          <p:attrName>style.color</p:attrName>
                                        </p:attrNameLst>
                                      </p:cBhvr>
                                      <p:to>
                                        <p:clrVal>
                                          <a:schemeClr val="accent2"/>
                                        </p:clrVal>
                                      </p:to>
                                    </p:set>
                                    <p:set>
                                      <p:cBhvr>
                                        <p:cTn id="55" dur="500" fill="hold"/>
                                        <p:tgtEl>
                                          <p:spTgt spid="6">
                                            <p:txEl>
                                              <p:pRg st="3" end="3"/>
                                            </p:txEl>
                                          </p:spTgt>
                                        </p:tgtEl>
                                        <p:attrNameLst>
                                          <p:attrName>fillcolor</p:attrName>
                                        </p:attrNameLst>
                                      </p:cBhvr>
                                      <p:to>
                                        <p:clrVal>
                                          <a:schemeClr val="accent2"/>
                                        </p:clrVal>
                                      </p:to>
                                    </p:set>
                                    <p:set>
                                      <p:cBhvr>
                                        <p:cTn id="56" dur="500" fill="hold"/>
                                        <p:tgtEl>
                                          <p:spTgt spid="6">
                                            <p:txEl>
                                              <p:pRg st="3" end="3"/>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mph" presetSubtype="0" fill="hold" nodeType="clickEffect">
                                  <p:stCondLst>
                                    <p:cond delay="0"/>
                                  </p:stCondLst>
                                  <p:iterate type="lt">
                                    <p:tmPct val="4000"/>
                                  </p:iterate>
                                  <p:childTnLst>
                                    <p:set>
                                      <p:cBhvr override="childStyle">
                                        <p:cTn id="65" dur="500" fill="hold"/>
                                        <p:tgtEl>
                                          <p:spTgt spid="6">
                                            <p:txEl>
                                              <p:pRg st="4" end="4"/>
                                            </p:txEl>
                                          </p:spTgt>
                                        </p:tgtEl>
                                        <p:attrNameLst>
                                          <p:attrName>style.color</p:attrName>
                                        </p:attrNameLst>
                                      </p:cBhvr>
                                      <p:to>
                                        <p:clrVal>
                                          <a:schemeClr val="accent2"/>
                                        </p:clrVal>
                                      </p:to>
                                    </p:set>
                                    <p:set>
                                      <p:cBhvr>
                                        <p:cTn id="66" dur="500" fill="hold"/>
                                        <p:tgtEl>
                                          <p:spTgt spid="6">
                                            <p:txEl>
                                              <p:pRg st="4" end="4"/>
                                            </p:txEl>
                                          </p:spTgt>
                                        </p:tgtEl>
                                        <p:attrNameLst>
                                          <p:attrName>fillcolor</p:attrName>
                                        </p:attrNameLst>
                                      </p:cBhvr>
                                      <p:to>
                                        <p:clrVal>
                                          <a:schemeClr val="accent2"/>
                                        </p:clrVal>
                                      </p:to>
                                    </p:set>
                                    <p:set>
                                      <p:cBhvr>
                                        <p:cTn id="67" dur="500" fill="hold"/>
                                        <p:tgtEl>
                                          <p:spTgt spid="6">
                                            <p:txEl>
                                              <p:pRg st="4" end="4"/>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mph" presetSubtype="0" fill="hold" nodeType="clickEffect">
                                  <p:stCondLst>
                                    <p:cond delay="0"/>
                                  </p:stCondLst>
                                  <p:iterate type="lt">
                                    <p:tmPct val="4000"/>
                                  </p:iterate>
                                  <p:childTnLst>
                                    <p:set>
                                      <p:cBhvr override="childStyle">
                                        <p:cTn id="76" dur="250" fill="hold"/>
                                        <p:tgtEl>
                                          <p:spTgt spid="6">
                                            <p:txEl>
                                              <p:pRg st="5" end="5"/>
                                            </p:txEl>
                                          </p:spTgt>
                                        </p:tgtEl>
                                        <p:attrNameLst>
                                          <p:attrName>style.color</p:attrName>
                                        </p:attrNameLst>
                                      </p:cBhvr>
                                      <p:to>
                                        <p:clrVal>
                                          <a:srgbClr val="FFFF00"/>
                                        </p:clrVal>
                                      </p:to>
                                    </p:set>
                                    <p:set>
                                      <p:cBhvr>
                                        <p:cTn id="77" dur="250" fill="hold"/>
                                        <p:tgtEl>
                                          <p:spTgt spid="6">
                                            <p:txEl>
                                              <p:pRg st="5" end="5"/>
                                            </p:txEl>
                                          </p:spTgt>
                                        </p:tgtEl>
                                        <p:attrNameLst>
                                          <p:attrName>fillcolor</p:attrName>
                                        </p:attrNameLst>
                                      </p:cBhvr>
                                      <p:to>
                                        <p:clrVal>
                                          <a:srgbClr val="FFFF00"/>
                                        </p:clrVal>
                                      </p:to>
                                    </p:set>
                                    <p:set>
                                      <p:cBhvr>
                                        <p:cTn id="78" dur="250" fill="hold"/>
                                        <p:tgtEl>
                                          <p:spTgt spid="6">
                                            <p:txEl>
                                              <p:pRg st="5" end="5"/>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barn(inVertical)">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mph" presetSubtype="0" fill="hold" nodeType="clickEffect">
                                  <p:stCondLst>
                                    <p:cond delay="0"/>
                                  </p:stCondLst>
                                  <p:iterate type="lt">
                                    <p:tmPct val="4000"/>
                                  </p:iterate>
                                  <p:childTnLst>
                                    <p:set>
                                      <p:cBhvr override="childStyle">
                                        <p:cTn id="87" dur="250" fill="hold"/>
                                        <p:tgtEl>
                                          <p:spTgt spid="6">
                                            <p:txEl>
                                              <p:pRg st="6" end="6"/>
                                            </p:txEl>
                                          </p:spTgt>
                                        </p:tgtEl>
                                        <p:attrNameLst>
                                          <p:attrName>style.color</p:attrName>
                                        </p:attrNameLst>
                                      </p:cBhvr>
                                      <p:to>
                                        <p:clrVal>
                                          <a:schemeClr val="accent2"/>
                                        </p:clrVal>
                                      </p:to>
                                    </p:set>
                                    <p:set>
                                      <p:cBhvr>
                                        <p:cTn id="88" dur="250" fill="hold"/>
                                        <p:tgtEl>
                                          <p:spTgt spid="6">
                                            <p:txEl>
                                              <p:pRg st="6" end="6"/>
                                            </p:txEl>
                                          </p:spTgt>
                                        </p:tgtEl>
                                        <p:attrNameLst>
                                          <p:attrName>fillcolor</p:attrName>
                                        </p:attrNameLst>
                                      </p:cBhvr>
                                      <p:to>
                                        <p:clrVal>
                                          <a:schemeClr val="accent2"/>
                                        </p:clrVal>
                                      </p:to>
                                    </p:set>
                                    <p:set>
                                      <p:cBhvr>
                                        <p:cTn id="89" dur="250" fill="hold"/>
                                        <p:tgtEl>
                                          <p:spTgt spid="6">
                                            <p:txEl>
                                              <p:pRg st="6" end="6"/>
                                            </p:txEl>
                                          </p:spTgt>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arn(inVertical)">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mph" presetSubtype="0" fill="hold" nodeType="clickEffect">
                                  <p:stCondLst>
                                    <p:cond delay="0"/>
                                  </p:stCondLst>
                                  <p:iterate type="lt">
                                    <p:tmPct val="4000"/>
                                  </p:iterate>
                                  <p:childTnLst>
                                    <p:set>
                                      <p:cBhvr override="childStyle">
                                        <p:cTn id="98" dur="250" fill="hold"/>
                                        <p:tgtEl>
                                          <p:spTgt spid="6">
                                            <p:txEl>
                                              <p:pRg st="7" end="7"/>
                                            </p:txEl>
                                          </p:spTgt>
                                        </p:tgtEl>
                                        <p:attrNameLst>
                                          <p:attrName>style.color</p:attrName>
                                        </p:attrNameLst>
                                      </p:cBhvr>
                                      <p:to>
                                        <p:clrVal>
                                          <a:srgbClr val="FFFF00"/>
                                        </p:clrVal>
                                      </p:to>
                                    </p:set>
                                    <p:set>
                                      <p:cBhvr>
                                        <p:cTn id="99" dur="250" fill="hold"/>
                                        <p:tgtEl>
                                          <p:spTgt spid="6">
                                            <p:txEl>
                                              <p:pRg st="7" end="7"/>
                                            </p:txEl>
                                          </p:spTgt>
                                        </p:tgtEl>
                                        <p:attrNameLst>
                                          <p:attrName>fillcolor</p:attrName>
                                        </p:attrNameLst>
                                      </p:cBhvr>
                                      <p:to>
                                        <p:clrVal>
                                          <a:srgbClr val="FFFF00"/>
                                        </p:clrVal>
                                      </p:to>
                                    </p:set>
                                    <p:set>
                                      <p:cBhvr>
                                        <p:cTn id="100" dur="250" fill="hold"/>
                                        <p:tgtEl>
                                          <p:spTgt spid="6">
                                            <p:txEl>
                                              <p:pRg st="7" end="7"/>
                                            </p:txEl>
                                          </p:spTgt>
                                        </p:tgtEl>
                                        <p:attrNameLst>
                                          <p:attrName>fill.type</p:attrName>
                                        </p:attrNameLst>
                                      </p:cBhvr>
                                      <p:to>
                                        <p:strVal val="solid"/>
                                      </p:to>
                                    </p:set>
                                  </p:childTnLst>
                                </p:cTn>
                              </p:par>
                              <p:par>
                                <p:cTn id="101" presetID="16" presetClass="emph" presetSubtype="0" fill="hold" nodeType="withEffect">
                                  <p:stCondLst>
                                    <p:cond delay="0"/>
                                  </p:stCondLst>
                                  <p:iterate type="lt">
                                    <p:tmPct val="4000"/>
                                  </p:iterate>
                                  <p:childTnLst>
                                    <p:set>
                                      <p:cBhvr override="childStyle">
                                        <p:cTn id="102" dur="250" fill="hold"/>
                                        <p:tgtEl>
                                          <p:spTgt spid="6">
                                            <p:txEl>
                                              <p:pRg st="11" end="11"/>
                                            </p:txEl>
                                          </p:spTgt>
                                        </p:tgtEl>
                                        <p:attrNameLst>
                                          <p:attrName>style.color</p:attrName>
                                        </p:attrNameLst>
                                      </p:cBhvr>
                                      <p:to>
                                        <p:clrVal>
                                          <a:srgbClr val="FFFF00"/>
                                        </p:clrVal>
                                      </p:to>
                                    </p:set>
                                    <p:set>
                                      <p:cBhvr>
                                        <p:cTn id="103" dur="250" fill="hold"/>
                                        <p:tgtEl>
                                          <p:spTgt spid="6">
                                            <p:txEl>
                                              <p:pRg st="11" end="11"/>
                                            </p:txEl>
                                          </p:spTgt>
                                        </p:tgtEl>
                                        <p:attrNameLst>
                                          <p:attrName>fillcolor</p:attrName>
                                        </p:attrNameLst>
                                      </p:cBhvr>
                                      <p:to>
                                        <p:clrVal>
                                          <a:srgbClr val="FFFF00"/>
                                        </p:clrVal>
                                      </p:to>
                                    </p:set>
                                    <p:set>
                                      <p:cBhvr>
                                        <p:cTn id="104" dur="250" fill="hold"/>
                                        <p:tgtEl>
                                          <p:spTgt spid="6">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418289" y="826851"/>
            <a:ext cx="7295745" cy="461665"/>
          </a:xfrm>
          <a:prstGeom prst="rect">
            <a:avLst/>
          </a:prstGeom>
          <a:noFill/>
        </p:spPr>
        <p:txBody>
          <a:bodyPr wrap="square" rtlCol="0">
            <a:spAutoFit/>
          </a:bodyPr>
          <a:lstStyle/>
          <a:p>
            <a:r>
              <a:rPr lang="vi-VN" sz="2400" b="1" u="sng" dirty="0">
                <a:solidFill>
                  <a:srgbClr val="FFFF00"/>
                </a:solidFill>
                <a:latin typeface="Times New Roman" panose="02020603050405020304" pitchFamily="18" charset="0"/>
              </a:rPr>
              <a:t>II. CÁCH LÀM VĂN BẢN TƯỜNG TRÌNH</a:t>
            </a:r>
            <a:endParaRPr lang="en-US" sz="2400" b="1" u="sng" dirty="0">
              <a:solidFill>
                <a:srgbClr val="FFFF00"/>
              </a:solidFill>
              <a:latin typeface="Calibri Light" panose="020F0302020204030204"/>
            </a:endParaRPr>
          </a:p>
        </p:txBody>
      </p:sp>
      <p:sp>
        <p:nvSpPr>
          <p:cNvPr id="5" name="TextBox 4"/>
          <p:cNvSpPr txBox="1"/>
          <p:nvPr/>
        </p:nvSpPr>
        <p:spPr>
          <a:xfrm>
            <a:off x="418289" y="1382550"/>
            <a:ext cx="6157609" cy="461665"/>
          </a:xfrm>
          <a:prstGeom prst="rect">
            <a:avLst/>
          </a:prstGeom>
          <a:noFill/>
        </p:spPr>
        <p:txBody>
          <a:bodyPr wrap="square" rtlCol="0">
            <a:spAutoFit/>
          </a:bodyPr>
          <a:lstStyle/>
          <a:p>
            <a:r>
              <a:rPr lang="vi-VN" sz="2400" b="1" i="1" dirty="0">
                <a:solidFill>
                  <a:srgbClr val="FF0000"/>
                </a:solidFill>
                <a:latin typeface="Times New Roman" panose="02020603050405020304" pitchFamily="18" charset="0"/>
              </a:rPr>
              <a:t>1. Tình huống cần làm văn bản tường trình:</a:t>
            </a:r>
            <a:endParaRPr lang="en-US" sz="2400" b="1" i="1" dirty="0">
              <a:solidFill>
                <a:srgbClr val="FF0000"/>
              </a:solidFill>
              <a:latin typeface="Calibri Light" panose="020F0302020204030204"/>
            </a:endParaRPr>
          </a:p>
        </p:txBody>
      </p:sp>
      <p:sp>
        <p:nvSpPr>
          <p:cNvPr id="6" name="TextBox 5"/>
          <p:cNvSpPr txBox="1"/>
          <p:nvPr/>
        </p:nvSpPr>
        <p:spPr>
          <a:xfrm>
            <a:off x="418288" y="1844215"/>
            <a:ext cx="6157609" cy="461665"/>
          </a:xfrm>
          <a:prstGeom prst="rect">
            <a:avLst/>
          </a:prstGeom>
          <a:noFill/>
        </p:spPr>
        <p:txBody>
          <a:bodyPr wrap="square" rtlCol="0">
            <a:spAutoFit/>
          </a:bodyPr>
          <a:lstStyle/>
          <a:p>
            <a:r>
              <a:rPr lang="vi-VN" sz="2400" b="1" i="1" dirty="0">
                <a:solidFill>
                  <a:srgbClr val="FF0000"/>
                </a:solidFill>
                <a:latin typeface="Times New Roman" panose="02020603050405020304" pitchFamily="18" charset="0"/>
              </a:rPr>
              <a:t>2. Cách làm văn bản tường trình:</a:t>
            </a:r>
            <a:endParaRPr lang="en-US" sz="2400" b="1" i="1" dirty="0">
              <a:solidFill>
                <a:srgbClr val="FF0000"/>
              </a:solidFill>
              <a:latin typeface="Calibri Light" panose="020F0302020204030204"/>
            </a:endParaRPr>
          </a:p>
        </p:txBody>
      </p:sp>
      <p:sp>
        <p:nvSpPr>
          <p:cNvPr id="2" name="Cloud Callout 1"/>
          <p:cNvSpPr/>
          <p:nvPr/>
        </p:nvSpPr>
        <p:spPr>
          <a:xfrm>
            <a:off x="1347280" y="2861579"/>
            <a:ext cx="5437762" cy="1906622"/>
          </a:xfrm>
          <a:prstGeom prst="cloudCallout">
            <a:avLst>
              <a:gd name="adj1" fmla="val -56969"/>
              <a:gd name="adj2" fmla="val 895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mj-lt"/>
              </a:rPr>
              <a:t>Một văn bản tường trình cần đảm bảo các mục nào?</a:t>
            </a:r>
            <a:endParaRPr lang="en-US" sz="2400" dirty="0">
              <a:latin typeface="+mj-lt"/>
            </a:endParaRPr>
          </a:p>
        </p:txBody>
      </p:sp>
    </p:spTree>
    <p:extLst>
      <p:ext uri="{BB962C8B-B14F-4D97-AF65-F5344CB8AC3E}">
        <p14:creationId xmlns:p14="http://schemas.microsoft.com/office/powerpoint/2010/main" val="26632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1318295"/>
              </p:ext>
            </p:extLst>
          </p:nvPr>
        </p:nvGraphicFramePr>
        <p:xfrm>
          <a:off x="510972" y="910875"/>
          <a:ext cx="11246255" cy="5212080"/>
        </p:xfrm>
        <a:graphic>
          <a:graphicData uri="http://schemas.openxmlformats.org/drawingml/2006/table">
            <a:tbl>
              <a:tblPr firstRow="1" bandRow="1">
                <a:tableStyleId>{E269D01E-BC32-4049-B463-5C60D7B0CCD2}</a:tableStyleId>
              </a:tblPr>
              <a:tblGrid>
                <a:gridCol w="2180076">
                  <a:extLst>
                    <a:ext uri="{9D8B030D-6E8A-4147-A177-3AD203B41FA5}">
                      <a16:colId xmlns:a16="http://schemas.microsoft.com/office/drawing/2014/main" val="20000"/>
                    </a:ext>
                  </a:extLst>
                </a:gridCol>
                <a:gridCol w="9066179">
                  <a:extLst>
                    <a:ext uri="{9D8B030D-6E8A-4147-A177-3AD203B41FA5}">
                      <a16:colId xmlns:a16="http://schemas.microsoft.com/office/drawing/2014/main" val="20001"/>
                    </a:ext>
                  </a:extLst>
                </a:gridCol>
              </a:tblGrid>
              <a:tr h="1974716">
                <a:tc>
                  <a:txBody>
                    <a:bodyPr/>
                    <a:lstStyle/>
                    <a:p>
                      <a:pPr algn="ctr"/>
                      <a:r>
                        <a:rPr lang="vi-VN" sz="2400" b="1" dirty="0" smtClean="0">
                          <a:solidFill>
                            <a:schemeClr val="tx1"/>
                          </a:solidFill>
                          <a:latin typeface="+mj-lt"/>
                        </a:rPr>
                        <a:t>Thể thức </a:t>
                      </a:r>
                    </a:p>
                    <a:p>
                      <a:pPr algn="ctr"/>
                      <a:r>
                        <a:rPr lang="vi-VN" sz="2400" b="1" dirty="0" smtClean="0">
                          <a:solidFill>
                            <a:schemeClr val="tx1"/>
                          </a:solidFill>
                          <a:latin typeface="+mj-lt"/>
                        </a:rPr>
                        <a:t>mở</a:t>
                      </a:r>
                      <a:r>
                        <a:rPr lang="vi-VN" sz="2400" b="1" baseline="0" dirty="0" smtClean="0">
                          <a:solidFill>
                            <a:schemeClr val="tx1"/>
                          </a:solidFill>
                          <a:latin typeface="+mj-lt"/>
                        </a:rPr>
                        <a:t> đầu</a:t>
                      </a:r>
                      <a:endParaRPr lang="en-US" sz="24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vi-VN" sz="2400" b="0" dirty="0" smtClean="0">
                          <a:solidFill>
                            <a:schemeClr val="tx1"/>
                          </a:solidFill>
                          <a:latin typeface="+mj-lt"/>
                        </a:rPr>
                        <a:t>Quốc hiệu,</a:t>
                      </a:r>
                      <a:r>
                        <a:rPr lang="vi-VN" sz="2400" b="0" baseline="0" dirty="0" smtClean="0">
                          <a:solidFill>
                            <a:schemeClr val="tx1"/>
                          </a:solidFill>
                          <a:latin typeface="+mj-lt"/>
                        </a:rPr>
                        <a:t> tiêu ngữ</a:t>
                      </a:r>
                    </a:p>
                    <a:p>
                      <a:pPr algn="r">
                        <a:lnSpc>
                          <a:spcPct val="150000"/>
                        </a:lnSpc>
                      </a:pPr>
                      <a:r>
                        <a:rPr lang="vi-VN" sz="2400" b="0" baseline="0" dirty="0" smtClean="0">
                          <a:solidFill>
                            <a:schemeClr val="tx1"/>
                          </a:solidFill>
                          <a:latin typeface="+mj-lt"/>
                        </a:rPr>
                        <a:t>Địa điểm, ngày tháng năm</a:t>
                      </a:r>
                    </a:p>
                    <a:p>
                      <a:pPr algn="ctr">
                        <a:lnSpc>
                          <a:spcPct val="150000"/>
                        </a:lnSpc>
                      </a:pPr>
                      <a:r>
                        <a:rPr lang="vi-VN" sz="2400" b="1" baseline="0" dirty="0" smtClean="0">
                          <a:solidFill>
                            <a:schemeClr val="tx1"/>
                          </a:solidFill>
                          <a:latin typeface="+mj-lt"/>
                        </a:rPr>
                        <a:t>TÊN VĂN BẢN</a:t>
                      </a:r>
                    </a:p>
                    <a:p>
                      <a:pPr>
                        <a:lnSpc>
                          <a:spcPct val="150000"/>
                        </a:lnSpc>
                      </a:pPr>
                      <a:r>
                        <a:rPr lang="vi-VN" sz="2400" b="0" baseline="0" dirty="0" smtClean="0">
                          <a:solidFill>
                            <a:schemeClr val="tx1"/>
                          </a:solidFill>
                          <a:latin typeface="+mj-lt"/>
                        </a:rPr>
                        <a:t>Người (cơ quan) nhận</a:t>
                      </a:r>
                      <a:endParaRPr lang="en-US" sz="2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03651">
                <a:tc>
                  <a:txBody>
                    <a:bodyPr/>
                    <a:lstStyle/>
                    <a:p>
                      <a:pPr algn="ctr"/>
                      <a:r>
                        <a:rPr lang="vi-VN" sz="2400" b="1" dirty="0" smtClean="0">
                          <a:solidFill>
                            <a:schemeClr val="tx1"/>
                          </a:solidFill>
                          <a:latin typeface="+mj-lt"/>
                        </a:rPr>
                        <a:t>Nội dung</a:t>
                      </a:r>
                      <a:endParaRPr lang="en-US" sz="24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vi-VN" sz="2400" b="0" dirty="0" smtClean="0">
                          <a:solidFill>
                            <a:schemeClr val="tx1"/>
                          </a:solidFill>
                          <a:latin typeface="+mj-lt"/>
                        </a:rPr>
                        <a:t>Người tường</a:t>
                      </a:r>
                      <a:r>
                        <a:rPr lang="vi-VN" sz="2400" b="0" baseline="0" dirty="0" smtClean="0">
                          <a:solidFill>
                            <a:schemeClr val="tx1"/>
                          </a:solidFill>
                          <a:latin typeface="+mj-lt"/>
                        </a:rPr>
                        <a:t> trình</a:t>
                      </a:r>
                    </a:p>
                    <a:p>
                      <a:pPr>
                        <a:lnSpc>
                          <a:spcPct val="150000"/>
                        </a:lnSpc>
                      </a:pPr>
                      <a:r>
                        <a:rPr lang="vi-VN" sz="2400" b="0" baseline="0" dirty="0" smtClean="0">
                          <a:solidFill>
                            <a:schemeClr val="tx1"/>
                          </a:solidFill>
                          <a:latin typeface="+mj-lt"/>
                        </a:rPr>
                        <a:t>Trình bày cụ thể: thời gian, địa điểm, nguyên nhân, hậu quả, ai chịu trách nhiệm</a:t>
                      </a:r>
                      <a:endParaRPr lang="en-US" sz="2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28508">
                <a:tc>
                  <a:txBody>
                    <a:bodyPr/>
                    <a:lstStyle/>
                    <a:p>
                      <a:pPr algn="ctr"/>
                      <a:r>
                        <a:rPr lang="vi-VN" sz="2400" b="1" dirty="0" smtClean="0">
                          <a:solidFill>
                            <a:schemeClr val="tx1"/>
                          </a:solidFill>
                          <a:latin typeface="+mj-lt"/>
                        </a:rPr>
                        <a:t>Thể thức</a:t>
                      </a:r>
                    </a:p>
                    <a:p>
                      <a:pPr algn="ctr"/>
                      <a:r>
                        <a:rPr lang="vi-VN" sz="2400" b="1" baseline="0" dirty="0" smtClean="0">
                          <a:solidFill>
                            <a:schemeClr val="tx1"/>
                          </a:solidFill>
                          <a:latin typeface="+mj-lt"/>
                        </a:rPr>
                        <a:t> kết thúc</a:t>
                      </a:r>
                      <a:endParaRPr lang="en-US" sz="24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vi-VN" sz="2400" b="0" dirty="0" smtClean="0">
                          <a:solidFill>
                            <a:schemeClr val="tx1"/>
                          </a:solidFill>
                          <a:latin typeface="+mj-lt"/>
                        </a:rPr>
                        <a:t>Lời đề</a:t>
                      </a:r>
                      <a:r>
                        <a:rPr lang="vi-VN" sz="2400" b="0" baseline="0" dirty="0" smtClean="0">
                          <a:solidFill>
                            <a:schemeClr val="tx1"/>
                          </a:solidFill>
                          <a:latin typeface="+mj-lt"/>
                        </a:rPr>
                        <a:t> nghị hoặc cam đoan</a:t>
                      </a:r>
                    </a:p>
                    <a:p>
                      <a:pPr algn="r">
                        <a:lnSpc>
                          <a:spcPct val="150000"/>
                        </a:lnSpc>
                      </a:pPr>
                      <a:r>
                        <a:rPr lang="vi-VN" sz="2400" b="0" baseline="0" dirty="0" smtClean="0">
                          <a:solidFill>
                            <a:schemeClr val="tx1"/>
                          </a:solidFill>
                          <a:latin typeface="+mj-lt"/>
                        </a:rPr>
                        <a:t>Chữ kí, họ và tên người tường trình</a:t>
                      </a:r>
                      <a:endParaRPr lang="en-US" sz="2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ounded Rectangle 2"/>
          <p:cNvSpPr/>
          <p:nvPr/>
        </p:nvSpPr>
        <p:spPr>
          <a:xfrm>
            <a:off x="2500009" y="145914"/>
            <a:ext cx="7208195" cy="6614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latin typeface="+mj-lt"/>
              </a:rPr>
              <a:t>Một văn bản tường trình cần có các mục sau:</a:t>
            </a:r>
            <a:endParaRPr lang="en-US" sz="2800" dirty="0">
              <a:latin typeface="+mj-lt"/>
            </a:endParaRPr>
          </a:p>
        </p:txBody>
      </p:sp>
      <p:sp>
        <p:nvSpPr>
          <p:cNvPr id="4" name="Right Arrow 3"/>
          <p:cNvSpPr/>
          <p:nvPr/>
        </p:nvSpPr>
        <p:spPr>
          <a:xfrm>
            <a:off x="593387" y="6215974"/>
            <a:ext cx="671209" cy="4474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1651674" y="6178100"/>
            <a:ext cx="5846324" cy="523220"/>
          </a:xfrm>
          <a:prstGeom prst="rect">
            <a:avLst/>
          </a:prstGeom>
          <a:noFill/>
        </p:spPr>
        <p:txBody>
          <a:bodyPr wrap="square" rtlCol="0">
            <a:spAutoFit/>
          </a:bodyPr>
          <a:lstStyle/>
          <a:p>
            <a:r>
              <a:rPr lang="vi-VN" sz="2800" b="1" dirty="0" smtClean="0">
                <a:solidFill>
                  <a:schemeClr val="bg1"/>
                </a:solidFill>
                <a:latin typeface="+mj-lt"/>
              </a:rPr>
              <a:t>GHI NHỚ 3 (SGK/136)</a:t>
            </a:r>
            <a:endParaRPr lang="en-US" sz="2800" b="1" dirty="0">
              <a:solidFill>
                <a:schemeClr val="bg1"/>
              </a:solidFill>
              <a:latin typeface="+mj-lt"/>
            </a:endParaRPr>
          </a:p>
        </p:txBody>
      </p:sp>
    </p:spTree>
    <p:extLst>
      <p:ext uri="{BB962C8B-B14F-4D97-AF65-F5344CB8AC3E}">
        <p14:creationId xmlns:p14="http://schemas.microsoft.com/office/powerpoint/2010/main" val="40022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fill="hold" grpId="1" nodeType="withEffect">
                                  <p:stCondLst>
                                    <p:cond delay="0"/>
                                  </p:stCondLst>
                                  <p:childTnLst>
                                    <p:animRot by="120000">
                                      <p:cBhvr>
                                        <p:cTn id="19" dur="100" fill="hold">
                                          <p:stCondLst>
                                            <p:cond delay="0"/>
                                          </p:stCondLst>
                                        </p:cTn>
                                        <p:tgtEl>
                                          <p:spTgt spid="5"/>
                                        </p:tgtEl>
                                        <p:attrNameLst>
                                          <p:attrName>r</p:attrName>
                                        </p:attrNameLst>
                                      </p:cBhvr>
                                    </p:animRot>
                                    <p:animRot by="-240000">
                                      <p:cBhvr>
                                        <p:cTn id="20" dur="200" fill="hold">
                                          <p:stCondLst>
                                            <p:cond delay="200"/>
                                          </p:stCondLst>
                                        </p:cTn>
                                        <p:tgtEl>
                                          <p:spTgt spid="5"/>
                                        </p:tgtEl>
                                        <p:attrNameLst>
                                          <p:attrName>r</p:attrName>
                                        </p:attrNameLst>
                                      </p:cBhvr>
                                    </p:animRot>
                                    <p:animRot by="240000">
                                      <p:cBhvr>
                                        <p:cTn id="21" dur="200" fill="hold">
                                          <p:stCondLst>
                                            <p:cond delay="400"/>
                                          </p:stCondLst>
                                        </p:cTn>
                                        <p:tgtEl>
                                          <p:spTgt spid="5"/>
                                        </p:tgtEl>
                                        <p:attrNameLst>
                                          <p:attrName>r</p:attrName>
                                        </p:attrNameLst>
                                      </p:cBhvr>
                                    </p:animRot>
                                    <p:animRot by="-240000">
                                      <p:cBhvr>
                                        <p:cTn id="22" dur="200" fill="hold">
                                          <p:stCondLst>
                                            <p:cond delay="600"/>
                                          </p:stCondLst>
                                        </p:cTn>
                                        <p:tgtEl>
                                          <p:spTgt spid="5"/>
                                        </p:tgtEl>
                                        <p:attrNameLst>
                                          <p:attrName>r</p:attrName>
                                        </p:attrNameLst>
                                      </p:cBhvr>
                                    </p:animRot>
                                    <p:animRot by="120000">
                                      <p:cBhvr>
                                        <p:cTn id="23" dur="200" fill="hold">
                                          <p:stCondLst>
                                            <p:cond delay="800"/>
                                          </p:stCondLst>
                                        </p:cTn>
                                        <p:tgtEl>
                                          <p:spTgt spid="5"/>
                                        </p:tgtEl>
                                        <p:attrNameLst>
                                          <p:attrName>r</p:attrName>
                                        </p:attrNameLst>
                                      </p:cBhvr>
                                    </p:animRot>
                                  </p:childTnLst>
                                </p:cTn>
                              </p:par>
                              <p:par>
                                <p:cTn id="24" presetID="32" presetClass="emph" presetSubtype="0" fill="hold" grpId="1" nodeType="withEffect">
                                  <p:stCondLst>
                                    <p:cond delay="0"/>
                                  </p:stCondLst>
                                  <p:childTnLst>
                                    <p:animRot by="120000">
                                      <p:cBhvr>
                                        <p:cTn id="25" dur="1" fill="hold">
                                          <p:stCondLst>
                                            <p:cond delay="0"/>
                                          </p:stCondLst>
                                        </p:cTn>
                                        <p:tgtEl>
                                          <p:spTgt spid="4"/>
                                        </p:tgtEl>
                                        <p:attrNameLst>
                                          <p:attrName>r</p:attrName>
                                        </p:attrNameLst>
                                      </p:cBhvr>
                                    </p:animRot>
                                    <p:animRot by="-240000">
                                      <p:cBhvr>
                                        <p:cTn id="26" dur="2" fill="hold">
                                          <p:stCondLst>
                                            <p:cond delay="199"/>
                                          </p:stCondLst>
                                        </p:cTn>
                                        <p:tgtEl>
                                          <p:spTgt spid="4"/>
                                        </p:tgtEl>
                                        <p:attrNameLst>
                                          <p:attrName>r</p:attrName>
                                        </p:attrNameLst>
                                      </p:cBhvr>
                                    </p:animRot>
                                    <p:animRot by="240000">
                                      <p:cBhvr>
                                        <p:cTn id="27" dur="2" fill="hold">
                                          <p:stCondLst>
                                            <p:cond delay="397"/>
                                          </p:stCondLst>
                                        </p:cTn>
                                        <p:tgtEl>
                                          <p:spTgt spid="4"/>
                                        </p:tgtEl>
                                        <p:attrNameLst>
                                          <p:attrName>r</p:attrName>
                                        </p:attrNameLst>
                                      </p:cBhvr>
                                    </p:animRot>
                                    <p:animRot by="-240000">
                                      <p:cBhvr>
                                        <p:cTn id="28" dur="2" fill="hold">
                                          <p:stCondLst>
                                            <p:cond delay="596"/>
                                          </p:stCondLst>
                                        </p:cTn>
                                        <p:tgtEl>
                                          <p:spTgt spid="4"/>
                                        </p:tgtEl>
                                        <p:attrNameLst>
                                          <p:attrName>r</p:attrName>
                                        </p:attrNameLst>
                                      </p:cBhvr>
                                    </p:animRot>
                                    <p:animRot by="120000">
                                      <p:cBhvr>
                                        <p:cTn id="29" dur="2" fill="hold">
                                          <p:stCondLst>
                                            <p:cond delay="999"/>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ounded Rectangle 2"/>
          <p:cNvSpPr/>
          <p:nvPr/>
        </p:nvSpPr>
        <p:spPr>
          <a:xfrm>
            <a:off x="340465" y="1488329"/>
            <a:ext cx="2743200" cy="29474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a:solidFill>
                  <a:prstClr val="black"/>
                </a:solidFill>
                <a:latin typeface="Times New Roman" panose="02020603050405020304" pitchFamily="18" charset="0"/>
              </a:rPr>
              <a:t>ĐẶC ĐIỂM CỦA VĂN BẢN TƯỜNG TRÌNH</a:t>
            </a:r>
            <a:endParaRPr lang="en-US" sz="2400" b="1" dirty="0">
              <a:solidFill>
                <a:prstClr val="black"/>
              </a:solidFill>
              <a:latin typeface="Calibri Light" panose="020F0302020204030204"/>
            </a:endParaRPr>
          </a:p>
        </p:txBody>
      </p:sp>
      <p:sp>
        <p:nvSpPr>
          <p:cNvPr id="4" name="Bent Arrow 3"/>
          <p:cNvSpPr/>
          <p:nvPr/>
        </p:nvSpPr>
        <p:spPr>
          <a:xfrm>
            <a:off x="1517511" y="476652"/>
            <a:ext cx="2290050"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 name="Bent Arrow 4"/>
          <p:cNvSpPr/>
          <p:nvPr/>
        </p:nvSpPr>
        <p:spPr>
          <a:xfrm rot="10800000" flipH="1">
            <a:off x="1471291" y="4435813"/>
            <a:ext cx="2290051"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3807561" y="282098"/>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solidFill>
                  <a:prstClr val="black"/>
                </a:solidFill>
                <a:latin typeface="Times New Roman" panose="02020603050405020304" pitchFamily="18" charset="0"/>
              </a:rPr>
              <a:t>KHÁI NIỆM, MỤC ĐÍCH</a:t>
            </a:r>
            <a:endParaRPr lang="en-US" sz="2400" dirty="0">
              <a:solidFill>
                <a:prstClr val="black"/>
              </a:solidFill>
              <a:latin typeface="Calibri Light" panose="020F0302020204030204"/>
            </a:endParaRPr>
          </a:p>
        </p:txBody>
      </p:sp>
      <p:sp>
        <p:nvSpPr>
          <p:cNvPr id="7" name="Rectangle 6"/>
          <p:cNvSpPr/>
          <p:nvPr/>
        </p:nvSpPr>
        <p:spPr>
          <a:xfrm>
            <a:off x="6056275" y="145911"/>
            <a:ext cx="5937927" cy="11916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a:solidFill>
                  <a:prstClr val="black"/>
                </a:solidFill>
                <a:latin typeface="Times New Roman" panose="02020603050405020304" pitchFamily="18" charset="0"/>
              </a:rPr>
              <a:t>Là loại văn bản trình bày thiệt hại hay mức độ trách nhiệm của người tường trình trong các sự việc xảy ra gây hậu quả cần phải xem xét.</a:t>
            </a:r>
            <a:endParaRPr lang="en-US" sz="2400" dirty="0">
              <a:solidFill>
                <a:prstClr val="black"/>
              </a:solidFill>
              <a:latin typeface="Calibri Light" panose="020F0302020204030204"/>
            </a:endParaRPr>
          </a:p>
        </p:txBody>
      </p:sp>
      <p:sp>
        <p:nvSpPr>
          <p:cNvPr id="8" name="Right Arrow 7"/>
          <p:cNvSpPr/>
          <p:nvPr/>
        </p:nvSpPr>
        <p:spPr>
          <a:xfrm>
            <a:off x="3083665" y="2033687"/>
            <a:ext cx="723895" cy="4134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 name="Rounded Rectangle 8"/>
          <p:cNvSpPr/>
          <p:nvPr/>
        </p:nvSpPr>
        <p:spPr>
          <a:xfrm>
            <a:off x="3819712" y="1733951"/>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solidFill>
                  <a:prstClr val="black"/>
                </a:solidFill>
                <a:latin typeface="Times New Roman" panose="02020603050405020304" pitchFamily="18" charset="0"/>
              </a:rPr>
              <a:t>NGƯỜI VIẾT</a:t>
            </a:r>
            <a:endParaRPr lang="en-US" sz="2400" dirty="0">
              <a:solidFill>
                <a:prstClr val="black"/>
              </a:solidFill>
              <a:latin typeface="Calibri Light" panose="020F0302020204030204"/>
            </a:endParaRPr>
          </a:p>
        </p:txBody>
      </p:sp>
      <p:sp>
        <p:nvSpPr>
          <p:cNvPr id="10" name="Rounded Rectangle 9"/>
          <p:cNvSpPr/>
          <p:nvPr/>
        </p:nvSpPr>
        <p:spPr>
          <a:xfrm>
            <a:off x="3819712" y="2920727"/>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solidFill>
                  <a:prstClr val="black"/>
                </a:solidFill>
                <a:latin typeface="Times New Roman" panose="02020603050405020304" pitchFamily="18" charset="0"/>
              </a:rPr>
              <a:t>NGƯỜI NHẬN</a:t>
            </a:r>
            <a:endParaRPr lang="en-US" sz="2400" dirty="0">
              <a:solidFill>
                <a:prstClr val="black"/>
              </a:solidFill>
              <a:latin typeface="Calibri Light" panose="020F0302020204030204"/>
            </a:endParaRPr>
          </a:p>
        </p:txBody>
      </p:sp>
      <p:sp>
        <p:nvSpPr>
          <p:cNvPr id="11" name="Rectangle 10"/>
          <p:cNvSpPr/>
          <p:nvPr/>
        </p:nvSpPr>
        <p:spPr>
          <a:xfrm>
            <a:off x="6056275" y="1719362"/>
            <a:ext cx="3972938" cy="1026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a:solidFill>
                  <a:prstClr val="black"/>
                </a:solidFill>
                <a:latin typeface="Times New Roman" panose="02020603050405020304" pitchFamily="18" charset="0"/>
              </a:rPr>
              <a:t>Người có liên qua đến sự việc</a:t>
            </a:r>
            <a:endParaRPr lang="en-US" sz="2400" dirty="0">
              <a:solidFill>
                <a:prstClr val="black"/>
              </a:solidFill>
              <a:latin typeface="Calibri Light" panose="020F0302020204030204"/>
            </a:endParaRPr>
          </a:p>
        </p:txBody>
      </p:sp>
      <p:sp>
        <p:nvSpPr>
          <p:cNvPr id="12" name="Rectangle 11"/>
          <p:cNvSpPr/>
          <p:nvPr/>
        </p:nvSpPr>
        <p:spPr>
          <a:xfrm>
            <a:off x="6068428" y="2880600"/>
            <a:ext cx="5700409" cy="1026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a:solidFill>
                  <a:prstClr val="black"/>
                </a:solidFill>
                <a:latin typeface="Times New Roman" panose="02020603050405020304" pitchFamily="18" charset="0"/>
              </a:rPr>
              <a:t>Cá nhân hoặc cơ quan có thẩm quyền xem xét và giải quyết</a:t>
            </a:r>
            <a:endParaRPr lang="en-US" sz="2400" dirty="0">
              <a:solidFill>
                <a:prstClr val="black"/>
              </a:solidFill>
              <a:latin typeface="Calibri Light" panose="020F0302020204030204"/>
            </a:endParaRPr>
          </a:p>
        </p:txBody>
      </p:sp>
      <p:cxnSp>
        <p:nvCxnSpPr>
          <p:cNvPr id="17" name="Straight Arrow Connector 16"/>
          <p:cNvCxnSpPr>
            <a:stCxn id="9" idx="3"/>
            <a:endCxn id="11" idx="1"/>
          </p:cNvCxnSpPr>
          <p:nvPr/>
        </p:nvCxnSpPr>
        <p:spPr>
          <a:xfrm flipV="1">
            <a:off x="5905484" y="2232497"/>
            <a:ext cx="150791" cy="1215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5893332" y="809825"/>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905484" y="3421701"/>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Right Arrow 17"/>
          <p:cNvSpPr/>
          <p:nvPr/>
        </p:nvSpPr>
        <p:spPr>
          <a:xfrm>
            <a:off x="3083665" y="3187022"/>
            <a:ext cx="723895" cy="4134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21" name="Rounded Rectangle 20"/>
          <p:cNvSpPr/>
          <p:nvPr/>
        </p:nvSpPr>
        <p:spPr>
          <a:xfrm>
            <a:off x="3806328" y="4682036"/>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solidFill>
                  <a:prstClr val="black"/>
                </a:solidFill>
                <a:latin typeface="Times New Roman" panose="02020603050405020304" pitchFamily="18" charset="0"/>
              </a:rPr>
              <a:t>CÁCH LÀM</a:t>
            </a:r>
            <a:endParaRPr lang="en-US" sz="2400" dirty="0">
              <a:solidFill>
                <a:prstClr val="black"/>
              </a:solidFill>
              <a:latin typeface="Calibri Light" panose="020F0302020204030204"/>
            </a:endParaRPr>
          </a:p>
        </p:txBody>
      </p:sp>
      <p:sp>
        <p:nvSpPr>
          <p:cNvPr id="24" name="Rectangle 23"/>
          <p:cNvSpPr/>
          <p:nvPr/>
        </p:nvSpPr>
        <p:spPr>
          <a:xfrm>
            <a:off x="6348107" y="4166470"/>
            <a:ext cx="2698614" cy="6195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solidFill>
                  <a:prstClr val="black"/>
                </a:solidFill>
                <a:latin typeface="Times New Roman" panose="02020603050405020304" pitchFamily="18" charset="0"/>
              </a:rPr>
              <a:t>Tuân thủ thể thức</a:t>
            </a:r>
            <a:endParaRPr lang="en-US" sz="2400" dirty="0">
              <a:solidFill>
                <a:prstClr val="black"/>
              </a:solidFill>
              <a:latin typeface="Calibri Light" panose="020F0302020204030204"/>
            </a:endParaRPr>
          </a:p>
        </p:txBody>
      </p:sp>
      <p:sp>
        <p:nvSpPr>
          <p:cNvPr id="25" name="Rectangle 24"/>
          <p:cNvSpPr/>
          <p:nvPr/>
        </p:nvSpPr>
        <p:spPr>
          <a:xfrm>
            <a:off x="6348107" y="5045611"/>
            <a:ext cx="5646095" cy="1605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solidFill>
                  <a:prstClr val="black"/>
                </a:solidFill>
                <a:latin typeface="Times New Roman" panose="02020603050405020304" pitchFamily="18" charset="0"/>
              </a:rPr>
              <a:t>Trình bày đầy đủ, chính xác: thời gian, địa điểm, sự việc, họ tên những người liên quan cùng đề nghị  của người viết; có đầy đủ người gửi, người nhận, ngày tháng, địa điểm</a:t>
            </a:r>
            <a:endParaRPr lang="en-US" sz="2400" dirty="0">
              <a:solidFill>
                <a:prstClr val="black"/>
              </a:solidFill>
              <a:latin typeface="Calibri Light" panose="020F0302020204030204"/>
            </a:endParaRPr>
          </a:p>
        </p:txBody>
      </p:sp>
      <p:cxnSp>
        <p:nvCxnSpPr>
          <p:cNvPr id="16" name="Straight Arrow Connector 15"/>
          <p:cNvCxnSpPr>
            <a:stCxn id="21" idx="3"/>
            <a:endCxn id="24" idx="1"/>
          </p:cNvCxnSpPr>
          <p:nvPr/>
        </p:nvCxnSpPr>
        <p:spPr>
          <a:xfrm flipV="1">
            <a:off x="5892100" y="4476240"/>
            <a:ext cx="456007" cy="71649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a:stCxn id="21" idx="3"/>
          </p:cNvCxnSpPr>
          <p:nvPr/>
        </p:nvCxnSpPr>
        <p:spPr>
          <a:xfrm>
            <a:off x="5892100" y="5192738"/>
            <a:ext cx="456007" cy="77030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2862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ounded Rectangle 1"/>
          <p:cNvSpPr/>
          <p:nvPr/>
        </p:nvSpPr>
        <p:spPr>
          <a:xfrm>
            <a:off x="797668" y="1712068"/>
            <a:ext cx="1264596" cy="298639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800" dirty="0" smtClean="0">
                <a:latin typeface="+mj-lt"/>
              </a:rPr>
              <a:t>LƯU</a:t>
            </a:r>
          </a:p>
          <a:p>
            <a:pPr algn="ctr"/>
            <a:r>
              <a:rPr lang="vi-VN" sz="2800" dirty="0" smtClean="0">
                <a:latin typeface="+mj-lt"/>
              </a:rPr>
              <a:t>Ý</a:t>
            </a:r>
            <a:endParaRPr lang="en-US" sz="2800" dirty="0">
              <a:latin typeface="+mj-lt"/>
            </a:endParaRPr>
          </a:p>
        </p:txBody>
      </p:sp>
      <p:sp>
        <p:nvSpPr>
          <p:cNvPr id="3" name="Rectangle 2"/>
          <p:cNvSpPr/>
          <p:nvPr/>
        </p:nvSpPr>
        <p:spPr>
          <a:xfrm>
            <a:off x="2879387" y="321013"/>
            <a:ext cx="8531158" cy="7295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mj-lt"/>
              </a:rPr>
              <a:t>Tên văn bản dùng chữ in hoa, viết khổ to cho nổi bật</a:t>
            </a:r>
            <a:endParaRPr lang="en-US" sz="2800" dirty="0">
              <a:latin typeface="+mj-lt"/>
            </a:endParaRPr>
          </a:p>
        </p:txBody>
      </p:sp>
      <p:sp>
        <p:nvSpPr>
          <p:cNvPr id="4" name="Rectangle 3"/>
          <p:cNvSpPr/>
          <p:nvPr/>
        </p:nvSpPr>
        <p:spPr>
          <a:xfrm>
            <a:off x="2879387" y="1374032"/>
            <a:ext cx="8531158" cy="14494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mj-lt"/>
              </a:rPr>
              <a:t>Chừa khoảng cách hơn một dòng giữa các phần quốc hiệu và tiêu ngữ; địa điểm và thời gian làm tường trình; tên văn bản và nội dung tường trình để dễ phân biệt</a:t>
            </a:r>
            <a:endParaRPr lang="en-US" sz="2800" dirty="0">
              <a:latin typeface="+mj-lt"/>
            </a:endParaRPr>
          </a:p>
        </p:txBody>
      </p:sp>
      <p:sp>
        <p:nvSpPr>
          <p:cNvPr id="5" name="Rectangle 4"/>
          <p:cNvSpPr/>
          <p:nvPr/>
        </p:nvSpPr>
        <p:spPr>
          <a:xfrm>
            <a:off x="2879388" y="3429000"/>
            <a:ext cx="8531157" cy="10797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mj-lt"/>
              </a:rPr>
              <a:t>Không viết quá sát lề giấy bên trái, không để phần trên trang giấy có khoảng trống quá lớn</a:t>
            </a:r>
            <a:endParaRPr lang="en-US" sz="2800" dirty="0">
              <a:latin typeface="+mj-lt"/>
            </a:endParaRPr>
          </a:p>
        </p:txBody>
      </p:sp>
      <p:sp>
        <p:nvSpPr>
          <p:cNvPr id="6" name="Rectangle 5"/>
          <p:cNvSpPr/>
          <p:nvPr/>
        </p:nvSpPr>
        <p:spPr>
          <a:xfrm>
            <a:off x="2879387" y="4824922"/>
            <a:ext cx="8531157" cy="158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800" dirty="0" smtClean="0">
                <a:latin typeface="+mj-lt"/>
              </a:rPr>
              <a:t>Dùng câu trần thuật ngắn gọn, chính xác, ngôn từ mang màu sắc khách quan, không dùng từ nhiều nghĩa, biện pháp tu từ</a:t>
            </a:r>
            <a:endParaRPr lang="en-US" sz="2800" dirty="0">
              <a:latin typeface="+mj-lt"/>
            </a:endParaRPr>
          </a:p>
        </p:txBody>
      </p:sp>
      <p:cxnSp>
        <p:nvCxnSpPr>
          <p:cNvPr id="8" name="Straight Arrow Connector 7"/>
          <p:cNvCxnSpPr>
            <a:stCxn id="2" idx="3"/>
            <a:endCxn id="3" idx="1"/>
          </p:cNvCxnSpPr>
          <p:nvPr/>
        </p:nvCxnSpPr>
        <p:spPr>
          <a:xfrm flipV="1">
            <a:off x="2062264" y="685800"/>
            <a:ext cx="817123" cy="251946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a:stCxn id="2" idx="3"/>
            <a:endCxn id="4" idx="1"/>
          </p:cNvCxnSpPr>
          <p:nvPr/>
        </p:nvCxnSpPr>
        <p:spPr>
          <a:xfrm flipV="1">
            <a:off x="2062264" y="2098743"/>
            <a:ext cx="817123" cy="11065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a:stCxn id="2" idx="3"/>
            <a:endCxn id="5" idx="1"/>
          </p:cNvCxnSpPr>
          <p:nvPr/>
        </p:nvCxnSpPr>
        <p:spPr>
          <a:xfrm>
            <a:off x="2062264" y="3205264"/>
            <a:ext cx="817124" cy="7636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2" idx="3"/>
            <a:endCxn id="6" idx="1"/>
          </p:cNvCxnSpPr>
          <p:nvPr/>
        </p:nvCxnSpPr>
        <p:spPr>
          <a:xfrm>
            <a:off x="2062264" y="3205264"/>
            <a:ext cx="817123" cy="241246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9084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11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3625175" y="155643"/>
            <a:ext cx="5097293" cy="461665"/>
          </a:xfrm>
          <a:prstGeom prst="rect">
            <a:avLst/>
          </a:prstGeom>
          <a:noFill/>
        </p:spPr>
        <p:txBody>
          <a:bodyPr wrap="square" rtlCol="0">
            <a:spAutoFit/>
          </a:bodyPr>
          <a:lstStyle/>
          <a:p>
            <a:pPr algn="ctr"/>
            <a:r>
              <a:rPr lang="vi-VN" sz="2400" b="1" dirty="0" smtClean="0">
                <a:solidFill>
                  <a:schemeClr val="bg1"/>
                </a:solidFill>
                <a:latin typeface="+mj-lt"/>
              </a:rPr>
              <a:t>Các bước làm văn bản tường trình</a:t>
            </a:r>
            <a:endParaRPr lang="en-US" sz="2400" b="1" dirty="0">
              <a:solidFill>
                <a:schemeClr val="bg1"/>
              </a:solidFill>
              <a:latin typeface="+mj-lt"/>
            </a:endParaRPr>
          </a:p>
        </p:txBody>
      </p:sp>
      <p:sp>
        <p:nvSpPr>
          <p:cNvPr id="5" name="Rounded Rectangle 4"/>
          <p:cNvSpPr/>
          <p:nvPr/>
        </p:nvSpPr>
        <p:spPr>
          <a:xfrm>
            <a:off x="4260714" y="3064013"/>
            <a:ext cx="2182236" cy="13099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dirty="0" smtClean="0">
                <a:latin typeface="+mj-lt"/>
              </a:rPr>
              <a:t>3. Tạo lập văn bản</a:t>
            </a:r>
            <a:endParaRPr lang="en-US" sz="2400" dirty="0">
              <a:latin typeface="+mj-lt"/>
            </a:endParaRPr>
          </a:p>
        </p:txBody>
      </p:sp>
      <p:sp>
        <p:nvSpPr>
          <p:cNvPr id="6" name="Rounded Rectangle 5"/>
          <p:cNvSpPr/>
          <p:nvPr/>
        </p:nvSpPr>
        <p:spPr>
          <a:xfrm>
            <a:off x="6442950" y="4286453"/>
            <a:ext cx="2383278" cy="13910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dirty="0" smtClean="0">
                <a:latin typeface="+mj-lt"/>
              </a:rPr>
              <a:t>4. Đọc, sửa chữa</a:t>
            </a:r>
            <a:endParaRPr lang="en-US" sz="2400" dirty="0">
              <a:latin typeface="+mj-lt"/>
            </a:endParaRPr>
          </a:p>
        </p:txBody>
      </p:sp>
      <p:sp>
        <p:nvSpPr>
          <p:cNvPr id="7" name="Rounded Rectangle 6"/>
          <p:cNvSpPr/>
          <p:nvPr/>
        </p:nvSpPr>
        <p:spPr>
          <a:xfrm>
            <a:off x="7106042" y="3216311"/>
            <a:ext cx="4176410" cy="8463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Tx/>
              <a:buChar char="-"/>
            </a:pPr>
            <a:r>
              <a:rPr lang="vi-VN" sz="2400" dirty="0" smtClean="0">
                <a:latin typeface="+mj-lt"/>
              </a:rPr>
              <a:t>Đúng thể thức</a:t>
            </a:r>
          </a:p>
          <a:p>
            <a:pPr marL="285750" indent="-285750">
              <a:buFontTx/>
              <a:buChar char="-"/>
            </a:pPr>
            <a:r>
              <a:rPr lang="vi-VN" sz="2400" dirty="0" smtClean="0">
                <a:latin typeface="+mj-lt"/>
              </a:rPr>
              <a:t>Nội dung đầy đủ,trung thực</a:t>
            </a:r>
            <a:endParaRPr lang="en-US" sz="2400" dirty="0">
              <a:latin typeface="+mj-lt"/>
            </a:endParaRPr>
          </a:p>
        </p:txBody>
      </p:sp>
      <p:sp>
        <p:nvSpPr>
          <p:cNvPr id="8" name="Rounded Rectangle 7"/>
          <p:cNvSpPr/>
          <p:nvPr/>
        </p:nvSpPr>
        <p:spPr>
          <a:xfrm>
            <a:off x="5077836" y="1852918"/>
            <a:ext cx="6449441" cy="10167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smtClean="0">
                <a:latin typeface="+mj-lt"/>
              </a:rPr>
              <a:t>Người viết, người nhận, thời gian, sự việc, nguyên nhân, hậu quả, mức độ trách nhiệm</a:t>
            </a:r>
            <a:endParaRPr lang="en-US" sz="2400" dirty="0">
              <a:latin typeface="+mj-lt"/>
            </a:endParaRPr>
          </a:p>
        </p:txBody>
      </p:sp>
      <p:sp>
        <p:nvSpPr>
          <p:cNvPr id="9" name="Rounded Rectangle 8"/>
          <p:cNvSpPr/>
          <p:nvPr/>
        </p:nvSpPr>
        <p:spPr>
          <a:xfrm>
            <a:off x="557722" y="782265"/>
            <a:ext cx="1799618" cy="1191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dirty="0" smtClean="0">
                <a:latin typeface="+mj-lt"/>
              </a:rPr>
              <a:t>1. Phân tích tình huống</a:t>
            </a:r>
            <a:endParaRPr lang="en-US" sz="2400" dirty="0">
              <a:latin typeface="+mj-lt"/>
            </a:endParaRPr>
          </a:p>
        </p:txBody>
      </p:sp>
      <p:sp>
        <p:nvSpPr>
          <p:cNvPr id="10" name="Rounded Rectangle 9"/>
          <p:cNvSpPr/>
          <p:nvPr/>
        </p:nvSpPr>
        <p:spPr>
          <a:xfrm>
            <a:off x="2357339" y="1852918"/>
            <a:ext cx="1903375" cy="12110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dirty="0" smtClean="0">
                <a:latin typeface="+mj-lt"/>
              </a:rPr>
              <a:t>2. Phác thảo ý</a:t>
            </a:r>
            <a:endParaRPr lang="en-US" sz="2400" dirty="0">
              <a:latin typeface="+mj-lt"/>
            </a:endParaRPr>
          </a:p>
        </p:txBody>
      </p:sp>
      <p:sp>
        <p:nvSpPr>
          <p:cNvPr id="15" name="Bent-Up Arrow 14"/>
          <p:cNvSpPr/>
          <p:nvPr/>
        </p:nvSpPr>
        <p:spPr>
          <a:xfrm rot="5400000">
            <a:off x="1405470" y="1882127"/>
            <a:ext cx="729927" cy="953310"/>
          </a:xfrm>
          <a:prstGeom prst="bentUpArrow">
            <a:avLst>
              <a:gd name="adj1" fmla="val 25000"/>
              <a:gd name="adj2" fmla="val 2433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Bent-Up Arrow 15"/>
          <p:cNvSpPr/>
          <p:nvPr/>
        </p:nvSpPr>
        <p:spPr>
          <a:xfrm rot="5400000">
            <a:off x="3373703" y="2952345"/>
            <a:ext cx="729927" cy="953310"/>
          </a:xfrm>
          <a:prstGeom prst="bentUpArrow">
            <a:avLst>
              <a:gd name="adj1" fmla="val 25000"/>
              <a:gd name="adj2" fmla="val 2433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Bent-Up Arrow 16"/>
          <p:cNvSpPr/>
          <p:nvPr/>
        </p:nvSpPr>
        <p:spPr>
          <a:xfrm rot="5400000">
            <a:off x="5425500" y="4199518"/>
            <a:ext cx="830293" cy="1204606"/>
          </a:xfrm>
          <a:prstGeom prst="bentUpArrow">
            <a:avLst>
              <a:gd name="adj1" fmla="val 25000"/>
              <a:gd name="adj2" fmla="val 2716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4377447" y="2237362"/>
            <a:ext cx="505838" cy="39883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a:off x="6521577" y="3475816"/>
            <a:ext cx="505838" cy="39883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717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441" y="107005"/>
            <a:ext cx="5495317" cy="476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smtClean="0">
                <a:latin typeface="+mj-lt"/>
              </a:rPr>
              <a:t>Một số mẫu văn bản tường trình</a:t>
            </a:r>
            <a:endParaRPr lang="en-US" sz="2800" b="1"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455" y="806130"/>
            <a:ext cx="4451353" cy="5935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91" y="825586"/>
            <a:ext cx="4548335" cy="5881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1988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127" y="107005"/>
            <a:ext cx="6585626" cy="461665"/>
          </a:xfrm>
          <a:prstGeom prst="rect">
            <a:avLst/>
          </a:prstGeom>
          <a:noFill/>
        </p:spPr>
        <p:txBody>
          <a:bodyPr wrap="square" rtlCol="0">
            <a:spAutoFit/>
          </a:bodyPr>
          <a:lstStyle/>
          <a:p>
            <a:r>
              <a:rPr lang="vi-VN" sz="2400" b="1" dirty="0" smtClean="0">
                <a:solidFill>
                  <a:srgbClr val="FF0000"/>
                </a:solidFill>
                <a:latin typeface="+mj-lt"/>
              </a:rPr>
              <a:t>SO SÁNH 4 VĂN BẢN HÀNH CHÍNH ĐÃ HỌC</a:t>
            </a:r>
            <a:endParaRPr lang="en-US" sz="2400" b="1" dirty="0">
              <a:solidFill>
                <a:srgbClr val="FF0000"/>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285452322"/>
              </p:ext>
            </p:extLst>
          </p:nvPr>
        </p:nvGraphicFramePr>
        <p:xfrm>
          <a:off x="417204" y="836396"/>
          <a:ext cx="11654820" cy="5684010"/>
        </p:xfrm>
        <a:graphic>
          <a:graphicData uri="http://schemas.openxmlformats.org/drawingml/2006/table">
            <a:tbl>
              <a:tblPr firstRow="1" bandRow="1">
                <a:tableStyleId>{5940675A-B579-460E-94D1-54222C63F5DA}</a:tableStyleId>
              </a:tblPr>
              <a:tblGrid>
                <a:gridCol w="1333774">
                  <a:extLst>
                    <a:ext uri="{9D8B030D-6E8A-4147-A177-3AD203B41FA5}">
                      <a16:colId xmlns:a16="http://schemas.microsoft.com/office/drawing/2014/main" val="20000"/>
                    </a:ext>
                  </a:extLst>
                </a:gridCol>
                <a:gridCol w="1079770">
                  <a:extLst>
                    <a:ext uri="{9D8B030D-6E8A-4147-A177-3AD203B41FA5}">
                      <a16:colId xmlns:a16="http://schemas.microsoft.com/office/drawing/2014/main" val="20001"/>
                    </a:ext>
                  </a:extLst>
                </a:gridCol>
                <a:gridCol w="2081719">
                  <a:extLst>
                    <a:ext uri="{9D8B030D-6E8A-4147-A177-3AD203B41FA5}">
                      <a16:colId xmlns:a16="http://schemas.microsoft.com/office/drawing/2014/main" val="20002"/>
                    </a:ext>
                  </a:extLst>
                </a:gridCol>
                <a:gridCol w="2431915">
                  <a:extLst>
                    <a:ext uri="{9D8B030D-6E8A-4147-A177-3AD203B41FA5}">
                      <a16:colId xmlns:a16="http://schemas.microsoft.com/office/drawing/2014/main" val="20003"/>
                    </a:ext>
                  </a:extLst>
                </a:gridCol>
                <a:gridCol w="2227634">
                  <a:extLst>
                    <a:ext uri="{9D8B030D-6E8A-4147-A177-3AD203B41FA5}">
                      <a16:colId xmlns:a16="http://schemas.microsoft.com/office/drawing/2014/main" val="20004"/>
                    </a:ext>
                  </a:extLst>
                </a:gridCol>
                <a:gridCol w="2500008">
                  <a:extLst>
                    <a:ext uri="{9D8B030D-6E8A-4147-A177-3AD203B41FA5}">
                      <a16:colId xmlns:a16="http://schemas.microsoft.com/office/drawing/2014/main" val="20005"/>
                    </a:ext>
                  </a:extLst>
                </a:gridCol>
              </a:tblGrid>
              <a:tr h="1376510">
                <a:tc gridSpan="2">
                  <a:txBody>
                    <a:bodyPr/>
                    <a:lstStyle/>
                    <a:p>
                      <a:pPr algn="ct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endParaRPr lang="en-US" dirty="0"/>
                    </a:p>
                  </a:txBody>
                  <a:tcPr/>
                </a:tc>
                <a:tc>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ĐƠN</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ĐỀ</a:t>
                      </a:r>
                      <a:r>
                        <a:rPr lang="vi-VN" sz="2400" b="1" baseline="0" dirty="0" smtClean="0">
                          <a:latin typeface="Times New Roman" panose="02020603050405020304" pitchFamily="18" charset="0"/>
                          <a:ea typeface="Tahoma" panose="020B0604030504040204" pitchFamily="34" charset="0"/>
                          <a:cs typeface="Times New Roman" panose="02020603050405020304" pitchFamily="18" charset="0"/>
                        </a:rPr>
                        <a:t> NGHỊ</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BÁO</a:t>
                      </a:r>
                      <a:r>
                        <a:rPr lang="vi-VN" sz="2400" b="1" baseline="0" dirty="0" smtClean="0">
                          <a:latin typeface="Times New Roman" panose="02020603050405020304" pitchFamily="18" charset="0"/>
                          <a:ea typeface="Tahoma" panose="020B0604030504040204" pitchFamily="34" charset="0"/>
                          <a:cs typeface="Times New Roman" panose="02020603050405020304" pitchFamily="18" charset="0"/>
                        </a:rPr>
                        <a:t> CÁO</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TƯỜNG</a:t>
                      </a:r>
                      <a:r>
                        <a:rPr lang="vi-VN" sz="2400" b="1" baseline="0" dirty="0" smtClean="0">
                          <a:latin typeface="Times New Roman" panose="02020603050405020304" pitchFamily="18" charset="0"/>
                          <a:ea typeface="Tahoma" panose="020B0604030504040204" pitchFamily="34" charset="0"/>
                          <a:cs typeface="Times New Roman" panose="02020603050405020304" pitchFamily="18" charset="0"/>
                        </a:rPr>
                        <a:t> TRÌNH</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1376510">
                <a:tc gridSpan="2">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GIỐNG</a:t>
                      </a:r>
                      <a:r>
                        <a:rPr lang="vi-VN" sz="2400" b="1" baseline="0" dirty="0" smtClean="0">
                          <a:latin typeface="Times New Roman" panose="02020603050405020304" pitchFamily="18" charset="0"/>
                          <a:ea typeface="Tahoma" panose="020B0604030504040204" pitchFamily="34" charset="0"/>
                          <a:cs typeface="Times New Roman" panose="02020603050405020304" pitchFamily="18" charset="0"/>
                        </a:rPr>
                        <a:t> NHAU</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endParaRPr lang="en-US" dirty="0"/>
                    </a:p>
                  </a:txBody>
                  <a:tcPr/>
                </a:tc>
                <a:tc gridSpan="4">
                  <a:txBody>
                    <a:bodyPr/>
                    <a:lstStyle/>
                    <a:p>
                      <a:pPr marL="342900" indent="-342900" algn="l">
                        <a:buFontTx/>
                        <a:buChar char="-"/>
                      </a:pPr>
                      <a:r>
                        <a:rPr lang="vi-VN" sz="2400" b="0" dirty="0" smtClean="0">
                          <a:latin typeface="Times New Roman" panose="02020603050405020304" pitchFamily="18" charset="0"/>
                          <a:ea typeface="Tahoma" panose="020B0604030504040204" pitchFamily="34" charset="0"/>
                          <a:cs typeface="Times New Roman" panose="02020603050405020304" pitchFamily="18" charset="0"/>
                        </a:rPr>
                        <a:t>Đều</a:t>
                      </a:r>
                      <a:r>
                        <a:rPr lang="vi-VN" sz="2400" b="0" baseline="0" dirty="0" smtClean="0">
                          <a:latin typeface="Times New Roman" panose="02020603050405020304" pitchFamily="18" charset="0"/>
                          <a:ea typeface="Tahoma" panose="020B0604030504040204" pitchFamily="34" charset="0"/>
                          <a:cs typeface="Times New Roman" panose="02020603050405020304" pitchFamily="18" charset="0"/>
                        </a:rPr>
                        <a:t> là văn bàn hành chính, công vụ</a:t>
                      </a:r>
                    </a:p>
                    <a:p>
                      <a:pPr marL="342900" indent="-342900" algn="l">
                        <a:buFontTx/>
                        <a:buChar char="-"/>
                      </a:pPr>
                      <a:r>
                        <a:rPr lang="vi-VN" sz="2400" b="0" baseline="0" dirty="0" smtClean="0">
                          <a:latin typeface="Times New Roman" panose="02020603050405020304" pitchFamily="18" charset="0"/>
                          <a:ea typeface="Tahoma" panose="020B0604030504040204" pitchFamily="34" charset="0"/>
                          <a:cs typeface="Times New Roman" panose="02020603050405020304" pitchFamily="18" charset="0"/>
                        </a:rPr>
                        <a:t>Theo thể thức văn bản quy định</a:t>
                      </a:r>
                    </a:p>
                    <a:p>
                      <a:pPr marL="342900" indent="-342900" algn="l">
                        <a:buFontTx/>
                        <a:buChar char="-"/>
                      </a:pPr>
                      <a:r>
                        <a:rPr lang="vi-VN" sz="2400" b="0" baseline="0" dirty="0" smtClean="0">
                          <a:latin typeface="Times New Roman" panose="02020603050405020304" pitchFamily="18" charset="0"/>
                          <a:ea typeface="Tahoma" panose="020B0604030504040204" pitchFamily="34" charset="0"/>
                          <a:cs typeface="Times New Roman" panose="02020603050405020304" pitchFamily="18" charset="0"/>
                        </a:rPr>
                        <a:t>Người nhận: Cá nhân hay một cơ quan, tổ chức có thẩm quyền giải quyết</a:t>
                      </a:r>
                      <a:endParaRPr lang="en-US" sz="2400" b="0"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76510">
                <a:tc rowSpan="2">
                  <a:txBody>
                    <a:bodyPr/>
                    <a:lstStyle/>
                    <a:p>
                      <a:pPr algn="ctr"/>
                      <a:r>
                        <a:rPr lang="vi-VN" sz="2400" b="1" dirty="0" smtClean="0">
                          <a:latin typeface="+mj-lt"/>
                        </a:rPr>
                        <a:t>KHÁC</a:t>
                      </a:r>
                      <a:r>
                        <a:rPr lang="vi-VN" sz="2400" b="1" baseline="0" dirty="0" smtClean="0">
                          <a:latin typeface="+mj-lt"/>
                        </a:rPr>
                        <a:t> NHAU</a:t>
                      </a:r>
                      <a:endParaRPr lang="en-US" sz="2400" b="1" dirty="0">
                        <a:latin typeface="+mj-lt"/>
                      </a:endParaRPr>
                    </a:p>
                  </a:txBody>
                  <a:tcPr/>
                </a:tc>
                <a:tc>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Người viết</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376510">
                <a:tc vMerge="1">
                  <a:txBody>
                    <a:bodyPr/>
                    <a:lstStyle/>
                    <a:p>
                      <a:endParaRPr lang="en-US" dirty="0"/>
                    </a:p>
                  </a:txBody>
                  <a:tcPr/>
                </a:tc>
                <a:tc>
                  <a:txBody>
                    <a:bodyPr/>
                    <a:lstStyle/>
                    <a:p>
                      <a:pPr algn="ctr"/>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Mục</a:t>
                      </a:r>
                      <a:r>
                        <a:rPr lang="vi-VN" sz="2400" b="1" baseline="0" dirty="0" smtClean="0">
                          <a:latin typeface="Times New Roman" panose="02020603050405020304" pitchFamily="18" charset="0"/>
                          <a:ea typeface="Tahoma" panose="020B0604030504040204" pitchFamily="34" charset="0"/>
                          <a:cs typeface="Times New Roman" panose="02020603050405020304" pitchFamily="18" charset="0"/>
                        </a:rPr>
                        <a:t> đích</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148519" y="4214228"/>
            <a:ext cx="2315183" cy="461665"/>
          </a:xfrm>
          <a:prstGeom prst="rect">
            <a:avLst/>
          </a:prstGeom>
          <a:noFill/>
        </p:spPr>
        <p:txBody>
          <a:bodyPr wrap="square" rtlCol="0">
            <a:spAutoFit/>
          </a:bodyPr>
          <a:lstStyle/>
          <a:p>
            <a:r>
              <a:rPr lang="vi-VN" sz="2400" dirty="0" smtClean="0">
                <a:latin typeface="+mj-lt"/>
              </a:rPr>
              <a:t>Cá nhân</a:t>
            </a:r>
            <a:endParaRPr lang="en-US" sz="2400" dirty="0">
              <a:latin typeface="+mj-lt"/>
            </a:endParaRPr>
          </a:p>
        </p:txBody>
      </p:sp>
      <p:sp>
        <p:nvSpPr>
          <p:cNvPr id="6" name="TextBox 5"/>
          <p:cNvSpPr txBox="1"/>
          <p:nvPr/>
        </p:nvSpPr>
        <p:spPr>
          <a:xfrm>
            <a:off x="5053112" y="4146773"/>
            <a:ext cx="2572156" cy="830997"/>
          </a:xfrm>
          <a:prstGeom prst="rect">
            <a:avLst/>
          </a:prstGeom>
          <a:noFill/>
        </p:spPr>
        <p:txBody>
          <a:bodyPr wrap="square" rtlCol="0">
            <a:spAutoFit/>
          </a:bodyPr>
          <a:lstStyle/>
          <a:p>
            <a:r>
              <a:rPr lang="vi-VN" sz="2400" dirty="0" smtClean="0">
                <a:latin typeface="+mj-lt"/>
              </a:rPr>
              <a:t>Cá nhân hoặc tập thể</a:t>
            </a:r>
            <a:endParaRPr lang="en-US" sz="2400" dirty="0">
              <a:latin typeface="+mj-lt"/>
            </a:endParaRPr>
          </a:p>
        </p:txBody>
      </p:sp>
      <p:sp>
        <p:nvSpPr>
          <p:cNvPr id="7" name="TextBox 6"/>
          <p:cNvSpPr txBox="1"/>
          <p:nvPr/>
        </p:nvSpPr>
        <p:spPr>
          <a:xfrm>
            <a:off x="7573793" y="4100607"/>
            <a:ext cx="1881492" cy="830997"/>
          </a:xfrm>
          <a:prstGeom prst="rect">
            <a:avLst/>
          </a:prstGeom>
          <a:noFill/>
        </p:spPr>
        <p:txBody>
          <a:bodyPr wrap="square" rtlCol="0">
            <a:spAutoFit/>
          </a:bodyPr>
          <a:lstStyle/>
          <a:p>
            <a:r>
              <a:rPr lang="vi-VN" sz="2400" dirty="0" smtClean="0">
                <a:latin typeface="+mj-lt"/>
              </a:rPr>
              <a:t>Cá nhân hoặc tập thể</a:t>
            </a:r>
            <a:endParaRPr lang="en-US" sz="2400" dirty="0">
              <a:latin typeface="+mj-lt"/>
            </a:endParaRPr>
          </a:p>
        </p:txBody>
      </p:sp>
      <p:sp>
        <p:nvSpPr>
          <p:cNvPr id="8" name="TextBox 7"/>
          <p:cNvSpPr txBox="1"/>
          <p:nvPr/>
        </p:nvSpPr>
        <p:spPr>
          <a:xfrm>
            <a:off x="10000034" y="4159291"/>
            <a:ext cx="2315183" cy="461665"/>
          </a:xfrm>
          <a:prstGeom prst="rect">
            <a:avLst/>
          </a:prstGeom>
          <a:noFill/>
        </p:spPr>
        <p:txBody>
          <a:bodyPr wrap="square" rtlCol="0">
            <a:spAutoFit/>
          </a:bodyPr>
          <a:lstStyle/>
          <a:p>
            <a:r>
              <a:rPr lang="vi-VN" sz="2400" dirty="0" smtClean="0">
                <a:latin typeface="+mj-lt"/>
              </a:rPr>
              <a:t>Cá nhân</a:t>
            </a:r>
            <a:endParaRPr lang="en-US" sz="2400" dirty="0">
              <a:latin typeface="+mj-lt"/>
            </a:endParaRPr>
          </a:p>
        </p:txBody>
      </p:sp>
      <p:sp>
        <p:nvSpPr>
          <p:cNvPr id="10" name="Rectangle 9"/>
          <p:cNvSpPr/>
          <p:nvPr/>
        </p:nvSpPr>
        <p:spPr>
          <a:xfrm>
            <a:off x="2908570" y="5233481"/>
            <a:ext cx="1848255" cy="1128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Đề đạt </a:t>
            </a:r>
          </a:p>
          <a:p>
            <a:pPr algn="ctr"/>
            <a:r>
              <a:rPr lang="vi-VN" sz="2400" dirty="0" smtClean="0">
                <a:latin typeface="+mj-lt"/>
              </a:rPr>
              <a:t>nguyện vọng</a:t>
            </a:r>
            <a:endParaRPr lang="en-US" sz="2400" dirty="0">
              <a:latin typeface="+mj-lt"/>
            </a:endParaRPr>
          </a:p>
        </p:txBody>
      </p:sp>
      <p:sp>
        <p:nvSpPr>
          <p:cNvPr id="11" name="Rectangle 10"/>
          <p:cNvSpPr/>
          <p:nvPr/>
        </p:nvSpPr>
        <p:spPr>
          <a:xfrm>
            <a:off x="5056356" y="5233481"/>
            <a:ext cx="2083745" cy="11284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2400" dirty="0" smtClean="0">
                <a:latin typeface="+mj-lt"/>
              </a:rPr>
              <a:t>Đề đạt nhu cầu, quyền lợi chính đáng</a:t>
            </a:r>
            <a:endParaRPr lang="en-US" sz="2400" dirty="0">
              <a:latin typeface="+mj-lt"/>
            </a:endParaRPr>
          </a:p>
        </p:txBody>
      </p:sp>
      <p:sp>
        <p:nvSpPr>
          <p:cNvPr id="12" name="Rectangle 11"/>
          <p:cNvSpPr/>
          <p:nvPr/>
        </p:nvSpPr>
        <p:spPr>
          <a:xfrm>
            <a:off x="7439633" y="5233481"/>
            <a:ext cx="2015652" cy="11284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dirty="0" smtClean="0">
                <a:latin typeface="+mj-lt"/>
              </a:rPr>
              <a:t>Trình bày sự việc, kết quả đã đạt được</a:t>
            </a:r>
            <a:endParaRPr lang="en-US" sz="2400" dirty="0">
              <a:latin typeface="+mj-lt"/>
            </a:endParaRPr>
          </a:p>
        </p:txBody>
      </p:sp>
      <p:sp>
        <p:nvSpPr>
          <p:cNvPr id="13" name="Rectangle 12"/>
          <p:cNvSpPr/>
          <p:nvPr/>
        </p:nvSpPr>
        <p:spPr>
          <a:xfrm>
            <a:off x="9679021" y="5233481"/>
            <a:ext cx="2198451" cy="11284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dirty="0" smtClean="0">
                <a:latin typeface="+mj-lt"/>
              </a:rPr>
              <a:t>Trình bày thiệt hại hay mức độ trách nhiệm</a:t>
            </a:r>
            <a:endParaRPr lang="en-US" sz="2400" dirty="0">
              <a:latin typeface="+mj-lt"/>
            </a:endParaRPr>
          </a:p>
        </p:txBody>
      </p:sp>
    </p:spTree>
    <p:extLst>
      <p:ext uri="{BB962C8B-B14F-4D97-AF65-F5344CB8AC3E}">
        <p14:creationId xmlns:p14="http://schemas.microsoft.com/office/powerpoint/2010/main" val="121911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040552" y="1040860"/>
            <a:ext cx="2305455" cy="584775"/>
          </a:xfrm>
          <a:prstGeom prst="rect">
            <a:avLst/>
          </a:prstGeom>
          <a:noFill/>
        </p:spPr>
        <p:txBody>
          <a:bodyPr wrap="square" rtlCol="0">
            <a:spAutoFit/>
          </a:bodyPr>
          <a:lstStyle/>
          <a:p>
            <a:r>
              <a:rPr lang="vi-VN" sz="3200" b="1" dirty="0" smtClean="0">
                <a:solidFill>
                  <a:srgbClr val="FFFF00"/>
                </a:solidFill>
                <a:latin typeface="+mj-lt"/>
              </a:rPr>
              <a:t>TIẾT 13</a:t>
            </a:r>
            <a:r>
              <a:rPr lang="en-US" sz="3200" b="1" dirty="0" smtClean="0">
                <a:solidFill>
                  <a:srgbClr val="FFFF00"/>
                </a:solidFill>
                <a:latin typeface="+mj-lt"/>
              </a:rPr>
              <a:t>5</a:t>
            </a:r>
            <a:r>
              <a:rPr lang="vi-VN" sz="3200" b="1" dirty="0" smtClean="0">
                <a:solidFill>
                  <a:srgbClr val="FFFF00"/>
                </a:solidFill>
                <a:latin typeface="+mj-lt"/>
              </a:rPr>
              <a:t>:</a:t>
            </a:r>
            <a:endParaRPr lang="en-US" sz="3200" b="1" dirty="0">
              <a:solidFill>
                <a:srgbClr val="FFFF00"/>
              </a:solidFill>
              <a:latin typeface="+mj-lt"/>
            </a:endParaRPr>
          </a:p>
        </p:txBody>
      </p:sp>
      <p:sp>
        <p:nvSpPr>
          <p:cNvPr id="3" name="Rectangle 2"/>
          <p:cNvSpPr/>
          <p:nvPr/>
        </p:nvSpPr>
        <p:spPr>
          <a:xfrm>
            <a:off x="1959589" y="2130756"/>
            <a:ext cx="8467383" cy="923330"/>
          </a:xfrm>
          <a:prstGeom prst="rect">
            <a:avLst/>
          </a:prstGeom>
          <a:noFill/>
        </p:spPr>
        <p:txBody>
          <a:bodyPr wrap="none" lIns="91440" tIns="45720" rIns="91440" bIns="45720">
            <a:spAutoFit/>
          </a:bodyPr>
          <a:lstStyle/>
          <a:p>
            <a:pPr algn="ctr"/>
            <a:r>
              <a:rPr lang="vi-VN" sz="5400" b="1" cap="none" spc="0" dirty="0" smtClean="0">
                <a:ln w="6600">
                  <a:solidFill>
                    <a:schemeClr val="accent2"/>
                  </a:solidFill>
                  <a:prstDash val="solid"/>
                </a:ln>
                <a:solidFill>
                  <a:srgbClr val="FFFFFF"/>
                </a:solidFill>
                <a:effectLst>
                  <a:outerShdw dist="38100" dir="2700000" algn="tl" rotWithShape="0">
                    <a:schemeClr val="accent2"/>
                  </a:outerShdw>
                </a:effectLst>
              </a:rPr>
              <a:t>VĂN BẢN TƯỜNG TRÌNH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2448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428017" y="633574"/>
            <a:ext cx="7295745" cy="461665"/>
          </a:xfrm>
          <a:prstGeom prst="rect">
            <a:avLst/>
          </a:prstGeom>
          <a:noFill/>
        </p:spPr>
        <p:txBody>
          <a:bodyPr wrap="square" rtlCol="0">
            <a:spAutoFit/>
          </a:bodyPr>
          <a:lstStyle/>
          <a:p>
            <a:r>
              <a:rPr lang="vi-VN" sz="2400" b="1" u="sng" dirty="0" smtClean="0">
                <a:solidFill>
                  <a:srgbClr val="FFFF00"/>
                </a:solidFill>
                <a:latin typeface="Times New Roman" panose="02020603050405020304" pitchFamily="18" charset="0"/>
              </a:rPr>
              <a:t>III. LUYỆN TẬP:</a:t>
            </a:r>
            <a:endParaRPr lang="en-US" sz="2400" b="1" u="sng" dirty="0">
              <a:solidFill>
                <a:srgbClr val="FFFF00"/>
              </a:solidFill>
              <a:latin typeface="Calibri Light" panose="020F0302020204030204"/>
            </a:endParaRPr>
          </a:p>
        </p:txBody>
      </p:sp>
      <p:sp>
        <p:nvSpPr>
          <p:cNvPr id="4" name="TextBox 3"/>
          <p:cNvSpPr txBox="1"/>
          <p:nvPr/>
        </p:nvSpPr>
        <p:spPr>
          <a:xfrm>
            <a:off x="525293" y="1167319"/>
            <a:ext cx="11332723" cy="830997"/>
          </a:xfrm>
          <a:prstGeom prst="rect">
            <a:avLst/>
          </a:prstGeom>
          <a:noFill/>
        </p:spPr>
        <p:txBody>
          <a:bodyPr wrap="square" rtlCol="0">
            <a:spAutoFit/>
          </a:bodyPr>
          <a:lstStyle/>
          <a:p>
            <a:r>
              <a:rPr lang="vi-VN" sz="2400" b="1" dirty="0" smtClean="0">
                <a:solidFill>
                  <a:srgbClr val="FF0000"/>
                </a:solidFill>
                <a:latin typeface="+mj-lt"/>
              </a:rPr>
              <a:t>Bài 1: Lựa chọn loại văn bản hành chính phù hợp với các tình huống sau và giải thích lí do?</a:t>
            </a:r>
            <a:endParaRPr lang="en-US" sz="2400" b="1" dirty="0">
              <a:solidFill>
                <a:srgbClr val="FF0000"/>
              </a:solidFill>
              <a:latin typeface="+mj-lt"/>
            </a:endParaRPr>
          </a:p>
        </p:txBody>
      </p:sp>
      <p:sp>
        <p:nvSpPr>
          <p:cNvPr id="5" name="TextBox 4"/>
          <p:cNvSpPr txBox="1"/>
          <p:nvPr/>
        </p:nvSpPr>
        <p:spPr>
          <a:xfrm>
            <a:off x="622570" y="2247090"/>
            <a:ext cx="11235446" cy="3416320"/>
          </a:xfrm>
          <a:prstGeom prst="rect">
            <a:avLst/>
          </a:prstGeom>
          <a:noFill/>
        </p:spPr>
        <p:txBody>
          <a:bodyPr wrap="square" rtlCol="0">
            <a:spAutoFit/>
          </a:bodyPr>
          <a:lstStyle/>
          <a:p>
            <a:pPr marL="342900" indent="-342900">
              <a:lnSpc>
                <a:spcPct val="150000"/>
              </a:lnSpc>
              <a:buAutoNum type="alphaLcPeriod"/>
            </a:pPr>
            <a:r>
              <a:rPr lang="vi-VN" sz="2400" dirty="0" smtClean="0">
                <a:solidFill>
                  <a:schemeClr val="bg1"/>
                </a:solidFill>
                <a:latin typeface="+mj-lt"/>
              </a:rPr>
              <a:t>Lớp em xin phép nhà trường cho xây dựng tủ sách dùng chung.</a:t>
            </a:r>
          </a:p>
          <a:p>
            <a:pPr marL="342900" indent="-342900">
              <a:lnSpc>
                <a:spcPct val="150000"/>
              </a:lnSpc>
              <a:buAutoNum type="alphaLcPeriod"/>
            </a:pPr>
            <a:r>
              <a:rPr lang="vi-VN" sz="2400" dirty="0" smtClean="0">
                <a:solidFill>
                  <a:schemeClr val="bg1"/>
                </a:solidFill>
                <a:latin typeface="+mj-lt"/>
              </a:rPr>
              <a:t>Em mong muốn tham gia CLB Tin học của nhà trường.</a:t>
            </a:r>
          </a:p>
          <a:p>
            <a:pPr marL="342900" indent="-342900">
              <a:lnSpc>
                <a:spcPct val="150000"/>
              </a:lnSpc>
              <a:buAutoNum type="alphaLcPeriod"/>
            </a:pPr>
            <a:r>
              <a:rPr lang="vi-VN" sz="2400" dirty="0" smtClean="0">
                <a:solidFill>
                  <a:schemeClr val="bg1"/>
                </a:solidFill>
                <a:latin typeface="+mj-lt"/>
              </a:rPr>
              <a:t>Lớp em cần trình bày với cô Tổng phụ trách về kết quả hưởng ứng phòng, chống dịch Covid: làm mũ chống giọt bắn, vẽ tranh, phóng sự tuyên truyền,...</a:t>
            </a:r>
          </a:p>
          <a:p>
            <a:pPr marL="342900" indent="-342900">
              <a:lnSpc>
                <a:spcPct val="150000"/>
              </a:lnSpc>
              <a:buAutoNum type="alphaLcPeriod"/>
            </a:pPr>
            <a:r>
              <a:rPr lang="vi-VN" sz="2400" dirty="0" smtClean="0">
                <a:solidFill>
                  <a:schemeClr val="bg1"/>
                </a:solidFill>
                <a:latin typeface="+mj-lt"/>
              </a:rPr>
              <a:t>Cô giáo chủ nhiệm phát hiện em nghịch ngợm làm hỏng nhiệt kế điện tử của lớp, yêu cầu trình bày rõ sự việc.</a:t>
            </a:r>
            <a:endParaRPr lang="en-US" sz="2400" dirty="0">
              <a:solidFill>
                <a:schemeClr val="bg1"/>
              </a:solidFill>
              <a:latin typeface="+mj-lt"/>
            </a:endParaRPr>
          </a:p>
        </p:txBody>
      </p:sp>
    </p:spTree>
    <p:extLst>
      <p:ext uri="{BB962C8B-B14F-4D97-AF65-F5344CB8AC3E}">
        <p14:creationId xmlns:p14="http://schemas.microsoft.com/office/powerpoint/2010/main" val="1186655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926360"/>
            <a:ext cx="5577192" cy="4450405"/>
          </a:xfrm>
          <a:prstGeom prst="rect">
            <a:avLst/>
          </a:prstGeom>
        </p:spPr>
      </p:pic>
      <p:sp>
        <p:nvSpPr>
          <p:cNvPr id="3" name="Rectangle 2"/>
          <p:cNvSpPr/>
          <p:nvPr/>
        </p:nvSpPr>
        <p:spPr>
          <a:xfrm>
            <a:off x="499353" y="233863"/>
            <a:ext cx="543451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vi-VN" sz="2800" dirty="0" smtClean="0">
                <a:solidFill>
                  <a:schemeClr val="tx1"/>
                </a:solidFill>
                <a:latin typeface="+mj-lt"/>
              </a:rPr>
              <a:t>a. Lớp </a:t>
            </a:r>
            <a:r>
              <a:rPr lang="vi-VN" sz="2800" dirty="0">
                <a:solidFill>
                  <a:schemeClr val="tx1"/>
                </a:solidFill>
                <a:latin typeface="+mj-lt"/>
              </a:rPr>
              <a:t>em xin phép nhà trường cho xây dựng tủ sách dùng chung.</a:t>
            </a:r>
          </a:p>
        </p:txBody>
      </p:sp>
      <p:sp>
        <p:nvSpPr>
          <p:cNvPr id="4" name="Rectangle 3"/>
          <p:cNvSpPr/>
          <p:nvPr/>
        </p:nvSpPr>
        <p:spPr>
          <a:xfrm>
            <a:off x="499353" y="3061779"/>
            <a:ext cx="5434519"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vi-VN" sz="2800" dirty="0" smtClean="0">
                <a:solidFill>
                  <a:schemeClr val="tx1"/>
                </a:solidFill>
                <a:latin typeface="+mj-lt"/>
              </a:rPr>
              <a:t>Viết </a:t>
            </a:r>
            <a:r>
              <a:rPr lang="vi-VN" sz="2800" b="1" i="1" u="sng" dirty="0" smtClean="0">
                <a:solidFill>
                  <a:srgbClr val="0070C0"/>
                </a:solidFill>
                <a:latin typeface="+mj-lt"/>
              </a:rPr>
              <a:t>văn bản đề nghị</a:t>
            </a:r>
            <a:r>
              <a:rPr lang="vi-VN" sz="2800" dirty="0" smtClean="0">
                <a:solidFill>
                  <a:schemeClr val="tx1"/>
                </a:solidFill>
                <a:latin typeface="+mj-lt"/>
              </a:rPr>
              <a:t>, vì xây dựng tủ sách dùng chung là quyền lợi chính đáng của tập thể lớp muốn đề đạt nguyện vọng tới nhà trường.</a:t>
            </a:r>
            <a:endParaRPr lang="vi-VN" sz="2800" dirty="0">
              <a:solidFill>
                <a:schemeClr val="tx1"/>
              </a:solidFill>
              <a:latin typeface="+mj-lt"/>
            </a:endParaRPr>
          </a:p>
        </p:txBody>
      </p:sp>
      <p:sp>
        <p:nvSpPr>
          <p:cNvPr id="5" name="Notched Right Arrow 4"/>
          <p:cNvSpPr/>
          <p:nvPr/>
        </p:nvSpPr>
        <p:spPr>
          <a:xfrm rot="5400000">
            <a:off x="2542160" y="2063081"/>
            <a:ext cx="885217" cy="554476"/>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4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179" y="457200"/>
            <a:ext cx="5652093" cy="4170742"/>
          </a:xfrm>
          <a:prstGeom prst="rect">
            <a:avLst/>
          </a:prstGeom>
        </p:spPr>
      </p:pic>
      <p:sp>
        <p:nvSpPr>
          <p:cNvPr id="3" name="Rectangle 2"/>
          <p:cNvSpPr/>
          <p:nvPr/>
        </p:nvSpPr>
        <p:spPr>
          <a:xfrm>
            <a:off x="679286" y="1219825"/>
            <a:ext cx="5381046" cy="156966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vi-VN" sz="3200" dirty="0" smtClean="0">
                <a:solidFill>
                  <a:schemeClr val="bg1"/>
                </a:solidFill>
                <a:latin typeface="+mj-lt"/>
              </a:rPr>
              <a:t>b. Em </a:t>
            </a:r>
            <a:r>
              <a:rPr lang="vi-VN" sz="3200" dirty="0">
                <a:solidFill>
                  <a:schemeClr val="bg1"/>
                </a:solidFill>
                <a:latin typeface="+mj-lt"/>
              </a:rPr>
              <a:t>mong muốn tham gia CLB Tin học của nhà trường.</a:t>
            </a:r>
          </a:p>
        </p:txBody>
      </p:sp>
      <p:sp>
        <p:nvSpPr>
          <p:cNvPr id="5" name="Rectangle 4"/>
          <p:cNvSpPr/>
          <p:nvPr/>
        </p:nvSpPr>
        <p:spPr>
          <a:xfrm>
            <a:off x="679286" y="3920872"/>
            <a:ext cx="5381046"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nSpc>
                <a:spcPct val="150000"/>
              </a:lnSpc>
            </a:pPr>
            <a:r>
              <a:rPr lang="vi-VN" sz="3200" dirty="0" smtClean="0">
                <a:solidFill>
                  <a:schemeClr val="bg1"/>
                </a:solidFill>
                <a:latin typeface="+mj-lt"/>
              </a:rPr>
              <a:t>Viết </a:t>
            </a:r>
            <a:r>
              <a:rPr lang="vi-VN" sz="3200" b="1" i="1" u="sng" dirty="0" smtClean="0">
                <a:solidFill>
                  <a:schemeClr val="tx1"/>
                </a:solidFill>
                <a:latin typeface="+mj-lt"/>
              </a:rPr>
              <a:t>đơn</a:t>
            </a:r>
            <a:r>
              <a:rPr lang="vi-VN" sz="3200" dirty="0" smtClean="0">
                <a:solidFill>
                  <a:schemeClr val="bg1"/>
                </a:solidFill>
                <a:latin typeface="+mj-lt"/>
              </a:rPr>
              <a:t> đề đạt nguyện vọng tham gia CLB Tin học của trường.</a:t>
            </a:r>
            <a:endParaRPr lang="vi-VN" sz="3200" dirty="0">
              <a:solidFill>
                <a:schemeClr val="bg1"/>
              </a:solidFill>
              <a:latin typeface="+mj-lt"/>
            </a:endParaRPr>
          </a:p>
        </p:txBody>
      </p:sp>
      <p:sp>
        <p:nvSpPr>
          <p:cNvPr id="6" name="Notched Right Arrow 5"/>
          <p:cNvSpPr/>
          <p:nvPr/>
        </p:nvSpPr>
        <p:spPr>
          <a:xfrm rot="5400000">
            <a:off x="2649962" y="3077941"/>
            <a:ext cx="885217" cy="554476"/>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1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1000"/>
          </a:stretch>
        </a:blipFill>
        <a:effectLst/>
      </p:bgPr>
    </p:bg>
    <p:spTree>
      <p:nvGrpSpPr>
        <p:cNvPr id="1" name=""/>
        <p:cNvGrpSpPr/>
        <p:nvPr/>
      </p:nvGrpSpPr>
      <p:grpSpPr>
        <a:xfrm>
          <a:off x="0" y="0"/>
          <a:ext cx="0" cy="0"/>
          <a:chOff x="0" y="0"/>
          <a:chExt cx="0" cy="0"/>
        </a:xfrm>
      </p:grpSpPr>
      <p:sp>
        <p:nvSpPr>
          <p:cNvPr id="2" name="Rectangle 1"/>
          <p:cNvSpPr/>
          <p:nvPr/>
        </p:nvSpPr>
        <p:spPr>
          <a:xfrm>
            <a:off x="382621" y="288760"/>
            <a:ext cx="6096000" cy="2600199"/>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nSpc>
                <a:spcPct val="150000"/>
              </a:lnSpc>
            </a:pPr>
            <a:r>
              <a:rPr lang="vi-VN" sz="2800" dirty="0" smtClean="0">
                <a:solidFill>
                  <a:schemeClr val="tx1"/>
                </a:solidFill>
                <a:latin typeface="+mj-lt"/>
              </a:rPr>
              <a:t>c. Lớp </a:t>
            </a:r>
            <a:r>
              <a:rPr lang="vi-VN" sz="2800" dirty="0">
                <a:solidFill>
                  <a:schemeClr val="tx1"/>
                </a:solidFill>
                <a:latin typeface="+mj-lt"/>
              </a:rPr>
              <a:t>em cần trình bày với cô Tổng phụ trách về kết quả hưởng ứng phòng, chống dịch Covid: làm mũ chống giọt bắn, vẽ tranh, phóng sự tuyên truyền,...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101" y="77821"/>
            <a:ext cx="5018286" cy="364321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101" y="3721040"/>
            <a:ext cx="5018286" cy="3000773"/>
          </a:xfrm>
          <a:prstGeom prst="rect">
            <a:avLst/>
          </a:prstGeom>
        </p:spPr>
      </p:pic>
      <p:sp>
        <p:nvSpPr>
          <p:cNvPr id="5" name="Rectangle 4"/>
          <p:cNvSpPr/>
          <p:nvPr/>
        </p:nvSpPr>
        <p:spPr>
          <a:xfrm>
            <a:off x="470169" y="4207423"/>
            <a:ext cx="6096000" cy="138499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nSpc>
                <a:spcPct val="150000"/>
              </a:lnSpc>
            </a:pPr>
            <a:r>
              <a:rPr lang="vi-VN" sz="2800" dirty="0" smtClean="0">
                <a:solidFill>
                  <a:schemeClr val="tx1"/>
                </a:solidFill>
                <a:latin typeface="+mj-lt"/>
              </a:rPr>
              <a:t>Viết </a:t>
            </a:r>
            <a:r>
              <a:rPr lang="vi-VN" sz="2800" b="1" i="1" u="sng" dirty="0" smtClean="0">
                <a:solidFill>
                  <a:schemeClr val="bg1"/>
                </a:solidFill>
                <a:latin typeface="+mj-lt"/>
              </a:rPr>
              <a:t>văn bản báo cáo </a:t>
            </a:r>
            <a:r>
              <a:rPr lang="vi-VN" sz="2800" dirty="0" smtClean="0">
                <a:solidFill>
                  <a:schemeClr val="tx1"/>
                </a:solidFill>
                <a:latin typeface="+mj-lt"/>
              </a:rPr>
              <a:t>để trình bày kết quả đã đạt được</a:t>
            </a:r>
            <a:endParaRPr lang="vi-VN" sz="2800" dirty="0">
              <a:solidFill>
                <a:schemeClr val="tx1"/>
              </a:solidFill>
              <a:latin typeface="+mj-lt"/>
            </a:endParaRPr>
          </a:p>
        </p:txBody>
      </p:sp>
      <p:sp>
        <p:nvSpPr>
          <p:cNvPr id="6" name="Notched Right Arrow 5"/>
          <p:cNvSpPr/>
          <p:nvPr/>
        </p:nvSpPr>
        <p:spPr>
          <a:xfrm rot="5400000">
            <a:off x="2710774" y="3270953"/>
            <a:ext cx="885217" cy="554476"/>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9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670" t="34281" r="38483" b="40635"/>
          <a:stretch/>
        </p:blipFill>
        <p:spPr>
          <a:xfrm>
            <a:off x="6134100" y="204282"/>
            <a:ext cx="5911306" cy="4202349"/>
          </a:xfrm>
          <a:prstGeom prst="rect">
            <a:avLst/>
          </a:prstGeom>
        </p:spPr>
      </p:pic>
      <p:sp>
        <p:nvSpPr>
          <p:cNvPr id="3" name="Rectangle 2"/>
          <p:cNvSpPr/>
          <p:nvPr/>
        </p:nvSpPr>
        <p:spPr>
          <a:xfrm>
            <a:off x="466927" y="317943"/>
            <a:ext cx="5291847"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vi-VN" sz="2800" dirty="0" smtClean="0">
                <a:latin typeface="+mj-lt"/>
              </a:rPr>
              <a:t>d. Cô </a:t>
            </a:r>
            <a:r>
              <a:rPr lang="vi-VN" sz="2800" dirty="0">
                <a:latin typeface="+mj-lt"/>
              </a:rPr>
              <a:t>giáo chủ nhiệm phát hiện em nghịch ngợm làm hỏng nhiệt kế điện tử của lớp, yêu cầu trình bày rõ sự việc.</a:t>
            </a:r>
            <a:endParaRPr lang="en-US" sz="2800" dirty="0">
              <a:latin typeface="+mj-lt"/>
            </a:endParaRPr>
          </a:p>
        </p:txBody>
      </p:sp>
      <p:sp>
        <p:nvSpPr>
          <p:cNvPr id="4" name="Rectangle 3"/>
          <p:cNvSpPr/>
          <p:nvPr/>
        </p:nvSpPr>
        <p:spPr>
          <a:xfrm>
            <a:off x="466927" y="3714133"/>
            <a:ext cx="5291847"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vi-VN" sz="2800" dirty="0" smtClean="0">
                <a:latin typeface="+mj-lt"/>
              </a:rPr>
              <a:t>Viết </a:t>
            </a:r>
            <a:r>
              <a:rPr lang="vi-VN" sz="2800" b="1" i="1" u="sng" dirty="0" smtClean="0">
                <a:solidFill>
                  <a:srgbClr val="FF0000"/>
                </a:solidFill>
                <a:latin typeface="+mj-lt"/>
              </a:rPr>
              <a:t>bản tường trình </a:t>
            </a:r>
            <a:r>
              <a:rPr lang="vi-VN" sz="2800" dirty="0" smtClean="0">
                <a:latin typeface="+mj-lt"/>
              </a:rPr>
              <a:t>nêu rõ mức độ trách nhiệm.</a:t>
            </a:r>
            <a:endParaRPr lang="en-US" sz="2800" dirty="0">
              <a:latin typeface="+mj-lt"/>
            </a:endParaRPr>
          </a:p>
        </p:txBody>
      </p:sp>
      <p:sp>
        <p:nvSpPr>
          <p:cNvPr id="5" name="Notched Right Arrow 4"/>
          <p:cNvSpPr/>
          <p:nvPr/>
        </p:nvSpPr>
        <p:spPr>
          <a:xfrm rot="5400000">
            <a:off x="2574193" y="3140858"/>
            <a:ext cx="522837" cy="554476"/>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0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68094" y="454013"/>
            <a:ext cx="7295745" cy="461665"/>
          </a:xfrm>
          <a:prstGeom prst="rect">
            <a:avLst/>
          </a:prstGeom>
          <a:noFill/>
        </p:spPr>
        <p:txBody>
          <a:bodyPr wrap="square" rtlCol="0">
            <a:spAutoFit/>
          </a:bodyPr>
          <a:lstStyle/>
          <a:p>
            <a:r>
              <a:rPr lang="vi-VN" sz="2400" b="1" u="sng" dirty="0">
                <a:solidFill>
                  <a:srgbClr val="FFFF00"/>
                </a:solidFill>
                <a:latin typeface="Times New Roman" panose="02020603050405020304" pitchFamily="18" charset="0"/>
              </a:rPr>
              <a:t>III. LUYỆN TẬP:</a:t>
            </a:r>
            <a:endParaRPr lang="en-US" sz="2400" b="1" u="sng" dirty="0">
              <a:solidFill>
                <a:srgbClr val="FFFF00"/>
              </a:solidFill>
              <a:latin typeface="Calibri Light" panose="020F0302020204030204"/>
            </a:endParaRPr>
          </a:p>
        </p:txBody>
      </p:sp>
      <p:sp>
        <p:nvSpPr>
          <p:cNvPr id="4" name="TextBox 3"/>
          <p:cNvSpPr txBox="1"/>
          <p:nvPr/>
        </p:nvSpPr>
        <p:spPr>
          <a:xfrm>
            <a:off x="2558376" y="557747"/>
            <a:ext cx="11332723"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rPr>
              <a:t>Bài </a:t>
            </a:r>
            <a:r>
              <a:rPr lang="vi-VN" sz="2400" b="1" dirty="0" smtClean="0">
                <a:solidFill>
                  <a:srgbClr val="FF0000"/>
                </a:solidFill>
                <a:latin typeface="Times New Roman" panose="02020603050405020304" pitchFamily="18" charset="0"/>
              </a:rPr>
              <a:t>2: Chỉ ra lỗi sai trong văn bản tường trình dưới đây? Hãy sửa lại?</a:t>
            </a:r>
            <a:endParaRPr lang="en-US" sz="2400" b="1" dirty="0">
              <a:solidFill>
                <a:srgbClr val="FF0000"/>
              </a:solidFill>
              <a:latin typeface="Calibri Light" panose="020F0302020204030204"/>
            </a:endParaRPr>
          </a:p>
        </p:txBody>
      </p:sp>
      <p:sp>
        <p:nvSpPr>
          <p:cNvPr id="6" name="Rectangle 5"/>
          <p:cNvSpPr/>
          <p:nvPr/>
        </p:nvSpPr>
        <p:spPr>
          <a:xfrm>
            <a:off x="579605" y="1033688"/>
            <a:ext cx="10914435" cy="5632311"/>
          </a:xfrm>
          <a:prstGeom prst="rect">
            <a:avLst/>
          </a:prstGeom>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CỘNG HOÀ XÃ HỘI CHỦ NGHĨA VIỆT NAM</a:t>
            </a: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do - </a:t>
            </a:r>
            <a:r>
              <a:rPr lang="en-US" sz="2400" dirty="0" err="1">
                <a:solidFill>
                  <a:schemeClr val="bg1"/>
                </a:solidFill>
                <a:latin typeface="Times New Roman" panose="02020603050405020304" pitchFamily="18" charset="0"/>
                <a:cs typeface="Times New Roman" panose="02020603050405020304" pitchFamily="18" charset="0"/>
              </a:rPr>
              <a:t>Hạnh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phúc</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Vĩnh</a:t>
            </a:r>
            <a:r>
              <a:rPr lang="en-US" sz="2400" dirty="0">
                <a:solidFill>
                  <a:schemeClr val="bg1"/>
                </a:solidFill>
                <a:latin typeface="Times New Roman" panose="02020603050405020304" pitchFamily="18" charset="0"/>
                <a:cs typeface="Times New Roman" panose="02020603050405020304" pitchFamily="18" charset="0"/>
              </a:rPr>
              <a:t> Nam,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13 </a:t>
            </a:r>
            <a:r>
              <a:rPr lang="en-US" sz="2400" dirty="0" err="1">
                <a:solidFill>
                  <a:schemeClr val="bg1"/>
                </a:solidFill>
                <a:latin typeface="Times New Roman" panose="02020603050405020304" pitchFamily="18" charset="0"/>
                <a:cs typeface="Times New Roman" panose="02020603050405020304" pitchFamily="18" charset="0"/>
              </a:rPr>
              <a:t>tháng</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2012</a:t>
            </a:r>
          </a:p>
          <a:p>
            <a:pPr algn="ctr"/>
            <a:endParaRPr lang="en-US" sz="2400" i="1"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Kính gửi: cô Nguyễn Thị Ngọc, giáo viên dạy môn Hoá  lớp 8A, trường THCS Vĩnh </a:t>
            </a:r>
            <a:r>
              <a:rPr lang="vi-VN" sz="2400" dirty="0" smtClean="0">
                <a:solidFill>
                  <a:schemeClr val="bg1"/>
                </a:solidFill>
                <a:latin typeface="Times New Roman" panose="02020603050405020304" pitchFamily="18" charset="0"/>
                <a:cs typeface="Times New Roman" panose="02020603050405020304" pitchFamily="18" charset="0"/>
              </a:rPr>
              <a:t>Nam</a:t>
            </a:r>
            <a:r>
              <a:rPr lang="vi-VN" sz="2400" dirty="0">
                <a:solidFill>
                  <a:schemeClr val="bg1"/>
                </a:solidFill>
                <a:latin typeface="Times New Roman" panose="02020603050405020304" pitchFamily="18" charset="0"/>
                <a:cs typeface="Times New Roman" panose="02020603050405020304" pitchFamily="18" charset="0"/>
              </a:rPr>
              <a:t>.</a:t>
            </a:r>
          </a:p>
          <a:p>
            <a:pPr algn="just"/>
            <a:r>
              <a:rPr lang="vi-VN" sz="2400" dirty="0">
                <a:solidFill>
                  <a:schemeClr val="bg1"/>
                </a:solidFill>
                <a:latin typeface="Times New Roman" panose="02020603050405020304" pitchFamily="18" charset="0"/>
                <a:cs typeface="Times New Roman" panose="02020603050405020304" pitchFamily="18" charset="0"/>
              </a:rPr>
              <a:t>      Thay mặt nhóm thí nghiệm số 4, lớp 8A, trường THCS Vĩnh Nam, em xin trình bày với cô một việc như sau:</a:t>
            </a:r>
          </a:p>
          <a:p>
            <a:pPr algn="just"/>
            <a:r>
              <a:rPr lang="vi-VN" sz="2400" dirty="0">
                <a:solidFill>
                  <a:schemeClr val="bg1"/>
                </a:solidFill>
                <a:latin typeface="Times New Roman" panose="02020603050405020304" pitchFamily="18" charset="0"/>
                <a:cs typeface="Times New Roman" panose="02020603050405020304" pitchFamily="18" charset="0"/>
              </a:rPr>
              <a:t>       Sáng nay, ngày 13 tháng 4 năm 2012, trong khi đang làm thí nghiệm thực hành môn Hoá học, do sơ ý, nhóm em làm đổ một giá đựng dụng cụ thí nghiệm nên đã làm vỡ hai bình tam giác, 3 ống nghiệm. Chúng em đã thu dọn mảnh vỡ và làm sạch những chỗ bẩn. Vậy em viết bản tường trình này để cho cô được biết và bổ sung thêm những dụng cụ đã bị hỏng. Về phần mình, em xin nhận lỗi và bồi thường thiệt hại do em gây ra.</a:t>
            </a:r>
          </a:p>
        </p:txBody>
      </p:sp>
    </p:spTree>
    <p:extLst>
      <p:ext uri="{BB962C8B-B14F-4D97-AF65-F5344CB8AC3E}">
        <p14:creationId xmlns:p14="http://schemas.microsoft.com/office/powerpoint/2010/main" val="215612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589333" y="187381"/>
            <a:ext cx="10914435" cy="5632311"/>
          </a:xfrm>
          <a:prstGeom prst="rect">
            <a:avLst/>
          </a:prstGeom>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CỘNG HOÀ XÃ HỘI CHỦ NGHĨA VIỆT NAM</a:t>
            </a: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do - </a:t>
            </a:r>
            <a:r>
              <a:rPr lang="en-US" sz="2400" dirty="0" err="1">
                <a:solidFill>
                  <a:schemeClr val="bg1"/>
                </a:solidFill>
                <a:latin typeface="Times New Roman" panose="02020603050405020304" pitchFamily="18" charset="0"/>
                <a:cs typeface="Times New Roman" panose="02020603050405020304" pitchFamily="18" charset="0"/>
              </a:rPr>
              <a:t>Hạnh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phúc</a:t>
            </a: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2400" dirty="0">
                <a:solidFill>
                  <a:schemeClr val="bg1"/>
                </a:solidFill>
                <a:latin typeface="Times New Roman" panose="02020603050405020304" pitchFamily="18" charset="0"/>
                <a:cs typeface="Times New Roman" panose="02020603050405020304" pitchFamily="18" charset="0"/>
              </a:rPr>
              <a:t> </a:t>
            </a:r>
          </a:p>
          <a:p>
            <a:pPr algn="ct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Vĩnh</a:t>
            </a:r>
            <a:r>
              <a:rPr lang="en-US" sz="2400" dirty="0">
                <a:solidFill>
                  <a:schemeClr val="bg1"/>
                </a:solidFill>
                <a:latin typeface="Times New Roman" panose="02020603050405020304" pitchFamily="18" charset="0"/>
                <a:cs typeface="Times New Roman" panose="02020603050405020304" pitchFamily="18" charset="0"/>
              </a:rPr>
              <a:t> Nam,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13 </a:t>
            </a:r>
            <a:r>
              <a:rPr lang="en-US" sz="2400" dirty="0" err="1">
                <a:solidFill>
                  <a:schemeClr val="bg1"/>
                </a:solidFill>
                <a:latin typeface="Times New Roman" panose="02020603050405020304" pitchFamily="18" charset="0"/>
                <a:cs typeface="Times New Roman" panose="02020603050405020304" pitchFamily="18" charset="0"/>
              </a:rPr>
              <a:t>tháng</a:t>
            </a:r>
            <a:r>
              <a:rPr lang="en-US" sz="2400" dirty="0">
                <a:solidFill>
                  <a:schemeClr val="bg1"/>
                </a:solidFill>
                <a:latin typeface="Times New Roman" panose="02020603050405020304" pitchFamily="18" charset="0"/>
                <a:cs typeface="Times New Roman" panose="02020603050405020304" pitchFamily="18" charset="0"/>
              </a:rPr>
              <a:t> 4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2012</a:t>
            </a:r>
          </a:p>
          <a:p>
            <a:pPr algn="ctr"/>
            <a:endParaRPr lang="en-US" sz="2400" i="1" dirty="0">
              <a:solidFill>
                <a:schemeClr val="bg1"/>
              </a:solidFill>
              <a:latin typeface="Times New Roman" panose="02020603050405020304" pitchFamily="18" charset="0"/>
              <a:cs typeface="Times New Roman" panose="02020603050405020304" pitchFamily="18" charset="0"/>
            </a:endParaRPr>
          </a:p>
          <a:p>
            <a:pPr algn="just"/>
            <a:r>
              <a:rPr lang="vi-VN" sz="2400" dirty="0">
                <a:solidFill>
                  <a:schemeClr val="bg1"/>
                </a:solidFill>
                <a:latin typeface="Times New Roman" panose="02020603050405020304" pitchFamily="18" charset="0"/>
                <a:cs typeface="Times New Roman" panose="02020603050405020304" pitchFamily="18" charset="0"/>
              </a:rPr>
              <a:t>       Kính gửi: cô Nguyễn Thị Ngọc, giáo viên dạy môn Hoá  lớp 8A, trường THCS Vĩnh </a:t>
            </a:r>
            <a:r>
              <a:rPr lang="vi-VN" sz="2400" dirty="0" smtClean="0">
                <a:solidFill>
                  <a:schemeClr val="bg1"/>
                </a:solidFill>
                <a:latin typeface="Times New Roman" panose="02020603050405020304" pitchFamily="18" charset="0"/>
                <a:cs typeface="Times New Roman" panose="02020603050405020304" pitchFamily="18" charset="0"/>
              </a:rPr>
              <a:t>Nam</a:t>
            </a:r>
            <a:r>
              <a:rPr lang="vi-VN" sz="2400" dirty="0">
                <a:solidFill>
                  <a:schemeClr val="bg1"/>
                </a:solidFill>
                <a:latin typeface="Times New Roman" panose="02020603050405020304" pitchFamily="18" charset="0"/>
                <a:cs typeface="Times New Roman" panose="02020603050405020304" pitchFamily="18" charset="0"/>
              </a:rPr>
              <a:t>.</a:t>
            </a:r>
          </a:p>
          <a:p>
            <a:pPr algn="just"/>
            <a:r>
              <a:rPr lang="vi-VN" sz="2400" dirty="0">
                <a:solidFill>
                  <a:schemeClr val="bg1"/>
                </a:solidFill>
                <a:latin typeface="Times New Roman" panose="02020603050405020304" pitchFamily="18" charset="0"/>
                <a:cs typeface="Times New Roman" panose="02020603050405020304" pitchFamily="18" charset="0"/>
              </a:rPr>
              <a:t>      Thay mặt nhóm thí nghiệm số 4, lớp 8A, trường THCS Vĩnh Nam, em xin trình bày với cô một việc như sau:</a:t>
            </a:r>
          </a:p>
          <a:p>
            <a:pPr algn="just"/>
            <a:r>
              <a:rPr lang="vi-VN" sz="2400" dirty="0">
                <a:solidFill>
                  <a:schemeClr val="bg1"/>
                </a:solidFill>
                <a:latin typeface="Times New Roman" panose="02020603050405020304" pitchFamily="18" charset="0"/>
                <a:cs typeface="Times New Roman" panose="02020603050405020304" pitchFamily="18" charset="0"/>
              </a:rPr>
              <a:t>       Sáng nay, ngày 13 tháng 4 năm 2012, trong khi đang làm thí nghiệm thực hành môn Hoá học, do sơ ý, nhóm em làm đổ một giá đựng dụng cụ thí nghiệm nên đã làm vỡ hai bình tam giác, 3 ống nghiệm. Chúng em đã thu dọn mảnh vỡ và làm sạch những chỗ bẩn. Vậy em viết bản tường trình này để cho cô được biết và bổ sung thêm những dụng cụ đã bị hỏng. Về phần mình, em xin nhận lỗi và bồi thường thiệt hại do em gây ra.</a:t>
            </a:r>
          </a:p>
        </p:txBody>
      </p:sp>
      <p:sp>
        <p:nvSpPr>
          <p:cNvPr id="4" name="Rectangle 3"/>
          <p:cNvSpPr/>
          <p:nvPr/>
        </p:nvSpPr>
        <p:spPr>
          <a:xfrm>
            <a:off x="1357990" y="5588859"/>
            <a:ext cx="9377119" cy="830997"/>
          </a:xfrm>
          <a:prstGeom prst="rect">
            <a:avLst/>
          </a:prstGeom>
        </p:spPr>
        <p:txBody>
          <a:bodyPr wrap="none">
            <a:spAutoFit/>
          </a:bodyPr>
          <a:lstStyle/>
          <a:p>
            <a:r>
              <a:rPr lang="vi-VN" sz="2400" b="1" dirty="0" smtClean="0">
                <a:solidFill>
                  <a:srgbClr val="FFFF00"/>
                </a:solidFill>
                <a:latin typeface="Times New Roman" panose="02020603050405020304" pitchFamily="18" charset="0"/>
              </a:rPr>
              <a:t>=&gt; Lỗi sai: Thiếu </a:t>
            </a:r>
            <a:r>
              <a:rPr lang="vi-VN" sz="2400" b="1" dirty="0">
                <a:solidFill>
                  <a:srgbClr val="FFFF00"/>
                </a:solidFill>
                <a:latin typeface="Times New Roman" panose="02020603050405020304" pitchFamily="18" charset="0"/>
              </a:rPr>
              <a:t>tên văn bản, tên người viết </a:t>
            </a:r>
            <a:r>
              <a:rPr lang="vi-VN" sz="2400" b="1" dirty="0" smtClean="0">
                <a:solidFill>
                  <a:srgbClr val="FFFF00"/>
                </a:solidFill>
                <a:latin typeface="Times New Roman" panose="02020603050405020304" pitchFamily="18" charset="0"/>
              </a:rPr>
              <a:t>tường </a:t>
            </a:r>
            <a:r>
              <a:rPr lang="vi-VN" sz="2400" b="1" dirty="0">
                <a:solidFill>
                  <a:srgbClr val="FFFF00"/>
                </a:solidFill>
                <a:latin typeface="Times New Roman" panose="02020603050405020304" pitchFamily="18" charset="0"/>
              </a:rPr>
              <a:t>trình, kí </a:t>
            </a:r>
            <a:r>
              <a:rPr lang="vi-VN" sz="2400" b="1" dirty="0" smtClean="0">
                <a:solidFill>
                  <a:srgbClr val="FFFF00"/>
                </a:solidFill>
                <a:latin typeface="Times New Roman" panose="02020603050405020304" pitchFamily="18" charset="0"/>
              </a:rPr>
              <a:t>và họ tên</a:t>
            </a:r>
          </a:p>
          <a:p>
            <a:r>
              <a:rPr lang="vi-VN" sz="2400" b="1" dirty="0" smtClean="0">
                <a:solidFill>
                  <a:srgbClr val="FFFF00"/>
                </a:solidFill>
                <a:latin typeface="Times New Roman" panose="02020603050405020304" pitchFamily="18" charset="0"/>
              </a:rPr>
              <a:t>=&gt; Sửa lỗi sai: Bổ sung những mục còn thiếu</a:t>
            </a:r>
            <a:endParaRPr lang="vi-VN" sz="2400"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036640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333" y="187381"/>
            <a:ext cx="10914435" cy="5170646"/>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CỘNG HOÀ XÃ HỘI CHỦ NGHĨA VIỆT NAM</a:t>
            </a:r>
          </a:p>
          <a:p>
            <a:pPr algn="ct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do - </a:t>
            </a:r>
            <a:r>
              <a:rPr lang="en-US" sz="2200" dirty="0" err="1">
                <a:latin typeface="Times New Roman" panose="02020603050405020304" pitchFamily="18" charset="0"/>
                <a:cs typeface="Times New Roman" panose="02020603050405020304" pitchFamily="18" charset="0"/>
              </a:rPr>
              <a:t>Hạnh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phúc</a:t>
            </a:r>
            <a:endParaRPr lang="en-US" sz="2200" dirty="0" smtClean="0">
              <a:latin typeface="Times New Roman" panose="02020603050405020304" pitchFamily="18" charset="0"/>
              <a:cs typeface="Times New Roman" panose="02020603050405020304" pitchFamily="18" charset="0"/>
            </a:endParaRPr>
          </a:p>
          <a:p>
            <a:pPr algn="ctr"/>
            <a:r>
              <a:rPr lang="en-US" sz="2200" dirty="0" smtClean="0">
                <a:latin typeface="Times New Roman" panose="02020603050405020304" pitchFamily="18" charset="0"/>
                <a:cs typeface="Times New Roman" panose="02020603050405020304" pitchFamily="18" charset="0"/>
              </a:rPr>
              <a:t> </a:t>
            </a:r>
          </a:p>
          <a:p>
            <a:pPr algn="ct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Vĩnh</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cs typeface="Times New Roman" panose="02020603050405020304" pitchFamily="18" charset="0"/>
              </a:rPr>
              <a:t>tháng</a:t>
            </a:r>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2012</a:t>
            </a:r>
          </a:p>
          <a:p>
            <a:pPr algn="ctr"/>
            <a:endParaRPr lang="vi-VN" sz="2200" b="1" dirty="0" smtClean="0">
              <a:latin typeface="Times New Roman" panose="02020603050405020304" pitchFamily="18" charset="0"/>
              <a:cs typeface="Times New Roman" panose="02020603050405020304" pitchFamily="18" charset="0"/>
            </a:endParaRPr>
          </a:p>
          <a:p>
            <a:pPr algn="ctr"/>
            <a:r>
              <a:rPr lang="vi-VN" sz="2200" b="1" dirty="0" smtClean="0">
                <a:solidFill>
                  <a:srgbClr val="FF0000"/>
                </a:solidFill>
                <a:latin typeface="Times New Roman" panose="02020603050405020304" pitchFamily="18" charset="0"/>
                <a:cs typeface="Times New Roman" panose="02020603050405020304" pitchFamily="18" charset="0"/>
              </a:rPr>
              <a:t>BẢN TƯỜNG TRÌNH</a:t>
            </a:r>
          </a:p>
          <a:p>
            <a:pPr algn="ctr"/>
            <a:r>
              <a:rPr lang="vi-VN" sz="2200" b="1" dirty="0" smtClean="0">
                <a:solidFill>
                  <a:srgbClr val="FF0000"/>
                </a:solidFill>
                <a:latin typeface="Times New Roman" panose="02020603050405020304" pitchFamily="18" charset="0"/>
                <a:cs typeface="Times New Roman" panose="02020603050405020304" pitchFamily="18" charset="0"/>
              </a:rPr>
              <a:t>Về việc làm hỏng dụng cụ thí nghiệm</a:t>
            </a:r>
            <a:endParaRPr lang="en-US" sz="2200" b="1" dirty="0">
              <a:solidFill>
                <a:srgbClr val="FF0000"/>
              </a:solidFill>
              <a:latin typeface="Times New Roman" panose="02020603050405020304" pitchFamily="18" charset="0"/>
              <a:cs typeface="Times New Roman" panose="02020603050405020304" pitchFamily="18" charset="0"/>
            </a:endParaRPr>
          </a:p>
          <a:p>
            <a:pPr algn="just"/>
            <a:r>
              <a:rPr lang="vi-VN" sz="2200" dirty="0">
                <a:latin typeface="Times New Roman" panose="02020603050405020304" pitchFamily="18" charset="0"/>
                <a:cs typeface="Times New Roman" panose="02020603050405020304" pitchFamily="18" charset="0"/>
              </a:rPr>
              <a:t>       Kính gửi: cô Nguyễn Thị Ngọc, giáo viên dạy môn Hoá  lớp 8A, trường THCS Vĩnh </a:t>
            </a:r>
            <a:r>
              <a:rPr lang="vi-VN" sz="2200" dirty="0" smtClean="0">
                <a:latin typeface="Times New Roman" panose="02020603050405020304" pitchFamily="18" charset="0"/>
                <a:cs typeface="Times New Roman" panose="02020603050405020304" pitchFamily="18" charset="0"/>
              </a:rPr>
              <a:t>Nam</a:t>
            </a:r>
            <a:r>
              <a:rPr lang="vi-VN" sz="2200" dirty="0">
                <a:latin typeface="Times New Roman" panose="02020603050405020304" pitchFamily="18" charset="0"/>
                <a:cs typeface="Times New Roman" panose="02020603050405020304" pitchFamily="18" charset="0"/>
              </a:rPr>
              <a:t>.</a:t>
            </a:r>
          </a:p>
          <a:p>
            <a:pPr algn="just"/>
            <a:r>
              <a:rPr lang="vi-VN" sz="2200" dirty="0" smtClean="0">
                <a:latin typeface="Times New Roman" panose="02020603050405020304" pitchFamily="18" charset="0"/>
                <a:cs typeface="Times New Roman" panose="02020603050405020304" pitchFamily="18" charset="0"/>
              </a:rPr>
              <a:t>                                            thay </a:t>
            </a:r>
            <a:r>
              <a:rPr lang="vi-VN" sz="2200" dirty="0">
                <a:latin typeface="Times New Roman" panose="02020603050405020304" pitchFamily="18" charset="0"/>
                <a:cs typeface="Times New Roman" panose="02020603050405020304" pitchFamily="18" charset="0"/>
              </a:rPr>
              <a:t>mặt nhóm thí nghiệm số 4, lớp 8A, trường THCS Vĩnh Nam, em xin trình bày với cô một việc như sau:</a:t>
            </a:r>
          </a:p>
          <a:p>
            <a:pPr algn="just"/>
            <a:r>
              <a:rPr lang="vi-VN" sz="2200" dirty="0">
                <a:latin typeface="Times New Roman" panose="02020603050405020304" pitchFamily="18" charset="0"/>
                <a:cs typeface="Times New Roman" panose="02020603050405020304" pitchFamily="18" charset="0"/>
              </a:rPr>
              <a:t>       Sáng nay, ngày 13 tháng 4 năm 2012, trong khi đang làm thí nghiệm thực hành môn Hoá học, do sơ ý, nhóm em làm đổ một giá đựng dụng cụ thí nghiệm nên đã làm vỡ hai bình tam giác, 3 ống nghiệm. Chúng em đã thu dọn mảnh vỡ và làm sạch những chỗ bẩn. Vậy em viết bản tường trình này để cho cô được biết và bổ sung thêm những dụng cụ đã bị hỏng. Về phần mình, em xin nhận lỗi và bồi thường thiệt hại do em gây ra.</a:t>
            </a:r>
          </a:p>
        </p:txBody>
      </p:sp>
      <p:sp>
        <p:nvSpPr>
          <p:cNvPr id="3" name="Rectangle 2"/>
          <p:cNvSpPr/>
          <p:nvPr/>
        </p:nvSpPr>
        <p:spPr>
          <a:xfrm>
            <a:off x="4643335" y="4998423"/>
            <a:ext cx="7171717" cy="1785104"/>
          </a:xfrm>
          <a:prstGeom prst="rect">
            <a:avLst/>
          </a:prstGeom>
        </p:spPr>
        <p:txBody>
          <a:bodyPr wrap="square">
            <a:spAutoFit/>
          </a:bodyPr>
          <a:lstStyle/>
          <a:p>
            <a:pPr lvl="8" algn="ctr"/>
            <a:r>
              <a:rPr lang="vi-VN" sz="2200" dirty="0">
                <a:solidFill>
                  <a:srgbClr val="FF0000"/>
                </a:solidFill>
                <a:latin typeface="Times New Roman" panose="02020603050405020304" pitchFamily="18" charset="0"/>
                <a:cs typeface="Times New Roman" panose="02020603050405020304" pitchFamily="18" charset="0"/>
              </a:rPr>
              <a:t>Người làm tường trình</a:t>
            </a:r>
          </a:p>
          <a:p>
            <a:pPr lvl="8" algn="ctr"/>
            <a:endParaRPr lang="vi-VN" sz="2200" dirty="0">
              <a:solidFill>
                <a:srgbClr val="FF0000"/>
              </a:solidFill>
              <a:latin typeface="Times New Roman" panose="02020603050405020304" pitchFamily="18" charset="0"/>
              <a:cs typeface="Times New Roman" panose="02020603050405020304" pitchFamily="18" charset="0"/>
            </a:endParaRPr>
          </a:p>
          <a:p>
            <a:pPr lvl="8" algn="ctr"/>
            <a:endParaRPr lang="vi-VN" sz="2200" dirty="0">
              <a:solidFill>
                <a:srgbClr val="FF0000"/>
              </a:solidFill>
              <a:latin typeface="Times New Roman" panose="02020603050405020304" pitchFamily="18" charset="0"/>
              <a:cs typeface="Times New Roman" panose="02020603050405020304" pitchFamily="18" charset="0"/>
            </a:endParaRPr>
          </a:p>
          <a:p>
            <a:pPr lvl="8" algn="ctr"/>
            <a:endParaRPr lang="vi-VN" sz="2200" dirty="0">
              <a:solidFill>
                <a:srgbClr val="FF0000"/>
              </a:solidFill>
              <a:latin typeface="Times New Roman" panose="02020603050405020304" pitchFamily="18" charset="0"/>
              <a:cs typeface="Times New Roman" panose="02020603050405020304" pitchFamily="18" charset="0"/>
            </a:endParaRPr>
          </a:p>
          <a:p>
            <a:pPr lvl="8" algn="ctr"/>
            <a:r>
              <a:rPr lang="vi-VN" sz="2200" dirty="0" smtClean="0">
                <a:solidFill>
                  <a:srgbClr val="FF0000"/>
                </a:solidFill>
                <a:latin typeface="Times New Roman" panose="02020603050405020304" pitchFamily="18" charset="0"/>
                <a:cs typeface="Times New Roman" panose="02020603050405020304" pitchFamily="18" charset="0"/>
              </a:rPr>
              <a:t>Nguyễn Văn A</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40859" y="2859293"/>
            <a:ext cx="2947481" cy="430887"/>
          </a:xfrm>
          <a:prstGeom prst="rect">
            <a:avLst/>
          </a:prstGeom>
          <a:noFill/>
        </p:spPr>
        <p:txBody>
          <a:bodyPr wrap="square" rtlCol="0">
            <a:spAutoFit/>
          </a:bodyPr>
          <a:lstStyle/>
          <a:p>
            <a:r>
              <a:rPr lang="vi-VN" sz="2200" b="1" u="sng" dirty="0" smtClean="0">
                <a:solidFill>
                  <a:srgbClr val="FF0000"/>
                </a:solidFill>
                <a:latin typeface="Times New Roman" panose="02020603050405020304" pitchFamily="18" charset="0"/>
                <a:cs typeface="Times New Roman" panose="02020603050405020304" pitchFamily="18" charset="0"/>
              </a:rPr>
              <a:t>Em là Nguyễn Văn A</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arn(inVertical)">
                                      <p:cBhvr>
                                        <p:cTn id="7" dur="500"/>
                                        <p:tgtEl>
                                          <p:spTgt spid="2">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arn(inVertical)">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181514" y="370050"/>
            <a:ext cx="3905172" cy="523220"/>
          </a:xfrm>
          <a:prstGeom prst="rect">
            <a:avLst/>
          </a:prstGeom>
          <a:noFill/>
        </p:spPr>
        <p:txBody>
          <a:bodyPr wrap="none" lIns="91440" tIns="45720" rIns="91440" bIns="45720">
            <a:spAutoFit/>
          </a:bodyPr>
          <a:lstStyle/>
          <a:p>
            <a:pPr algn="ctr"/>
            <a:r>
              <a:rPr lang="vi-VN"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j-lt"/>
              </a:rPr>
              <a:t>HƯỚNG DẪN VỀ NHÀ</a:t>
            </a: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j-lt"/>
            </a:endParaRPr>
          </a:p>
        </p:txBody>
      </p:sp>
      <p:sp>
        <p:nvSpPr>
          <p:cNvPr id="3" name="TextBox 2"/>
          <p:cNvSpPr txBox="1"/>
          <p:nvPr/>
        </p:nvSpPr>
        <p:spPr>
          <a:xfrm>
            <a:off x="2013625" y="1247853"/>
            <a:ext cx="9085634" cy="3970318"/>
          </a:xfrm>
          <a:prstGeom prst="rect">
            <a:avLst/>
          </a:prstGeom>
          <a:noFill/>
        </p:spPr>
        <p:txBody>
          <a:bodyPr wrap="square" rtlCol="0">
            <a:spAutoFit/>
          </a:bodyPr>
          <a:lstStyle/>
          <a:p>
            <a:pPr marL="342900" indent="-342900">
              <a:buAutoNum type="arabicPeriod"/>
            </a:pPr>
            <a:r>
              <a:rPr lang="vi-VN" sz="2800" dirty="0" smtClean="0">
                <a:solidFill>
                  <a:schemeClr val="bg1"/>
                </a:solidFill>
                <a:latin typeface="+mj-lt"/>
              </a:rPr>
              <a:t>Bài cũ:</a:t>
            </a:r>
          </a:p>
          <a:p>
            <a:pPr marL="285750" indent="-285750">
              <a:buFontTx/>
              <a:buChar char="-"/>
            </a:pPr>
            <a:r>
              <a:rPr lang="vi-VN" sz="2800" dirty="0" smtClean="0">
                <a:solidFill>
                  <a:schemeClr val="bg1"/>
                </a:solidFill>
                <a:latin typeface="+mj-lt"/>
              </a:rPr>
              <a:t>Học thuộc phần ghi nhớ</a:t>
            </a:r>
          </a:p>
          <a:p>
            <a:pPr marL="285750" indent="-285750">
              <a:buFontTx/>
              <a:buChar char="-"/>
            </a:pPr>
            <a:r>
              <a:rPr lang="vi-VN" sz="2800" dirty="0" smtClean="0">
                <a:solidFill>
                  <a:schemeClr val="bg1"/>
                </a:solidFill>
                <a:latin typeface="+mj-lt"/>
              </a:rPr>
              <a:t>Hiểu được khái niệm văn bản tường trình</a:t>
            </a:r>
          </a:p>
          <a:p>
            <a:pPr marL="285750" indent="-285750">
              <a:buFontTx/>
              <a:buChar char="-"/>
            </a:pPr>
            <a:r>
              <a:rPr lang="vi-VN" sz="2800" dirty="0" smtClean="0">
                <a:solidFill>
                  <a:schemeClr val="bg1"/>
                </a:solidFill>
                <a:latin typeface="+mj-lt"/>
              </a:rPr>
              <a:t>Biết cách làm một văn bản tường trình theo đúng thể thức</a:t>
            </a:r>
          </a:p>
          <a:p>
            <a:pPr marL="285750" indent="-285750">
              <a:buFontTx/>
              <a:buChar char="-"/>
            </a:pPr>
            <a:r>
              <a:rPr lang="vi-VN" sz="2800" dirty="0" smtClean="0">
                <a:solidFill>
                  <a:schemeClr val="bg1"/>
                </a:solidFill>
                <a:latin typeface="+mj-lt"/>
              </a:rPr>
              <a:t>Sưu tầm một số văn bản tường trình</a:t>
            </a:r>
          </a:p>
          <a:p>
            <a:endParaRPr lang="vi-VN" sz="2800" dirty="0">
              <a:solidFill>
                <a:schemeClr val="bg1"/>
              </a:solidFill>
              <a:latin typeface="+mj-lt"/>
            </a:endParaRPr>
          </a:p>
          <a:p>
            <a:r>
              <a:rPr lang="vi-VN" sz="2800" dirty="0" smtClean="0">
                <a:solidFill>
                  <a:schemeClr val="bg1"/>
                </a:solidFill>
                <a:latin typeface="+mj-lt"/>
              </a:rPr>
              <a:t>2. Bài mới:</a:t>
            </a:r>
          </a:p>
          <a:p>
            <a:r>
              <a:rPr lang="vi-VN" sz="2800" dirty="0" smtClean="0">
                <a:solidFill>
                  <a:schemeClr val="bg1"/>
                </a:solidFill>
                <a:latin typeface="+mj-lt"/>
              </a:rPr>
              <a:t>Chuẩn bị bài: «Luyện tập làm văn bản tường trình» (SGK/136-137)</a:t>
            </a:r>
            <a:endParaRPr lang="en-US" sz="2800" dirty="0">
              <a:solidFill>
                <a:schemeClr val="bg1"/>
              </a:solidFill>
              <a:latin typeface="+mj-lt"/>
            </a:endParaRPr>
          </a:p>
        </p:txBody>
      </p:sp>
    </p:spTree>
    <p:extLst>
      <p:ext uri="{BB962C8B-B14F-4D97-AF65-F5344CB8AC3E}">
        <p14:creationId xmlns:p14="http://schemas.microsoft.com/office/powerpoint/2010/main" val="30683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418289" y="826851"/>
            <a:ext cx="7295745" cy="461665"/>
          </a:xfrm>
          <a:prstGeom prst="rect">
            <a:avLst/>
          </a:prstGeom>
          <a:noFill/>
        </p:spPr>
        <p:txBody>
          <a:bodyPr wrap="square" rtlCol="0">
            <a:spAutoFit/>
          </a:bodyPr>
          <a:lstStyle/>
          <a:p>
            <a:r>
              <a:rPr lang="vi-VN" sz="2400" b="1" u="sng" dirty="0" smtClean="0">
                <a:solidFill>
                  <a:srgbClr val="FFFF00"/>
                </a:solidFill>
                <a:latin typeface="+mj-lt"/>
              </a:rPr>
              <a:t>I. ĐẶC ĐIỂM CỦA VĂN BẢN TƯỜNG TRÌNH</a:t>
            </a:r>
            <a:endParaRPr lang="en-US" sz="2400" b="1" u="sng" dirty="0">
              <a:solidFill>
                <a:srgbClr val="FFFF00"/>
              </a:solidFill>
              <a:latin typeface="+mj-lt"/>
            </a:endParaRPr>
          </a:p>
        </p:txBody>
      </p:sp>
      <p:sp>
        <p:nvSpPr>
          <p:cNvPr id="5" name="TextBox 4"/>
          <p:cNvSpPr txBox="1"/>
          <p:nvPr/>
        </p:nvSpPr>
        <p:spPr>
          <a:xfrm>
            <a:off x="418289" y="1366337"/>
            <a:ext cx="6157609" cy="461665"/>
          </a:xfrm>
          <a:prstGeom prst="rect">
            <a:avLst/>
          </a:prstGeom>
          <a:noFill/>
        </p:spPr>
        <p:txBody>
          <a:bodyPr wrap="square" rtlCol="0">
            <a:spAutoFit/>
          </a:bodyPr>
          <a:lstStyle/>
          <a:p>
            <a:r>
              <a:rPr lang="vi-VN" sz="2400" b="1" i="1" dirty="0" smtClean="0">
                <a:solidFill>
                  <a:srgbClr val="FF0000"/>
                </a:solidFill>
                <a:latin typeface="+mj-lt"/>
              </a:rPr>
              <a:t>1. Tìm hiểu ví dụ (SGK/133-134)</a:t>
            </a:r>
            <a:endParaRPr lang="en-US" sz="2400" b="1" i="1" dirty="0">
              <a:solidFill>
                <a:srgbClr val="FF0000"/>
              </a:solidFill>
              <a:latin typeface="+mj-lt"/>
            </a:endParaRPr>
          </a:p>
        </p:txBody>
      </p:sp>
    </p:spTree>
    <p:extLst>
      <p:ext uri="{BB962C8B-B14F-4D97-AF65-F5344CB8AC3E}">
        <p14:creationId xmlns:p14="http://schemas.microsoft.com/office/powerpoint/2010/main" val="36972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98" y="0"/>
            <a:ext cx="1634247" cy="461665"/>
          </a:xfrm>
          <a:prstGeom prst="rect">
            <a:avLst/>
          </a:prstGeom>
          <a:noFill/>
        </p:spPr>
        <p:txBody>
          <a:bodyPr wrap="square" rtlCol="0">
            <a:spAutoFit/>
          </a:bodyPr>
          <a:lstStyle/>
          <a:p>
            <a:r>
              <a:rPr lang="vi-VN" sz="2400" b="1" i="1" dirty="0" smtClean="0">
                <a:latin typeface="+mj-lt"/>
              </a:rPr>
              <a:t>Văn bản 1:</a:t>
            </a:r>
            <a:endParaRPr lang="en-US" sz="2400" b="1" i="1" dirty="0">
              <a:latin typeface="+mj-lt"/>
            </a:endParaRPr>
          </a:p>
        </p:txBody>
      </p:sp>
      <p:sp>
        <p:nvSpPr>
          <p:cNvPr id="3" name="TextBox 2"/>
          <p:cNvSpPr txBox="1"/>
          <p:nvPr/>
        </p:nvSpPr>
        <p:spPr>
          <a:xfrm>
            <a:off x="175098" y="230832"/>
            <a:ext cx="11858017" cy="6247864"/>
          </a:xfrm>
          <a:prstGeom prst="rect">
            <a:avLst/>
          </a:prstGeom>
          <a:noFill/>
        </p:spPr>
        <p:txBody>
          <a:bodyPr wrap="square" rtlCol="0">
            <a:spAutoFit/>
          </a:bodyPr>
          <a:lstStyle/>
          <a:p>
            <a:pPr algn="ctr"/>
            <a:r>
              <a:rPr lang="vi-VN" sz="2000" dirty="0" smtClean="0">
                <a:latin typeface="+mj-lt"/>
              </a:rPr>
              <a:t>CỘNG HÒA XÃ HỘI CHỦ NGHĨA VIỆT NAM</a:t>
            </a:r>
          </a:p>
          <a:p>
            <a:pPr algn="ctr"/>
            <a:r>
              <a:rPr lang="vi-VN" sz="2000" dirty="0" smtClean="0">
                <a:latin typeface="+mj-lt"/>
              </a:rPr>
              <a:t>Độc lập – Tự do – Hạnh phúc</a:t>
            </a:r>
          </a:p>
          <a:p>
            <a:pPr algn="ctr"/>
            <a:endParaRPr lang="vi-VN" sz="2000" dirty="0" smtClean="0">
              <a:latin typeface="+mj-lt"/>
            </a:endParaRPr>
          </a:p>
          <a:p>
            <a:pPr algn="r"/>
            <a:r>
              <a:rPr lang="vi-VN" sz="2000" dirty="0" smtClean="0">
                <a:latin typeface="+mj-lt"/>
              </a:rPr>
              <a:t>Thành phố Hồ Chí Minh, ngày 12 tháng 1 năm 2004</a:t>
            </a:r>
          </a:p>
          <a:p>
            <a:pPr algn="ctr"/>
            <a:endParaRPr lang="vi-VN" sz="2000" b="1" dirty="0" smtClean="0">
              <a:latin typeface="+mj-lt"/>
            </a:endParaRPr>
          </a:p>
          <a:p>
            <a:pPr algn="ctr"/>
            <a:r>
              <a:rPr lang="vi-VN" sz="2000" b="1" dirty="0" smtClean="0">
                <a:latin typeface="+mj-lt"/>
              </a:rPr>
              <a:t>BẢN TƯỜNG TRÌNH</a:t>
            </a:r>
          </a:p>
          <a:p>
            <a:pPr algn="ctr"/>
            <a:r>
              <a:rPr lang="vi-VN" sz="2000" b="1" dirty="0" smtClean="0">
                <a:latin typeface="+mj-lt"/>
              </a:rPr>
              <a:t>Về việc nộp bài chậm</a:t>
            </a:r>
          </a:p>
          <a:p>
            <a:pPr algn="ctr"/>
            <a:endParaRPr lang="vi-VN" sz="2000" b="1" dirty="0" smtClean="0">
              <a:latin typeface="+mj-lt"/>
            </a:endParaRPr>
          </a:p>
          <a:p>
            <a:pPr algn="just"/>
            <a:r>
              <a:rPr lang="vi-VN" sz="2000" dirty="0" smtClean="0">
                <a:latin typeface="+mj-lt"/>
              </a:rPr>
              <a:t>   Kính gửi: Cô Nguyễn Thị Hương, giáo viên Ngữ văn lớp 8A</a:t>
            </a:r>
          </a:p>
          <a:p>
            <a:pPr algn="just"/>
            <a:r>
              <a:rPr lang="vi-VN" sz="2000" dirty="0" smtClean="0">
                <a:latin typeface="+mj-lt"/>
              </a:rPr>
              <a:t>   Em là Phạm Việt Dũng, học sinh lớp 8A Trường THCS Bình Minh, xin phép được tường trình với cô một việc như sau:</a:t>
            </a:r>
          </a:p>
          <a:p>
            <a:pPr algn="just"/>
            <a:r>
              <a:rPr lang="vi-VN" sz="2000" dirty="0" smtClean="0">
                <a:latin typeface="+mj-lt"/>
              </a:rPr>
              <a:t>   Vừa qua, cô dặn chúng em viết bài tập làm văn ở nhà và nộp bài cho cô vào ngày 10 tháng 1 năm 2004. Không may, bố em bị ốm phải nằm viện. Em phải giúp mẹ chăm sóc bố nên không viết kịp bài văn theo đúng yêu cầu của cô.</a:t>
            </a:r>
          </a:p>
          <a:p>
            <a:pPr algn="just"/>
            <a:r>
              <a:rPr lang="vi-VN" sz="2000" dirty="0" smtClean="0">
                <a:latin typeface="+mj-lt"/>
              </a:rPr>
              <a:t>    Em xin cam đoan sự việc trên là có thực và xin cô cho phép em nộp bài vào ngày 15 tháng 1 năm 2004.</a:t>
            </a:r>
          </a:p>
          <a:p>
            <a:pPr lvl="8" algn="ctr"/>
            <a:r>
              <a:rPr lang="vi-VN" sz="2000" dirty="0" smtClean="0">
                <a:latin typeface="+mj-lt"/>
              </a:rPr>
              <a:t>Người làm tường trình</a:t>
            </a:r>
          </a:p>
          <a:p>
            <a:pPr lvl="8" algn="ctr"/>
            <a:endParaRPr lang="vi-VN" sz="2000" dirty="0">
              <a:latin typeface="+mj-lt"/>
            </a:endParaRPr>
          </a:p>
          <a:p>
            <a:pPr lvl="8" algn="ctr"/>
            <a:endParaRPr lang="vi-VN" sz="2000" dirty="0" smtClean="0">
              <a:latin typeface="+mj-lt"/>
            </a:endParaRPr>
          </a:p>
          <a:p>
            <a:pPr lvl="8" algn="ctr"/>
            <a:endParaRPr lang="vi-VN" sz="2000" dirty="0">
              <a:latin typeface="+mj-lt"/>
            </a:endParaRPr>
          </a:p>
          <a:p>
            <a:pPr lvl="8" algn="ctr"/>
            <a:r>
              <a:rPr lang="vi-VN" sz="2000" dirty="0" smtClean="0">
                <a:latin typeface="+mj-lt"/>
              </a:rPr>
              <a:t>Phạm Việt Dũng</a:t>
            </a:r>
            <a:endParaRPr lang="en-US" sz="2000" dirty="0">
              <a:latin typeface="+mj-lt"/>
            </a:endParaRPr>
          </a:p>
        </p:txBody>
      </p:sp>
      <p:cxnSp>
        <p:nvCxnSpPr>
          <p:cNvPr id="5" name="Straight Connector 4"/>
          <p:cNvCxnSpPr/>
          <p:nvPr/>
        </p:nvCxnSpPr>
        <p:spPr>
          <a:xfrm>
            <a:off x="5680953" y="909536"/>
            <a:ext cx="622570" cy="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2442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98" y="0"/>
            <a:ext cx="1634247" cy="461665"/>
          </a:xfrm>
          <a:prstGeom prst="rect">
            <a:avLst/>
          </a:prstGeom>
          <a:noFill/>
        </p:spPr>
        <p:txBody>
          <a:bodyPr wrap="square" rtlCol="0">
            <a:spAutoFit/>
          </a:bodyPr>
          <a:lstStyle/>
          <a:p>
            <a:r>
              <a:rPr lang="vi-VN" sz="2400" b="1" i="1" dirty="0" smtClean="0">
                <a:latin typeface="+mj-lt"/>
              </a:rPr>
              <a:t>Văn bản 2:</a:t>
            </a:r>
            <a:endParaRPr lang="en-US" sz="2400" b="1" i="1" dirty="0">
              <a:latin typeface="+mj-lt"/>
            </a:endParaRPr>
          </a:p>
        </p:txBody>
      </p:sp>
      <p:sp>
        <p:nvSpPr>
          <p:cNvPr id="3" name="TextBox 2"/>
          <p:cNvSpPr txBox="1"/>
          <p:nvPr/>
        </p:nvSpPr>
        <p:spPr>
          <a:xfrm>
            <a:off x="175098" y="230832"/>
            <a:ext cx="11858017" cy="6555641"/>
          </a:xfrm>
          <a:prstGeom prst="rect">
            <a:avLst/>
          </a:prstGeom>
          <a:noFill/>
        </p:spPr>
        <p:txBody>
          <a:bodyPr wrap="square" rtlCol="0">
            <a:spAutoFit/>
          </a:bodyPr>
          <a:lstStyle/>
          <a:p>
            <a:pPr algn="ctr"/>
            <a:r>
              <a:rPr lang="vi-VN" sz="2000" dirty="0" smtClean="0">
                <a:latin typeface="+mj-lt"/>
              </a:rPr>
              <a:t>CỘNG HÒA XÃ HỘI CHỦ NGHĨA VIỆT NAM</a:t>
            </a:r>
          </a:p>
          <a:p>
            <a:pPr algn="ctr"/>
            <a:r>
              <a:rPr lang="vi-VN" sz="2000" dirty="0" smtClean="0">
                <a:latin typeface="+mj-lt"/>
              </a:rPr>
              <a:t>Độc lập – Tự do – Hạnh phúc</a:t>
            </a:r>
          </a:p>
          <a:p>
            <a:pPr algn="ctr"/>
            <a:endParaRPr lang="vi-VN" sz="2000" dirty="0" smtClean="0">
              <a:latin typeface="+mj-lt"/>
            </a:endParaRPr>
          </a:p>
          <a:p>
            <a:pPr algn="r"/>
            <a:r>
              <a:rPr lang="vi-VN" sz="2000" dirty="0" smtClean="0">
                <a:latin typeface="+mj-lt"/>
              </a:rPr>
              <a:t>Thanh Hóa, ngày 10 tháng 3 năm 2004</a:t>
            </a:r>
          </a:p>
          <a:p>
            <a:pPr algn="ctr"/>
            <a:endParaRPr lang="vi-VN" sz="2000" b="1" dirty="0" smtClean="0">
              <a:latin typeface="+mj-lt"/>
            </a:endParaRPr>
          </a:p>
          <a:p>
            <a:pPr algn="ctr"/>
            <a:r>
              <a:rPr lang="vi-VN" sz="2000" b="1" dirty="0" smtClean="0">
                <a:latin typeface="+mj-lt"/>
              </a:rPr>
              <a:t>BẢN TƯỜNG TRÌNH</a:t>
            </a:r>
          </a:p>
          <a:p>
            <a:pPr algn="ctr"/>
            <a:r>
              <a:rPr lang="vi-VN" sz="2000" b="1" dirty="0" smtClean="0">
                <a:latin typeface="+mj-lt"/>
              </a:rPr>
              <a:t>Về việc nhầm lẫn xe đạp</a:t>
            </a:r>
          </a:p>
          <a:p>
            <a:pPr algn="ctr"/>
            <a:endParaRPr lang="vi-VN" sz="2000" b="1" dirty="0" smtClean="0">
              <a:latin typeface="+mj-lt"/>
            </a:endParaRPr>
          </a:p>
          <a:p>
            <a:pPr algn="just"/>
            <a:r>
              <a:rPr lang="vi-VN" sz="2000" dirty="0" smtClean="0">
                <a:latin typeface="+mj-lt"/>
              </a:rPr>
              <a:t>   Kính gửi: Thầy Hiệu trưởng Trường THCS Hòa Bình</a:t>
            </a:r>
          </a:p>
          <a:p>
            <a:pPr algn="just"/>
            <a:r>
              <a:rPr lang="vi-VN" sz="2000" dirty="0" smtClean="0">
                <a:latin typeface="+mj-lt"/>
              </a:rPr>
              <a:t>   Em là Vũ Ngọc Kí, học sinh lớp 8B Trường THCS Hòa Bình, xin phép được tường trình với Nhà trường một việc như sau:</a:t>
            </a:r>
          </a:p>
          <a:p>
            <a:pPr algn="just"/>
            <a:r>
              <a:rPr lang="vi-VN" sz="2000" dirty="0" smtClean="0">
                <a:latin typeface="+mj-lt"/>
              </a:rPr>
              <a:t>   Sáng thứ tư ngày 10 tháng 3 năm 2004, em có gửi một chiếc xe đạp mi-ni Nhật màu xanh cẩm thạch tại nhà trông giữ xe của trường. Sau giờ học, vì phải ở lại họp các đội trưởng Sao đỏ nên em về muộn. Tan họp, em đến lấy xe thì xe của em không còn mà chỉ còn một chiếc xe mi-ni Trung Quốc cũng màu xanh cẩm thạch. Em tin là bạn nào đó đã vô ý lấy nhầm xe. Vậy em làm bản tường trình này báo cáo để Nhà trường biết và giúp em tìm lại chiếc xe của mình.</a:t>
            </a:r>
          </a:p>
          <a:p>
            <a:pPr lvl="8" algn="ctr"/>
            <a:r>
              <a:rPr lang="vi-VN" sz="2000" dirty="0" smtClean="0">
                <a:latin typeface="+mj-lt"/>
              </a:rPr>
              <a:t>Người làm tường trình</a:t>
            </a:r>
          </a:p>
          <a:p>
            <a:pPr lvl="8" algn="ctr"/>
            <a:endParaRPr lang="vi-VN" sz="2000" dirty="0">
              <a:latin typeface="+mj-lt"/>
            </a:endParaRPr>
          </a:p>
          <a:p>
            <a:pPr lvl="8" algn="ctr"/>
            <a:endParaRPr lang="vi-VN" sz="2000" dirty="0" smtClean="0">
              <a:latin typeface="+mj-lt"/>
            </a:endParaRPr>
          </a:p>
          <a:p>
            <a:pPr lvl="8" algn="ctr"/>
            <a:endParaRPr lang="vi-VN" sz="2000" dirty="0">
              <a:latin typeface="+mj-lt"/>
            </a:endParaRPr>
          </a:p>
          <a:p>
            <a:pPr lvl="8" algn="ctr"/>
            <a:r>
              <a:rPr lang="vi-VN" sz="2000" dirty="0" smtClean="0">
                <a:latin typeface="+mj-lt"/>
              </a:rPr>
              <a:t>Vũ Ngọc Kí</a:t>
            </a:r>
            <a:endParaRPr lang="en-US" sz="2000" dirty="0">
              <a:latin typeface="+mj-lt"/>
            </a:endParaRPr>
          </a:p>
        </p:txBody>
      </p:sp>
      <p:cxnSp>
        <p:nvCxnSpPr>
          <p:cNvPr id="5" name="Straight Connector 4"/>
          <p:cNvCxnSpPr/>
          <p:nvPr/>
        </p:nvCxnSpPr>
        <p:spPr>
          <a:xfrm>
            <a:off x="5680953" y="924128"/>
            <a:ext cx="61284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5617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418289" y="826851"/>
            <a:ext cx="7295745" cy="461665"/>
          </a:xfrm>
          <a:prstGeom prst="rect">
            <a:avLst/>
          </a:prstGeom>
          <a:noFill/>
        </p:spPr>
        <p:txBody>
          <a:bodyPr wrap="square" rtlCol="0">
            <a:spAutoFit/>
          </a:bodyPr>
          <a:lstStyle/>
          <a:p>
            <a:r>
              <a:rPr lang="vi-VN" sz="2400" b="1" u="sng" dirty="0">
                <a:solidFill>
                  <a:srgbClr val="FFFF00"/>
                </a:solidFill>
                <a:latin typeface="Times New Roman" panose="02020603050405020304" pitchFamily="18" charset="0"/>
              </a:rPr>
              <a:t>I. ĐẶC ĐIỂM CỦA VĂN BẢN TƯỜNG TRÌNH</a:t>
            </a:r>
            <a:endParaRPr lang="en-US" sz="2400" b="1" u="sng" dirty="0">
              <a:solidFill>
                <a:srgbClr val="FFFF00"/>
              </a:solidFill>
              <a:latin typeface="Calibri Light" panose="020F0302020204030204"/>
            </a:endParaRPr>
          </a:p>
        </p:txBody>
      </p:sp>
      <p:sp>
        <p:nvSpPr>
          <p:cNvPr id="5" name="TextBox 4"/>
          <p:cNvSpPr txBox="1"/>
          <p:nvPr/>
        </p:nvSpPr>
        <p:spPr>
          <a:xfrm>
            <a:off x="418289" y="1366337"/>
            <a:ext cx="6157609" cy="461665"/>
          </a:xfrm>
          <a:prstGeom prst="rect">
            <a:avLst/>
          </a:prstGeom>
          <a:noFill/>
        </p:spPr>
        <p:txBody>
          <a:bodyPr wrap="square" rtlCol="0">
            <a:spAutoFit/>
          </a:bodyPr>
          <a:lstStyle/>
          <a:p>
            <a:r>
              <a:rPr lang="vi-VN" sz="2400" b="1" i="1" dirty="0">
                <a:solidFill>
                  <a:srgbClr val="FF0000"/>
                </a:solidFill>
                <a:latin typeface="Times New Roman" panose="02020603050405020304" pitchFamily="18" charset="0"/>
              </a:rPr>
              <a:t>1. Tìm hiểu ví dụ (SGK/133-134)</a:t>
            </a:r>
            <a:endParaRPr lang="en-US" sz="2400" b="1" i="1" dirty="0">
              <a:solidFill>
                <a:srgbClr val="FF0000"/>
              </a:solidFill>
              <a:latin typeface="Calibri Light" panose="020F0302020204030204"/>
            </a:endParaRPr>
          </a:p>
        </p:txBody>
      </p:sp>
      <p:sp>
        <p:nvSpPr>
          <p:cNvPr id="6" name="TextBox 5"/>
          <p:cNvSpPr txBox="1"/>
          <p:nvPr/>
        </p:nvSpPr>
        <p:spPr>
          <a:xfrm>
            <a:off x="418288" y="2053758"/>
            <a:ext cx="6157609" cy="461665"/>
          </a:xfrm>
          <a:prstGeom prst="rect">
            <a:avLst/>
          </a:prstGeom>
          <a:noFill/>
        </p:spPr>
        <p:txBody>
          <a:bodyPr wrap="square" rtlCol="0">
            <a:spAutoFit/>
          </a:bodyPr>
          <a:lstStyle/>
          <a:p>
            <a:r>
              <a:rPr lang="vi-VN" sz="2400" b="1" i="1" dirty="0" smtClean="0">
                <a:solidFill>
                  <a:srgbClr val="FF0000"/>
                </a:solidFill>
                <a:latin typeface="Times New Roman" panose="02020603050405020304" pitchFamily="18" charset="0"/>
              </a:rPr>
              <a:t>2. Nhận xét:</a:t>
            </a:r>
            <a:endParaRPr lang="en-US" sz="2400" b="1" i="1" dirty="0">
              <a:solidFill>
                <a:srgbClr val="FF0000"/>
              </a:solidFill>
              <a:latin typeface="Calibri Light" panose="020F0302020204030204"/>
            </a:endParaRPr>
          </a:p>
        </p:txBody>
      </p:sp>
    </p:spTree>
    <p:extLst>
      <p:ext uri="{BB962C8B-B14F-4D97-AF65-F5344CB8AC3E}">
        <p14:creationId xmlns:p14="http://schemas.microsoft.com/office/powerpoint/2010/main" val="126708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437745" y="184826"/>
            <a:ext cx="11410544" cy="992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mj-lt"/>
              </a:rPr>
              <a:t>SUY NGHĨ CÁ NHÂN TRONG 5 PHÚT: Quan sát 2 văn bản ở SGK và trả lời các câu hỏi và điền vào nội dung bảng sau:</a:t>
            </a:r>
            <a:endParaRPr lang="en-US" sz="2400" b="1" dirty="0">
              <a:solidFill>
                <a:schemeClr val="tx1"/>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852535985"/>
              </p:ext>
            </p:extLst>
          </p:nvPr>
        </p:nvGraphicFramePr>
        <p:xfrm>
          <a:off x="845225" y="1517514"/>
          <a:ext cx="10720962" cy="5073947"/>
        </p:xfrm>
        <a:graphic>
          <a:graphicData uri="http://schemas.openxmlformats.org/drawingml/2006/table">
            <a:tbl>
              <a:tblPr firstRow="1" bandRow="1">
                <a:tableStyleId>{ED083AE6-46FA-4A59-8FB0-9F97EB10719F}</a:tableStyleId>
              </a:tblPr>
              <a:tblGrid>
                <a:gridCol w="3573654">
                  <a:extLst>
                    <a:ext uri="{9D8B030D-6E8A-4147-A177-3AD203B41FA5}">
                      <a16:colId xmlns:a16="http://schemas.microsoft.com/office/drawing/2014/main" val="20000"/>
                    </a:ext>
                  </a:extLst>
                </a:gridCol>
                <a:gridCol w="3573654">
                  <a:extLst>
                    <a:ext uri="{9D8B030D-6E8A-4147-A177-3AD203B41FA5}">
                      <a16:colId xmlns:a16="http://schemas.microsoft.com/office/drawing/2014/main" val="20001"/>
                    </a:ext>
                  </a:extLst>
                </a:gridCol>
                <a:gridCol w="3573654">
                  <a:extLst>
                    <a:ext uri="{9D8B030D-6E8A-4147-A177-3AD203B41FA5}">
                      <a16:colId xmlns:a16="http://schemas.microsoft.com/office/drawing/2014/main" val="20002"/>
                    </a:ext>
                  </a:extLst>
                </a:gridCol>
              </a:tblGrid>
              <a:tr h="700392">
                <a:tc>
                  <a:txBody>
                    <a:bodyPr/>
                    <a:lstStyle/>
                    <a:p>
                      <a:pPr algn="ctr"/>
                      <a:r>
                        <a:rPr lang="vi-VN" sz="2400" dirty="0" smtClean="0">
                          <a:solidFill>
                            <a:srgbClr val="FF0000"/>
                          </a:solidFill>
                          <a:latin typeface="+mj-lt"/>
                        </a:rPr>
                        <a:t>Phương</a:t>
                      </a:r>
                      <a:r>
                        <a:rPr lang="vi-VN" sz="2400" baseline="0" dirty="0" smtClean="0">
                          <a:solidFill>
                            <a:srgbClr val="FF0000"/>
                          </a:solidFill>
                          <a:latin typeface="+mj-lt"/>
                        </a:rPr>
                        <a:t> diện nhận xét</a:t>
                      </a:r>
                      <a:endParaRPr lang="en-US"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mj-lt"/>
                        </a:rPr>
                        <a:t>Văn</a:t>
                      </a:r>
                      <a:r>
                        <a:rPr lang="vi-VN" sz="2400" baseline="0" dirty="0" smtClean="0">
                          <a:solidFill>
                            <a:srgbClr val="FF0000"/>
                          </a:solidFill>
                          <a:latin typeface="+mj-lt"/>
                        </a:rPr>
                        <a:t> bản 1</a:t>
                      </a:r>
                      <a:endParaRPr lang="en-US"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mj-lt"/>
                        </a:rPr>
                        <a:t>Văn</a:t>
                      </a:r>
                      <a:r>
                        <a:rPr lang="vi-VN" sz="2400" baseline="0" dirty="0" smtClean="0">
                          <a:solidFill>
                            <a:srgbClr val="FF0000"/>
                          </a:solidFill>
                          <a:latin typeface="+mj-lt"/>
                        </a:rPr>
                        <a:t> bản 2</a:t>
                      </a:r>
                      <a:endParaRPr lang="en-US"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0119">
                <a:tc>
                  <a:txBody>
                    <a:bodyPr/>
                    <a:lstStyle/>
                    <a:p>
                      <a:r>
                        <a:rPr lang="vi-VN" sz="2400" b="1" i="1" dirty="0" smtClean="0">
                          <a:latin typeface="+mj-lt"/>
                        </a:rPr>
                        <a:t>Người viết</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0119">
                <a:tc>
                  <a:txBody>
                    <a:bodyPr/>
                    <a:lstStyle/>
                    <a:p>
                      <a:r>
                        <a:rPr lang="vi-VN" sz="2400" b="1" i="1" dirty="0" smtClean="0">
                          <a:latin typeface="+mj-lt"/>
                        </a:rPr>
                        <a:t>Người nhận</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0119">
                <a:tc>
                  <a:txBody>
                    <a:bodyPr/>
                    <a:lstStyle/>
                    <a:p>
                      <a:r>
                        <a:rPr lang="vi-VN" sz="2400" b="1" i="1" dirty="0" smtClean="0">
                          <a:latin typeface="+mj-lt"/>
                        </a:rPr>
                        <a:t>Mục đích</a:t>
                      </a:r>
                      <a:r>
                        <a:rPr lang="vi-VN" sz="2400" b="1" i="1" baseline="0" dirty="0" smtClean="0">
                          <a:latin typeface="+mj-lt"/>
                        </a:rPr>
                        <a:t> của bản tường trình</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0119">
                <a:tc>
                  <a:txBody>
                    <a:bodyPr/>
                    <a:lstStyle/>
                    <a:p>
                      <a:r>
                        <a:rPr lang="vi-VN" sz="2400" b="1" i="1" dirty="0" smtClean="0">
                          <a:latin typeface="+mj-lt"/>
                        </a:rPr>
                        <a:t>Nội dung được</a:t>
                      </a:r>
                      <a:r>
                        <a:rPr lang="vi-VN" sz="2400" b="1" i="1" baseline="0" dirty="0" smtClean="0">
                          <a:latin typeface="+mj-lt"/>
                        </a:rPr>
                        <a:t> trình bày</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10119">
                <a:tc>
                  <a:txBody>
                    <a:bodyPr/>
                    <a:lstStyle/>
                    <a:p>
                      <a:r>
                        <a:rPr lang="vi-VN" sz="2400" b="1" i="1" dirty="0" smtClean="0">
                          <a:latin typeface="+mj-lt"/>
                        </a:rPr>
                        <a:t>Thể thức</a:t>
                      </a:r>
                      <a:r>
                        <a:rPr lang="vi-VN" sz="2400" b="1" i="1" baseline="0" dirty="0" smtClean="0">
                          <a:latin typeface="+mj-lt"/>
                        </a:rPr>
                        <a:t> được trình bày</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10119">
                <a:tc>
                  <a:txBody>
                    <a:bodyPr/>
                    <a:lstStyle/>
                    <a:p>
                      <a:r>
                        <a:rPr lang="vi-VN" sz="2400" b="1" i="1" dirty="0" smtClean="0">
                          <a:latin typeface="+mj-lt"/>
                        </a:rPr>
                        <a:t>Thái</a:t>
                      </a:r>
                      <a:r>
                        <a:rPr lang="vi-VN" sz="2400" b="1" i="1" baseline="0" dirty="0" smtClean="0">
                          <a:latin typeface="+mj-lt"/>
                        </a:rPr>
                        <a:t> độ của người viết</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5165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0665031"/>
              </p:ext>
            </p:extLst>
          </p:nvPr>
        </p:nvGraphicFramePr>
        <p:xfrm>
          <a:off x="310204" y="175097"/>
          <a:ext cx="11713182" cy="6433382"/>
        </p:xfrm>
        <a:graphic>
          <a:graphicData uri="http://schemas.openxmlformats.org/drawingml/2006/table">
            <a:tbl>
              <a:tblPr firstRow="1" bandRow="1">
                <a:tableStyleId>{ED083AE6-46FA-4A59-8FB0-9F97EB10719F}</a:tableStyleId>
              </a:tblPr>
              <a:tblGrid>
                <a:gridCol w="2287081">
                  <a:extLst>
                    <a:ext uri="{9D8B030D-6E8A-4147-A177-3AD203B41FA5}">
                      <a16:colId xmlns:a16="http://schemas.microsoft.com/office/drawing/2014/main" val="20000"/>
                    </a:ext>
                  </a:extLst>
                </a:gridCol>
                <a:gridCol w="4854102">
                  <a:extLst>
                    <a:ext uri="{9D8B030D-6E8A-4147-A177-3AD203B41FA5}">
                      <a16:colId xmlns:a16="http://schemas.microsoft.com/office/drawing/2014/main" val="20001"/>
                    </a:ext>
                  </a:extLst>
                </a:gridCol>
                <a:gridCol w="4571999">
                  <a:extLst>
                    <a:ext uri="{9D8B030D-6E8A-4147-A177-3AD203B41FA5}">
                      <a16:colId xmlns:a16="http://schemas.microsoft.com/office/drawing/2014/main" val="20002"/>
                    </a:ext>
                  </a:extLst>
                </a:gridCol>
              </a:tblGrid>
              <a:tr h="700392">
                <a:tc>
                  <a:txBody>
                    <a:bodyPr/>
                    <a:lstStyle/>
                    <a:p>
                      <a:pPr algn="ctr"/>
                      <a:r>
                        <a:rPr lang="vi-VN" sz="2400" dirty="0" smtClean="0">
                          <a:solidFill>
                            <a:srgbClr val="FF0000"/>
                          </a:solidFill>
                          <a:latin typeface="+mj-lt"/>
                        </a:rPr>
                        <a:t>Phương</a:t>
                      </a:r>
                      <a:r>
                        <a:rPr lang="vi-VN" sz="2400" baseline="0" dirty="0" smtClean="0">
                          <a:solidFill>
                            <a:srgbClr val="FF0000"/>
                          </a:solidFill>
                          <a:latin typeface="+mj-lt"/>
                        </a:rPr>
                        <a:t> diện nhận xét</a:t>
                      </a:r>
                      <a:endParaRPr lang="en-US"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mj-lt"/>
                        </a:rPr>
                        <a:t>Văn</a:t>
                      </a:r>
                      <a:r>
                        <a:rPr lang="vi-VN" sz="2400" baseline="0" dirty="0" smtClean="0">
                          <a:solidFill>
                            <a:srgbClr val="FF0000"/>
                          </a:solidFill>
                          <a:latin typeface="+mj-lt"/>
                        </a:rPr>
                        <a:t> bản 1</a:t>
                      </a:r>
                      <a:endParaRPr lang="en-US"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smtClean="0">
                          <a:solidFill>
                            <a:srgbClr val="FF0000"/>
                          </a:solidFill>
                          <a:latin typeface="+mj-lt"/>
                        </a:rPr>
                        <a:t>Văn</a:t>
                      </a:r>
                      <a:r>
                        <a:rPr lang="vi-VN" sz="2400" baseline="0" dirty="0" smtClean="0">
                          <a:solidFill>
                            <a:srgbClr val="FF0000"/>
                          </a:solidFill>
                          <a:latin typeface="+mj-lt"/>
                        </a:rPr>
                        <a:t> bản 2</a:t>
                      </a:r>
                      <a:endParaRPr lang="en-US"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4828">
                <a:tc>
                  <a:txBody>
                    <a:bodyPr/>
                    <a:lstStyle/>
                    <a:p>
                      <a:r>
                        <a:rPr lang="vi-VN" sz="2400" b="1" i="1" dirty="0" smtClean="0">
                          <a:latin typeface="+mj-lt"/>
                        </a:rPr>
                        <a:t>Người viết</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9030">
                <a:tc>
                  <a:txBody>
                    <a:bodyPr/>
                    <a:lstStyle/>
                    <a:p>
                      <a:r>
                        <a:rPr lang="vi-VN" sz="2400" b="1" i="1" dirty="0" smtClean="0">
                          <a:latin typeface="+mj-lt"/>
                        </a:rPr>
                        <a:t>Người nhận</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57114">
                <a:tc>
                  <a:txBody>
                    <a:bodyPr/>
                    <a:lstStyle/>
                    <a:p>
                      <a:r>
                        <a:rPr lang="vi-VN" sz="2400" b="1" i="1" dirty="0" smtClean="0">
                          <a:latin typeface="+mj-lt"/>
                        </a:rPr>
                        <a:t>Mục đích</a:t>
                      </a:r>
                      <a:r>
                        <a:rPr lang="vi-VN" sz="2400" b="1" i="1" baseline="0" dirty="0" smtClean="0">
                          <a:latin typeface="+mj-lt"/>
                        </a:rPr>
                        <a:t> của bản tường trình</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9574">
                <a:tc>
                  <a:txBody>
                    <a:bodyPr/>
                    <a:lstStyle/>
                    <a:p>
                      <a:r>
                        <a:rPr lang="vi-VN" sz="2400" b="1" i="1" dirty="0" smtClean="0">
                          <a:latin typeface="+mj-lt"/>
                        </a:rPr>
                        <a:t>Nội dung được</a:t>
                      </a:r>
                      <a:r>
                        <a:rPr lang="vi-VN" sz="2400" b="1" i="1" baseline="0" dirty="0" smtClean="0">
                          <a:latin typeface="+mj-lt"/>
                        </a:rPr>
                        <a:t> trình bày</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8420">
                <a:tc>
                  <a:txBody>
                    <a:bodyPr/>
                    <a:lstStyle/>
                    <a:p>
                      <a:r>
                        <a:rPr lang="vi-VN" sz="2400" b="1" i="1" dirty="0" smtClean="0">
                          <a:latin typeface="+mj-lt"/>
                        </a:rPr>
                        <a:t>Thể thức</a:t>
                      </a:r>
                      <a:r>
                        <a:rPr lang="vi-VN" sz="2400" b="1" i="1" baseline="0" dirty="0" smtClean="0">
                          <a:latin typeface="+mj-lt"/>
                        </a:rPr>
                        <a:t> được trình bày</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08070">
                <a:tc>
                  <a:txBody>
                    <a:bodyPr/>
                    <a:lstStyle/>
                    <a:p>
                      <a:r>
                        <a:rPr lang="vi-VN" sz="2400" b="1" i="1" dirty="0" smtClean="0">
                          <a:latin typeface="+mj-lt"/>
                        </a:rPr>
                        <a:t>Thái</a:t>
                      </a:r>
                      <a:r>
                        <a:rPr lang="vi-VN" sz="2400" b="1" i="1" baseline="0" dirty="0" smtClean="0">
                          <a:latin typeface="+mj-lt"/>
                        </a:rPr>
                        <a:t> độ của người viết</a:t>
                      </a:r>
                      <a:endParaRPr lang="en-US" sz="2400" b="1" i="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2"/>
          <p:cNvSpPr txBox="1"/>
          <p:nvPr/>
        </p:nvSpPr>
        <p:spPr>
          <a:xfrm>
            <a:off x="2662136" y="1011678"/>
            <a:ext cx="4225047" cy="461665"/>
          </a:xfrm>
          <a:prstGeom prst="rect">
            <a:avLst/>
          </a:prstGeom>
          <a:noFill/>
        </p:spPr>
        <p:txBody>
          <a:bodyPr wrap="square" rtlCol="0">
            <a:spAutoFit/>
          </a:bodyPr>
          <a:lstStyle/>
          <a:p>
            <a:r>
              <a:rPr lang="vi-VN" sz="2400" dirty="0" smtClean="0">
                <a:latin typeface="+mj-lt"/>
              </a:rPr>
              <a:t>HS: Phạm Việt Dũng</a:t>
            </a:r>
            <a:endParaRPr lang="en-US" sz="2400" dirty="0">
              <a:latin typeface="+mj-lt"/>
            </a:endParaRPr>
          </a:p>
        </p:txBody>
      </p:sp>
      <p:sp>
        <p:nvSpPr>
          <p:cNvPr id="4" name="TextBox 3"/>
          <p:cNvSpPr txBox="1"/>
          <p:nvPr/>
        </p:nvSpPr>
        <p:spPr>
          <a:xfrm>
            <a:off x="2619984" y="1635084"/>
            <a:ext cx="4643335" cy="830997"/>
          </a:xfrm>
          <a:prstGeom prst="rect">
            <a:avLst/>
          </a:prstGeom>
          <a:noFill/>
        </p:spPr>
        <p:txBody>
          <a:bodyPr wrap="square" rtlCol="0">
            <a:spAutoFit/>
          </a:bodyPr>
          <a:lstStyle/>
          <a:p>
            <a:r>
              <a:rPr lang="vi-VN" sz="2400" dirty="0" smtClean="0">
                <a:latin typeface="+mj-lt"/>
              </a:rPr>
              <a:t>Cô giáo dạy Ngữ Văn: Nguyễn Thị Hương</a:t>
            </a:r>
            <a:endParaRPr lang="en-US" sz="2400" dirty="0">
              <a:latin typeface="+mj-lt"/>
            </a:endParaRPr>
          </a:p>
        </p:txBody>
      </p:sp>
      <p:sp>
        <p:nvSpPr>
          <p:cNvPr id="5" name="TextBox 4"/>
          <p:cNvSpPr txBox="1"/>
          <p:nvPr/>
        </p:nvSpPr>
        <p:spPr>
          <a:xfrm>
            <a:off x="2662136" y="2495992"/>
            <a:ext cx="4740612" cy="1200329"/>
          </a:xfrm>
          <a:prstGeom prst="rect">
            <a:avLst/>
          </a:prstGeom>
          <a:noFill/>
        </p:spPr>
        <p:txBody>
          <a:bodyPr wrap="square" rtlCol="0">
            <a:spAutoFit/>
          </a:bodyPr>
          <a:lstStyle/>
          <a:p>
            <a:r>
              <a:rPr lang="vi-VN" sz="2400" dirty="0" smtClean="0">
                <a:latin typeface="+mj-lt"/>
              </a:rPr>
              <a:t>Để cô giáo biết sự việc không nộp bài theo yêu cầu của cô và xin phép cô được nộp bài vào ngày khác</a:t>
            </a:r>
            <a:endParaRPr lang="en-US" sz="2400" dirty="0">
              <a:latin typeface="+mj-lt"/>
            </a:endParaRPr>
          </a:p>
        </p:txBody>
      </p:sp>
      <p:sp>
        <p:nvSpPr>
          <p:cNvPr id="6" name="TextBox 5"/>
          <p:cNvSpPr txBox="1"/>
          <p:nvPr/>
        </p:nvSpPr>
        <p:spPr>
          <a:xfrm>
            <a:off x="2749687" y="3877417"/>
            <a:ext cx="4046706" cy="461665"/>
          </a:xfrm>
          <a:prstGeom prst="rect">
            <a:avLst/>
          </a:prstGeom>
          <a:noFill/>
        </p:spPr>
        <p:txBody>
          <a:bodyPr wrap="square" rtlCol="0">
            <a:spAutoFit/>
          </a:bodyPr>
          <a:lstStyle/>
          <a:p>
            <a:r>
              <a:rPr lang="vi-VN" sz="2400" dirty="0" smtClean="0">
                <a:latin typeface="+mj-lt"/>
              </a:rPr>
              <a:t>Rõ ràng, đầy đủ, chính xác</a:t>
            </a:r>
            <a:endParaRPr lang="en-US" sz="2400" dirty="0">
              <a:latin typeface="+mj-lt"/>
            </a:endParaRPr>
          </a:p>
        </p:txBody>
      </p:sp>
      <p:sp>
        <p:nvSpPr>
          <p:cNvPr id="7" name="TextBox 6"/>
          <p:cNvSpPr txBox="1"/>
          <p:nvPr/>
        </p:nvSpPr>
        <p:spPr>
          <a:xfrm>
            <a:off x="2619984" y="4520178"/>
            <a:ext cx="4740612" cy="1200329"/>
          </a:xfrm>
          <a:prstGeom prst="rect">
            <a:avLst/>
          </a:prstGeom>
          <a:noFill/>
        </p:spPr>
        <p:txBody>
          <a:bodyPr wrap="square" rtlCol="0">
            <a:spAutoFit/>
          </a:bodyPr>
          <a:lstStyle/>
          <a:p>
            <a:r>
              <a:rPr lang="vi-VN" sz="2400" dirty="0" smtClean="0">
                <a:latin typeface="+mj-lt"/>
              </a:rPr>
              <a:t>Đúng quy cách của bản tường trình (Ba phần: Mở đầu, nội dung, kết thúc)</a:t>
            </a:r>
            <a:endParaRPr lang="en-US" sz="2400" dirty="0">
              <a:latin typeface="+mj-lt"/>
            </a:endParaRPr>
          </a:p>
        </p:txBody>
      </p:sp>
      <p:sp>
        <p:nvSpPr>
          <p:cNvPr id="8" name="TextBox 7"/>
          <p:cNvSpPr txBox="1"/>
          <p:nvPr/>
        </p:nvSpPr>
        <p:spPr>
          <a:xfrm>
            <a:off x="2619984" y="5944051"/>
            <a:ext cx="4046706" cy="461665"/>
          </a:xfrm>
          <a:prstGeom prst="rect">
            <a:avLst/>
          </a:prstGeom>
          <a:noFill/>
        </p:spPr>
        <p:txBody>
          <a:bodyPr wrap="square" rtlCol="0">
            <a:spAutoFit/>
          </a:bodyPr>
          <a:lstStyle/>
          <a:p>
            <a:r>
              <a:rPr lang="vi-VN" sz="2400" dirty="0" smtClean="0">
                <a:latin typeface="+mj-lt"/>
              </a:rPr>
              <a:t>Khách quan, trung thực</a:t>
            </a:r>
            <a:endParaRPr lang="en-US" sz="2400" dirty="0">
              <a:latin typeface="+mj-lt"/>
            </a:endParaRPr>
          </a:p>
        </p:txBody>
      </p:sp>
      <p:sp>
        <p:nvSpPr>
          <p:cNvPr id="9" name="TextBox 8"/>
          <p:cNvSpPr txBox="1"/>
          <p:nvPr/>
        </p:nvSpPr>
        <p:spPr>
          <a:xfrm>
            <a:off x="7571362" y="1011678"/>
            <a:ext cx="4225047" cy="461665"/>
          </a:xfrm>
          <a:prstGeom prst="rect">
            <a:avLst/>
          </a:prstGeom>
          <a:noFill/>
        </p:spPr>
        <p:txBody>
          <a:bodyPr wrap="square" rtlCol="0">
            <a:spAutoFit/>
          </a:bodyPr>
          <a:lstStyle/>
          <a:p>
            <a:r>
              <a:rPr lang="vi-VN" sz="2400" dirty="0" smtClean="0">
                <a:solidFill>
                  <a:schemeClr val="accent5">
                    <a:lumMod val="75000"/>
                  </a:schemeClr>
                </a:solidFill>
                <a:latin typeface="+mj-lt"/>
              </a:rPr>
              <a:t>HS: Vũ Ngọc Kí</a:t>
            </a:r>
            <a:endParaRPr lang="en-US" sz="2400" dirty="0">
              <a:solidFill>
                <a:schemeClr val="accent5">
                  <a:lumMod val="75000"/>
                </a:schemeClr>
              </a:solidFill>
              <a:latin typeface="+mj-lt"/>
            </a:endParaRPr>
          </a:p>
        </p:txBody>
      </p:sp>
      <p:sp>
        <p:nvSpPr>
          <p:cNvPr id="10" name="TextBox 9"/>
          <p:cNvSpPr txBox="1"/>
          <p:nvPr/>
        </p:nvSpPr>
        <p:spPr>
          <a:xfrm>
            <a:off x="7548665" y="1635084"/>
            <a:ext cx="4643335" cy="830997"/>
          </a:xfrm>
          <a:prstGeom prst="rect">
            <a:avLst/>
          </a:prstGeom>
          <a:noFill/>
        </p:spPr>
        <p:txBody>
          <a:bodyPr wrap="square" rtlCol="0">
            <a:spAutoFit/>
          </a:bodyPr>
          <a:lstStyle/>
          <a:p>
            <a:r>
              <a:rPr lang="vi-VN" sz="2400" dirty="0" smtClean="0">
                <a:solidFill>
                  <a:schemeClr val="accent5">
                    <a:lumMod val="75000"/>
                  </a:schemeClr>
                </a:solidFill>
                <a:latin typeface="+mj-lt"/>
              </a:rPr>
              <a:t>Thầy Hiệu trưởng Trường THCS Hòa Bình</a:t>
            </a:r>
            <a:endParaRPr lang="en-US" sz="2400" dirty="0">
              <a:solidFill>
                <a:schemeClr val="accent5">
                  <a:lumMod val="75000"/>
                </a:schemeClr>
              </a:solidFill>
              <a:latin typeface="+mj-lt"/>
            </a:endParaRPr>
          </a:p>
        </p:txBody>
      </p:sp>
      <p:sp>
        <p:nvSpPr>
          <p:cNvPr id="11" name="TextBox 10"/>
          <p:cNvSpPr txBox="1"/>
          <p:nvPr/>
        </p:nvSpPr>
        <p:spPr>
          <a:xfrm>
            <a:off x="7451388" y="2466081"/>
            <a:ext cx="4345021" cy="1200329"/>
          </a:xfrm>
          <a:prstGeom prst="rect">
            <a:avLst/>
          </a:prstGeom>
          <a:noFill/>
        </p:spPr>
        <p:txBody>
          <a:bodyPr wrap="square" rtlCol="0">
            <a:spAutoFit/>
          </a:bodyPr>
          <a:lstStyle/>
          <a:p>
            <a:r>
              <a:rPr lang="vi-VN" sz="2400" dirty="0" smtClean="0">
                <a:solidFill>
                  <a:schemeClr val="accent5">
                    <a:lumMod val="75000"/>
                  </a:schemeClr>
                </a:solidFill>
                <a:latin typeface="+mj-lt"/>
              </a:rPr>
              <a:t>Để Nhà trường biết sự việc nhầm lẫn xe và nhờ Nhà trường tìm giúp</a:t>
            </a:r>
            <a:endParaRPr lang="en-US" sz="2400" dirty="0">
              <a:solidFill>
                <a:schemeClr val="accent5">
                  <a:lumMod val="75000"/>
                </a:schemeClr>
              </a:solidFill>
              <a:latin typeface="+mj-lt"/>
            </a:endParaRPr>
          </a:p>
        </p:txBody>
      </p:sp>
      <p:sp>
        <p:nvSpPr>
          <p:cNvPr id="12" name="TextBox 11"/>
          <p:cNvSpPr txBox="1"/>
          <p:nvPr/>
        </p:nvSpPr>
        <p:spPr>
          <a:xfrm>
            <a:off x="7548665" y="3877416"/>
            <a:ext cx="4046706" cy="461665"/>
          </a:xfrm>
          <a:prstGeom prst="rect">
            <a:avLst/>
          </a:prstGeom>
          <a:noFill/>
        </p:spPr>
        <p:txBody>
          <a:bodyPr wrap="square" rtlCol="0">
            <a:spAutoFit/>
          </a:bodyPr>
          <a:lstStyle/>
          <a:p>
            <a:r>
              <a:rPr lang="vi-VN" sz="2400" dirty="0" smtClean="0">
                <a:solidFill>
                  <a:schemeClr val="accent5">
                    <a:lumMod val="75000"/>
                  </a:schemeClr>
                </a:solidFill>
                <a:latin typeface="+mj-lt"/>
              </a:rPr>
              <a:t>Rõ ràng, đầy đủ, chính xác</a:t>
            </a:r>
            <a:endParaRPr lang="en-US" sz="2400" dirty="0">
              <a:solidFill>
                <a:schemeClr val="accent5">
                  <a:lumMod val="75000"/>
                </a:schemeClr>
              </a:solidFill>
              <a:latin typeface="+mj-lt"/>
            </a:endParaRPr>
          </a:p>
        </p:txBody>
      </p:sp>
      <p:sp>
        <p:nvSpPr>
          <p:cNvPr id="13" name="TextBox 12"/>
          <p:cNvSpPr txBox="1"/>
          <p:nvPr/>
        </p:nvSpPr>
        <p:spPr>
          <a:xfrm>
            <a:off x="7548665" y="4520178"/>
            <a:ext cx="4740612" cy="1200329"/>
          </a:xfrm>
          <a:prstGeom prst="rect">
            <a:avLst/>
          </a:prstGeom>
          <a:noFill/>
        </p:spPr>
        <p:txBody>
          <a:bodyPr wrap="square" rtlCol="0">
            <a:spAutoFit/>
          </a:bodyPr>
          <a:lstStyle/>
          <a:p>
            <a:r>
              <a:rPr lang="vi-VN" sz="2400" dirty="0" smtClean="0">
                <a:solidFill>
                  <a:schemeClr val="accent5">
                    <a:lumMod val="75000"/>
                  </a:schemeClr>
                </a:solidFill>
                <a:latin typeface="+mj-lt"/>
              </a:rPr>
              <a:t>Đúng quy cách của bản tường trình (Ba phần: Mở đầu, nội dung, kết thúc)</a:t>
            </a:r>
            <a:endParaRPr lang="en-US" sz="2400" dirty="0">
              <a:solidFill>
                <a:schemeClr val="accent5">
                  <a:lumMod val="75000"/>
                </a:schemeClr>
              </a:solidFill>
              <a:latin typeface="+mj-lt"/>
            </a:endParaRPr>
          </a:p>
        </p:txBody>
      </p:sp>
      <p:sp>
        <p:nvSpPr>
          <p:cNvPr id="14" name="TextBox 13"/>
          <p:cNvSpPr txBox="1"/>
          <p:nvPr/>
        </p:nvSpPr>
        <p:spPr>
          <a:xfrm>
            <a:off x="7548665" y="5931513"/>
            <a:ext cx="4046706" cy="461665"/>
          </a:xfrm>
          <a:prstGeom prst="rect">
            <a:avLst/>
          </a:prstGeom>
          <a:noFill/>
        </p:spPr>
        <p:txBody>
          <a:bodyPr wrap="square" rtlCol="0">
            <a:spAutoFit/>
          </a:bodyPr>
          <a:lstStyle/>
          <a:p>
            <a:r>
              <a:rPr lang="vi-VN" sz="2400" dirty="0" smtClean="0">
                <a:solidFill>
                  <a:schemeClr val="accent5">
                    <a:lumMod val="75000"/>
                  </a:schemeClr>
                </a:solidFill>
                <a:latin typeface="+mj-lt"/>
              </a:rPr>
              <a:t>Khách quan, trung thực</a:t>
            </a:r>
            <a:endParaRPr lang="en-US" sz="2400" dirty="0">
              <a:solidFill>
                <a:schemeClr val="accent5">
                  <a:lumMod val="75000"/>
                </a:schemeClr>
              </a:solidFill>
              <a:latin typeface="+mj-lt"/>
            </a:endParaRPr>
          </a:p>
        </p:txBody>
      </p:sp>
    </p:spTree>
    <p:extLst>
      <p:ext uri="{BB962C8B-B14F-4D97-AF65-F5344CB8AC3E}">
        <p14:creationId xmlns:p14="http://schemas.microsoft.com/office/powerpoint/2010/main" val="9723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Cloud Callout 1"/>
          <p:cNvSpPr/>
          <p:nvPr/>
        </p:nvSpPr>
        <p:spPr>
          <a:xfrm>
            <a:off x="8219872" y="311285"/>
            <a:ext cx="3774332" cy="2762655"/>
          </a:xfrm>
          <a:prstGeom prst="cloudCallout">
            <a:avLst>
              <a:gd name="adj1" fmla="val 48604"/>
              <a:gd name="adj2" fmla="val 68486"/>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latin typeface="+mj-lt"/>
              </a:rPr>
              <a:t>Qua đó, em hãy cho biết đặc điểm của văn bản tường trình?</a:t>
            </a:r>
            <a:endParaRPr lang="en-US" sz="2400" dirty="0">
              <a:latin typeface="+mj-lt"/>
            </a:endParaRPr>
          </a:p>
        </p:txBody>
      </p:sp>
      <p:sp>
        <p:nvSpPr>
          <p:cNvPr id="3" name="Rounded Rectangle 2"/>
          <p:cNvSpPr/>
          <p:nvPr/>
        </p:nvSpPr>
        <p:spPr>
          <a:xfrm>
            <a:off x="418289" y="1595336"/>
            <a:ext cx="2743200" cy="21109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b="1" dirty="0" smtClean="0">
                <a:solidFill>
                  <a:schemeClr val="tx1"/>
                </a:solidFill>
                <a:latin typeface="+mj-lt"/>
              </a:rPr>
              <a:t>ĐẶC ĐIỂM CỦA VĂN BẢN TƯỜNG TRÌNH</a:t>
            </a:r>
            <a:endParaRPr lang="en-US" sz="2400" b="1" dirty="0">
              <a:solidFill>
                <a:schemeClr val="tx1"/>
              </a:solidFill>
              <a:latin typeface="+mj-lt"/>
            </a:endParaRPr>
          </a:p>
        </p:txBody>
      </p:sp>
      <p:sp>
        <p:nvSpPr>
          <p:cNvPr id="4" name="Bent Arrow 3"/>
          <p:cNvSpPr/>
          <p:nvPr/>
        </p:nvSpPr>
        <p:spPr>
          <a:xfrm>
            <a:off x="1595335" y="583659"/>
            <a:ext cx="2290050"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Bent Arrow 4"/>
          <p:cNvSpPr/>
          <p:nvPr/>
        </p:nvSpPr>
        <p:spPr>
          <a:xfrm rot="10800000" flipH="1">
            <a:off x="1595333" y="3706237"/>
            <a:ext cx="2290051" cy="101167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Rounded Rectangle 5"/>
          <p:cNvSpPr/>
          <p:nvPr/>
        </p:nvSpPr>
        <p:spPr>
          <a:xfrm>
            <a:off x="3885385" y="389105"/>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mj-lt"/>
              </a:rPr>
              <a:t>KHÁI NIỆM, MỤC ĐÍCH</a:t>
            </a:r>
            <a:endParaRPr lang="en-US" sz="2400" dirty="0">
              <a:latin typeface="+mj-lt"/>
            </a:endParaRPr>
          </a:p>
        </p:txBody>
      </p:sp>
      <p:sp>
        <p:nvSpPr>
          <p:cNvPr id="7" name="Rectangle 6"/>
          <p:cNvSpPr/>
          <p:nvPr/>
        </p:nvSpPr>
        <p:spPr>
          <a:xfrm>
            <a:off x="6134099" y="252918"/>
            <a:ext cx="5937927" cy="11916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latin typeface="+mj-lt"/>
              </a:rPr>
              <a:t>Là loại văn bản trình bày thiệt hại hay mức độ trách nhiệm của người tường trình trong các sự việc xảy ra gây hậu quả cần phải xem xét.</a:t>
            </a:r>
            <a:endParaRPr lang="en-US" sz="2400" dirty="0">
              <a:latin typeface="+mj-lt"/>
            </a:endParaRPr>
          </a:p>
        </p:txBody>
      </p:sp>
      <p:sp>
        <p:nvSpPr>
          <p:cNvPr id="8" name="Right Arrow 7"/>
          <p:cNvSpPr/>
          <p:nvPr/>
        </p:nvSpPr>
        <p:spPr>
          <a:xfrm>
            <a:off x="3161489" y="2427051"/>
            <a:ext cx="723895" cy="41342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3885384" y="2123062"/>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mj-lt"/>
              </a:rPr>
              <a:t>NGƯỜI VIẾT</a:t>
            </a:r>
            <a:endParaRPr lang="en-US" sz="2400" dirty="0">
              <a:latin typeface="+mj-lt"/>
            </a:endParaRPr>
          </a:p>
        </p:txBody>
      </p:sp>
      <p:sp>
        <p:nvSpPr>
          <p:cNvPr id="10" name="Rounded Rectangle 9"/>
          <p:cNvSpPr/>
          <p:nvPr/>
        </p:nvSpPr>
        <p:spPr>
          <a:xfrm>
            <a:off x="3885384" y="3891065"/>
            <a:ext cx="2085772" cy="10214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smtClean="0">
                <a:latin typeface="+mj-lt"/>
              </a:rPr>
              <a:t>NGƯỜI NHẬN</a:t>
            </a:r>
            <a:endParaRPr lang="en-US" sz="2400" dirty="0">
              <a:latin typeface="+mj-lt"/>
            </a:endParaRPr>
          </a:p>
        </p:txBody>
      </p:sp>
      <p:sp>
        <p:nvSpPr>
          <p:cNvPr id="11" name="Rectangle 10"/>
          <p:cNvSpPr/>
          <p:nvPr/>
        </p:nvSpPr>
        <p:spPr>
          <a:xfrm>
            <a:off x="6134100" y="2123062"/>
            <a:ext cx="3972938" cy="1026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latin typeface="+mj-lt"/>
              </a:rPr>
              <a:t>Người có liên qua đến sự việc</a:t>
            </a:r>
            <a:endParaRPr lang="en-US" sz="2400" dirty="0">
              <a:latin typeface="+mj-lt"/>
            </a:endParaRPr>
          </a:p>
        </p:txBody>
      </p:sp>
      <p:sp>
        <p:nvSpPr>
          <p:cNvPr id="12" name="Rectangle 11"/>
          <p:cNvSpPr/>
          <p:nvPr/>
        </p:nvSpPr>
        <p:spPr>
          <a:xfrm>
            <a:off x="6134100" y="3891066"/>
            <a:ext cx="5700409" cy="10262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2400" dirty="0" smtClean="0">
                <a:latin typeface="+mj-lt"/>
              </a:rPr>
              <a:t>Cá nhân hoặc cơ quan có thẩm quyền xem xét và giải quyết</a:t>
            </a:r>
            <a:endParaRPr lang="en-US" sz="2400" dirty="0">
              <a:latin typeface="+mj-lt"/>
            </a:endParaRPr>
          </a:p>
        </p:txBody>
      </p:sp>
      <p:cxnSp>
        <p:nvCxnSpPr>
          <p:cNvPr id="17" name="Straight Arrow Connector 16"/>
          <p:cNvCxnSpPr>
            <a:stCxn id="9" idx="3"/>
            <a:endCxn id="11" idx="1"/>
          </p:cNvCxnSpPr>
          <p:nvPr/>
        </p:nvCxnSpPr>
        <p:spPr>
          <a:xfrm>
            <a:off x="5971156" y="2633764"/>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5971156" y="916832"/>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983308" y="4430950"/>
            <a:ext cx="162944" cy="24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2" name="Right Arrow 21"/>
          <p:cNvSpPr/>
          <p:nvPr/>
        </p:nvSpPr>
        <p:spPr>
          <a:xfrm>
            <a:off x="768485" y="5807413"/>
            <a:ext cx="1012474" cy="69066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TextBox 22"/>
          <p:cNvSpPr txBox="1"/>
          <p:nvPr/>
        </p:nvSpPr>
        <p:spPr>
          <a:xfrm>
            <a:off x="2274245" y="5891135"/>
            <a:ext cx="5846324" cy="523220"/>
          </a:xfrm>
          <a:prstGeom prst="rect">
            <a:avLst/>
          </a:prstGeom>
          <a:noFill/>
        </p:spPr>
        <p:txBody>
          <a:bodyPr wrap="square" rtlCol="0">
            <a:spAutoFit/>
          </a:bodyPr>
          <a:lstStyle/>
          <a:p>
            <a:r>
              <a:rPr lang="vi-VN" sz="2800" b="1" dirty="0" smtClean="0">
                <a:solidFill>
                  <a:schemeClr val="bg1"/>
                </a:solidFill>
                <a:latin typeface="+mj-lt"/>
              </a:rPr>
              <a:t>GHI NHỚ 1, 2 (SGK/136)</a:t>
            </a:r>
            <a:endParaRPr lang="en-US" sz="2800" b="1" dirty="0">
              <a:solidFill>
                <a:schemeClr val="bg1"/>
              </a:solidFill>
              <a:latin typeface="+mj-lt"/>
            </a:endParaRPr>
          </a:p>
        </p:txBody>
      </p:sp>
    </p:spTree>
    <p:extLst>
      <p:ext uri="{BB962C8B-B14F-4D97-AF65-F5344CB8AC3E}">
        <p14:creationId xmlns:p14="http://schemas.microsoft.com/office/powerpoint/2010/main" val="17150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500"/>
                                        <p:tgtEl>
                                          <p:spTgt spid="1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80">
                                          <p:stCondLst>
                                            <p:cond delay="0"/>
                                          </p:stCondLst>
                                        </p:cTn>
                                        <p:tgtEl>
                                          <p:spTgt spid="22"/>
                                        </p:tgtEl>
                                      </p:cBhvr>
                                    </p:animEffect>
                                    <p:anim calcmode="lin" valueType="num">
                                      <p:cBhvr>
                                        <p:cTn id="7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5" dur="26">
                                          <p:stCondLst>
                                            <p:cond delay="650"/>
                                          </p:stCondLst>
                                        </p:cTn>
                                        <p:tgtEl>
                                          <p:spTgt spid="22"/>
                                        </p:tgtEl>
                                      </p:cBhvr>
                                      <p:to x="100000" y="60000"/>
                                    </p:animScale>
                                    <p:animScale>
                                      <p:cBhvr>
                                        <p:cTn id="76" dur="166" decel="50000">
                                          <p:stCondLst>
                                            <p:cond delay="676"/>
                                          </p:stCondLst>
                                        </p:cTn>
                                        <p:tgtEl>
                                          <p:spTgt spid="22"/>
                                        </p:tgtEl>
                                      </p:cBhvr>
                                      <p:to x="100000" y="100000"/>
                                    </p:animScale>
                                    <p:animScale>
                                      <p:cBhvr>
                                        <p:cTn id="77" dur="26">
                                          <p:stCondLst>
                                            <p:cond delay="1312"/>
                                          </p:stCondLst>
                                        </p:cTn>
                                        <p:tgtEl>
                                          <p:spTgt spid="22"/>
                                        </p:tgtEl>
                                      </p:cBhvr>
                                      <p:to x="100000" y="80000"/>
                                    </p:animScale>
                                    <p:animScale>
                                      <p:cBhvr>
                                        <p:cTn id="78" dur="166" decel="50000">
                                          <p:stCondLst>
                                            <p:cond delay="1338"/>
                                          </p:stCondLst>
                                        </p:cTn>
                                        <p:tgtEl>
                                          <p:spTgt spid="22"/>
                                        </p:tgtEl>
                                      </p:cBhvr>
                                      <p:to x="100000" y="100000"/>
                                    </p:animScale>
                                    <p:animScale>
                                      <p:cBhvr>
                                        <p:cTn id="79" dur="26">
                                          <p:stCondLst>
                                            <p:cond delay="1642"/>
                                          </p:stCondLst>
                                        </p:cTn>
                                        <p:tgtEl>
                                          <p:spTgt spid="22"/>
                                        </p:tgtEl>
                                      </p:cBhvr>
                                      <p:to x="100000" y="90000"/>
                                    </p:animScale>
                                    <p:animScale>
                                      <p:cBhvr>
                                        <p:cTn id="80" dur="166" decel="50000">
                                          <p:stCondLst>
                                            <p:cond delay="1668"/>
                                          </p:stCondLst>
                                        </p:cTn>
                                        <p:tgtEl>
                                          <p:spTgt spid="22"/>
                                        </p:tgtEl>
                                      </p:cBhvr>
                                      <p:to x="100000" y="100000"/>
                                    </p:animScale>
                                    <p:animScale>
                                      <p:cBhvr>
                                        <p:cTn id="81" dur="26">
                                          <p:stCondLst>
                                            <p:cond delay="1808"/>
                                          </p:stCondLst>
                                        </p:cTn>
                                        <p:tgtEl>
                                          <p:spTgt spid="22"/>
                                        </p:tgtEl>
                                      </p:cBhvr>
                                      <p:to x="100000" y="95000"/>
                                    </p:animScale>
                                    <p:animScale>
                                      <p:cBhvr>
                                        <p:cTn id="82" dur="166" decel="50000">
                                          <p:stCondLst>
                                            <p:cond delay="1834"/>
                                          </p:stCondLst>
                                        </p:cTn>
                                        <p:tgtEl>
                                          <p:spTgt spid="22"/>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80">
                                          <p:stCondLst>
                                            <p:cond delay="0"/>
                                          </p:stCondLst>
                                        </p:cTn>
                                        <p:tgtEl>
                                          <p:spTgt spid="23"/>
                                        </p:tgtEl>
                                      </p:cBhvr>
                                    </p:animEffect>
                                    <p:anim calcmode="lin" valueType="num">
                                      <p:cBhvr>
                                        <p:cTn id="8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1" dur="26">
                                          <p:stCondLst>
                                            <p:cond delay="650"/>
                                          </p:stCondLst>
                                        </p:cTn>
                                        <p:tgtEl>
                                          <p:spTgt spid="23"/>
                                        </p:tgtEl>
                                      </p:cBhvr>
                                      <p:to x="100000" y="60000"/>
                                    </p:animScale>
                                    <p:animScale>
                                      <p:cBhvr>
                                        <p:cTn id="92" dur="166" decel="50000">
                                          <p:stCondLst>
                                            <p:cond delay="676"/>
                                          </p:stCondLst>
                                        </p:cTn>
                                        <p:tgtEl>
                                          <p:spTgt spid="23"/>
                                        </p:tgtEl>
                                      </p:cBhvr>
                                      <p:to x="100000" y="100000"/>
                                    </p:animScale>
                                    <p:animScale>
                                      <p:cBhvr>
                                        <p:cTn id="93" dur="26">
                                          <p:stCondLst>
                                            <p:cond delay="1312"/>
                                          </p:stCondLst>
                                        </p:cTn>
                                        <p:tgtEl>
                                          <p:spTgt spid="23"/>
                                        </p:tgtEl>
                                      </p:cBhvr>
                                      <p:to x="100000" y="80000"/>
                                    </p:animScale>
                                    <p:animScale>
                                      <p:cBhvr>
                                        <p:cTn id="94" dur="166" decel="50000">
                                          <p:stCondLst>
                                            <p:cond delay="1338"/>
                                          </p:stCondLst>
                                        </p:cTn>
                                        <p:tgtEl>
                                          <p:spTgt spid="23"/>
                                        </p:tgtEl>
                                      </p:cBhvr>
                                      <p:to x="100000" y="100000"/>
                                    </p:animScale>
                                    <p:animScale>
                                      <p:cBhvr>
                                        <p:cTn id="95" dur="26">
                                          <p:stCondLst>
                                            <p:cond delay="1642"/>
                                          </p:stCondLst>
                                        </p:cTn>
                                        <p:tgtEl>
                                          <p:spTgt spid="23"/>
                                        </p:tgtEl>
                                      </p:cBhvr>
                                      <p:to x="100000" y="90000"/>
                                    </p:animScale>
                                    <p:animScale>
                                      <p:cBhvr>
                                        <p:cTn id="96" dur="166" decel="50000">
                                          <p:stCondLst>
                                            <p:cond delay="1668"/>
                                          </p:stCondLst>
                                        </p:cTn>
                                        <p:tgtEl>
                                          <p:spTgt spid="23"/>
                                        </p:tgtEl>
                                      </p:cBhvr>
                                      <p:to x="100000" y="100000"/>
                                    </p:animScale>
                                    <p:animScale>
                                      <p:cBhvr>
                                        <p:cTn id="97" dur="26">
                                          <p:stCondLst>
                                            <p:cond delay="1808"/>
                                          </p:stCondLst>
                                        </p:cTn>
                                        <p:tgtEl>
                                          <p:spTgt spid="23"/>
                                        </p:tgtEl>
                                      </p:cBhvr>
                                      <p:to x="100000" y="95000"/>
                                    </p:animScale>
                                    <p:animScale>
                                      <p:cBhvr>
                                        <p:cTn id="9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22"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2709</Words>
  <Application>Microsoft Office PowerPoint</Application>
  <PresentationFormat>Widescreen</PresentationFormat>
  <Paragraphs>250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27</cp:revision>
  <dcterms:created xsi:type="dcterms:W3CDTF">2021-05-05T02:02:08Z</dcterms:created>
  <dcterms:modified xsi:type="dcterms:W3CDTF">2023-05-17T07:30:02Z</dcterms:modified>
</cp:coreProperties>
</file>