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72" r:id="rId6"/>
    <p:sldId id="261" r:id="rId7"/>
    <p:sldId id="262" r:id="rId8"/>
    <p:sldId id="263" r:id="rId9"/>
    <p:sldId id="264" r:id="rId10"/>
    <p:sldId id="265" r:id="rId11"/>
    <p:sldId id="266" r:id="rId12"/>
    <p:sldId id="267" r:id="rId13"/>
    <p:sldId id="269" r:id="rId14"/>
    <p:sldId id="268" r:id="rId15"/>
    <p:sldId id="270" r:id="rId16"/>
    <p:sldId id="271" r:id="rId17"/>
    <p:sldId id="273" r:id="rId18"/>
    <p:sldId id="274"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5473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15040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9427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99217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420443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376BA-9B29-4F4A-BD0A-9D928A495740}"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15909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376BA-9B29-4F4A-BD0A-9D928A495740}"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45507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376BA-9B29-4F4A-BD0A-9D928A495740}"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384454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376BA-9B29-4F4A-BD0A-9D928A495740}"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7481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376BA-9B29-4F4A-BD0A-9D928A495740}"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400019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376BA-9B29-4F4A-BD0A-9D928A495740}"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39466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376BA-9B29-4F4A-BD0A-9D928A495740}" type="datetimeFigureOut">
              <a:rPr lang="en-US" smtClean="0"/>
              <a:t>10/8/2021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5D5DA-3E78-404E-BEFF-028928D64FA8}" type="slidenum">
              <a:rPr lang="en-US" smtClean="0"/>
              <a:t>‹#›</a:t>
            </a:fld>
            <a:endParaRPr lang="en-US"/>
          </a:p>
        </p:txBody>
      </p:sp>
    </p:spTree>
    <p:extLst>
      <p:ext uri="{BB962C8B-B14F-4D97-AF65-F5344CB8AC3E}">
        <p14:creationId xmlns:p14="http://schemas.microsoft.com/office/powerpoint/2010/main" val="231813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1.jpeg"/><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2217" y="3686175"/>
            <a:ext cx="11547566" cy="1389152"/>
          </a:xfr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BÀI </a:t>
            </a:r>
            <a:r>
              <a:rPr lang="en-US" sz="4400" b="1" dirty="0" smtClean="0">
                <a:solidFill>
                  <a:srgbClr val="FF0000"/>
                </a:solidFill>
                <a:latin typeface="Times New Roman" panose="02020603050405020304" pitchFamily="18" charset="0"/>
                <a:cs typeface="Times New Roman" panose="02020603050405020304" pitchFamily="18" charset="0"/>
              </a:rPr>
              <a:t>MỞ ĐẦU</a:t>
            </a:r>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(NỘI DUNG VÀ CẤU TRÚC SÁCH </a:t>
            </a:r>
            <a:r>
              <a:rPr lang="pt-BR" sz="4000" b="1" i="1" dirty="0">
                <a:latin typeface="Times New Roman" panose="02020603050405020304" pitchFamily="18" charset="0"/>
                <a:cs typeface="Times New Roman" panose="02020603050405020304" pitchFamily="18" charset="0"/>
              </a:rPr>
              <a:t>NGỮ VĂN 6)</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003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479708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normAutofit/>
          </a:bodyPr>
          <a:lstStyle/>
          <a:p>
            <a:pPr marL="0" indent="0">
              <a:buNone/>
            </a:pPr>
            <a:r>
              <a:rPr lang="vi-VN" dirty="0">
                <a:latin typeface="Times New Roman" panose="02020603050405020304" pitchFamily="18" charset="0"/>
                <a:cs typeface="Times New Roman" panose="02020603050405020304" pitchFamily="18" charset="0"/>
              </a:rPr>
              <a:t>Các loại bài tập tiếng Việt trong Sách ngữ văn 6:</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Bài tập nhận biết các hiện tượng và đơn vị ngôn ngữ (nhận biết các từ đơn, từ phức, kiểu câu, các biện pháp tu từ,...) --&gt; Chiếm số lượng ít</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Bài tập vận dụng kiến thức tiếng Việt rèn luyện các kĩ năng đọc, viết, nói và nghe--&gt; chiếm số lượng lớn.</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Vận dụng kiến thức tiếng Việt phục vụ hoạt động tiếp nhận văn bản (tập trung vào kĩ năng đọc hiểu văn bản</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Vận dụng kiến thức tiếng Việt phục vụ hoạt động tạo lập văn bản (thuyết trình, thảo luận, viết văn bản</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ound Diagonal Corner Rectangle 3"/>
          <p:cNvSpPr/>
          <p:nvPr/>
        </p:nvSpPr>
        <p:spPr>
          <a:xfrm>
            <a:off x="3563815" y="365125"/>
            <a:ext cx="5064369" cy="788426"/>
          </a:xfrm>
          <a:prstGeom prst="round2Diag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2. Rèn luyện tiếng Việt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053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31594132"/>
              </p:ext>
            </p:extLst>
          </p:nvPr>
        </p:nvGraphicFramePr>
        <p:xfrm>
          <a:off x="546295" y="1266091"/>
          <a:ext cx="11099409" cy="5277583"/>
        </p:xfrm>
        <a:graphic>
          <a:graphicData uri="http://schemas.openxmlformats.org/drawingml/2006/table">
            <a:tbl>
              <a:tblPr firstRow="1" firstCol="1" bandRow="1">
                <a:tableStyleId>{5C22544A-7EE6-4342-B048-85BDC9FD1C3A}</a:tableStyleId>
              </a:tblPr>
              <a:tblGrid>
                <a:gridCol w="2264899">
                  <a:extLst>
                    <a:ext uri="{9D8B030D-6E8A-4147-A177-3AD203B41FA5}">
                      <a16:colId xmlns:a16="http://schemas.microsoft.com/office/drawing/2014/main" val="776603581"/>
                    </a:ext>
                  </a:extLst>
                </a:gridCol>
                <a:gridCol w="4360984">
                  <a:extLst>
                    <a:ext uri="{9D8B030D-6E8A-4147-A177-3AD203B41FA5}">
                      <a16:colId xmlns:a16="http://schemas.microsoft.com/office/drawing/2014/main" val="2088689495"/>
                    </a:ext>
                  </a:extLst>
                </a:gridCol>
                <a:gridCol w="4473526">
                  <a:extLst>
                    <a:ext uri="{9D8B030D-6E8A-4147-A177-3AD203B41FA5}">
                      <a16:colId xmlns:a16="http://schemas.microsoft.com/office/drawing/2014/main" val="3038462452"/>
                    </a:ext>
                  </a:extLst>
                </a:gridCol>
              </a:tblGrid>
              <a:tr h="454052">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D43"/>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1 + 2</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D43"/>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3 +4</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D43"/>
                    </a:solidFill>
                  </a:tcPr>
                </a:tc>
                <a:extLst>
                  <a:ext uri="{0D108BD9-81ED-4DB2-BD59-A6C34878D82A}">
                    <a16:rowId xmlns:a16="http://schemas.microsoft.com/office/drawing/2014/main" val="2095896540"/>
                  </a:ext>
                </a:extLst>
              </a:tr>
              <a:tr h="809328">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C00000"/>
                          </a:solidFill>
                          <a:effectLst/>
                          <a:latin typeface="Times New Roman" panose="02020603050405020304" pitchFamily="18" charset="0"/>
                          <a:cs typeface="Times New Roman" panose="02020603050405020304" pitchFamily="18" charset="0"/>
                        </a:rPr>
                        <a:t>Mục</a:t>
                      </a:r>
                      <a:r>
                        <a:rPr lang="en-US" sz="2400" dirty="0">
                          <a:solidFill>
                            <a:srgbClr val="C00000"/>
                          </a:solidFill>
                          <a:effectLst/>
                          <a:latin typeface="Times New Roman" panose="02020603050405020304" pitchFamily="18" charset="0"/>
                          <a:cs typeface="Times New Roman" panose="02020603050405020304" pitchFamily="18" charset="0"/>
                        </a:rPr>
                        <a:t> II. </a:t>
                      </a:r>
                      <a:r>
                        <a:rPr lang="en-US" sz="2400" dirty="0" err="1">
                          <a:solidFill>
                            <a:srgbClr val="C00000"/>
                          </a:solidFill>
                          <a:effectLst/>
                          <a:latin typeface="Times New Roman" panose="02020603050405020304" pitchFamily="18" charset="0"/>
                          <a:cs typeface="Times New Roman" panose="02020603050405020304" pitchFamily="18" charset="0"/>
                        </a:rPr>
                        <a:t>Viết</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Tr</a:t>
                      </a:r>
                      <a:r>
                        <a:rPr lang="en-US" sz="2400" dirty="0">
                          <a:solidFill>
                            <a:srgbClr val="C00000"/>
                          </a:solidFill>
                          <a:effectLst/>
                          <a:latin typeface="Times New Roman" panose="02020603050405020304" pitchFamily="18" charset="0"/>
                          <a:cs typeface="Times New Roman" panose="02020603050405020304" pitchFamily="18" charset="0"/>
                        </a:rPr>
                        <a:t> 11/SGK)</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C00000"/>
                          </a:solidFill>
                          <a:effectLst/>
                          <a:latin typeface="Times New Roman" panose="02020603050405020304" pitchFamily="18" charset="0"/>
                          <a:cs typeface="Times New Roman" panose="02020603050405020304" pitchFamily="18" charset="0"/>
                        </a:rPr>
                        <a:t>Mục</a:t>
                      </a:r>
                      <a:r>
                        <a:rPr lang="en-US" sz="2400" dirty="0">
                          <a:solidFill>
                            <a:srgbClr val="C00000"/>
                          </a:solidFill>
                          <a:effectLst/>
                          <a:latin typeface="Times New Roman" panose="02020603050405020304" pitchFamily="18" charset="0"/>
                          <a:cs typeface="Times New Roman" panose="02020603050405020304" pitchFamily="18" charset="0"/>
                        </a:rPr>
                        <a:t> III. </a:t>
                      </a:r>
                      <a:r>
                        <a:rPr lang="en-US" sz="2400" dirty="0" err="1">
                          <a:solidFill>
                            <a:srgbClr val="C00000"/>
                          </a:solidFill>
                          <a:effectLst/>
                          <a:latin typeface="Times New Roman" panose="02020603050405020304" pitchFamily="18" charset="0"/>
                          <a:cs typeface="Times New Roman" panose="02020603050405020304" pitchFamily="18" charset="0"/>
                        </a:rPr>
                        <a:t>Nói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và</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nghe</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Tr</a:t>
                      </a:r>
                      <a:r>
                        <a:rPr lang="en-US" sz="2400" dirty="0">
                          <a:solidFill>
                            <a:srgbClr val="C00000"/>
                          </a:solidFill>
                          <a:effectLst/>
                          <a:latin typeface="Times New Roman" panose="02020603050405020304" pitchFamily="18" charset="0"/>
                          <a:cs typeface="Times New Roman" panose="02020603050405020304" pitchFamily="18" charset="0"/>
                        </a:rPr>
                        <a:t> 12/SGK)</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942515"/>
                  </a:ext>
                </a:extLst>
              </a:tr>
              <a:tr h="4014203">
                <a:tc>
                  <a:txBody>
                    <a:bodyPr/>
                    <a:lstStyle/>
                    <a:p>
                      <a:pPr marL="0" marR="0" algn="ctr">
                        <a:lnSpc>
                          <a:spcPct val="115000"/>
                        </a:lnSpc>
                        <a:spcBef>
                          <a:spcPts val="0"/>
                        </a:spcBef>
                        <a:spcAft>
                          <a:spcPts val="0"/>
                        </a:spcAft>
                      </a:pPr>
                      <a:endParaRPr lang="en-US" sz="2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2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smtClean="0">
                          <a:effectLst/>
                          <a:latin typeface="Times New Roman" panose="02020603050405020304" pitchFamily="18" charset="0"/>
                          <a:cs typeface="Times New Roman" panose="02020603050405020304" pitchFamily="18" charset="0"/>
                        </a:rPr>
                        <a:t>Câu</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 Ở </a:t>
                      </a:r>
                      <a:r>
                        <a:rPr lang="en-US" sz="2400" dirty="0" err="1">
                          <a:effectLst/>
                          <a:latin typeface="Times New Roman" panose="02020603050405020304" pitchFamily="18" charset="0"/>
                          <a:cs typeface="Times New Roman" panose="02020603050405020304" pitchFamily="18" charset="0"/>
                        </a:rPr>
                        <a:t>bậc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Sách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6 </a:t>
                      </a:r>
                      <a:r>
                        <a:rPr lang="en-US" sz="2400" dirty="0" err="1">
                          <a:effectLst/>
                          <a:latin typeface="Times New Roman" panose="02020603050405020304" pitchFamily="18" charset="0"/>
                          <a:cs typeface="Times New Roman" panose="02020603050405020304" pitchFamily="18" charset="0"/>
                        </a:rPr>
                        <a:t>rèn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cs typeface="Times New Roman" panose="02020603050405020304" pitchFamily="18" charset="0"/>
                        </a:rPr>
                        <a:t> 6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lỗi</a:t>
                      </a:r>
                      <a:r>
                        <a:rPr lang="en-US" sz="2400" dirty="0">
                          <a:effectLst/>
                          <a:latin typeface="Times New Roman" panose="02020603050405020304" pitchFamily="18" charset="0"/>
                          <a:cs typeface="Times New Roman" panose="02020603050405020304" pitchFamily="18" charset="0"/>
                        </a:rPr>
                        <a:t> HS hay </a:t>
                      </a:r>
                      <a:r>
                        <a:rPr lang="en-US" sz="2400" dirty="0" err="1">
                          <a:effectLst/>
                          <a:latin typeface="Times New Roman" panose="02020603050405020304" pitchFamily="18" charset="0"/>
                          <a:cs typeface="Times New Roman" panose="02020603050405020304" pitchFamily="18" charset="0"/>
                        </a:rPr>
                        <a:t>mắc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946681"/>
                  </a:ext>
                </a:extLst>
              </a:tr>
            </a:tbl>
          </a:graphicData>
        </a:graphic>
      </p:graphicFrame>
      <p:sp>
        <p:nvSpPr>
          <p:cNvPr id="4" name="Rounded Rectangle 3"/>
          <p:cNvSpPr/>
          <p:nvPr/>
        </p:nvSpPr>
        <p:spPr>
          <a:xfrm>
            <a:off x="1431974" y="174170"/>
            <a:ext cx="9328052" cy="909041"/>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70C0"/>
              </a:solidFill>
              <a:latin typeface="Times New Roman" panose="02020603050405020304" pitchFamily="18" charset="0"/>
              <a:cs typeface="Times New Roman" panose="02020603050405020304" pitchFamily="18" charset="0"/>
            </a:endParaRPr>
          </a:p>
          <a:p>
            <a:pPr algn="ctr"/>
            <a:r>
              <a:rPr lang="en-US" sz="2800" b="1" dirty="0" err="1" smtClean="0">
                <a:solidFill>
                  <a:srgbClr val="0070C0"/>
                </a:solidFill>
                <a:latin typeface="Times New Roman" panose="02020603050405020304" pitchFamily="18" charset="0"/>
                <a:cs typeface="Times New Roman" panose="02020603050405020304" pitchFamily="18" charset="0"/>
              </a:rPr>
              <a:t>Phiếu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học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tập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số</a:t>
            </a:r>
            <a:r>
              <a:rPr lang="en-US" sz="2800" b="1" dirty="0" smtClean="0">
                <a:solidFill>
                  <a:srgbClr val="0070C0"/>
                </a:solidFill>
                <a:latin typeface="Times New Roman" panose="02020603050405020304" pitchFamily="18" charset="0"/>
                <a:cs typeface="Times New Roman" panose="02020603050405020304" pitchFamily="18" charset="0"/>
              </a:rPr>
              <a:t> 3: </a:t>
            </a:r>
            <a:r>
              <a:rPr lang="en-US" sz="2800" b="1" dirty="0" err="1" smtClean="0">
                <a:solidFill>
                  <a:schemeClr val="tx1"/>
                </a:solidFill>
                <a:latin typeface="Times New Roman" panose="02020603050405020304" pitchFamily="18" charset="0"/>
                <a:cs typeface="Times New Roman" panose="02020603050405020304" pitchFamily="18" charset="0"/>
              </a:rPr>
              <a:t>Tìm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hiểu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nội</a:t>
            </a:r>
            <a:r>
              <a:rPr lang="en-US" sz="2800" b="1" dirty="0" smtClean="0">
                <a:solidFill>
                  <a:schemeClr val="tx1"/>
                </a:solidFill>
                <a:latin typeface="Times New Roman" panose="02020603050405020304" pitchFamily="18" charset="0"/>
                <a:cs typeface="Times New Roman" panose="02020603050405020304" pitchFamily="18" charset="0"/>
              </a:rPr>
              <a:t> dung II. </a:t>
            </a:r>
            <a:r>
              <a:rPr lang="en-US" sz="2800" b="1" dirty="0" err="1" smtClean="0">
                <a:solidFill>
                  <a:schemeClr val="tx1"/>
                </a:solidFill>
                <a:latin typeface="Times New Roman" panose="02020603050405020304" pitchFamily="18" charset="0"/>
                <a:cs typeface="Times New Roman" panose="02020603050405020304" pitchFamily="18" charset="0"/>
              </a:rPr>
              <a:t>Viết</a:t>
            </a:r>
            <a:r>
              <a:rPr lang="en-US" sz="2800" b="1" dirty="0" smtClean="0">
                <a:solidFill>
                  <a:schemeClr val="tx1"/>
                </a:solidFill>
                <a:latin typeface="Times New Roman" panose="02020603050405020304" pitchFamily="18" charset="0"/>
                <a:cs typeface="Times New Roman" panose="02020603050405020304" pitchFamily="18" charset="0"/>
              </a:rPr>
              <a:t> </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nội</a:t>
            </a:r>
            <a:r>
              <a:rPr lang="en-US" sz="2800" b="1" dirty="0" smtClean="0">
                <a:solidFill>
                  <a:schemeClr val="tx1"/>
                </a:solidFill>
                <a:latin typeface="Times New Roman" panose="02020603050405020304" pitchFamily="18" charset="0"/>
                <a:cs typeface="Times New Roman" panose="02020603050405020304" pitchFamily="18" charset="0"/>
              </a:rPr>
              <a:t>  dung III. </a:t>
            </a:r>
            <a:r>
              <a:rPr lang="en-US" sz="2800" b="1" dirty="0" err="1" smtClean="0">
                <a:solidFill>
                  <a:schemeClr val="tx1"/>
                </a:solidFill>
                <a:latin typeface="Times New Roman" panose="02020603050405020304" pitchFamily="18" charset="0"/>
                <a:cs typeface="Times New Roman" panose="02020603050405020304" pitchFamily="18" charset="0"/>
              </a:rPr>
              <a:t>Nói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nghe</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của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Sách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Ngữ</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văn</a:t>
            </a:r>
            <a:r>
              <a:rPr lang="en-US" sz="2800" b="1" dirty="0" smtClean="0">
                <a:solidFill>
                  <a:schemeClr val="tx1"/>
                </a:solidFill>
                <a:latin typeface="Times New Roman" panose="02020603050405020304" pitchFamily="18" charset="0"/>
                <a:cs typeface="Times New Roman" panose="02020603050405020304" pitchFamily="18" charset="0"/>
              </a:rPr>
              <a:t> 6</a:t>
            </a:r>
            <a:r>
              <a:rPr lang="en-US" sz="2800" dirty="0" smtClean="0">
                <a:solidFill>
                  <a:schemeClr val="tx1"/>
                </a:solidFill>
                <a:latin typeface="Times New Roman" panose="02020603050405020304" pitchFamily="18" charset="0"/>
                <a:cs typeface="Times New Roman" panose="02020603050405020304" pitchFamily="18" charset="0"/>
              </a:rPr>
              <a:t/>
            </a:r>
            <a:br>
              <a:rPr lang="en-US" sz="2800" dirty="0" smtClean="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06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61117274"/>
              </p:ext>
            </p:extLst>
          </p:nvPr>
        </p:nvGraphicFramePr>
        <p:xfrm>
          <a:off x="314178" y="1109078"/>
          <a:ext cx="11563643" cy="5389263"/>
        </p:xfrm>
        <a:graphic>
          <a:graphicData uri="http://schemas.openxmlformats.org/drawingml/2006/table">
            <a:tbl>
              <a:tblPr firstRow="1" firstCol="1" bandRow="1">
                <a:tableStyleId>{5C22544A-7EE6-4342-B048-85BDC9FD1C3A}</a:tableStyleId>
              </a:tblPr>
              <a:tblGrid>
                <a:gridCol w="2096086">
                  <a:extLst>
                    <a:ext uri="{9D8B030D-6E8A-4147-A177-3AD203B41FA5}">
                      <a16:colId xmlns:a16="http://schemas.microsoft.com/office/drawing/2014/main" val="3052917742"/>
                    </a:ext>
                  </a:extLst>
                </a:gridCol>
                <a:gridCol w="9467557">
                  <a:extLst>
                    <a:ext uri="{9D8B030D-6E8A-4147-A177-3AD203B41FA5}">
                      <a16:colId xmlns:a16="http://schemas.microsoft.com/office/drawing/2014/main" val="840342418"/>
                    </a:ext>
                  </a:extLst>
                </a:gridCol>
              </a:tblGrid>
              <a:tr h="628357">
                <a:tc>
                  <a:txBody>
                    <a:bodyPr/>
                    <a:lstStyle/>
                    <a:p>
                      <a:pPr marL="0" marR="0" algn="ctr">
                        <a:lnSpc>
                          <a:spcPct val="115000"/>
                        </a:lnSpc>
                        <a:spcBef>
                          <a:spcPts val="0"/>
                        </a:spcBef>
                        <a:spcAft>
                          <a:spcPts val="0"/>
                        </a:spcAft>
                      </a:pPr>
                      <a:r>
                        <a:rPr lang="en-US" sz="200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baseline="0" dirty="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aseline="0" dirty="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0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00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baseline="0" dirty="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en-US" sz="20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08771316"/>
                  </a:ext>
                </a:extLst>
              </a:tr>
              <a:tr h="98789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 VB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7948282"/>
                  </a:ext>
                </a:extLst>
              </a:tr>
              <a:tr h="642818">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 VB </a:t>
                      </a:r>
                      <a:r>
                        <a:rPr lang="en-US" sz="2000" dirty="0" err="1">
                          <a:effectLst/>
                          <a:latin typeface="Times New Roman" panose="02020603050405020304" pitchFamily="18" charset="0"/>
                          <a:cs typeface="Times New Roman" panose="02020603050405020304" pitchFamily="18" charset="0"/>
                        </a:rPr>
                        <a:t>miêu</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tả</a:t>
                      </a:r>
                      <a:endParaRPr lang="en-US" sz="2000" dirty="0" smtClean="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811725"/>
                  </a:ext>
                </a:extLst>
              </a:tr>
              <a:tr h="790312">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 VB biểu cảm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bát</a:t>
                      </a:r>
                      <a:r>
                        <a:rPr lang="en-US" sz="20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031761"/>
                  </a:ext>
                </a:extLst>
              </a:tr>
              <a:tr h="642818">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 VB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minh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minh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kiện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624795"/>
                  </a:ext>
                </a:extLst>
              </a:tr>
              <a:tr h="592734">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5. VB nghị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bày</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kiến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933198"/>
                  </a:ext>
                </a:extLst>
              </a:tr>
              <a:tr h="98789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6. VB </a:t>
                      </a:r>
                      <a:r>
                        <a:rPr lang="en-US" sz="2000" dirty="0" err="1">
                          <a:effectLst/>
                          <a:latin typeface="Times New Roman" panose="02020603050405020304" pitchFamily="18" charset="0"/>
                          <a:cs typeface="Times New Roman" panose="02020603050405020304" pitchFamily="18" charset="0"/>
                        </a:rPr>
                        <a:t>nhật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vụ</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hay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luận</a:t>
                      </a:r>
                      <a:r>
                        <a:rPr lang="en-US" sz="20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Tóm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096550"/>
                  </a:ext>
                </a:extLst>
              </a:tr>
            </a:tbl>
          </a:graphicData>
        </a:graphic>
      </p:graphicFrame>
      <p:sp>
        <p:nvSpPr>
          <p:cNvPr id="4" name="Rounded Rectangle 3"/>
          <p:cNvSpPr/>
          <p:nvPr/>
        </p:nvSpPr>
        <p:spPr>
          <a:xfrm>
            <a:off x="4234154" y="0"/>
            <a:ext cx="3938954" cy="937895"/>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II. HỌC VIẾT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344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0" y="393700"/>
            <a:ext cx="3619500" cy="45080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sz="2700" b="1" dirty="0" smtClean="0">
                <a:latin typeface="Times New Roman" panose="02020603050405020304" pitchFamily="18" charset="0"/>
                <a:cs typeface="Times New Roman" panose="02020603050405020304" pitchFamily="18" charset="0"/>
              </a:rPr>
              <a:t>CÁC KIỂU VĂN BẢN</a:t>
            </a:r>
            <a:r>
              <a:rPr lang="en-US" dirty="0" smtClean="0"/>
              <a: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935" y="1066068"/>
            <a:ext cx="10002130" cy="5275384"/>
          </a:xfrm>
          <a:prstGeom prst="rect">
            <a:avLst/>
          </a:prstGeom>
        </p:spPr>
      </p:pic>
    </p:spTree>
    <p:extLst>
      <p:ext uri="{BB962C8B-B14F-4D97-AF65-F5344CB8AC3E}">
        <p14:creationId xmlns:p14="http://schemas.microsoft.com/office/powerpoint/2010/main" val="332310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01129225"/>
              </p:ext>
            </p:extLst>
          </p:nvPr>
        </p:nvGraphicFramePr>
        <p:xfrm>
          <a:off x="4207468" y="1455124"/>
          <a:ext cx="7492585" cy="5005409"/>
        </p:xfrm>
        <a:graphic>
          <a:graphicData uri="http://schemas.openxmlformats.org/drawingml/2006/table">
            <a:tbl>
              <a:tblPr firstRow="1" firstCol="1" bandRow="1">
                <a:tableStyleId>{5C22544A-7EE6-4342-B048-85BDC9FD1C3A}</a:tableStyleId>
              </a:tblPr>
              <a:tblGrid>
                <a:gridCol w="1428749">
                  <a:extLst>
                    <a:ext uri="{9D8B030D-6E8A-4147-A177-3AD203B41FA5}">
                      <a16:colId xmlns:a16="http://schemas.microsoft.com/office/drawing/2014/main" val="3298923564"/>
                    </a:ext>
                  </a:extLst>
                </a:gridCol>
                <a:gridCol w="6063836">
                  <a:extLst>
                    <a:ext uri="{9D8B030D-6E8A-4147-A177-3AD203B41FA5}">
                      <a16:colId xmlns:a16="http://schemas.microsoft.com/office/drawing/2014/main" val="3192723750"/>
                    </a:ext>
                  </a:extLst>
                </a:gridCol>
              </a:tblGrid>
              <a:tr h="496333">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Kĩ</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năng</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Yêu</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cầu</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47375391"/>
                  </a:ext>
                </a:extLst>
              </a:tr>
              <a:tr h="2481665">
                <a:tc>
                  <a:txBody>
                    <a:bodyPr/>
                    <a:lstStyle/>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Nói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241616"/>
                  </a:ext>
                </a:extLst>
              </a:tr>
              <a:tr h="992666">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Nghe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abyf</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700042"/>
                  </a:ext>
                </a:extLst>
              </a:tr>
              <a:tr h="992666">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Nói nghe tương tác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011117"/>
                  </a:ext>
                </a:extLst>
              </a:tr>
            </a:tbl>
          </a:graphicData>
        </a:graphic>
      </p:graphicFrame>
      <p:sp>
        <p:nvSpPr>
          <p:cNvPr id="4" name="Rounded Rectangle 3"/>
          <p:cNvSpPr/>
          <p:nvPr/>
        </p:nvSpPr>
        <p:spPr>
          <a:xfrm>
            <a:off x="3788899" y="457200"/>
            <a:ext cx="4614202" cy="82488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III. HỌC NÓI VÀ NGHE</a:t>
            </a:r>
            <a:endParaRPr lang="en-US" sz="2800"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91947" y="2344736"/>
            <a:ext cx="3435375" cy="27930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1302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448" y="2657476"/>
            <a:ext cx="3390792" cy="2691105"/>
          </a:xfrm>
        </p:spPr>
      </p:pic>
      <p:sp>
        <p:nvSpPr>
          <p:cNvPr id="4" name="Oval 3"/>
          <p:cNvSpPr/>
          <p:nvPr/>
        </p:nvSpPr>
        <p:spPr>
          <a:xfrm>
            <a:off x="936674" y="228600"/>
            <a:ext cx="3978226" cy="914119"/>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NỘI DUNG 2:</a:t>
            </a:r>
            <a:endParaRPr lang="en-US" sz="2800" dirty="0">
              <a:latin typeface="Times New Roman" panose="02020603050405020304" pitchFamily="18" charset="0"/>
              <a:cs typeface="Times New Roman" panose="02020603050405020304" pitchFamily="18" charset="0"/>
            </a:endParaRPr>
          </a:p>
        </p:txBody>
      </p:sp>
      <p:sp>
        <p:nvSpPr>
          <p:cNvPr id="6" name="Round Diagonal Corner Rectangle 5"/>
          <p:cNvSpPr/>
          <p:nvPr/>
        </p:nvSpPr>
        <p:spPr>
          <a:xfrm>
            <a:off x="1601372" y="1285948"/>
            <a:ext cx="8989255" cy="506437"/>
          </a:xfrm>
          <a:prstGeom prst="round2Diag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TÌM HIỂU </a:t>
            </a:r>
            <a:r>
              <a:rPr lang="en-US" sz="2800" b="1" dirty="0">
                <a:solidFill>
                  <a:srgbClr val="0070C0"/>
                </a:solidFill>
                <a:latin typeface="Times New Roman" panose="02020603050405020304" pitchFamily="18" charset="0"/>
                <a:cs typeface="Times New Roman" panose="02020603050405020304" pitchFamily="18" charset="0"/>
              </a:rPr>
              <a:t>CẤU TRÚC CỦA SÁCH NGỮ VĂN 6</a:t>
            </a:r>
          </a:p>
        </p:txBody>
      </p:sp>
      <p:sp>
        <p:nvSpPr>
          <p:cNvPr id="7" name="Rectangle 6"/>
          <p:cNvSpPr/>
          <p:nvPr/>
        </p:nvSpPr>
        <p:spPr>
          <a:xfrm>
            <a:off x="1840760" y="2145544"/>
            <a:ext cx="5005388" cy="4000718"/>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THẢO LUẬN NHÓM: 05 PHÚT:</a:t>
            </a: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6 (2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tổng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nhiệm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vụ</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Theo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443530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146300"/>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p:txBody>
      </p:sp>
      <p:sp>
        <p:nvSpPr>
          <p:cNvPr id="4" name="Title 3"/>
          <p:cNvSpPr>
            <a:spLocks noGrp="1"/>
          </p:cNvSpPr>
          <p:nvPr>
            <p:ph type="title"/>
          </p:nvPr>
        </p:nvSpPr>
        <p:spPr>
          <a:xfrm>
            <a:off x="1688305" y="536576"/>
            <a:ext cx="8815389" cy="858764"/>
          </a:xfrm>
          <a:prstGeom prst="round2Diag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TÌM HIỂU </a:t>
            </a:r>
            <a:r>
              <a:rPr lang="en-US" sz="2800" b="1" dirty="0">
                <a:solidFill>
                  <a:srgbClr val="0070C0"/>
                </a:solidFill>
                <a:latin typeface="Times New Roman" panose="02020603050405020304" pitchFamily="18" charset="0"/>
                <a:cs typeface="Times New Roman" panose="02020603050405020304" pitchFamily="18" charset="0"/>
              </a:rPr>
              <a:t>CẤU TRÚC CỦA SÁCH NGỮ VĂN 6</a:t>
            </a:r>
          </a:p>
        </p:txBody>
      </p:sp>
    </p:spTree>
    <p:extLst>
      <p:ext uri="{BB962C8B-B14F-4D97-AF65-F5344CB8AC3E}">
        <p14:creationId xmlns:p14="http://schemas.microsoft.com/office/powerpoint/2010/main" val="3627363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endParaRPr lang="en-US" dirty="0"/>
          </a:p>
          <a:p>
            <a:endParaRPr lang="en-US" dirty="0"/>
          </a:p>
        </p:txBody>
      </p:sp>
      <p:sp>
        <p:nvSpPr>
          <p:cNvPr id="4" name="Title 3"/>
          <p:cNvSpPr txBox="1">
            <a:spLocks/>
          </p:cNvSpPr>
          <p:nvPr/>
        </p:nvSpPr>
        <p:spPr>
          <a:xfrm>
            <a:off x="2119313" y="379413"/>
            <a:ext cx="7953375" cy="957238"/>
          </a:xfrm>
          <a:prstGeom prst="round2SameRect">
            <a:avLst/>
          </a:prstGeom>
          <a:blipFill>
            <a:blip r:embed="rId2"/>
            <a:tile tx="0" ty="0" sx="100000" sy="100000" flip="none" algn="tl"/>
          </a:blipFill>
          <a:ln w="28575" cap="flat" cmpd="sng" algn="ctr">
            <a:solidFill>
              <a:srgbClr val="7030A0"/>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smtClean="0">
                <a:solidFill>
                  <a:srgbClr val="0D0D0D"/>
                </a:solidFill>
                <a:latin typeface="Times New Roman" panose="02020603050405020304" pitchFamily="18" charset="0"/>
                <a:ea typeface="Calibri" panose="020F0502020204030204" pitchFamily="34" charset="0"/>
              </a:rPr>
              <a:t>HOẠT ĐỘNG LUYỆN TẬP</a:t>
            </a:r>
            <a:endParaRPr lang="en-US" sz="3600" dirty="0">
              <a:latin typeface="Times New Roman" panose="02020603050405020304" pitchFamily="18" charset="0"/>
              <a:ea typeface="Times New Roman" panose="02020603050405020304" pitchFamily="18" charset="0"/>
            </a:endParaRPr>
          </a:p>
        </p:txBody>
      </p:sp>
      <p:sp>
        <p:nvSpPr>
          <p:cNvPr id="5" name="Pentagon 4"/>
          <p:cNvSpPr/>
          <p:nvPr/>
        </p:nvSpPr>
        <p:spPr>
          <a:xfrm>
            <a:off x="1509932" y="1825625"/>
            <a:ext cx="9172136" cy="1041009"/>
          </a:xfrm>
          <a:prstGeom prst="homePlat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KWL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1: </a:t>
            </a:r>
            <a:r>
              <a:rPr lang="vi-VN" sz="2800" b="1" dirty="0" smtClean="0">
                <a:solidFill>
                  <a:schemeClr val="tx1">
                    <a:lumMod val="95000"/>
                    <a:lumOff val="5000"/>
                  </a:schemeClr>
                </a:solidFill>
                <a:latin typeface="Times New Roman" panose="02020603050405020304" pitchFamily="18" charset="0"/>
                <a:cs typeface="Times New Roman" panose="02020603050405020304" pitchFamily="18" charset="0"/>
              </a:rPr>
              <a:t>Bảng</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KWL</a:t>
            </a:r>
          </a:p>
        </p:txBody>
      </p:sp>
      <p:sp>
        <p:nvSpPr>
          <p:cNvPr id="6" name="Pentagon 5"/>
          <p:cNvSpPr/>
          <p:nvPr/>
        </p:nvSpPr>
        <p:spPr>
          <a:xfrm>
            <a:off x="1509931" y="3174683"/>
            <a:ext cx="9298745" cy="1082993"/>
          </a:xfrm>
          <a:prstGeom prst="homePlat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đồ</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ctr"/>
            <a:endParaRPr lang="en-US" dirty="0"/>
          </a:p>
        </p:txBody>
      </p:sp>
    </p:spTree>
    <p:extLst>
      <p:ext uri="{BB962C8B-B14F-4D97-AF65-F5344CB8AC3E}">
        <p14:creationId xmlns:p14="http://schemas.microsoft.com/office/powerpoint/2010/main" val="1578541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976913" cy="6858000"/>
          </a:xfrm>
          <a:solidFill>
            <a:schemeClr val="accent4">
              <a:lumMod val="60000"/>
              <a:lumOff val="40000"/>
            </a:schemeClr>
          </a:solidFill>
        </p:spPr>
        <p:txBody>
          <a:bodyPr/>
          <a:lstStyle/>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3"/>
          <p:cNvSpPr txBox="1">
            <a:spLocks noGrp="1"/>
          </p:cNvSpPr>
          <p:nvPr>
            <p:ph type="title"/>
          </p:nvPr>
        </p:nvSpPr>
        <p:spPr>
          <a:xfrm>
            <a:off x="4076926" y="214313"/>
            <a:ext cx="7396162" cy="897618"/>
          </a:xfrm>
          <a:prstGeom prst="round2SameRect">
            <a:avLst/>
          </a:prstGeom>
          <a:blipFill>
            <a:blip r:embed="rId2"/>
            <a:tile tx="0" ty="0" sx="100000" sy="100000" flip="none" algn="tl"/>
          </a:blipFill>
          <a:ln w="28575" cap="flat" cmpd="sng" algn="ctr">
            <a:solidFill>
              <a:srgbClr val="7030A0"/>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smtClean="0">
                <a:solidFill>
                  <a:srgbClr val="0D0D0D"/>
                </a:solidFill>
                <a:latin typeface="Times New Roman" panose="02020603050405020304" pitchFamily="18" charset="0"/>
                <a:ea typeface="Calibri" panose="020F0502020204030204" pitchFamily="34" charset="0"/>
              </a:rPr>
              <a:t>HOẠT ĐỘNG VẬN DỤNG</a:t>
            </a:r>
            <a:endParaRPr lang="en-US" sz="3600" dirty="0">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25599"/>
            <a:ext cx="6858000" cy="4673599"/>
          </a:xfrm>
          <a:prstGeom prst="rect">
            <a:avLst/>
          </a:prstGeom>
        </p:spPr>
      </p:pic>
      <p:sp>
        <p:nvSpPr>
          <p:cNvPr id="2" name="Oval 1"/>
          <p:cNvSpPr/>
          <p:nvPr/>
        </p:nvSpPr>
        <p:spPr>
          <a:xfrm>
            <a:off x="54881" y="1900576"/>
            <a:ext cx="3867150" cy="3343275"/>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05 </a:t>
            </a:r>
            <a:r>
              <a:rPr lang="en-US" sz="2400" dirty="0" err="1">
                <a:solidFill>
                  <a:prstClr val="black"/>
                </a:solidFill>
                <a:latin typeface="Times New Roman" panose="02020603050405020304" pitchFamily="18" charset="0"/>
                <a:cs typeface="Times New Roman" panose="02020603050405020304" pitchFamily="18" charset="0"/>
              </a:rPr>
              <a:t>phút</a:t>
            </a:r>
            <a:r>
              <a:rPr lang="en-US" sz="2400" dirty="0">
                <a:solidFill>
                  <a:prstClr val="black"/>
                </a:solidFill>
                <a:latin typeface="Times New Roman" panose="02020603050405020304" pitchFamily="18" charset="0"/>
                <a:cs typeface="Times New Roman" panose="02020603050405020304" pitchFamily="18" charset="0"/>
              </a:rPr>
              <a:t>.</a:t>
            </a:r>
          </a:p>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Nhiệm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6.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050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738471" y="2316075"/>
            <a:ext cx="2728911" cy="1922001"/>
          </a:xfrm>
          <a:custGeom>
            <a:avLst/>
            <a:gdLst>
              <a:gd name="connsiteX0" fmla="*/ 0 w 2221862"/>
              <a:gd name="connsiteY0" fmla="*/ 961001 h 1922001"/>
              <a:gd name="connsiteX1" fmla="*/ 549116 w 2221862"/>
              <a:gd name="connsiteY1" fmla="*/ 0 h 1922001"/>
              <a:gd name="connsiteX2" fmla="*/ 1672746 w 2221862"/>
              <a:gd name="connsiteY2" fmla="*/ 0 h 1922001"/>
              <a:gd name="connsiteX3" fmla="*/ 2221862 w 2221862"/>
              <a:gd name="connsiteY3" fmla="*/ 961001 h 1922001"/>
              <a:gd name="connsiteX4" fmla="*/ 1672746 w 2221862"/>
              <a:gd name="connsiteY4" fmla="*/ 1922001 h 1922001"/>
              <a:gd name="connsiteX5" fmla="*/ 549116 w 2221862"/>
              <a:gd name="connsiteY5" fmla="*/ 1922001 h 1922001"/>
              <a:gd name="connsiteX6" fmla="*/ 0 w 2221862"/>
              <a:gd name="connsiteY6" fmla="*/ 961001 h 1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862" h="1922001">
                <a:moveTo>
                  <a:pt x="0" y="961001"/>
                </a:moveTo>
                <a:lnTo>
                  <a:pt x="549116" y="0"/>
                </a:lnTo>
                <a:lnTo>
                  <a:pt x="1672746" y="0"/>
                </a:lnTo>
                <a:lnTo>
                  <a:pt x="2221862" y="961001"/>
                </a:lnTo>
                <a:lnTo>
                  <a:pt x="1672746" y="1922001"/>
                </a:lnTo>
                <a:lnTo>
                  <a:pt x="549116" y="1922001"/>
                </a:lnTo>
                <a:lnTo>
                  <a:pt x="0" y="961001"/>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7884" tIns="378193" rIns="427884" bIns="378193" numCol="1" spcCol="1270" anchor="ctr" anchorCtr="0">
            <a:noAutofit/>
          </a:bodyPr>
          <a:lstStyle/>
          <a:p>
            <a:pPr lvl="0" algn="ctr" defTabSz="208915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Học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tốt</a:t>
            </a:r>
            <a:r>
              <a:rPr lang="en-US" sz="3200" kern="1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t>
            </a:r>
            <a:r>
              <a:rPr lang="en-US" sz="3200" kern="1200" dirty="0" err="1" smtClean="0">
                <a:latin typeface="Times New Roman" panose="02020603050405020304" pitchFamily="18" charset="0"/>
                <a:cs typeface="Times New Roman" panose="02020603050405020304" pitchFamily="18" charset="0"/>
              </a:rPr>
              <a:t>gữ</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văn</a:t>
            </a:r>
            <a:r>
              <a:rPr lang="en-US" sz="3200" kern="1200" dirty="0" smtClean="0">
                <a:latin typeface="Times New Roman" panose="02020603050405020304" pitchFamily="18" charset="0"/>
                <a:cs typeface="Times New Roman" panose="02020603050405020304" pitchFamily="18" charset="0"/>
              </a:rPr>
              <a:t> 6</a:t>
            </a:r>
            <a:endParaRPr lang="en-US" sz="32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7071430" y="365399"/>
            <a:ext cx="2313214" cy="192070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4"/>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Sự</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chuẩn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bị</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bài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trước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tiết</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706434" y="3684354"/>
            <a:ext cx="2298927" cy="1921790"/>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5"/>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Hoạt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động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ngoài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giờ</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lên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lớp</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5" name="Freeform 14"/>
          <p:cNvSpPr/>
          <p:nvPr/>
        </p:nvSpPr>
        <p:spPr>
          <a:xfrm>
            <a:off x="4997202" y="4891738"/>
            <a:ext cx="2211450" cy="1851962"/>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6"/>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Hoạt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động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lớp</a:t>
            </a:r>
            <a:r>
              <a:rPr lang="en-US" sz="2800" kern="1200" dirty="0" smtClean="0">
                <a:solidFill>
                  <a:schemeClr val="tx1"/>
                </a:solidFill>
                <a:latin typeface="Times New Roman" panose="02020603050405020304" pitchFamily="18" charset="0"/>
                <a:cs typeface="Times New Roman" panose="02020603050405020304" pitchFamily="18" charset="0"/>
              </a:rPr>
              <a:t> </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7" name="Freeform 16"/>
          <p:cNvSpPr/>
          <p:nvPr/>
        </p:nvSpPr>
        <p:spPr>
          <a:xfrm>
            <a:off x="2186639" y="3684354"/>
            <a:ext cx="2195502" cy="175754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7"/>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Hoạt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động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ngoại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khoá</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p:cNvSpPr/>
          <p:nvPr/>
        </p:nvSpPr>
        <p:spPr>
          <a:xfrm>
            <a:off x="2750665" y="439004"/>
            <a:ext cx="2246537" cy="1847099"/>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8"/>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400" kern="1200" dirty="0" err="1" smtClean="0">
                <a:solidFill>
                  <a:schemeClr val="tx1"/>
                </a:solidFill>
                <a:latin typeface="Times New Roman" panose="02020603050405020304" pitchFamily="18" charset="0"/>
                <a:cs typeface="Times New Roman" panose="02020603050405020304" pitchFamily="18" charset="0"/>
              </a:rPr>
              <a:t>Chuẩn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bị</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đầy</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đủ</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phương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tiện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học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tập</a:t>
            </a:r>
            <a:endParaRPr lang="en-US"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7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par>
                                <p:cTn id="7" presetID="2" presetClass="entr" presetSubtype="9" decel="10000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0-#ppt_w/2"/>
                                          </p:val>
                                        </p:tav>
                                        <p:tav tm="100000">
                                          <p:val>
                                            <p:strVal val="#ppt_x"/>
                                          </p:val>
                                        </p:tav>
                                      </p:tavLst>
                                    </p:anim>
                                    <p:anim calcmode="lin" valueType="num">
                                      <p:cBhvr additive="base">
                                        <p:cTn id="10"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2" name="bomb.wav"/>
                                        </p:tgtEl>
                                      </p:cMediaNode>
                                    </p:audio>
                                  </p:subTnLst>
                                </p:cTn>
                              </p:par>
                              <p:par>
                                <p:cTn id="11" presetID="2" presetClass="entr" presetSubtype="3"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par>
                                <p:cTn id="15" presetID="2" presetClass="entr" presetSubtype="6"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bomb.wav"/>
                                        </p:tgtEl>
                                      </p:cMediaNode>
                                    </p:audio>
                                  </p:subTnLst>
                                </p:cTn>
                              </p:par>
                              <p:par>
                                <p:cTn id="19" presetID="2" presetClass="entr" presetSubtype="12" decel="10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par>
                                <p:cTn id="23" presetID="2" presetClass="entr" presetSubtype="4" decel="10000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5"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364706"/>
            <a:ext cx="4765431" cy="243343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6172200" y="1825625"/>
            <a:ext cx="5181600" cy="1631950"/>
          </a:xfrm>
        </p:spPr>
        <p:txBody>
          <a:bodyPr/>
          <a:lstStyle/>
          <a:p>
            <a:pPr marL="0" indent="0">
              <a:buNone/>
            </a:pPr>
            <a:r>
              <a:rPr lang="en-US" i="1" dirty="0" smtClean="0">
                <a:latin typeface="Times New Roman" panose="02020603050405020304" pitchFamily="18" charset="0"/>
                <a:cs typeface="Times New Roman" panose="02020603050405020304" pitchFamily="18" charset="0"/>
              </a:rPr>
              <a:t>    </a:t>
            </a:r>
            <a:r>
              <a:rPr lang="en-US" sz="3200" i="1" dirty="0" err="1" smtClean="0">
                <a:solidFill>
                  <a:srgbClr val="0070C0"/>
                </a:solidFill>
                <a:latin typeface="Times New Roman" panose="02020603050405020304" pitchFamily="18" charset="0"/>
                <a:cs typeface="Times New Roman" panose="02020603050405020304" pitchFamily="18" charset="0"/>
              </a:rPr>
              <a:t>Em</a:t>
            </a:r>
            <a:r>
              <a:rPr lang="en-US" sz="3200" i="1" dirty="0" smtClean="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hãy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chia </a:t>
            </a:r>
            <a:r>
              <a:rPr lang="en-US" sz="3200" i="1" dirty="0" err="1">
                <a:solidFill>
                  <a:srgbClr val="FF0000"/>
                </a:solidFill>
                <a:latin typeface="Times New Roman" panose="02020603050405020304" pitchFamily="18" charset="0"/>
                <a:cs typeface="Times New Roman" panose="02020603050405020304" pitchFamily="18" charset="0"/>
              </a:rPr>
              <a:t>sẻ</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cảm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xúc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của</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em</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khi</a:t>
            </a:r>
            <a:r>
              <a:rPr lang="en-US" sz="3200" i="1" dirty="0">
                <a:solidFill>
                  <a:srgbClr val="0070C0"/>
                </a:solidFill>
                <a:latin typeface="Times New Roman" panose="02020603050405020304" pitchFamily="18" charset="0"/>
                <a:cs typeface="Times New Roman" panose="02020603050405020304" pitchFamily="18" charset="0"/>
              </a:rPr>
              <a:t> chia </a:t>
            </a:r>
            <a:r>
              <a:rPr lang="en-US" sz="3200" i="1" dirty="0" err="1">
                <a:solidFill>
                  <a:srgbClr val="0070C0"/>
                </a:solidFill>
                <a:latin typeface="Times New Roman" panose="02020603050405020304" pitchFamily="18" charset="0"/>
                <a:cs typeface="Times New Roman" panose="02020603050405020304" pitchFamily="18" charset="0"/>
              </a:rPr>
              <a:t>tay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ngôi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Tiểu</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học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em</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vừa</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trải</a:t>
            </a:r>
            <a:r>
              <a:rPr lang="en-US" sz="3200" i="1" dirty="0">
                <a:solidFill>
                  <a:srgbClr val="0070C0"/>
                </a:solidFill>
                <a:latin typeface="Times New Roman" panose="02020603050405020304" pitchFamily="18" charset="0"/>
                <a:cs typeface="Times New Roman" panose="02020603050405020304" pitchFamily="18" charset="0"/>
              </a:rPr>
              <a:t> qua</a:t>
            </a:r>
            <a:r>
              <a:rPr lang="vi-VN" sz="3200" i="1"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a:p>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Title 3"/>
          <p:cNvSpPr>
            <a:spLocks noGrp="1"/>
          </p:cNvSpPr>
          <p:nvPr>
            <p:ph type="title"/>
          </p:nvPr>
        </p:nvSpPr>
        <p:spPr>
          <a:xfrm>
            <a:off x="2595563" y="365126"/>
            <a:ext cx="7000875" cy="760290"/>
          </a:xfrm>
          <a:prstGeom prst="round2SameRect">
            <a:avLst/>
          </a:prstGeom>
          <a:solidFill>
            <a:schemeClr val="accent2">
              <a:lumMod val="60000"/>
              <a:lumOff val="40000"/>
            </a:schemeClr>
          </a:solidFill>
          <a:ln w="28575">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smtClean="0">
                <a:solidFill>
                  <a:srgbClr val="0D0D0D"/>
                </a:solidFill>
                <a:effectLst/>
                <a:latin typeface="Times New Roman" panose="02020603050405020304" pitchFamily="18" charset="0"/>
                <a:ea typeface="Calibri" panose="020F0502020204030204" pitchFamily="34" charset="0"/>
              </a:rPr>
              <a:t>HOẠT ĐỘNG KHỞI ĐỘNG</a:t>
            </a:r>
            <a:endParaRPr lang="en-US" sz="36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633" y="4086322"/>
            <a:ext cx="2952750" cy="1830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282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44" y="365125"/>
            <a:ext cx="3251200" cy="29060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142" y="331616"/>
            <a:ext cx="2982686" cy="2455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857" y="769257"/>
            <a:ext cx="3846286" cy="2647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TBC\Desktop\tải xuống (1).jpg"/>
          <p:cNvPicPr/>
          <p:nvPr/>
        </p:nvPicPr>
        <p:blipFill>
          <a:blip r:embed="rId5">
            <a:extLst>
              <a:ext uri="{28A0092B-C50C-407E-A947-70E740481C1C}">
                <a14:useLocalDpi xmlns:a14="http://schemas.microsoft.com/office/drawing/2010/main" val="0"/>
              </a:ext>
            </a:extLst>
          </a:blip>
          <a:srcRect/>
          <a:stretch>
            <a:fillRect/>
          </a:stretch>
        </p:blipFill>
        <p:spPr bwMode="auto">
          <a:xfrm>
            <a:off x="4598693" y="3708398"/>
            <a:ext cx="2994614" cy="28738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8244116" y="3882571"/>
            <a:ext cx="3109684" cy="298994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4" y="3817256"/>
            <a:ext cx="3448956" cy="2656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990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57903"/>
          </a:xfrm>
        </p:spPr>
        <p:txBody>
          <a:bodyPr>
            <a:normAutofit/>
          </a:bodyPr>
          <a:lstStyle/>
          <a:p>
            <a:r>
              <a:rPr lang="en-US" sz="3200" i="1" dirty="0" smtClean="0"/>
              <a:t>	</a:t>
            </a:r>
            <a:r>
              <a:rPr lang="en-US" sz="3200" i="1" dirty="0" err="1" smtClean="0">
                <a:solidFill>
                  <a:srgbClr val="0070C0"/>
                </a:solidFill>
                <a:latin typeface="Times New Roman" panose="02020603050405020304" pitchFamily="18" charset="0"/>
                <a:cs typeface="Times New Roman" panose="02020603050405020304" pitchFamily="18" charset="0"/>
              </a:rPr>
              <a:t>Trước</a:t>
            </a:r>
            <a:r>
              <a:rPr lang="en-US" sz="3200" i="1" dirty="0" smtClean="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khi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bước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vào</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ngôi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mới</a:t>
            </a:r>
            <a:r>
              <a:rPr lang="en-US" sz="3200" i="1" dirty="0">
                <a:solidFill>
                  <a:srgbClr val="0070C0"/>
                </a:solidFill>
                <a:latin typeface="Times New Roman" panose="02020603050405020304" pitchFamily="18" charset="0"/>
                <a:cs typeface="Times New Roman" panose="02020603050405020304" pitchFamily="18" charset="0"/>
              </a:rPr>
              <a:t> -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Trung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học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cơ</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s</a:t>
            </a:r>
            <a:r>
              <a:rPr lang="en-US" sz="3200" i="1" dirty="0" err="1" smtClean="0">
                <a:solidFill>
                  <a:srgbClr val="0070C0"/>
                </a:solidFill>
                <a:latin typeface="Times New Roman" panose="02020603050405020304" pitchFamily="18" charset="0"/>
                <a:cs typeface="Times New Roman" panose="02020603050405020304" pitchFamily="18" charset="0"/>
              </a:rPr>
              <a:t>ở</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em</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có</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tưởng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tượng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trong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đầu</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về</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một</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môi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học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tập</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mới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như</a:t>
            </a:r>
            <a:r>
              <a:rPr lang="en-US" sz="3200" i="1" dirty="0">
                <a:solidFill>
                  <a:srgbClr val="0070C0"/>
                </a:solidFill>
                <a:latin typeface="Times New Roman" panose="02020603050405020304" pitchFamily="18" charset="0"/>
                <a:cs typeface="Times New Roman" panose="02020603050405020304" pitchFamily="18" charset="0"/>
              </a:rPr>
              <a:t> </a:t>
            </a:r>
            <a:r>
              <a:rPr lang="vi-VN" sz="3200" i="1" dirty="0">
                <a:solidFill>
                  <a:srgbClr val="0070C0"/>
                </a:solidFill>
                <a:latin typeface="Times New Roman" panose="02020603050405020304" pitchFamily="18" charset="0"/>
                <a:cs typeface="Times New Roman" panose="02020603050405020304" pitchFamily="18" charset="0"/>
              </a:rPr>
              <a:t>thế nào</a:t>
            </a:r>
            <a:r>
              <a:rPr lang="en-US" sz="3200" i="1" dirty="0" smtClean="0">
                <a:solidFill>
                  <a:srgbClr val="0070C0"/>
                </a:solidFill>
                <a:latin typeface="Times New Roman" panose="02020603050405020304" pitchFamily="18" charset="0"/>
                <a:cs typeface="Times New Roman" panose="02020603050405020304" pitchFamily="18" charset="0"/>
              </a:rPr>
              <a:t>? </a:t>
            </a:r>
            <a:r>
              <a:rPr lang="vi-VN" sz="3200" i="1" dirty="0" smtClean="0">
                <a:solidFill>
                  <a:srgbClr val="0070C0"/>
                </a:solidFill>
                <a:latin typeface="Times New Roman" panose="02020603050405020304" pitchFamily="18" charset="0"/>
                <a:cs typeface="Times New Roman" panose="02020603050405020304" pitchFamily="18" charset="0"/>
              </a:rPr>
              <a:t>Em </a:t>
            </a:r>
            <a:r>
              <a:rPr lang="vi-VN" sz="3200" i="1" dirty="0">
                <a:solidFill>
                  <a:srgbClr val="0070C0"/>
                </a:solidFill>
                <a:latin typeface="Times New Roman" panose="02020603050405020304" pitchFamily="18" charset="0"/>
                <a:cs typeface="Times New Roman" panose="02020603050405020304" pitchFamily="18" charset="0"/>
              </a:rPr>
              <a:t>có cảm nhận ban đầu như thế nào về ngôi trường mà em đang theo học?</a:t>
            </a:r>
            <a:r>
              <a:rPr lang="en-US" sz="3200" dirty="0">
                <a:solidFill>
                  <a:srgbClr val="0070C0"/>
                </a:solidFill>
                <a:latin typeface="Times New Roman" panose="02020603050405020304" pitchFamily="18" charset="0"/>
                <a:cs typeface="Times New Roman" panose="02020603050405020304" pitchFamily="18" charset="0"/>
              </a:rPr>
              <a:t/>
            </a:r>
            <a:br>
              <a:rPr lang="en-US" sz="3200" dirty="0">
                <a:solidFill>
                  <a:srgbClr val="0070C0"/>
                </a:solidFill>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903" y="2912012"/>
            <a:ext cx="3895579" cy="3488788"/>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065" y="2424942"/>
            <a:ext cx="4066736" cy="344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6084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0383" y="2051782"/>
            <a:ext cx="2916848" cy="3441309"/>
          </a:xfrm>
        </p:spPr>
      </p:pic>
      <p:sp>
        <p:nvSpPr>
          <p:cNvPr id="4" name="Round Diagonal Corner Rectangle 3"/>
          <p:cNvSpPr/>
          <p:nvPr/>
        </p:nvSpPr>
        <p:spPr>
          <a:xfrm>
            <a:off x="1195754" y="407963"/>
            <a:ext cx="10158046" cy="1195754"/>
          </a:xfrm>
          <a:prstGeom prst="round2Diag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BÀI MỞ ĐẦU</a:t>
            </a:r>
            <a:r>
              <a:rPr lang="en-US" sz="4400" dirty="0">
                <a:solidFill>
                  <a:schemeClr val="tx1"/>
                </a:solidFill>
                <a:latin typeface="Times New Roman" panose="02020603050405020304" pitchFamily="18" charset="0"/>
                <a:cs typeface="Times New Roman" panose="02020603050405020304" pitchFamily="18" charset="0"/>
              </a:rPr>
              <a:t/>
            </a:r>
            <a:br>
              <a:rPr lang="en-US" sz="4400" dirty="0">
                <a:solidFill>
                  <a:schemeClr val="tx1"/>
                </a:solidFill>
                <a:latin typeface="Times New Roman" panose="02020603050405020304" pitchFamily="18" charset="0"/>
                <a:cs typeface="Times New Roman" panose="02020603050405020304" pitchFamily="18" charset="0"/>
              </a:rPr>
            </a:br>
            <a:r>
              <a:rPr lang="pt-BR" sz="3200" b="1" dirty="0">
                <a:solidFill>
                  <a:schemeClr val="tx1"/>
                </a:solidFill>
                <a:latin typeface="Times New Roman" panose="02020603050405020304" pitchFamily="18" charset="0"/>
                <a:cs typeface="Times New Roman" panose="02020603050405020304" pitchFamily="18" charset="0"/>
              </a:rPr>
              <a:t>(NỘI DUNG VÀ CẤU TRÚC SÁCH </a:t>
            </a:r>
            <a:r>
              <a:rPr lang="pt-BR" sz="3200" b="1" i="1" dirty="0">
                <a:solidFill>
                  <a:schemeClr val="tx1"/>
                </a:solidFill>
                <a:latin typeface="Times New Roman" panose="02020603050405020304" pitchFamily="18" charset="0"/>
                <a:cs typeface="Times New Roman" panose="02020603050405020304" pitchFamily="18" charset="0"/>
              </a:rPr>
              <a:t>NGỮ VĂN 6)</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428" y="3020903"/>
            <a:ext cx="3081558" cy="3087516"/>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806" y="3182312"/>
            <a:ext cx="2857500" cy="292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2731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57238"/>
          </a:xfrm>
          <a:prstGeom prst="round2SameRect">
            <a:avLst/>
          </a:prstGeom>
          <a:blipFill>
            <a:blip r:embed="rId2"/>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smtClean="0">
                <a:solidFill>
                  <a:srgbClr val="0D0D0D"/>
                </a:solidFill>
                <a:effectLst/>
                <a:latin typeface="Times New Roman" panose="02020603050405020304" pitchFamily="18" charset="0"/>
                <a:ea typeface="Calibri" panose="020F0502020204030204" pitchFamily="34" charset="0"/>
              </a:rPr>
              <a:t>HOẠT ĐỘNG </a:t>
            </a:r>
            <a:r>
              <a:rPr lang="fr-FR" sz="3600" b="1" dirty="0" smtClean="0">
                <a:solidFill>
                  <a:srgbClr val="0D0D0D"/>
                </a:solidFill>
                <a:latin typeface="Times New Roman" panose="02020603050405020304" pitchFamily="18" charset="0"/>
                <a:ea typeface="Calibri" panose="020F0502020204030204" pitchFamily="34" charset="0"/>
              </a:rPr>
              <a:t>KHÁM PHÁ KIẾN THỨC</a:t>
            </a:r>
            <a:endParaRPr lang="en-US"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954258" y="1825625"/>
            <a:ext cx="10283483" cy="4318781"/>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HS</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hiểu được: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nội dung chính của Sách Ngữ văn 6;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Cấu trúc của sách và các bài học trong sách.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309463" y="2134490"/>
            <a:ext cx="2785403" cy="3701049"/>
          </a:xfrm>
          <a:prstGeom prst="cloudCallout">
            <a:avLst>
              <a:gd name="adj1" fmla="val -82386"/>
              <a:gd name="adj2" fmla="val 4397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hôm</a:t>
            </a:r>
            <a:r>
              <a:rPr lang="en-US" sz="2800" dirty="0" smtClean="0">
                <a:latin typeface="Times New Roman" panose="02020603050405020304" pitchFamily="18" charset="0"/>
                <a:cs typeface="Times New Roman" panose="02020603050405020304" pitchFamily="18" charset="0"/>
              </a:rPr>
              <a:t> nay?</a:t>
            </a:r>
            <a:endParaRPr lang="en-US" sz="2800" dirty="0">
              <a:latin typeface="Times New Roman" panose="02020603050405020304" pitchFamily="18" charset="0"/>
              <a:cs typeface="Times New Roman" panose="02020603050405020304" pitchFamily="18" charset="0"/>
            </a:endParaRPr>
          </a:p>
        </p:txBody>
      </p:sp>
      <p:sp>
        <p:nvSpPr>
          <p:cNvPr id="7" name="Pentagon 6"/>
          <p:cNvSpPr/>
          <p:nvPr/>
        </p:nvSpPr>
        <p:spPr>
          <a:xfrm>
            <a:off x="954258" y="1545248"/>
            <a:ext cx="5584873" cy="787791"/>
          </a:xfrm>
          <a:prstGeom prst="homePlat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YÊU CẦU CẦN ĐẠT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7544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523" y="2559681"/>
            <a:ext cx="10515600" cy="3869861"/>
          </a:xfrm>
        </p:spPr>
        <p:txBody>
          <a:bodyPr/>
          <a:lstStyle/>
          <a:p>
            <a:pPr marL="0" indent="0">
              <a:buNone/>
            </a:pPr>
            <a:endParaRPr lang="en-US" dirty="0"/>
          </a:p>
          <a:p>
            <a:pPr marL="0" indent="0">
              <a:buNone/>
            </a:pPr>
            <a:endParaRPr lang="en-US" dirty="0"/>
          </a:p>
        </p:txBody>
      </p:sp>
      <p:sp>
        <p:nvSpPr>
          <p:cNvPr id="5" name="Round Diagonal Corner Rectangle 4"/>
          <p:cNvSpPr/>
          <p:nvPr/>
        </p:nvSpPr>
        <p:spPr>
          <a:xfrm>
            <a:off x="2284974" y="1124141"/>
            <a:ext cx="7622052" cy="703384"/>
          </a:xfrm>
          <a:prstGeom prst="round2Diag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vi-VN" sz="2800" b="1" dirty="0" smtClean="0">
                <a:solidFill>
                  <a:srgbClr val="0070C0"/>
                </a:solidFill>
                <a:latin typeface="Times New Roman" panose="02020603050405020304" pitchFamily="18" charset="0"/>
                <a:cs typeface="Times New Roman" panose="02020603050405020304" pitchFamily="18" charset="0"/>
              </a:rPr>
              <a:t>TÌM HIỂU NỘI DUNG SÁCH NGỮ VĂN 6</a:t>
            </a:r>
            <a:r>
              <a:rPr lang="en-US" sz="2800" dirty="0" smtClean="0">
                <a:solidFill>
                  <a:srgbClr val="0070C0"/>
                </a:solidFill>
                <a:latin typeface="Times New Roman" panose="02020603050405020304" pitchFamily="18" charset="0"/>
                <a:cs typeface="Times New Roman" panose="02020603050405020304" pitchFamily="18" charset="0"/>
              </a:rPr>
              <a:t/>
            </a:r>
            <a:br>
              <a:rPr lang="en-US"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Oval 5"/>
          <p:cNvSpPr/>
          <p:nvPr/>
        </p:nvSpPr>
        <p:spPr>
          <a:xfrm>
            <a:off x="253219" y="140676"/>
            <a:ext cx="3678701" cy="887230"/>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NỘI DUNG 1: </a:t>
            </a:r>
            <a:br>
              <a:rPr lang="en-US" sz="2800" b="1"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35720758"/>
              </p:ext>
            </p:extLst>
          </p:nvPr>
        </p:nvGraphicFramePr>
        <p:xfrm>
          <a:off x="947225" y="3756710"/>
          <a:ext cx="10297550" cy="2461209"/>
        </p:xfrm>
        <a:graphic>
          <a:graphicData uri="http://schemas.openxmlformats.org/drawingml/2006/table">
            <a:tbl>
              <a:tblPr firstRow="1" firstCol="1" bandRow="1">
                <a:tableStyleId>{5C22544A-7EE6-4342-B048-85BDC9FD1C3A}</a:tableStyleId>
              </a:tblPr>
              <a:tblGrid>
                <a:gridCol w="3352328">
                  <a:extLst>
                    <a:ext uri="{9D8B030D-6E8A-4147-A177-3AD203B41FA5}">
                      <a16:colId xmlns:a16="http://schemas.microsoft.com/office/drawing/2014/main" val="302532949"/>
                    </a:ext>
                  </a:extLst>
                </a:gridCol>
                <a:gridCol w="4059547">
                  <a:extLst>
                    <a:ext uri="{9D8B030D-6E8A-4147-A177-3AD203B41FA5}">
                      <a16:colId xmlns:a16="http://schemas.microsoft.com/office/drawing/2014/main" val="1916022776"/>
                    </a:ext>
                  </a:extLst>
                </a:gridCol>
                <a:gridCol w="2885675">
                  <a:extLst>
                    <a:ext uri="{9D8B030D-6E8A-4147-A177-3AD203B41FA5}">
                      <a16:colId xmlns:a16="http://schemas.microsoft.com/office/drawing/2014/main" val="1983994801"/>
                    </a:ext>
                  </a:extLst>
                </a:gridCol>
              </a:tblGrid>
              <a:tr h="1845907">
                <a:tc>
                  <a:txBody>
                    <a:bodyPr/>
                    <a:lstStyle/>
                    <a:p>
                      <a:pPr marL="0" marR="0" algn="ctr">
                        <a:lnSpc>
                          <a:spcPct val="115000"/>
                        </a:lnSpc>
                        <a:spcBef>
                          <a:spcPts val="0"/>
                        </a:spcBef>
                        <a:spcAft>
                          <a:spcPts val="0"/>
                        </a:spcAft>
                      </a:pPr>
                      <a:r>
                        <a:rPr lang="en-US" sz="2400" dirty="0" err="1">
                          <a:solidFill>
                            <a:srgbClr val="0070C0"/>
                          </a:solidFill>
                          <a:effectLst/>
                          <a:latin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điều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em</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đã</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biết</a:t>
                      </a:r>
                      <a:endParaRPr lang="en-US" sz="2800" dirty="0">
                        <a:solidFill>
                          <a:srgbClr val="0070C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70C0"/>
                          </a:solidFill>
                          <a:effectLst/>
                          <a:latin typeface="Times New Roman" panose="02020603050405020304" pitchFamily="18" charset="0"/>
                          <a:cs typeface="Times New Roman" panose="02020603050405020304" pitchFamily="18" charset="0"/>
                        </a:rPr>
                        <a:t>về</a:t>
                      </a:r>
                      <a:r>
                        <a:rPr lang="en-US" sz="2400" dirty="0">
                          <a:solidFill>
                            <a:srgbClr val="0070C0"/>
                          </a:solidFill>
                          <a:effectLst/>
                          <a:latin typeface="Times New Roman" panose="02020603050405020304" pitchFamily="18" charset="0"/>
                          <a:cs typeface="Times New Roman" panose="02020603050405020304" pitchFamily="18" charset="0"/>
                        </a:rPr>
                        <a:t> SGK </a:t>
                      </a:r>
                      <a:r>
                        <a:rPr lang="en-US" sz="2400" dirty="0" err="1">
                          <a:solidFill>
                            <a:srgbClr val="0070C0"/>
                          </a:solidFill>
                          <a:effectLst/>
                          <a:latin typeface="Times New Roman" panose="02020603050405020304" pitchFamily="18" charset="0"/>
                          <a:cs typeface="Times New Roman" panose="02020603050405020304" pitchFamily="18" charset="0"/>
                        </a:rPr>
                        <a:t>Ngữ</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văn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cs typeface="Times New Roman" panose="02020603050405020304" pitchFamily="18" charset="0"/>
                        </a:rPr>
                        <a:t>6</a:t>
                      </a:r>
                    </a:p>
                    <a:p>
                      <a:pPr marL="0" marR="0" algn="ctr">
                        <a:lnSpc>
                          <a:spcPct val="115000"/>
                        </a:lnSpc>
                        <a:spcBef>
                          <a:spcPts val="0"/>
                        </a:spcBef>
                        <a:spcAft>
                          <a:spcPts val="0"/>
                        </a:spcAft>
                      </a:pPr>
                      <a:r>
                        <a:rPr lang="en-US" sz="24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400" dirty="0" err="1">
                          <a:solidFill>
                            <a:srgbClr val="0070C0"/>
                          </a:solidFill>
                          <a:effectLst/>
                          <a:latin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điều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em</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mong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đợi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học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được</a:t>
                      </a:r>
                      <a:r>
                        <a:rPr lang="en-US" sz="2400" dirty="0">
                          <a:solidFill>
                            <a:srgbClr val="0070C0"/>
                          </a:solidFill>
                          <a:effectLst/>
                          <a:latin typeface="Times New Roman" panose="02020603050405020304" pitchFamily="18" charset="0"/>
                          <a:cs typeface="Times New Roman" panose="02020603050405020304" pitchFamily="18" charset="0"/>
                        </a:rPr>
                        <a:t> ở SGK </a:t>
                      </a:r>
                      <a:r>
                        <a:rPr lang="en-US" sz="2400" dirty="0" err="1">
                          <a:solidFill>
                            <a:srgbClr val="0070C0"/>
                          </a:solidFill>
                          <a:effectLst/>
                          <a:latin typeface="Times New Roman" panose="02020603050405020304" pitchFamily="18" charset="0"/>
                          <a:cs typeface="Times New Roman" panose="02020603050405020304" pitchFamily="18" charset="0"/>
                        </a:rPr>
                        <a:t>Ngữ</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văn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cs typeface="Times New Roman" panose="02020603050405020304" pitchFamily="18" charset="0"/>
                        </a:rPr>
                        <a:t>6</a:t>
                      </a:r>
                    </a:p>
                    <a:p>
                      <a:pPr marL="0" marR="0" algn="ctr">
                        <a:lnSpc>
                          <a:spcPct val="115000"/>
                        </a:lnSpc>
                        <a:spcBef>
                          <a:spcPts val="0"/>
                        </a:spcBef>
                        <a:spcAft>
                          <a:spcPts val="0"/>
                        </a:spcAft>
                      </a:pPr>
                      <a:r>
                        <a:rPr lang="en-US" sz="2400" dirty="0" smtClean="0">
                          <a:solidFill>
                            <a:srgbClr val="0070C0"/>
                          </a:solidFill>
                          <a:effectLst/>
                          <a:latin typeface="Times New Roman" panose="02020603050405020304" pitchFamily="18" charset="0"/>
                          <a:cs typeface="Times New Roman" panose="02020603050405020304" pitchFamily="18" charset="0"/>
                        </a:rPr>
                        <a:t>(W)</a:t>
                      </a:r>
                      <a:endParaRPr lang="en-US" sz="2800" dirty="0">
                        <a:solidFill>
                          <a:srgbClr val="0070C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a:solidFill>
                            <a:srgbClr val="0070C0"/>
                          </a:solidFill>
                          <a:effectLst/>
                          <a:latin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2400" dirty="0">
                          <a:solidFill>
                            <a:srgbClr val="0070C0"/>
                          </a:solidFill>
                          <a:effectLst/>
                          <a:latin typeface="Times New Roman" panose="02020603050405020304" pitchFamily="18" charset="0"/>
                          <a:cs typeface="Times New Roman" panose="02020603050405020304" pitchFamily="18" charset="0"/>
                        </a:rPr>
                        <a:t> </a:t>
                      </a:r>
                      <a:r>
                        <a:rPr lang="vi-VN" sz="2400" dirty="0">
                          <a:solidFill>
                            <a:srgbClr val="0070C0"/>
                          </a:solidFill>
                          <a:effectLst/>
                          <a:latin typeface="Times New Roman" panose="02020603050405020304" pitchFamily="18" charset="0"/>
                          <a:cs typeface="Times New Roman" panose="02020603050405020304" pitchFamily="18" charset="0"/>
                        </a:rPr>
                        <a:t>Những điều học được (Cuối tiết học sẽ điền cột này</a:t>
                      </a:r>
                      <a:r>
                        <a:rPr lang="vi-VN" sz="2400" dirty="0" smtClean="0">
                          <a:solidFill>
                            <a:srgbClr val="0070C0"/>
                          </a:solidFill>
                          <a:effectLst/>
                          <a:latin typeface="Times New Roman" panose="02020603050405020304" pitchFamily="18" charset="0"/>
                          <a:cs typeface="Times New Roman" panose="02020603050405020304" pitchFamily="18" charset="0"/>
                        </a:rPr>
                        <a:t>)</a:t>
                      </a:r>
                      <a:endParaRPr lang="en-US" sz="2400" dirty="0" smtClean="0">
                        <a:solidFill>
                          <a:srgbClr val="0070C0"/>
                        </a:solidFill>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77788747"/>
                  </a:ext>
                </a:extLst>
              </a:tr>
              <a:tr h="615302">
                <a:tc>
                  <a:txBody>
                    <a:bodyPr/>
                    <a:lstStyle/>
                    <a:p>
                      <a:pPr marL="0" marR="0" algn="ctr">
                        <a:lnSpc>
                          <a:spcPct val="115000"/>
                        </a:lnSpc>
                        <a:spcBef>
                          <a:spcPts val="0"/>
                        </a:spcBef>
                        <a:spcAft>
                          <a:spcPts val="0"/>
                        </a:spcAft>
                      </a:pPr>
                      <a:r>
                        <a:rPr lang="en-US" sz="1300" baseline="0" dirty="0" smtClean="0">
                          <a:effectLst/>
                          <a:latin typeface="+mn-lt"/>
                          <a:ea typeface="+mn-ea"/>
                          <a:cs typeface="+mn-cs"/>
                        </a:rPr>
                        <a:t>    </a:t>
                      </a:r>
                      <a:r>
                        <a:rPr lang="en-US" sz="1300" dirty="0" smtClean="0">
                          <a:effectLst/>
                          <a:latin typeface="+mn-lt"/>
                          <a:ea typeface="+mn-ea"/>
                          <a:cs typeface="+mn-cs"/>
                        </a:rPr>
                        <a:t>........................................</a:t>
                      </a:r>
                    </a:p>
                    <a:p>
                      <a:pPr marL="0" marR="0" algn="ctr">
                        <a:lnSpc>
                          <a:spcPct val="115000"/>
                        </a:lnSpc>
                        <a:spcBef>
                          <a:spcPts val="0"/>
                        </a:spcBef>
                        <a:spcAft>
                          <a:spcPts val="0"/>
                        </a:spcAft>
                      </a:pPr>
                      <a:r>
                        <a:rPr lang="en-US" sz="1300" baseline="0" dirty="0" smtClean="0">
                          <a:effectLst/>
                          <a:latin typeface="+mn-lt"/>
                          <a:ea typeface="+mn-ea"/>
                          <a:cs typeface="+mn-cs"/>
                        </a:rPr>
                        <a:t>     </a:t>
                      </a:r>
                      <a:r>
                        <a:rPr lang="en-US" sz="1300" dirty="0" smtClean="0">
                          <a:effectLst/>
                          <a:latin typeface="+mn-lt"/>
                          <a:ea typeface="+mn-ea"/>
                          <a:cs typeface="+mn-cs"/>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15000"/>
                        </a:lnSpc>
                        <a:spcBef>
                          <a:spcPts val="0"/>
                        </a:spcBef>
                        <a:spcAft>
                          <a:spcPts val="0"/>
                        </a:spcAft>
                      </a:pPr>
                      <a:r>
                        <a:rPr lang="en-US" sz="1300" dirty="0" smtClean="0">
                          <a:solidFill>
                            <a:schemeClr val="bg1"/>
                          </a:solidFill>
                          <a:effectLst/>
                          <a:latin typeface="+mn-lt"/>
                          <a:ea typeface="+mn-ea"/>
                          <a:cs typeface="+mn-cs"/>
                        </a:rPr>
                        <a:t>........................................</a:t>
                      </a:r>
                    </a:p>
                    <a:p>
                      <a:pPr marL="0" marR="0" algn="ctr">
                        <a:lnSpc>
                          <a:spcPct val="115000"/>
                        </a:lnSpc>
                        <a:spcBef>
                          <a:spcPts val="0"/>
                        </a:spcBef>
                        <a:spcAft>
                          <a:spcPts val="0"/>
                        </a:spcAft>
                      </a:pPr>
                      <a:r>
                        <a:rPr lang="en-US" sz="1300" dirty="0" smtClean="0">
                          <a:solidFill>
                            <a:schemeClr val="bg1"/>
                          </a:solidFill>
                          <a:effectLst/>
                          <a:latin typeface="+mn-lt"/>
                          <a:ea typeface="+mn-ea"/>
                          <a:cs typeface="+mn-cs"/>
                        </a:rPr>
                        <a:t>…………………………………....</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15000"/>
                        </a:lnSpc>
                        <a:spcBef>
                          <a:spcPts val="0"/>
                        </a:spcBef>
                        <a:spcAft>
                          <a:spcPts val="0"/>
                        </a:spcAft>
                      </a:pPr>
                      <a:r>
                        <a:rPr lang="en-US" sz="13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282886564"/>
                  </a:ext>
                </a:extLst>
              </a:tr>
            </a:tbl>
          </a:graphicData>
        </a:graphic>
      </p:graphicFrame>
      <p:sp>
        <p:nvSpPr>
          <p:cNvPr id="8" name="Right Arrow 7"/>
          <p:cNvSpPr/>
          <p:nvPr/>
        </p:nvSpPr>
        <p:spPr>
          <a:xfrm>
            <a:off x="1903828" y="2013843"/>
            <a:ext cx="8384345" cy="1531244"/>
          </a:xfrm>
          <a:prstGeom prst="rightArrow">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HS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Phiếu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1: </a:t>
            </a:r>
            <a:r>
              <a:rPr lang="vi-VN" sz="2400" b="1" dirty="0" smtClean="0">
                <a:solidFill>
                  <a:schemeClr val="bg1"/>
                </a:solidFill>
                <a:latin typeface="Times New Roman" panose="02020603050405020304" pitchFamily="18" charset="0"/>
                <a:cs typeface="Times New Roman" panose="02020603050405020304" pitchFamily="18" charset="0"/>
              </a:rPr>
              <a:t>Bảng</a:t>
            </a:r>
            <a:r>
              <a:rPr lang="en-US" sz="2400" b="1" dirty="0" smtClean="0">
                <a:solidFill>
                  <a:schemeClr val="bg1"/>
                </a:solidFill>
                <a:latin typeface="Times New Roman" panose="02020603050405020304" pitchFamily="18" charset="0"/>
                <a:cs typeface="Times New Roman" panose="02020603050405020304" pitchFamily="18" charset="0"/>
              </a:rPr>
              <a:t> KWL</a:t>
            </a:r>
          </a:p>
        </p:txBody>
      </p:sp>
    </p:spTree>
    <p:extLst>
      <p:ext uri="{BB962C8B-B14F-4D97-AF65-F5344CB8AC3E}">
        <p14:creationId xmlns:p14="http://schemas.microsoft.com/office/powerpoint/2010/main" val="522422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53" y="590209"/>
            <a:ext cx="10805893" cy="943170"/>
          </a:xfr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dirty="0" err="1" smtClean="0">
                <a:latin typeface="Times New Roman" panose="02020603050405020304" pitchFamily="18" charset="0"/>
                <a:cs typeface="Times New Roman" panose="02020603050405020304" pitchFamily="18" charset="0"/>
              </a:rPr>
              <a:t>Xem</a:t>
            </a:r>
            <a:r>
              <a:rPr lang="en-US" dirty="0" smtClean="0">
                <a:latin typeface="Times New Roman" panose="02020603050405020304" pitchFamily="18" charset="0"/>
                <a:cs typeface="Times New Roman" panose="02020603050405020304" pitchFamily="18" charset="0"/>
              </a:rPr>
              <a:t> video </a:t>
            </a:r>
            <a:r>
              <a:rPr lang="en-US" b="1" dirty="0" err="1">
                <a:latin typeface="Times New Roman" panose="02020603050405020304" pitchFamily="18" charset="0"/>
                <a:cs typeface="Times New Roman" panose="02020603050405020304" pitchFamily="18" charset="0"/>
              </a:rPr>
              <a:t>Giới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6.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874499" y="2138289"/>
            <a:ext cx="6443003" cy="4065563"/>
          </a:xfrm>
          <a:prstGeom prst="rect">
            <a:avLst/>
          </a:prstGeom>
        </p:spPr>
      </p:pic>
    </p:spTree>
    <p:extLst>
      <p:ext uri="{BB962C8B-B14F-4D97-AF65-F5344CB8AC3E}">
        <p14:creationId xmlns:p14="http://schemas.microsoft.com/office/powerpoint/2010/main" val="3169919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8199850"/>
              </p:ext>
            </p:extLst>
          </p:nvPr>
        </p:nvGraphicFramePr>
        <p:xfrm>
          <a:off x="1159134" y="2634884"/>
          <a:ext cx="9873733" cy="3938693"/>
        </p:xfrm>
        <a:graphic>
          <a:graphicData uri="http://schemas.openxmlformats.org/drawingml/2006/table">
            <a:tbl>
              <a:tblPr firstRow="1" firstCol="1" bandRow="1">
                <a:tableStyleId>{5C22544A-7EE6-4342-B048-85BDC9FD1C3A}</a:tableStyleId>
              </a:tblPr>
              <a:tblGrid>
                <a:gridCol w="1503624">
                  <a:extLst>
                    <a:ext uri="{9D8B030D-6E8A-4147-A177-3AD203B41FA5}">
                      <a16:colId xmlns:a16="http://schemas.microsoft.com/office/drawing/2014/main" val="459646273"/>
                    </a:ext>
                  </a:extLst>
                </a:gridCol>
                <a:gridCol w="2021349">
                  <a:extLst>
                    <a:ext uri="{9D8B030D-6E8A-4147-A177-3AD203B41FA5}">
                      <a16:colId xmlns:a16="http://schemas.microsoft.com/office/drawing/2014/main" val="1678143063"/>
                    </a:ext>
                  </a:extLst>
                </a:gridCol>
                <a:gridCol w="1906834">
                  <a:extLst>
                    <a:ext uri="{9D8B030D-6E8A-4147-A177-3AD203B41FA5}">
                      <a16:colId xmlns:a16="http://schemas.microsoft.com/office/drawing/2014/main" val="600414940"/>
                    </a:ext>
                  </a:extLst>
                </a:gridCol>
                <a:gridCol w="2052867">
                  <a:extLst>
                    <a:ext uri="{9D8B030D-6E8A-4147-A177-3AD203B41FA5}">
                      <a16:colId xmlns:a16="http://schemas.microsoft.com/office/drawing/2014/main" val="1299129042"/>
                    </a:ext>
                  </a:extLst>
                </a:gridCol>
                <a:gridCol w="2389059">
                  <a:extLst>
                    <a:ext uri="{9D8B030D-6E8A-4147-A177-3AD203B41FA5}">
                      <a16:colId xmlns:a16="http://schemas.microsoft.com/office/drawing/2014/main" val="2308705801"/>
                    </a:ext>
                  </a:extLst>
                </a:gridCol>
              </a:tblGrid>
              <a:tr h="755035">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2440816"/>
                  </a:ext>
                </a:extLst>
              </a:tr>
              <a:tr h="2265105">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Nội dung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1. Đọc hiểu văn bản truyện</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2. Đọc hiểu văn bản thơ</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3. Đọc hiểu văn bản kí</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4. Đọc hiểu văn bản thông tin và 5. Đọc hiểu văn bản thông tin</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2548904"/>
                  </a:ext>
                </a:extLst>
              </a:tr>
              <a:tr h="918553">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Câu hỏi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4">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Thống kê các văn bản và nội dung của các văn bản trong từng thể loại.</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7417291"/>
                  </a:ext>
                </a:extLst>
              </a:tr>
            </a:tbl>
          </a:graphicData>
        </a:graphic>
      </p:graphicFrame>
      <p:sp>
        <p:nvSpPr>
          <p:cNvPr id="4" name="Rounded Rectangle 3"/>
          <p:cNvSpPr/>
          <p:nvPr/>
        </p:nvSpPr>
        <p:spPr>
          <a:xfrm>
            <a:off x="4296451" y="177515"/>
            <a:ext cx="3305908" cy="104100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 HỌC ĐỌC</a:t>
            </a:r>
            <a:endParaRPr lang="en-US" sz="3200" dirty="0">
              <a:latin typeface="Times New Roman" panose="02020603050405020304" pitchFamily="18" charset="0"/>
              <a:cs typeface="Times New Roman" panose="02020603050405020304" pitchFamily="18" charset="0"/>
            </a:endParaRPr>
          </a:p>
        </p:txBody>
      </p:sp>
      <p:sp>
        <p:nvSpPr>
          <p:cNvPr id="7" name="Right Arrow 6"/>
          <p:cNvSpPr/>
          <p:nvPr/>
        </p:nvSpPr>
        <p:spPr>
          <a:xfrm>
            <a:off x="1955686" y="1121711"/>
            <a:ext cx="8280627" cy="1513173"/>
          </a:xfrm>
          <a:prstGeom prst="rightArrow">
            <a:avLst/>
          </a:prstGeom>
          <a:blipFill>
            <a:blip r:embed="rId3"/>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Hoàn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thành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a:t>
            </a:r>
            <a:r>
              <a:rPr lang="en-US" sz="2400" b="1" dirty="0" err="1" smtClean="0">
                <a:solidFill>
                  <a:schemeClr val="bg1"/>
                </a:solidFill>
                <a:latin typeface="Times New Roman" panose="02020603050405020304" pitchFamily="18" charset="0"/>
                <a:cs typeface="Times New Roman" panose="02020603050405020304" pitchFamily="18" charset="0"/>
              </a:rPr>
              <a:t>hiếu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2</a:t>
            </a:r>
            <a:r>
              <a:rPr lang="vi-VN" sz="2400"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Tìm hiểu nội </a:t>
            </a:r>
            <a:r>
              <a:rPr lang="vi-VN" sz="2400" b="1" dirty="0">
                <a:latin typeface="Times New Roman" panose="02020603050405020304" pitchFamily="18" charset="0"/>
                <a:cs typeface="Times New Roman" panose="02020603050405020304" pitchFamily="18" charset="0"/>
              </a:rPr>
              <a:t>dung I. Đọc của sách Ngữ văn 6</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9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73511729"/>
              </p:ext>
            </p:extLst>
          </p:nvPr>
        </p:nvGraphicFramePr>
        <p:xfrm>
          <a:off x="323557" y="887230"/>
          <a:ext cx="11704319" cy="5871653"/>
        </p:xfrm>
        <a:graphic>
          <a:graphicData uri="http://schemas.openxmlformats.org/drawingml/2006/table">
            <a:tbl>
              <a:tblPr firstRow="1" firstCol="1" bandRow="1">
                <a:tableStyleId>{5C22544A-7EE6-4342-B048-85BDC9FD1C3A}</a:tableStyleId>
              </a:tblPr>
              <a:tblGrid>
                <a:gridCol w="2349305">
                  <a:extLst>
                    <a:ext uri="{9D8B030D-6E8A-4147-A177-3AD203B41FA5}">
                      <a16:colId xmlns:a16="http://schemas.microsoft.com/office/drawing/2014/main" val="1682514151"/>
                    </a:ext>
                  </a:extLst>
                </a:gridCol>
                <a:gridCol w="9355014">
                  <a:extLst>
                    <a:ext uri="{9D8B030D-6E8A-4147-A177-3AD203B41FA5}">
                      <a16:colId xmlns:a16="http://schemas.microsoft.com/office/drawing/2014/main" val="3815467005"/>
                    </a:ext>
                  </a:extLst>
                </a:gridCol>
              </a:tblGrid>
              <a:tr h="427612">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Thể 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Các văn bản tìm hiểu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34944557"/>
                  </a:ext>
                </a:extLst>
              </a:tr>
              <a:tr h="1031101">
                <a:tc>
                  <a:txBody>
                    <a:bodyPr/>
                    <a:lstStyle/>
                    <a:p>
                      <a:pPr marL="0" marR="0">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Văn bản truyện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smtClean="0">
                          <a:effectLst/>
                          <a:latin typeface="Times New Roman" panose="02020603050405020304" pitchFamily="18" charset="0"/>
                          <a:cs typeface="Times New Roman" panose="02020603050405020304" pitchFamily="18" charset="0"/>
                        </a:rPr>
                        <a:t>Thánh </a:t>
                      </a:r>
                      <a:r>
                        <a:rPr lang="vi-VN" sz="2000" i="1" dirty="0">
                          <a:effectLst/>
                          <a:latin typeface="Times New Roman" panose="02020603050405020304" pitchFamily="18" charset="0"/>
                          <a:cs typeface="Times New Roman" panose="02020603050405020304" pitchFamily="18" charset="0"/>
                        </a:rPr>
                        <a:t>Gióng; Sự tích Hồ Gươm; Thạch Sanh; Cô bé bán diêm; Ông lão đánh cá và con cá vàng; Bức tranh của em gái tôi; Điều không tính trước; Chích bông ơi; Dế Mèn phiêu lưu kí.</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730626"/>
                  </a:ext>
                </a:extLst>
              </a:tr>
              <a:tr h="710043">
                <a:tc>
                  <a:txBody>
                    <a:bodyPr/>
                    <a:lstStyle/>
                    <a:p>
                      <a:pPr marL="0" marR="0">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Văn bản thơ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a:effectLst/>
                          <a:latin typeface="Times New Roman" panose="02020603050405020304" pitchFamily="18" charset="0"/>
                          <a:cs typeface="Times New Roman" panose="02020603050405020304" pitchFamily="18" charset="0"/>
                        </a:rPr>
                        <a:t>À ơi tay mẹ </a:t>
                      </a:r>
                      <a:r>
                        <a:rPr lang="vi-VN" sz="2000" dirty="0">
                          <a:effectLst/>
                          <a:latin typeface="Times New Roman" panose="02020603050405020304" pitchFamily="18" charset="0"/>
                          <a:cs typeface="Times New Roman" panose="02020603050405020304" pitchFamily="18" charset="0"/>
                        </a:rPr>
                        <a:t>(Bình Nguyên); </a:t>
                      </a:r>
                      <a:r>
                        <a:rPr lang="vi-VN" sz="2000" i="1" dirty="0">
                          <a:effectLst/>
                          <a:latin typeface="Times New Roman" panose="02020603050405020304" pitchFamily="18" charset="0"/>
                          <a:cs typeface="Times New Roman" panose="02020603050405020304" pitchFamily="18" charset="0"/>
                        </a:rPr>
                        <a:t>Về thăm mẹ </a:t>
                      </a:r>
                      <a:r>
                        <a:rPr lang="vi-VN" sz="2000" dirty="0">
                          <a:effectLst/>
                          <a:latin typeface="Times New Roman" panose="02020603050405020304" pitchFamily="18" charset="0"/>
                          <a:cs typeface="Times New Roman" panose="02020603050405020304" pitchFamily="18" charset="0"/>
                        </a:rPr>
                        <a:t>(Đinh Nam Khương); </a:t>
                      </a:r>
                      <a:r>
                        <a:rPr lang="vi-VN" sz="2000" i="1" dirty="0">
                          <a:effectLst/>
                          <a:latin typeface="Times New Roman" panose="02020603050405020304" pitchFamily="18" charset="0"/>
                          <a:cs typeface="Times New Roman" panose="02020603050405020304" pitchFamily="18" charset="0"/>
                        </a:rPr>
                        <a:t>Đêm nay Bác không ngủ </a:t>
                      </a:r>
                      <a:r>
                        <a:rPr lang="vi-VN" sz="2000" dirty="0">
                          <a:effectLst/>
                          <a:latin typeface="Times New Roman" panose="02020603050405020304" pitchFamily="18" charset="0"/>
                          <a:cs typeface="Times New Roman" panose="02020603050405020304" pitchFamily="18" charset="0"/>
                        </a:rPr>
                        <a:t>(Minh Huệ); </a:t>
                      </a:r>
                      <a:r>
                        <a:rPr lang="vi-VN" sz="2000" i="1" dirty="0">
                          <a:effectLst/>
                          <a:latin typeface="Times New Roman" panose="02020603050405020304" pitchFamily="18" charset="0"/>
                          <a:cs typeface="Times New Roman" panose="02020603050405020304" pitchFamily="18" charset="0"/>
                        </a:rPr>
                        <a:t>Lượm</a:t>
                      </a:r>
                      <a:r>
                        <a:rPr lang="vi-VN" sz="2000" dirty="0">
                          <a:effectLst/>
                          <a:latin typeface="Times New Roman" panose="02020603050405020304" pitchFamily="18" charset="0"/>
                          <a:cs typeface="Times New Roman" panose="02020603050405020304" pitchFamily="18" charset="0"/>
                        </a:rPr>
                        <a:t> (Tố Hữu); </a:t>
                      </a:r>
                      <a:r>
                        <a:rPr lang="vi-VN" sz="2000" i="1" dirty="0">
                          <a:effectLst/>
                          <a:latin typeface="Times New Roman" panose="02020603050405020304" pitchFamily="18" charset="0"/>
                          <a:cs typeface="Times New Roman" panose="02020603050405020304" pitchFamily="18" charset="0"/>
                        </a:rPr>
                        <a:t>Gấu con chân vòng kiềng </a:t>
                      </a:r>
                      <a:r>
                        <a:rPr lang="vi-VN" sz="2000" dirty="0">
                          <a:effectLst/>
                          <a:latin typeface="Times New Roman" panose="02020603050405020304" pitchFamily="18" charset="0"/>
                          <a:cs typeface="Times New Roman" panose="02020603050405020304" pitchFamily="18" charset="0"/>
                        </a:rPr>
                        <a:t>(U - xa - chốp)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061230"/>
                  </a:ext>
                </a:extLst>
              </a:tr>
              <a:tr h="710043">
                <a:tc>
                  <a:txBody>
                    <a:bodyPr/>
                    <a:lstStyle/>
                    <a:p>
                      <a:pPr marL="0" marR="0">
                        <a:lnSpc>
                          <a:spcPct val="115000"/>
                        </a:lnSpc>
                        <a:spcBef>
                          <a:spcPts val="0"/>
                        </a:spcBef>
                        <a:spcAft>
                          <a:spcPts val="0"/>
                        </a:spcAft>
                      </a:pPr>
                      <a:r>
                        <a:rPr lang="vi-VN" sz="2000">
                          <a:effectLst/>
                          <a:latin typeface="Times New Roman" panose="02020603050405020304" pitchFamily="18" charset="0"/>
                          <a:cs typeface="Times New Roman" panose="02020603050405020304" pitchFamily="18" charset="0"/>
                        </a:rPr>
                        <a:t>Văn bản kí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a:effectLst/>
                          <a:latin typeface="Times New Roman" panose="02020603050405020304" pitchFamily="18" charset="0"/>
                          <a:cs typeface="Times New Roman" panose="02020603050405020304" pitchFamily="18" charset="0"/>
                        </a:rPr>
                        <a:t>Trong lòng mẹ </a:t>
                      </a:r>
                      <a:r>
                        <a:rPr lang="vi-VN" sz="2000" dirty="0">
                          <a:effectLst/>
                          <a:latin typeface="Times New Roman" panose="02020603050405020304" pitchFamily="18" charset="0"/>
                          <a:cs typeface="Times New Roman" panose="02020603050405020304" pitchFamily="18" charset="0"/>
                        </a:rPr>
                        <a:t>(Nguyên Hồng); </a:t>
                      </a:r>
                      <a:r>
                        <a:rPr lang="vi-VN" sz="2000" i="1" dirty="0">
                          <a:effectLst/>
                          <a:latin typeface="Times New Roman" panose="02020603050405020304" pitchFamily="18" charset="0"/>
                          <a:cs typeface="Times New Roman" panose="02020603050405020304" pitchFamily="18" charset="0"/>
                        </a:rPr>
                        <a:t>Đồng Tháp Mười mùa nước nổi </a:t>
                      </a:r>
                      <a:r>
                        <a:rPr lang="vi-VN" sz="2000" dirty="0">
                          <a:effectLst/>
                          <a:latin typeface="Times New Roman" panose="02020603050405020304" pitchFamily="18" charset="0"/>
                          <a:cs typeface="Times New Roman" panose="02020603050405020304" pitchFamily="18" charset="0"/>
                        </a:rPr>
                        <a:t>(Văn Công Hùng); </a:t>
                      </a:r>
                      <a:r>
                        <a:rPr lang="vi-VN" sz="2000" i="1" dirty="0">
                          <a:effectLst/>
                          <a:latin typeface="Times New Roman" panose="02020603050405020304" pitchFamily="18" charset="0"/>
                          <a:cs typeface="Times New Roman" panose="02020603050405020304" pitchFamily="18" charset="0"/>
                        </a:rPr>
                        <a:t>Thời thơ ấu của Hon -đa </a:t>
                      </a:r>
                      <a:r>
                        <a:rPr lang="vi-VN" sz="2000" dirty="0">
                          <a:effectLst/>
                          <a:latin typeface="Times New Roman" panose="02020603050405020304" pitchFamily="18" charset="0"/>
                          <a:cs typeface="Times New Roman" panose="02020603050405020304" pitchFamily="18" charset="0"/>
                        </a:rPr>
                        <a:t>(Hon -đa Sô-i-chi-rô)</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063476"/>
                  </a:ext>
                </a:extLst>
              </a:tr>
              <a:tr h="1597594">
                <a:tc>
                  <a:txBody>
                    <a:bodyPr/>
                    <a:lstStyle/>
                    <a:p>
                      <a:pPr marL="0" marR="0">
                        <a:lnSpc>
                          <a:spcPct val="115000"/>
                        </a:lnSpc>
                        <a:spcBef>
                          <a:spcPts val="0"/>
                        </a:spcBef>
                        <a:spcAft>
                          <a:spcPts val="0"/>
                        </a:spcAft>
                      </a:pPr>
                      <a:r>
                        <a:rPr lang="vi-VN" sz="2000">
                          <a:effectLst/>
                          <a:latin typeface="Times New Roman" panose="02020603050405020304" pitchFamily="18" charset="0"/>
                          <a:cs typeface="Times New Roman" panose="02020603050405020304" pitchFamily="18" charset="0"/>
                        </a:rPr>
                        <a:t>Văn bản nghị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a:effectLst/>
                          <a:latin typeface="Times New Roman" panose="02020603050405020304" pitchFamily="18" charset="0"/>
                          <a:cs typeface="Times New Roman" panose="02020603050405020304" pitchFamily="18" charset="0"/>
                        </a:rPr>
                        <a:t>Nguyên Hồng - nhà văn của những người cùng khổ</a:t>
                      </a:r>
                      <a:r>
                        <a:rPr lang="vi-VN" sz="2000" dirty="0">
                          <a:effectLst/>
                          <a:latin typeface="Times New Roman" panose="02020603050405020304" pitchFamily="18" charset="0"/>
                          <a:cs typeface="Times New Roman" panose="02020603050405020304" pitchFamily="18" charset="0"/>
                        </a:rPr>
                        <a:t> (Nguyễn Đăng Mạnh); </a:t>
                      </a:r>
                      <a:r>
                        <a:rPr lang="vi-VN" sz="2000" i="1" u="none" dirty="0">
                          <a:effectLst/>
                          <a:latin typeface="Times New Roman" panose="02020603050405020304" pitchFamily="18" charset="0"/>
                          <a:cs typeface="Times New Roman" panose="02020603050405020304" pitchFamily="18" charset="0"/>
                        </a:rPr>
                        <a:t>Vẻ đẹp của một bài ca dao</a:t>
                      </a:r>
                      <a:r>
                        <a:rPr lang="vi-VN" sz="2000" dirty="0">
                          <a:effectLst/>
                          <a:latin typeface="Times New Roman" panose="02020603050405020304" pitchFamily="18" charset="0"/>
                          <a:cs typeface="Times New Roman" panose="02020603050405020304" pitchFamily="18" charset="0"/>
                        </a:rPr>
                        <a:t> (Hoàng Tiến Tựu); </a:t>
                      </a:r>
                      <a:r>
                        <a:rPr lang="vi-VN" sz="2000" i="1" dirty="0">
                          <a:effectLst/>
                          <a:latin typeface="Times New Roman" panose="02020603050405020304" pitchFamily="18" charset="0"/>
                          <a:cs typeface="Times New Roman" panose="02020603050405020304" pitchFamily="18" charset="0"/>
                        </a:rPr>
                        <a:t>Thánh Gióng - tượng đài vĩnh cửu của lòng yêu nước </a:t>
                      </a:r>
                      <a:r>
                        <a:rPr lang="vi-VN" sz="2000" dirty="0">
                          <a:effectLst/>
                          <a:latin typeface="Times New Roman" panose="02020603050405020304" pitchFamily="18" charset="0"/>
                          <a:cs typeface="Times New Roman" panose="02020603050405020304" pitchFamily="18" charset="0"/>
                        </a:rPr>
                        <a:t>(Bùi Mạnh Nhị); </a:t>
                      </a:r>
                      <a:r>
                        <a:rPr lang="vi-VN" sz="2000" i="1" dirty="0">
                          <a:effectLst/>
                          <a:latin typeface="Times New Roman" panose="02020603050405020304" pitchFamily="18" charset="0"/>
                          <a:cs typeface="Times New Roman" panose="02020603050405020304" pitchFamily="18" charset="0"/>
                        </a:rPr>
                        <a:t>Vì sao chúng ta phải đối xử thân thiện với động vật</a:t>
                      </a:r>
                      <a:r>
                        <a:rPr lang="vi-VN" sz="2000" dirty="0">
                          <a:effectLst/>
                          <a:latin typeface="Times New Roman" panose="02020603050405020304" pitchFamily="18" charset="0"/>
                          <a:cs typeface="Times New Roman" panose="02020603050405020304" pitchFamily="18" charset="0"/>
                        </a:rPr>
                        <a:t>? (Kim Hạnh Bảo - Trần Nghị Du); </a:t>
                      </a:r>
                      <a:r>
                        <a:rPr lang="vi-VN" sz="2000" i="1" dirty="0">
                          <a:effectLst/>
                          <a:latin typeface="Times New Roman" panose="02020603050405020304" pitchFamily="18" charset="0"/>
                          <a:cs typeface="Times New Roman" panose="02020603050405020304" pitchFamily="18" charset="0"/>
                        </a:rPr>
                        <a:t>Khan hiếm nước ngọt </a:t>
                      </a:r>
                      <a:r>
                        <a:rPr lang="vi-VN" sz="2000" dirty="0">
                          <a:effectLst/>
                          <a:latin typeface="Times New Roman" panose="02020603050405020304" pitchFamily="18" charset="0"/>
                          <a:cs typeface="Times New Roman" panose="02020603050405020304" pitchFamily="18" charset="0"/>
                        </a:rPr>
                        <a:t>(Trịnh Văn),...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303732"/>
                  </a:ext>
                </a:extLst>
              </a:tr>
              <a:tr h="1374801">
                <a:tc>
                  <a:txBody>
                    <a:bodyPr/>
                    <a:lstStyle/>
                    <a:p>
                      <a:pPr marL="0" marR="0">
                        <a:lnSpc>
                          <a:spcPct val="115000"/>
                        </a:lnSpc>
                        <a:spcBef>
                          <a:spcPts val="0"/>
                        </a:spcBef>
                        <a:spcAft>
                          <a:spcPts val="0"/>
                        </a:spcAft>
                      </a:pPr>
                      <a:r>
                        <a:rPr lang="vi-VN" sz="2000">
                          <a:effectLst/>
                          <a:latin typeface="Times New Roman" panose="02020603050405020304" pitchFamily="18" charset="0"/>
                          <a:cs typeface="Times New Roman" panose="02020603050405020304" pitchFamily="18" charset="0"/>
                        </a:rPr>
                        <a:t>Văn bản thông tin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smtClean="0">
                          <a:effectLst/>
                          <a:latin typeface="Times New Roman" panose="02020603050405020304" pitchFamily="18" charset="0"/>
                          <a:cs typeface="Times New Roman" panose="02020603050405020304" pitchFamily="18" charset="0"/>
                        </a:rPr>
                        <a:t>Hồ </a:t>
                      </a:r>
                      <a:r>
                        <a:rPr lang="vi-VN" sz="2000" i="1" dirty="0">
                          <a:effectLst/>
                          <a:latin typeface="Times New Roman" panose="02020603050405020304" pitchFamily="18" charset="0"/>
                          <a:cs typeface="Times New Roman" panose="02020603050405020304" pitchFamily="18" charset="0"/>
                        </a:rPr>
                        <a:t>Chí Minh và “Tuyên ngôn độc </a:t>
                      </a:r>
                      <a:r>
                        <a:rPr lang="vi-VN" sz="2000" i="1" dirty="0" smtClean="0">
                          <a:effectLst/>
                          <a:latin typeface="Times New Roman" panose="02020603050405020304" pitchFamily="18" charset="0"/>
                          <a:cs typeface="Times New Roman" panose="02020603050405020304" pitchFamily="18" charset="0"/>
                        </a:rPr>
                        <a:t>lập</a:t>
                      </a:r>
                      <a:r>
                        <a:rPr lang="en-US" sz="2000" i="1" dirty="0" smtClean="0">
                          <a:effectLst/>
                          <a:latin typeface="Times New Roman" panose="02020603050405020304" pitchFamily="18" charset="0"/>
                          <a:cs typeface="Times New Roman" panose="02020603050405020304" pitchFamily="18" charset="0"/>
                        </a:rPr>
                        <a:t>”</a:t>
                      </a:r>
                      <a:r>
                        <a:rPr lang="vi-VN" sz="2000" i="1" dirty="0" smtClean="0">
                          <a:effectLst/>
                          <a:latin typeface="Times New Roman" panose="02020603050405020304" pitchFamily="18" charset="0"/>
                          <a:cs typeface="Times New Roman" panose="02020603050405020304" pitchFamily="18" charset="0"/>
                        </a:rPr>
                        <a:t> </a:t>
                      </a:r>
                      <a:r>
                        <a:rPr lang="en-US" sz="2000" i="0" baseline="0" dirty="0" smtClean="0">
                          <a:effectLst/>
                          <a:latin typeface="Times New Roman" panose="02020603050405020304" pitchFamily="18" charset="0"/>
                          <a:cs typeface="Times New Roman" panose="02020603050405020304" pitchFamily="18" charset="0"/>
                        </a:rPr>
                        <a:t> (</a:t>
                      </a:r>
                      <a:r>
                        <a:rPr lang="vi-VN" sz="2000" dirty="0" smtClean="0">
                          <a:effectLst/>
                          <a:latin typeface="Times New Roman" panose="02020603050405020304" pitchFamily="18" charset="0"/>
                          <a:cs typeface="Times New Roman" panose="02020603050405020304" pitchFamily="18" charset="0"/>
                        </a:rPr>
                        <a:t>Bùi </a:t>
                      </a:r>
                      <a:r>
                        <a:rPr lang="vi-VN" sz="2000" dirty="0">
                          <a:effectLst/>
                          <a:latin typeface="Times New Roman" panose="02020603050405020304" pitchFamily="18" charset="0"/>
                          <a:cs typeface="Times New Roman" panose="02020603050405020304" pitchFamily="18" charset="0"/>
                        </a:rPr>
                        <a:t>Đình Phong); </a:t>
                      </a:r>
                      <a:r>
                        <a:rPr lang="vi-VN" sz="2000" i="1" dirty="0">
                          <a:effectLst/>
                          <a:latin typeface="Times New Roman" panose="02020603050405020304" pitchFamily="18" charset="0"/>
                          <a:cs typeface="Times New Roman" panose="02020603050405020304" pitchFamily="18" charset="0"/>
                        </a:rPr>
                        <a:t>Diễn biến chiến dịch Điện Biên Phủ; Phạm Tuyên và ca khúc mừng ngày chiến thắng </a:t>
                      </a:r>
                      <a:r>
                        <a:rPr lang="vi-VN" sz="2000" dirty="0">
                          <a:effectLst/>
                          <a:latin typeface="Times New Roman" panose="02020603050405020304" pitchFamily="18" charset="0"/>
                          <a:cs typeface="Times New Roman" panose="02020603050405020304" pitchFamily="18" charset="0"/>
                        </a:rPr>
                        <a:t>(Nguyệt Cát</a:t>
                      </a:r>
                      <a:r>
                        <a:rPr lang="vi-VN" sz="2000" i="1" dirty="0">
                          <a:effectLst/>
                          <a:latin typeface="Times New Roman" panose="02020603050405020304" pitchFamily="18" charset="0"/>
                          <a:cs typeface="Times New Roman" panose="02020603050405020304" pitchFamily="18" charset="0"/>
                        </a:rPr>
                        <a:t>); Điều gì giúp bóng đá Việt Nam chiến thắng?; Những phát minh tình cờ và bất ngờ; Giờ Trái Đất,...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384594"/>
                  </a:ext>
                </a:extLst>
              </a:tr>
            </a:tbl>
          </a:graphicData>
        </a:graphic>
      </p:graphicFrame>
      <p:sp>
        <p:nvSpPr>
          <p:cNvPr id="4" name="Round Diagonal Corner Rectangle 3"/>
          <p:cNvSpPr/>
          <p:nvPr/>
        </p:nvSpPr>
        <p:spPr>
          <a:xfrm>
            <a:off x="1242646" y="171450"/>
            <a:ext cx="5636456" cy="659179"/>
          </a:xfrm>
          <a:prstGeom prst="round2Diag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1. Các thể loại văn bản đọc hiểu:</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683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1411</Words>
  <Application>Microsoft Office PowerPoint</Application>
  <PresentationFormat>Widescreen</PresentationFormat>
  <Paragraphs>139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BÀI MỞ ĐẦU (NỘI DUNG VÀ CẤU TRÚC SÁCH NGỮ VĂN 6)</vt:lpstr>
      <vt:lpstr>HOẠT ĐỘNG KHỞI ĐỘNG</vt:lpstr>
      <vt:lpstr> Trước khi bước vào ngôi trường mới - trường Trung học cơ sở, em có tưởng tượng trong đầu về một môi trường học tập mới như thế nào? Em có cảm nhận ban đầu như thế nào về ngôi trường mà em đang theo học? </vt:lpstr>
      <vt:lpstr>PowerPoint Presentation</vt:lpstr>
      <vt:lpstr>HOẠT ĐỘNG KHÁM PHÁ KIẾN THỨC</vt:lpstr>
      <vt:lpstr>PowerPoint Presentation</vt:lpstr>
      <vt:lpstr>Xem video Giới thiệu Sách giáo khoa Ngữ văn 6. </vt:lpstr>
      <vt:lpstr>PowerPoint Presentation</vt:lpstr>
      <vt:lpstr>PowerPoint Presentation</vt:lpstr>
      <vt:lpstr>PowerPoint Presentation</vt:lpstr>
      <vt:lpstr>PowerPoint Presentation</vt:lpstr>
      <vt:lpstr>PowerPoint Presentation</vt:lpstr>
      <vt:lpstr>CÁC KIỂU VĂN BẢN: </vt:lpstr>
      <vt:lpstr>PowerPoint Presentation</vt:lpstr>
      <vt:lpstr>PowerPoint Presentation</vt:lpstr>
      <vt:lpstr>TÌM HIỂU CẤU TRÚC CỦA SÁCH NGỮ VĂN 6</vt:lpstr>
      <vt:lpstr>PowerPoint Presentation</vt:lpstr>
      <vt:lpstr>HOẠT ĐỘNG VẬN DỤNG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MỞ ĐẦU (NỘI DUNG VÀ CẤU TRÚC SÁCH NGỮ VĂN 6)</dc:title>
  <dc:creator>Admin</dc:creator>
  <cp:lastModifiedBy>Admin</cp:lastModifiedBy>
  <cp:revision>18</cp:revision>
  <dcterms:created xsi:type="dcterms:W3CDTF">2021-06-28T13:51:56Z</dcterms:created>
  <dcterms:modified xsi:type="dcterms:W3CDTF">2021-08-10T15:21:27Z</dcterms:modified>
</cp:coreProperties>
</file>