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57" r:id="rId4"/>
    <p:sldId id="310" r:id="rId5"/>
    <p:sldId id="273" r:id="rId6"/>
    <p:sldId id="290" r:id="rId7"/>
    <p:sldId id="279" r:id="rId8"/>
    <p:sldId id="311" r:id="rId9"/>
    <p:sldId id="294" r:id="rId10"/>
    <p:sldId id="313" r:id="rId11"/>
    <p:sldId id="312" r:id="rId12"/>
    <p:sldId id="297" r:id="rId13"/>
    <p:sldId id="314" r:id="rId14"/>
    <p:sldId id="299" r:id="rId15"/>
    <p:sldId id="305" r:id="rId16"/>
    <p:sldId id="315" r:id="rId17"/>
    <p:sldId id="316" r:id="rId18"/>
    <p:sldId id="307" r:id="rId19"/>
    <p:sldId id="308"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49" autoAdjust="0"/>
    <p:restoredTop sz="94660"/>
  </p:normalViewPr>
  <p:slideViewPr>
    <p:cSldViewPr snapToGrid="0">
      <p:cViewPr>
        <p:scale>
          <a:sx n="81" d="100"/>
          <a:sy n="81" d="100"/>
        </p:scale>
        <p:origin x="-282"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6/7/2022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xmlns=""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49596-540F-4D45-A56F-925730339632}"/>
              </a:ext>
            </a:extLst>
          </p:cNvPr>
          <p:cNvSpPr>
            <a:spLocks noGrp="1"/>
          </p:cNvSpPr>
          <p:nvPr>
            <p:ph type="ctrTitle"/>
          </p:nvPr>
        </p:nvSpPr>
        <p:spPr>
          <a:xfrm>
            <a:off x="175846" y="890955"/>
            <a:ext cx="12016154" cy="2813890"/>
          </a:xfrm>
        </p:spPr>
        <p:txBody>
          <a:bodyPr>
            <a:noAutofit/>
          </a:bodyPr>
          <a:lstStyle/>
          <a:p>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vi-VN" sz="4800" b="1" smtClean="0">
                <a:solidFill>
                  <a:srgbClr val="FFFF00"/>
                </a:solidFill>
              </a:rPr>
              <a:t>BÀI </a:t>
            </a:r>
            <a:r>
              <a:rPr lang="en-US" sz="4800" b="1" smtClean="0">
                <a:solidFill>
                  <a:srgbClr val="FFFF00"/>
                </a:solidFill>
                <a:latin typeface="Times New Roman" pitchFamily="18" charset="0"/>
                <a:cs typeface="Times New Roman" pitchFamily="18" charset="0"/>
              </a:rPr>
              <a:t>3: </a:t>
            </a:r>
            <a:r>
              <a:rPr lang="en-US" sz="4800" b="1" smtClean="0">
                <a:solidFill>
                  <a:srgbClr val="FFFF00"/>
                </a:solidFill>
              </a:rPr>
              <a:t>PHONG TRÀO VĂN HÓA PHỤC HƯNG VÀ CẢI CÁCH TÔN GIÁO</a:t>
            </a:r>
            <a:r>
              <a:rPr lang="en-US" sz="4800" smtClean="0"/>
              <a:t/>
            </a:r>
            <a:br>
              <a:rPr lang="en-US" sz="480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12192000" cy="3323987"/>
          </a:xfrm>
          <a:prstGeom prst="rect">
            <a:avLst/>
          </a:prstGeom>
        </p:spPr>
        <p:txBody>
          <a:bodyPr wrap="square">
            <a:spAutoFit/>
          </a:bodyPr>
          <a:lstStyle/>
          <a:p>
            <a:r>
              <a:rPr lang="nl-NL" sz="3200" smtClean="0"/>
              <a:t>b, </a:t>
            </a:r>
            <a:r>
              <a:rPr lang="en-US" sz="3200" smtClean="0"/>
              <a:t>Ý nghĩa và tác động của phong trào Văn hóa Phục hưng đối với xã hội Tây Âu</a:t>
            </a:r>
          </a:p>
          <a:p>
            <a:r>
              <a:rPr lang="nl-NL" sz="3200" b="1" smtClean="0"/>
              <a:t>- </a:t>
            </a:r>
            <a:r>
              <a:rPr lang="nl-NL" sz="3200" smtClean="0"/>
              <a:t>Lên án gay gắt Giáo hội Thiên chúa giáo, đả phá trật tự phong kiến  </a:t>
            </a:r>
            <a:endParaRPr lang="en-US" sz="3200" smtClean="0"/>
          </a:p>
          <a:p>
            <a:r>
              <a:rPr lang="nl-NL" sz="3200" smtClean="0"/>
              <a:t> - Đề cao giá trị con người, đề cao khoa học tự nhiên, xây dựng thế giới quan tư duy vật.</a:t>
            </a:r>
            <a:endParaRPr lang="en-US" sz="3200" smtClean="0"/>
          </a:p>
          <a:p>
            <a:r>
              <a:rPr lang="en-US" sz="3200" smtClean="0"/>
              <a:t> </a:t>
            </a:r>
            <a:r>
              <a:rPr lang="nl-NL" sz="3200" smtClean="0"/>
              <a:t>- Phát động quần chúng đấu tranh chống lại xã hội phong kiến </a:t>
            </a:r>
            <a:endParaRPr lang="en-US" sz="3200" smtClean="0"/>
          </a:p>
          <a:p>
            <a:pPr algn="just"/>
            <a:r>
              <a:rPr lang="en-US" smtClean="0">
                <a:solidFill>
                  <a:prstClr val="black"/>
                </a:solidFill>
                <a:latin typeface="Calibri Light"/>
              </a:rPr>
              <a:t> </a:t>
            </a:r>
            <a:endParaRPr lang="en-US" dirty="0" smtClean="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9969"/>
            <a:ext cx="6095999" cy="584775"/>
          </a:xfrm>
          <a:prstGeom prst="rect">
            <a:avLst/>
          </a:prstGeom>
          <a:noFill/>
        </p:spPr>
        <p:txBody>
          <a:bodyPr wrap="square" rtlCol="0">
            <a:spAutoFit/>
          </a:bodyPr>
          <a:lstStyle/>
          <a:p>
            <a:r>
              <a:rPr lang="en-US" sz="3200" b="1" smtClean="0">
                <a:solidFill>
                  <a:srgbClr val="C00000"/>
                </a:solidFill>
              </a:rPr>
              <a:t>3</a:t>
            </a:r>
            <a:r>
              <a:rPr lang="en-US" sz="3200" b="1" smtClean="0">
                <a:solidFill>
                  <a:srgbClr val="C00000"/>
                </a:solidFill>
              </a:rPr>
              <a:t>. Phong trào Cải cách tôn giáo </a:t>
            </a:r>
            <a:endParaRPr lang="en-US" sz="3200">
              <a:solidFill>
                <a:srgbClr val="C00000"/>
              </a:solidFill>
            </a:endParaRPr>
          </a:p>
        </p:txBody>
      </p:sp>
      <p:sp>
        <p:nvSpPr>
          <p:cNvPr id="3" name="TextBox 2"/>
          <p:cNvSpPr txBox="1"/>
          <p:nvPr/>
        </p:nvSpPr>
        <p:spPr>
          <a:xfrm>
            <a:off x="0" y="1336431"/>
            <a:ext cx="9425354" cy="3323987"/>
          </a:xfrm>
          <a:prstGeom prst="rect">
            <a:avLst/>
          </a:prstGeom>
          <a:noFill/>
        </p:spPr>
        <p:txBody>
          <a:bodyPr wrap="square" rtlCol="0">
            <a:spAutoFit/>
          </a:bodyPr>
          <a:lstStyle/>
          <a:p>
            <a:r>
              <a:rPr lang="en-US" sz="3200" smtClean="0"/>
              <a:t>GV yêu </a:t>
            </a:r>
            <a:r>
              <a:rPr lang="en-US" sz="3200" smtClean="0"/>
              <a:t>cầu HS đọc thông tin trong SGK, quan sát tranh ảnh của mục 3, trả lời câu hỏi</a:t>
            </a:r>
            <a:r>
              <a:rPr lang="en-US" sz="3200" smtClean="0"/>
              <a:t>: </a:t>
            </a:r>
            <a:endParaRPr lang="en-US" sz="3200" smtClean="0"/>
          </a:p>
          <a:p>
            <a:r>
              <a:rPr lang="en-US" sz="3200" smtClean="0"/>
              <a:t>- Em </a:t>
            </a:r>
            <a:r>
              <a:rPr lang="en-US" sz="3200" smtClean="0"/>
              <a:t>hãy nêu nguyên nhân bùng nổ Phong trào Cải cách tôn giáo?</a:t>
            </a:r>
          </a:p>
          <a:p>
            <a:r>
              <a:rPr lang="en-US" sz="3200" smtClean="0"/>
              <a:t>- Nội dung cơ bản của Phong trào Cải cách tôn giáo?</a:t>
            </a:r>
          </a:p>
          <a:p>
            <a:r>
              <a:rPr lang="en-US" sz="3200" smtClean="0"/>
              <a:t>- Tác độngcủa Phong trào Cải cách tôn giáo?</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846" y="1147620"/>
            <a:ext cx="5076092" cy="2246769"/>
          </a:xfrm>
          <a:prstGeom prst="rect">
            <a:avLst/>
          </a:prstGeom>
        </p:spPr>
        <p:txBody>
          <a:bodyPr wrap="square">
            <a:spAutoFit/>
          </a:bodyPr>
          <a:lstStyle/>
          <a:p>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a:t>
            </a:r>
            <a:r>
              <a:rPr lang="en-US" sz="2800" smtClean="0"/>
              <a:t>).  </a:t>
            </a:r>
            <a:r>
              <a:rPr lang="en-US" sz="2800" smtClean="0"/>
              <a:t>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0" y="408039"/>
            <a:ext cx="10187353" cy="954107"/>
          </a:xfrm>
          <a:prstGeom prst="rect">
            <a:avLst/>
          </a:prstGeom>
        </p:spPr>
        <p:txBody>
          <a:bodyPr wrap="square">
            <a:spAutoFit/>
          </a:bodyPr>
          <a:lstStyle/>
          <a:p>
            <a:r>
              <a:rPr lang="en-US" sz="2800" b="1" smtClean="0">
                <a:solidFill>
                  <a:srgbClr val="C00000"/>
                </a:solidFill>
              </a:rPr>
              <a:t>3. Phong trào Cải cách tôn giáo </a:t>
            </a:r>
            <a:endParaRPr lang="en-US" sz="2800" smtClean="0">
              <a:solidFill>
                <a:srgbClr val="C00000"/>
              </a:solidFill>
            </a:endParaRPr>
          </a:p>
          <a:p>
            <a:pPr lvl="0"/>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248274" y="1113692"/>
            <a:ext cx="6767879" cy="5744308"/>
          </a:xfrm>
          <a:prstGeom prst="rect">
            <a:avLst/>
          </a:prstGeom>
          <a:noFill/>
          <a:ln w="9525">
            <a:noFill/>
            <a:miter lim="800000"/>
            <a:headEnd/>
            <a:tailEnd/>
          </a:ln>
          <a:effectLst/>
        </p:spPr>
      </p:pic>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1608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6154"/>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0" y="1406769"/>
            <a:ext cx="12192000" cy="4524315"/>
          </a:xfrm>
          <a:prstGeom prst="rect">
            <a:avLst/>
          </a:prstGeom>
          <a:noFill/>
        </p:spPr>
        <p:txBody>
          <a:bodyPr wrap="square" rtlCol="0">
            <a:spAutoFit/>
          </a:bodyPr>
          <a:lstStyle/>
          <a:p>
            <a:r>
              <a:rPr lang="en-US" sz="2400" b="1" smtClean="0"/>
              <a:t>a</a:t>
            </a:r>
            <a:r>
              <a:rPr lang="en-US" sz="2400" b="1" smtClean="0"/>
              <a:t>, Nguyên nhân bùng nổ</a:t>
            </a:r>
            <a:endParaRPr lang="en-US" sz="2400" smtClean="0"/>
          </a:p>
          <a:p>
            <a:r>
              <a:rPr lang="en-US" sz="2400" smtClean="0"/>
              <a:t>- Đến thờì kì Phục hưng, Giáo hội công khai đàn áp những tư tưởng tiến bộ, trở thành một thế lực cản trở bước tiến xã hội. Vì thế, giai cấp tư sản đang lên muốn thay đổi và “cải cách” lại tổ chức  Giáo hội.</a:t>
            </a:r>
          </a:p>
          <a:p>
            <a:r>
              <a:rPr lang="en-US" sz="2400" b="1" smtClean="0"/>
              <a:t> </a:t>
            </a:r>
            <a:endParaRPr lang="en-US" sz="2400" smtClean="0"/>
          </a:p>
          <a:p>
            <a:r>
              <a:rPr lang="en-US" sz="2400" b="1" smtClean="0"/>
              <a:t>b, Nội dung cơ bản</a:t>
            </a:r>
            <a:endParaRPr lang="en-US" sz="2400" smtClean="0"/>
          </a:p>
          <a:p>
            <a:r>
              <a:rPr lang="en-US" sz="2400" smtClean="0"/>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p>
          <a:p>
            <a:r>
              <a:rPr lang="en-US" sz="2400" b="1" smtClean="0"/>
              <a:t>c, Tác động</a:t>
            </a:r>
            <a:endParaRPr lang="en-US" sz="2400" smtClean="0"/>
          </a:p>
          <a:p>
            <a:r>
              <a:rPr lang="en-US" sz="2400" smtClean="0"/>
              <a:t>Các 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r>
              <a:rPr lang="nl-NL" sz="3200" b="1" smtClean="0">
                <a:solidFill>
                  <a:srgbClr val="FF0000"/>
                </a:solidFill>
                <a:latin typeface="Times New Roman" pitchFamily="18" charset="0"/>
                <a:ea typeface="Calibri"/>
                <a:cs typeface="Times New Roman" pitchFamily="18" charset="0"/>
              </a:rPr>
              <a:t>?</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a:t>
            </a:r>
            <a:r>
              <a:rPr lang="nl-NL" sz="3200" b="1" smtClean="0">
                <a:solidFill>
                  <a:schemeClr val="accent1"/>
                </a:solidFill>
                <a:latin typeface="Times New Roman" pitchFamily="18" charset="0"/>
                <a:ea typeface="Calibri"/>
                <a:cs typeface="Times New Roman" pitchFamily="18" charset="0"/>
              </a:rPr>
              <a:t>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a:t>
            </a:r>
            <a:r>
              <a:rPr lang="nl-NL" sz="3200" b="1" smtClean="0">
                <a:solidFill>
                  <a:schemeClr val="accent1"/>
                </a:solidFill>
                <a:latin typeface="Times New Roman" pitchFamily="18" charset="0"/>
                <a:ea typeface="Calibri"/>
                <a:cs typeface="Times New Roman" pitchFamily="18" charset="0"/>
              </a:rPr>
              <a:t>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a:t>
            </a:r>
            <a:r>
              <a:rPr lang="nl-NL" sz="3200" b="1" smtClean="0">
                <a:solidFill>
                  <a:schemeClr val="accent1"/>
                </a:solidFill>
                <a:latin typeface="Times New Roman" pitchFamily="18" charset="0"/>
                <a:ea typeface="Calibri"/>
                <a:cs typeface="Times New Roman" pitchFamily="18" charset="0"/>
              </a:rPr>
              <a:t>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Tree>
    <p:extLst>
      <p:ext uri="{BB962C8B-B14F-4D97-AF65-F5344CB8AC3E}">
        <p14:creationId xmlns:p14="http://schemas.microsoft.com/office/powerpoint/2010/main" xmlns="" val="327692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63967"/>
          <a:ext cx="11301046" cy="4070455"/>
        </p:xfrm>
        <a:graphic>
          <a:graphicData uri="http://schemas.openxmlformats.org/drawingml/2006/table">
            <a:tbl>
              <a:tblPr/>
              <a:tblGrid>
                <a:gridCol w="3766276"/>
                <a:gridCol w="3767385"/>
                <a:gridCol w="3767385"/>
              </a:tblGrid>
              <a:tr h="652585">
                <a:tc>
                  <a:txBody>
                    <a:bodyPr/>
                    <a:lstStyle/>
                    <a:p>
                      <a:pPr marL="0" marR="0">
                        <a:lnSpc>
                          <a:spcPct val="115000"/>
                        </a:lnSpc>
                        <a:spcBef>
                          <a:spcPts val="0"/>
                        </a:spcBef>
                        <a:spcAft>
                          <a:spcPts val="0"/>
                        </a:spcAft>
                      </a:pPr>
                      <a:r>
                        <a:rPr lang="en-US" sz="2400">
                          <a:latin typeface="Times New Roman"/>
                          <a:ea typeface="Calibri"/>
                          <a:cs typeface="Times New Roman"/>
                        </a:rPr>
                        <a:t>Các nhà </a:t>
                      </a:r>
                      <a:r>
                        <a:rPr lang="en-US" sz="2400" kern="1200">
                          <a:latin typeface="Times New Roman"/>
                          <a:ea typeface="Calibri"/>
                          <a:cs typeface="Times New Roman"/>
                        </a:rPr>
                        <a:t>Văn hóa Phục hưng </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Lĩnh vực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0" y="0"/>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Câu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Hãy lập và hoàn thành bảng theo mẫu dưới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đây</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40524"/>
            <a:ext cx="11136924" cy="1077218"/>
          </a:xfrm>
          <a:prstGeom prst="rect">
            <a:avLst/>
          </a:prstGeom>
        </p:spPr>
        <p:txBody>
          <a:bodyPr wrap="square">
            <a:spAutoFit/>
          </a:bodyPr>
          <a:lstStyle/>
          <a:p>
            <a:pPr lvl="0" eaLnBrk="0" fontAlgn="base" hangingPunct="0">
              <a:spcBef>
                <a:spcPct val="0"/>
              </a:spcBef>
              <a:spcAft>
                <a:spcPct val="0"/>
              </a:spcAft>
            </a:pPr>
            <a:r>
              <a:rPr lang="en-US" sz="3200" smtClean="0">
                <a:latin typeface="Arial" pitchFamily="34" charset="0"/>
                <a:ea typeface="Calibri" pitchFamily="34" charset="0"/>
                <a:cs typeface="Times New Roman" pitchFamily="18" charset="0"/>
              </a:rPr>
              <a:t>Câu 2: Vẽ sơ đồ tư duy thể hiện những nét chính của phong trào Cải cách tôn </a:t>
            </a:r>
            <a:r>
              <a:rPr lang="en-US" sz="3200" smtClean="0">
                <a:latin typeface="Arial" pitchFamily="34" charset="0"/>
                <a:ea typeface="Calibri" pitchFamily="34" charset="0"/>
                <a:cs typeface="Times New Roman" pitchFamily="18" charset="0"/>
              </a:rPr>
              <a:t>giáo</a:t>
            </a:r>
            <a:r>
              <a:rPr lang="en-US" sz="3200" smtClean="0">
                <a:latin typeface="Arial" pitchFamily="34" charset="0"/>
                <a:ea typeface="Calibri" pitchFamily="34" charset="0"/>
                <a:cs typeface="Times New Roman" pitchFamily="18" charset="0"/>
              </a:rPr>
              <a:t>.</a:t>
            </a:r>
            <a:endParaRPr lang="en-US" sz="32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2"/>
            <a:ext cx="4215357" cy="5770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199292"/>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9938" y="140677"/>
            <a:ext cx="1746739" cy="797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tầm tư liệu từ Internet và sách, báo để giới thiệu về một công trình/tác phẩm/nhà văn hóa thời Phục hưng mà em ấn tượng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nhất</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584" y="3114636"/>
            <a:ext cx="1051891" cy="584775"/>
          </a:xfrm>
          <a:prstGeom prst="rect">
            <a:avLst/>
          </a:prstGeom>
        </p:spPr>
        <p:txBody>
          <a:bodyPr wrap="none">
            <a:spAutoFit/>
          </a:bodyPr>
          <a:lstStyle/>
          <a:p>
            <a:pPr lvl="0"/>
            <a:r>
              <a:rPr lang="en-US" sz="3200" b="1" u="sng" dirty="0" smtClean="0">
                <a:solidFill>
                  <a:srgbClr val="C00000"/>
                </a:solidFill>
                <a:latin typeface="Times New Roman" panose="02020603050405020304" pitchFamily="18" charset="0"/>
                <a:cs typeface="Times New Roman" panose="02020603050405020304" pitchFamily="18" charset="0"/>
              </a:rPr>
              <a:t>HẾT</a:t>
            </a:r>
            <a:endParaRPr lang="vi-VN"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8936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C147B-0ECF-444F-ADBC-8ECEC7D2FC57}"/>
              </a:ext>
            </a:extLst>
          </p:cNvPr>
          <p:cNvSpPr>
            <a:spLocks noGrp="1"/>
          </p:cNvSpPr>
          <p:nvPr>
            <p:ph type="ctrTitle"/>
          </p:nvPr>
        </p:nvSpPr>
        <p:spPr>
          <a:xfrm>
            <a:off x="-395748" y="1643960"/>
            <a:ext cx="5805947" cy="757570"/>
          </a:xfrm>
        </p:spPr>
        <p:txBody>
          <a:bodyPr>
            <a:normAutofit/>
          </a:bodyPr>
          <a:lstStyle/>
          <a:p>
            <a:r>
              <a:rPr lang="en-US" sz="3500" b="1" u="sng" smtClean="0"/>
              <a:t>Kiểm tra bài cũ</a:t>
            </a:r>
            <a:endParaRPr lang="vi-VN" sz="3500" b="1" u="sng" dirty="0"/>
          </a:p>
        </p:txBody>
      </p:sp>
      <p:sp>
        <p:nvSpPr>
          <p:cNvPr id="3" name="Subtitle 2">
            <a:extLst>
              <a:ext uri="{FF2B5EF4-FFF2-40B4-BE49-F238E27FC236}">
                <a16:creationId xmlns:a16="http://schemas.microsoft.com/office/drawing/2014/main" xmlns="" id="{84A469DE-BD28-4A9C-A770-0CF7D3A595A6}"/>
              </a:ext>
            </a:extLst>
          </p:cNvPr>
          <p:cNvSpPr>
            <a:spLocks noGrp="1"/>
          </p:cNvSpPr>
          <p:nvPr>
            <p:ph type="subTitle" idx="1"/>
          </p:nvPr>
        </p:nvSpPr>
        <p:spPr>
          <a:xfrm>
            <a:off x="791495" y="2601119"/>
            <a:ext cx="9724103" cy="1655762"/>
          </a:xfrm>
        </p:spPr>
        <p:txBody>
          <a:bodyPr>
            <a:noAutofit/>
          </a:bodyPr>
          <a:lstStyle/>
          <a:p>
            <a:pPr algn="just">
              <a:lnSpc>
                <a:spcPct val="115000"/>
              </a:lnSpc>
              <a:spcBef>
                <a:spcPts val="700"/>
              </a:spcBef>
              <a:spcAft>
                <a:spcPts val="700"/>
              </a:spcAft>
              <a:buFontTx/>
              <a:buChar char="-"/>
            </a:pPr>
            <a:r>
              <a:rPr lang="en-US" sz="2800" smtClean="0">
                <a:latin typeface="Times New Roman"/>
                <a:ea typeface="Calibri"/>
                <a:cs typeface="Times New Roman"/>
              </a:rPr>
              <a:t>Trong các hệ quả của các cuộc phát kiến địa lí, theo em hệ quả nào là quan trọng nhất? Vì sao?</a:t>
            </a:r>
            <a:endParaRPr lang="en-US" sz="2800" dirty="0"/>
          </a:p>
          <a:p>
            <a:pPr algn="just">
              <a:lnSpc>
                <a:spcPct val="115000"/>
              </a:lnSpc>
              <a:spcBef>
                <a:spcPts val="700"/>
              </a:spcBef>
              <a:spcAft>
                <a:spcPts val="700"/>
              </a:spcAft>
              <a:buFontTx/>
              <a:buChar char="-"/>
            </a:pPr>
            <a:endParaRPr lang="en-US" sz="2800" dirty="0"/>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smtClean="0">
                <a:solidFill>
                  <a:srgbClr val="C00000"/>
                </a:solidFill>
              </a:rPr>
              <a:t>BÀI </a:t>
            </a:r>
            <a:r>
              <a:rPr lang="en-US" sz="4000" b="1" smtClean="0">
                <a:solidFill>
                  <a:srgbClr val="C00000"/>
                </a:solidFill>
                <a:latin typeface="Times New Roman" pitchFamily="18" charset="0"/>
                <a:cs typeface="Times New Roman" pitchFamily="18" charset="0"/>
              </a:rPr>
              <a:t>3: </a:t>
            </a:r>
            <a:r>
              <a:rPr lang="en-US" sz="4000" b="1" smtClean="0">
                <a:solidFill>
                  <a:srgbClr val="C00000"/>
                </a:solidFill>
              </a:rPr>
              <a:t>PHONG TRÀO VĂN HÓA PHỤC HƯNG VÀ CẢI CÁCH TÔN GIÁO</a:t>
            </a:r>
            <a:r>
              <a:rPr lang="vi-VN" sz="4000" b="1"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xmlns=""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200" b="1" smtClean="0">
                <a:solidFill>
                  <a:srgbClr val="C00000"/>
                </a:solidFill>
              </a:rPr>
              <a:t>1. Những biến đổi về kinh tế - xã hội Tây Âu từ thế kỉ XIII đến thế kỉ XVI</a:t>
            </a:r>
            <a:endParaRPr lang="en-US" sz="3200" smtClean="0">
              <a:solidFill>
                <a:srgbClr val="C00000"/>
              </a:solidFill>
            </a:endParaRPr>
          </a:p>
          <a:p>
            <a:pPr marL="0" lvl="0" indent="0" algn="ctr" defTabSz="1555750">
              <a:lnSpc>
                <a:spcPct val="90000"/>
              </a:lnSpc>
              <a:spcBef>
                <a:spcPct val="0"/>
              </a:spcBef>
              <a:spcAft>
                <a:spcPct val="35000"/>
              </a:spcAft>
              <a:buNone/>
            </a:pPr>
            <a:r>
              <a:rPr lang="nl-NL" sz="3200" b="0" kern="1200" smtClean="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I</a:t>
            </a:r>
          </a:p>
          <a:p>
            <a:pPr algn="ctr" defTabSz="1555750">
              <a:lnSpc>
                <a:spcPct val="90000"/>
              </a:lnSpc>
              <a:spcBef>
                <a:spcPct val="0"/>
              </a:spcBef>
              <a:spcAft>
                <a:spcPct val="35000"/>
              </a:spcAft>
            </a:pPr>
            <a:r>
              <a:rPr lang="en-US" sz="3600" b="1" smtClean="0">
                <a:solidFill>
                  <a:srgbClr val="C00000"/>
                </a:solidFill>
              </a:rPr>
              <a:t>2. Phong trào Văn hóa Phục hưng </a:t>
            </a:r>
            <a:endParaRPr lang="en-US" sz="3600" smtClean="0">
              <a:solidFill>
                <a:srgbClr val="C00000"/>
              </a:solidFill>
            </a:endParaRPr>
          </a:p>
          <a:p>
            <a:pPr lvl="0"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algn="ctr" defTabSz="1555750">
              <a:lnSpc>
                <a:spcPct val="90000"/>
              </a:lnSpc>
              <a:spcBef>
                <a:spcPct val="0"/>
              </a:spcBef>
              <a:spcAft>
                <a:spcPct val="35000"/>
              </a:spcAft>
            </a:pPr>
            <a:endParaRPr lang="en-US" sz="35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600" b="1" smtClean="0">
                <a:solidFill>
                  <a:srgbClr val="C00000"/>
                </a:solidFill>
              </a:rPr>
              <a:t>3. Phong trào Cải cách tôn giá</a:t>
            </a:r>
            <a:r>
              <a:rPr lang="en-US" sz="3600" b="1" smtClean="0"/>
              <a:t>o </a:t>
            </a:r>
            <a:endParaRPr lang="en-US" sz="3600" smtClean="0"/>
          </a:p>
          <a:p>
            <a:pPr marL="0" lvl="0" indent="0" algn="ctr" defTabSz="1555750">
              <a:lnSpc>
                <a:spcPct val="90000"/>
              </a:lnSpc>
              <a:spcBef>
                <a:spcPct val="0"/>
              </a:spcBef>
              <a:spcAft>
                <a:spcPct val="35000"/>
              </a:spcAft>
              <a:buNone/>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xmlns=""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59662" y="1693039"/>
            <a:ext cx="4804707" cy="369332"/>
          </a:xfrm>
          <a:prstGeom prst="rect">
            <a:avLst/>
          </a:prstGeom>
        </p:spPr>
        <p:txBody>
          <a:bodyPr wrap="square">
            <a:spAutoFit/>
          </a:bodyPr>
          <a:lstStyle/>
          <a:p>
            <a:r>
              <a:rPr lang="vi-VN"/>
              <a:t>- </a:t>
            </a:r>
            <a:endParaRPr lang="vi-VN" dirty="0"/>
          </a:p>
        </p:txBody>
      </p:sp>
      <p:pic>
        <p:nvPicPr>
          <p:cNvPr id="2050" name="Picture 2"/>
          <p:cNvPicPr>
            <a:picLocks noChangeAspect="1" noChangeArrowheads="1"/>
          </p:cNvPicPr>
          <p:nvPr/>
        </p:nvPicPr>
        <p:blipFill>
          <a:blip r:embed="rId2"/>
          <a:srcRect/>
          <a:stretch>
            <a:fillRect/>
          </a:stretch>
        </p:blipFill>
        <p:spPr bwMode="auto">
          <a:xfrm>
            <a:off x="5362574" y="281355"/>
            <a:ext cx="6829426" cy="6576646"/>
          </a:xfrm>
          <a:prstGeom prst="rect">
            <a:avLst/>
          </a:prstGeom>
          <a:noFill/>
          <a:ln w="9525">
            <a:noFill/>
            <a:miter lim="800000"/>
            <a:headEnd/>
            <a:tailEnd/>
          </a:ln>
          <a:effectLst/>
        </p:spPr>
      </p:pic>
      <p:sp>
        <p:nvSpPr>
          <p:cNvPr id="9" name="TextBox 8"/>
          <p:cNvSpPr txBox="1"/>
          <p:nvPr/>
        </p:nvSpPr>
        <p:spPr>
          <a:xfrm>
            <a:off x="-1" y="1723292"/>
            <a:ext cx="5017477" cy="1077218"/>
          </a:xfrm>
          <a:prstGeom prst="rect">
            <a:avLst/>
          </a:prstGeom>
          <a:noFill/>
        </p:spPr>
        <p:txBody>
          <a:bodyPr wrap="square" rtlCol="0">
            <a:spAutoFit/>
          </a:bodyPr>
          <a:lstStyle/>
          <a:p>
            <a:r>
              <a:rPr lang="en-US" sz="3600" smtClean="0"/>
              <a:t>    </a:t>
            </a:r>
            <a:r>
              <a:rPr lang="en-US" sz="2800" smtClean="0"/>
              <a:t>Quan sát hình ảnh, em hãy cho biết nội dung của bức tranh? </a:t>
            </a:r>
            <a:endParaRPr lang="en-US" sz="2800"/>
          </a:p>
        </p:txBody>
      </p:sp>
      <p:sp>
        <p:nvSpPr>
          <p:cNvPr id="10" name="TextBox 9"/>
          <p:cNvSpPr txBox="1"/>
          <p:nvPr/>
        </p:nvSpPr>
        <p:spPr>
          <a:xfrm>
            <a:off x="0" y="2965938"/>
            <a:ext cx="5017477" cy="1815882"/>
          </a:xfrm>
          <a:prstGeom prst="rect">
            <a:avLst/>
          </a:prstGeom>
          <a:noFill/>
        </p:spPr>
        <p:txBody>
          <a:bodyPr wrap="square" rtlCol="0">
            <a:spAutoFit/>
          </a:bodyPr>
          <a:lstStyle/>
          <a:p>
            <a:r>
              <a:rPr lang="en-US" sz="2800" smtClean="0"/>
              <a:t>- Đây là </a:t>
            </a:r>
            <a:r>
              <a:rPr lang="en-US" sz="2800" smtClean="0"/>
              <a:t>bích </a:t>
            </a:r>
            <a:r>
              <a:rPr lang="en-US" sz="2800" smtClean="0"/>
              <a:t>họa của Mi-ken-lăng-giơ trên vòm nhà thờ Xích – xtin (Va-ti-căng) – một kiệt tác đương thời.</a:t>
            </a:r>
            <a:endParaRPr lang="en-US" sz="2800"/>
          </a:p>
        </p:txBody>
      </p:sp>
    </p:spTree>
    <p:extLst>
      <p:ext uri="{BB962C8B-B14F-4D97-AF65-F5344CB8AC3E}">
        <p14:creationId xmlns:p14="http://schemas.microsoft.com/office/powerpoint/2010/main" xmlns=""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8" name="Explosion 2 7"/>
          <p:cNvSpPr/>
          <p:nvPr/>
        </p:nvSpPr>
        <p:spPr>
          <a:xfrm>
            <a:off x="1453662" y="3399692"/>
            <a:ext cx="9659815" cy="21570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Bef>
                <a:spcPts val="800"/>
              </a:spcBef>
              <a:spcAft>
                <a:spcPts val="800"/>
              </a:spcAft>
            </a:pPr>
            <a:endParaRPr lang="nl-NL" sz="200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r>
              <a:rPr lang="en-US" sz="2000" smtClean="0"/>
              <a:t>- Hãy chỉ ra những biến đổi quan trọng nhất về kinh tế - xã hội Tây Âu từ thế kỉ XIII đến thế kỉ XVI ?</a:t>
            </a:r>
          </a:p>
          <a:p>
            <a:pPr lvl="0" algn="just">
              <a:lnSpc>
                <a:spcPts val="1800"/>
              </a:lnSpc>
              <a:spcBef>
                <a:spcPts val="800"/>
              </a:spcBef>
              <a:spcAft>
                <a:spcPts val="800"/>
              </a:spcAft>
            </a:pPr>
            <a:endParaRPr lang="en-US" sz="20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2919046" y="1641232"/>
            <a:ext cx="7573107" cy="14536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GV yêu cầu HS đọc thông tin mục </a:t>
            </a:r>
            <a:r>
              <a:rPr lang="en-US" smtClean="0"/>
              <a:t>1</a:t>
            </a:r>
            <a:r>
              <a:rPr lang="vi-VN" smtClean="0"/>
              <a:t> và quan sát Hình 1</a:t>
            </a:r>
            <a:r>
              <a:rPr lang="en-US" smtClean="0"/>
              <a:t> </a:t>
            </a:r>
            <a:r>
              <a:rPr lang="vi-VN" smtClean="0"/>
              <a:t>S</a:t>
            </a:r>
            <a:r>
              <a:rPr lang="en-US" smtClean="0"/>
              <a:t>GK</a:t>
            </a:r>
            <a:r>
              <a:rPr lang="vi-VN" smtClean="0"/>
              <a:t> trang </a:t>
            </a:r>
            <a:r>
              <a:rPr lang="en-US" smtClean="0"/>
              <a:t>1</a:t>
            </a:r>
            <a:r>
              <a:rPr lang="vi-VN" smtClean="0"/>
              <a:t>8 trả lời câu hỏi: </a:t>
            </a:r>
            <a:endParaRPr lang="en-US" smtClean="0"/>
          </a:p>
          <a:p>
            <a:pPr algn="ct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98637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9232"/>
            <a:ext cx="9483969" cy="3524042"/>
          </a:xfrm>
          <a:prstGeom prst="rect">
            <a:avLst/>
          </a:prstGeom>
        </p:spPr>
        <p:txBody>
          <a:bodyPr wrap="square">
            <a:spAutoFit/>
          </a:bodyPr>
          <a:lstStyle/>
          <a:p>
            <a:pPr algn="just">
              <a:spcBef>
                <a:spcPts val="800"/>
              </a:spcBef>
              <a:spcAft>
                <a:spcPts val="800"/>
              </a:spcAft>
            </a:pPr>
            <a:endParaRPr lang="en-US" sz="2400" b="1" smtClean="0">
              <a:solidFill>
                <a:srgbClr val="C00000"/>
              </a:solidFill>
            </a:endParaRPr>
          </a:p>
          <a:p>
            <a:pPr algn="just">
              <a:spcBef>
                <a:spcPts val="800"/>
              </a:spcBef>
              <a:spcAft>
                <a:spcPts val="800"/>
              </a:spcAft>
            </a:pPr>
            <a:r>
              <a:rPr lang="en-US" sz="2400" b="1" smtClean="0">
                <a:solidFill>
                  <a:srgbClr val="C00000"/>
                </a:solidFill>
              </a:rPr>
              <a:t>1. Những biến đổi về kinh tế - xã hội Tây Âu từ thế kỉ XIII đến thế kỉ XVI</a:t>
            </a:r>
            <a:endParaRPr lang="en-US" sz="2400" smtClean="0">
              <a:solidFill>
                <a:srgbClr val="C00000"/>
              </a:solidFill>
            </a:endParaRPr>
          </a:p>
          <a:p>
            <a:r>
              <a:rPr lang="en-US" sz="2400" smtClean="0"/>
              <a:t>- Quan hệ sản xuất TBCN đã xuất hiện .</a:t>
            </a:r>
          </a:p>
          <a:p>
            <a:pPr>
              <a:buFontTx/>
              <a:buChar char="-"/>
            </a:pPr>
            <a:r>
              <a:rPr lang="en-US" sz="2400" smtClean="0"/>
              <a:t>Giai cấp tư sản ra đời =&gt; họ không chấp nhận những giáo lí lỗi thời, muốn xây dựng một nền văn hóa mới đề cao giá trị con người và quyền tự do cá nhân.</a:t>
            </a:r>
          </a:p>
          <a:p>
            <a:pPr algn="just">
              <a:spcBef>
                <a:spcPts val="800"/>
              </a:spcBef>
              <a:spcAft>
                <a:spcPts val="800"/>
              </a:spcAft>
              <a:buFontTx/>
              <a:buChar char="-"/>
            </a:pPr>
            <a:endParaRPr lang="nl-NL" sz="24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endParaRPr lang="en-US" dirty="0">
              <a:ea typeface="Calibri"/>
              <a:cs typeface="Times New Roman"/>
            </a:endParaRPr>
          </a:p>
        </p:txBody>
      </p:sp>
    </p:spTree>
    <p:extLst>
      <p:ext uri="{BB962C8B-B14F-4D97-AF65-F5344CB8AC3E}">
        <p14:creationId xmlns:p14="http://schemas.microsoft.com/office/powerpoint/2010/main" xmlns="" val="188989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75937" y="211015"/>
            <a:ext cx="5416063" cy="61194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100645" y="4045858"/>
            <a:ext cx="2649414" cy="461665"/>
          </a:xfrm>
          <a:prstGeom prst="rect">
            <a:avLst/>
          </a:prstGeom>
        </p:spPr>
        <p:txBody>
          <a:bodyPr wrap="square">
            <a:spAutoFit/>
          </a:bodyPr>
          <a:lstStyle/>
          <a:p>
            <a:pPr lvl="0"/>
            <a:r>
              <a:rPr lang="en-US" sz="2400" b="1" u="sng" dirty="0" smtClean="0">
                <a:solidFill>
                  <a:srgbClr val="C00000"/>
                </a:solidFill>
                <a:latin typeface="Times New Roman" panose="02020603050405020304" pitchFamily="18" charset="0"/>
                <a:cs typeface="Times New Roman" panose="02020603050405020304" pitchFamily="18" charset="0"/>
              </a:rPr>
              <a:t>       (5P</a:t>
            </a:r>
            <a:r>
              <a:rPr lang="en-US" sz="2400" b="1" u="sng" dirty="0">
                <a:solidFill>
                  <a:srgbClr val="C00000"/>
                </a:solidFill>
                <a:latin typeface="Times New Roman" panose="02020603050405020304" pitchFamily="18" charset="0"/>
                <a:cs typeface="Times New Roman" panose="02020603050405020304" pitchFamily="18" charset="0"/>
              </a:rPr>
              <a:t>) 5-6 HS</a:t>
            </a:r>
          </a:p>
        </p:txBody>
      </p:sp>
      <p:sp>
        <p:nvSpPr>
          <p:cNvPr id="6" name="Cloud Callout 5"/>
          <p:cNvSpPr/>
          <p:nvPr/>
        </p:nvSpPr>
        <p:spPr>
          <a:xfrm>
            <a:off x="0" y="949569"/>
            <a:ext cx="6693877" cy="524021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smtClean="0"/>
              <a:t>Câu hỏi 1: </a:t>
            </a:r>
            <a:r>
              <a:rPr lang="en-US" sz="2800" smtClean="0"/>
              <a:t>Trình bày những thành tựu tiêu biểu của phong trào Văn hóa Phục hưng. </a:t>
            </a:r>
          </a:p>
          <a:p>
            <a:r>
              <a:rPr lang="vi-VN" sz="2800" smtClean="0"/>
              <a:t>Câu hỏi 2: </a:t>
            </a:r>
            <a:r>
              <a:rPr lang="en-US" sz="2800" smtClean="0"/>
              <a:t>Nêu ý nghĩa và tác động của phong trào Văn hóa Phục hưng đối với xã hội Tây Âu</a:t>
            </a:r>
          </a:p>
          <a:p>
            <a:pPr algn="ctr"/>
            <a:r>
              <a:rPr lang="vi-VN" smtClean="0"/>
              <a:t> </a:t>
            </a: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xmlns="" val="378356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398585"/>
            <a:ext cx="7505700" cy="6142892"/>
          </a:xfrm>
          <a:prstGeom prst="rect">
            <a:avLst/>
          </a:prstGeom>
          <a:noFill/>
          <a:ln w="9525">
            <a:noFill/>
            <a:miter lim="800000"/>
            <a:headEnd/>
            <a:tailEnd/>
          </a:ln>
          <a:effectLst/>
        </p:spPr>
      </p:pic>
      <p:sp>
        <p:nvSpPr>
          <p:cNvPr id="3" name="TextBox 2"/>
          <p:cNvSpPr txBox="1"/>
          <p:nvPr/>
        </p:nvSpPr>
        <p:spPr>
          <a:xfrm>
            <a:off x="0" y="1863969"/>
            <a:ext cx="4642338" cy="1384995"/>
          </a:xfrm>
          <a:prstGeom prst="rect">
            <a:avLst/>
          </a:prstGeom>
          <a:noFill/>
        </p:spPr>
        <p:txBody>
          <a:bodyPr wrap="square" rtlCol="0">
            <a:spAutoFit/>
          </a:bodyPr>
          <a:lstStyle/>
          <a:p>
            <a:r>
              <a:rPr lang="en-US" sz="2800" smtClean="0"/>
              <a:t>Quan sát hình 2 trong SGK trang 19, nêu hiểu biết của em về Đan – tê?</a:t>
            </a: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245"/>
            <a:ext cx="8534399" cy="954107"/>
          </a:xfrm>
          <a:prstGeom prst="rect">
            <a:avLst/>
          </a:prstGeom>
        </p:spPr>
        <p:txBody>
          <a:bodyPr wrap="square">
            <a:spAutoFit/>
          </a:bodyPr>
          <a:lstStyle/>
          <a:p>
            <a:r>
              <a:rPr lang="en-US" sz="2800" b="1" smtClean="0">
                <a:solidFill>
                  <a:srgbClr val="C00000"/>
                </a:solidFill>
              </a:rPr>
              <a:t>2</a:t>
            </a:r>
            <a:r>
              <a:rPr lang="en-US" sz="2800" b="1" smtClean="0">
                <a:solidFill>
                  <a:srgbClr val="C00000"/>
                </a:solidFill>
              </a:rPr>
              <a:t>. Phong trào Văn hóa Phục hưng </a:t>
            </a:r>
            <a:endParaRPr lang="en-US" sz="2800" smtClean="0">
              <a:solidFill>
                <a:srgbClr val="C00000"/>
              </a:solidFill>
            </a:endParaRPr>
          </a:p>
          <a:p>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1395046"/>
            <a:ext cx="11980986" cy="3108543"/>
          </a:xfrm>
          <a:prstGeom prst="rect">
            <a:avLst/>
          </a:prstGeom>
        </p:spPr>
        <p:txBody>
          <a:bodyPr wrap="square">
            <a:spAutoFit/>
          </a:bodyPr>
          <a:lstStyle/>
          <a:p>
            <a:r>
              <a:rPr lang="en-US" sz="2800" smtClean="0">
                <a:solidFill>
                  <a:prstClr val="black"/>
                </a:solidFill>
                <a:latin typeface="Calibri Light"/>
              </a:rPr>
              <a:t> </a:t>
            </a:r>
            <a:r>
              <a:rPr lang="en-US" sz="2800" smtClean="0"/>
              <a:t>a, Những thành tựu tiêu biểu </a:t>
            </a:r>
          </a:p>
          <a:p>
            <a:r>
              <a:rPr lang="en-US" sz="2800" smtClean="0"/>
              <a:t>- Thời kì này chứng kiến sự phát triển đến đỉnh cao của văn học, sự nở rộ của các tài năng nghệ thuật với các gương mặt tiêu biểu như: M.Xéc-van-tét, W.Sếch-xpia, </a:t>
            </a:r>
            <a:r>
              <a:rPr lang="nl-NL" sz="2800" smtClean="0"/>
              <a:t>Lê-ô-na đơ Vanh-xi...</a:t>
            </a:r>
            <a:endParaRPr lang="en-US" sz="2800" smtClean="0"/>
          </a:p>
          <a:p>
            <a:pPr algn="just"/>
            <a:endParaRPr lang="en-US" sz="2800" dirty="0" smtClean="0">
              <a:solidFill>
                <a:prstClr val="black"/>
              </a:solidFill>
              <a:latin typeface="Calibri Light"/>
            </a:endParaRP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6564" y="671465"/>
            <a:ext cx="762001" cy="49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5697414" y="2954215"/>
            <a:ext cx="6494585" cy="3903785"/>
          </a:xfrm>
          <a:prstGeom prst="rect">
            <a:avLst/>
          </a:prstGeom>
          <a:noFill/>
          <a:ln w="9525">
            <a:noFill/>
            <a:miter lim="800000"/>
            <a:headEnd/>
            <a:tailEnd/>
          </a:ln>
          <a:effectLst/>
        </p:spPr>
      </p:pic>
    </p:spTree>
    <p:extLst>
      <p:ext uri="{BB962C8B-B14F-4D97-AF65-F5344CB8AC3E}">
        <p14:creationId xmlns:p14="http://schemas.microsoft.com/office/powerpoint/2010/main" xmlns="" val="1229020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2639</TotalTime>
  <Words>739</Words>
  <Application>Microsoft Office PowerPoint</Application>
  <PresentationFormat>Custom</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BÀI 3: PHONG TRÀO VĂN HÓA PHỤC HƯNG VÀ CẢI CÁCH TÔN GIÁO </vt:lpstr>
      <vt:lpstr>Kiểm tra bài cũ</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Windows User</cp:lastModifiedBy>
  <cp:revision>180</cp:revision>
  <dcterms:created xsi:type="dcterms:W3CDTF">2021-07-25T09:08:06Z</dcterms:created>
  <dcterms:modified xsi:type="dcterms:W3CDTF">2022-06-07T09:24:32Z</dcterms:modified>
</cp:coreProperties>
</file>