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5DC582-F81C-4B27-9DE4-ADC3E10EB329}" v="11" dt="2021-11-11T06:49:37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6" y="7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ong Vu" userId="0a4eaf10660ed78a" providerId="LiveId" clId="{F05DC582-F81C-4B27-9DE4-ADC3E10EB329}"/>
    <pc:docChg chg="delSld modSld">
      <pc:chgData name="Duong Vu" userId="0a4eaf10660ed78a" providerId="LiveId" clId="{F05DC582-F81C-4B27-9DE4-ADC3E10EB329}" dt="2021-11-11T06:49:37.756" v="11" actId="20577"/>
      <pc:docMkLst>
        <pc:docMk/>
      </pc:docMkLst>
      <pc:sldChg chg="modSp">
        <pc:chgData name="Duong Vu" userId="0a4eaf10660ed78a" providerId="LiveId" clId="{F05DC582-F81C-4B27-9DE4-ADC3E10EB329}" dt="2021-11-11T06:49:37.756" v="11" actId="20577"/>
        <pc:sldMkLst>
          <pc:docMk/>
          <pc:sldMk cId="126591112" sldId="259"/>
        </pc:sldMkLst>
        <pc:spChg chg="mod">
          <ac:chgData name="Duong Vu" userId="0a4eaf10660ed78a" providerId="LiveId" clId="{F05DC582-F81C-4B27-9DE4-ADC3E10EB329}" dt="2021-11-11T06:49:16.930" v="7" actId="20577"/>
          <ac:spMkLst>
            <pc:docMk/>
            <pc:sldMk cId="126591112" sldId="259"/>
            <ac:spMk id="5" creationId="{00000000-0000-0000-0000-000000000000}"/>
          </ac:spMkLst>
        </pc:spChg>
        <pc:spChg chg="mod">
          <ac:chgData name="Duong Vu" userId="0a4eaf10660ed78a" providerId="LiveId" clId="{F05DC582-F81C-4B27-9DE4-ADC3E10EB329}" dt="2021-11-11T06:49:37.756" v="11" actId="20577"/>
          <ac:spMkLst>
            <pc:docMk/>
            <pc:sldMk cId="126591112" sldId="259"/>
            <ac:spMk id="6" creationId="{00000000-0000-0000-0000-000000000000}"/>
          </ac:spMkLst>
        </pc:spChg>
      </pc:sldChg>
      <pc:sldChg chg="modAnim">
        <pc:chgData name="Duong Vu" userId="0a4eaf10660ed78a" providerId="LiveId" clId="{F05DC582-F81C-4B27-9DE4-ADC3E10EB329}" dt="2021-11-10T13:02:47.716" v="3"/>
        <pc:sldMkLst>
          <pc:docMk/>
          <pc:sldMk cId="2892294699" sldId="263"/>
        </pc:sldMkLst>
      </pc:sldChg>
      <pc:sldChg chg="del">
        <pc:chgData name="Duong Vu" userId="0a4eaf10660ed78a" providerId="LiveId" clId="{F05DC582-F81C-4B27-9DE4-ADC3E10EB329}" dt="2021-11-10T13:01:36.967" v="0" actId="47"/>
        <pc:sldMkLst>
          <pc:docMk/>
          <pc:sldMk cId="1926729038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51435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51435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300" y="1535239"/>
            <a:ext cx="7391398" cy="2073021"/>
          </a:xfrm>
        </p:spPr>
        <p:txBody>
          <a:bodyPr anchor="ctr">
            <a:normAutofit/>
          </a:bodyPr>
          <a:lstStyle/>
          <a:p>
            <a:r>
              <a:rPr lang="en-US" sz="5400" dirty="0">
                <a:latin typeface="Cambria Math" pitchFamily="18" charset="0"/>
                <a:ea typeface="Cambria Math" pitchFamily="18" charset="0"/>
              </a:rPr>
              <a:t>Hai tam </a:t>
            </a:r>
            <a:r>
              <a:rPr lang="en-US" sz="5400" dirty="0" err="1">
                <a:latin typeface="Cambria Math" pitchFamily="18" charset="0"/>
                <a:ea typeface="Cambria Math" pitchFamily="18" charset="0"/>
              </a:rPr>
              <a:t>giác</a:t>
            </a:r>
            <a:r>
              <a:rPr lang="en-US" sz="5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5400" dirty="0" err="1">
                <a:latin typeface="Cambria Math" pitchFamily="18" charset="0"/>
                <a:ea typeface="Cambria Math" pitchFamily="18" charset="0"/>
              </a:rPr>
              <a:t>bằng</a:t>
            </a:r>
            <a:r>
              <a:rPr lang="en-US" sz="5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5400" dirty="0" err="1">
                <a:latin typeface="Cambria Math" pitchFamily="18" charset="0"/>
                <a:ea typeface="Cambria Math" pitchFamily="18" charset="0"/>
              </a:rPr>
              <a:t>nhau</a:t>
            </a:r>
            <a:endParaRPr lang="en-US" sz="5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184" y="4233862"/>
            <a:ext cx="6193632" cy="473869"/>
          </a:xfrm>
        </p:spPr>
        <p:txBody>
          <a:bodyPr anchor="ctr">
            <a:normAutofit/>
          </a:bodyPr>
          <a:lstStyle/>
          <a:p>
            <a:r>
              <a:rPr lang="en-US" sz="2100">
                <a:latin typeface="Cambria Math" pitchFamily="18" charset="0"/>
                <a:ea typeface="Cambria Math" pitchFamily="18" charset="0"/>
              </a:rPr>
              <a:t>Giáo viên: Nguyễn Thị Lê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4143589"/>
            <a:ext cx="3566160" cy="205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84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1057275"/>
            <a:ext cx="5389563" cy="2038350"/>
          </a:xfrm>
        </p:spPr>
      </p:pic>
      <p:pic>
        <p:nvPicPr>
          <p:cNvPr id="5" name="Picture 4" descr="Ảnh có chứa văn bản&#10;&#10;Mô tả được tạo tự độ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3143250"/>
            <a:ext cx="5389563" cy="93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555772"/>
            <a:ext cx="2064265" cy="2031956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Định nghĩa </a:t>
            </a:r>
          </a:p>
        </p:txBody>
      </p:sp>
    </p:spTree>
    <p:extLst>
      <p:ext uri="{BB962C8B-B14F-4D97-AF65-F5344CB8AC3E}">
        <p14:creationId xmlns:p14="http://schemas.microsoft.com/office/powerpoint/2010/main" val="109554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3"/>
          <a:stretch/>
        </p:blipFill>
        <p:spPr>
          <a:xfrm>
            <a:off x="186199" y="374033"/>
            <a:ext cx="7985242" cy="1330028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377"/>
          <a:stretch/>
        </p:blipFill>
        <p:spPr>
          <a:xfrm>
            <a:off x="171552" y="1632851"/>
            <a:ext cx="8270897" cy="7596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69"/>
          <a:stretch/>
        </p:blipFill>
        <p:spPr>
          <a:xfrm>
            <a:off x="186199" y="2419350"/>
            <a:ext cx="825625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40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4" y="0"/>
            <a:ext cx="6744786" cy="2876550"/>
          </a:xfrm>
        </p:spPr>
      </p:pic>
      <p:sp>
        <p:nvSpPr>
          <p:cNvPr id="5" name="TextBox 4"/>
          <p:cNvSpPr txBox="1"/>
          <p:nvPr/>
        </p:nvSpPr>
        <p:spPr>
          <a:xfrm>
            <a:off x="59426" y="3213526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a) 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 ABC = MNP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26" y="3523386"/>
            <a:ext cx="3367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b) 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Đỉnh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A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tương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ứng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đỉnh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M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Đỉnh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C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tương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ứng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đỉnh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P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Đỉnh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B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tương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ứng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  <a:sym typeface="Symbol"/>
              </a:rPr>
              <a:t>đỉnh</a:t>
            </a:r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 N</a:t>
            </a:r>
            <a:endParaRPr lang="en-US" dirty="0"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426" y="4629150"/>
                <a:ext cx="3886200" cy="376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c) 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 ACB = MPN, AC = MP,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 pitchFamily="18" charset="0"/>
                        <a:ea typeface="Cambria Math" pitchFamily="18" charset="0"/>
                        <a:sym typeface="Symbol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  <m:t>𝑁</m:t>
                        </m:r>
                      </m:e>
                    </m:acc>
                  </m:oMath>
                </a14:m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 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6" y="4629150"/>
                <a:ext cx="3886200" cy="376770"/>
              </a:xfrm>
              <a:prstGeom prst="rect">
                <a:avLst/>
              </a:prstGeom>
              <a:blipFill>
                <a:blip r:embed="rId3"/>
                <a:stretch>
                  <a:fillRect l="-1413" t="-6452" r="-1727" b="-2419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4943" y="2916497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Lời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giải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162800" cy="2201989"/>
          </a:xfrm>
        </p:spPr>
      </p:pic>
      <p:sp>
        <p:nvSpPr>
          <p:cNvPr id="5" name="TextBox 4"/>
          <p:cNvSpPr txBox="1"/>
          <p:nvPr/>
        </p:nvSpPr>
        <p:spPr>
          <a:xfrm>
            <a:off x="355122" y="201292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 Math" pitchFamily="18" charset="0"/>
                <a:ea typeface="Cambria Math" pitchFamily="18" charset="0"/>
                <a:sym typeface="Symbol"/>
              </a:rPr>
              <a:t> ABC = DEF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2400" y="2407701"/>
            <a:ext cx="4050822" cy="657792"/>
            <a:chOff x="559278" y="3429000"/>
            <a:chExt cx="4050822" cy="8770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723900" y="3429000"/>
                  <a:ext cx="3886200" cy="5050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itchFamily="18" charset="0"/>
                              <a:sym typeface="Symbol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  <a:sym typeface="Symbol"/>
                            </a:rPr>
                            <m:t>𝐴</m:t>
                          </m:r>
                        </m:e>
                      </m:acc>
                      <m:r>
                        <a:rPr lang="en-US" b="0" i="1" smtClean="0">
                          <a:latin typeface="Cambria Math" pitchFamily="18" charset="0"/>
                          <a:ea typeface="Cambria Math" pitchFamily="18" charset="0"/>
                          <a:sym typeface="Symbol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itchFamily="18" charset="0"/>
                              <a:sym typeface="Symbol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  <a:sym typeface="Symbol"/>
                            </a:rPr>
                            <m:t>𝐷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 pitchFamily="18" charset="0"/>
                          <a:sym typeface="Symbol"/>
                        </a:rPr>
                        <m:t>,   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itchFamily="18" charset="0"/>
                              <a:sym typeface="Symbol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  <a:sym typeface="Symbol"/>
                            </a:rPr>
                            <m:t>𝐵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 pitchFamily="18" charset="0"/>
                          <a:sym typeface="Symbol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itchFamily="18" charset="0"/>
                              <a:sym typeface="Symbol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  <a:sym typeface="Symbol"/>
                            </a:rPr>
                            <m:t>𝐸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 pitchFamily="18" charset="0"/>
                          <a:sym typeface="Symbol"/>
                        </a:rPr>
                        <m:t>,      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itchFamily="18" charset="0"/>
                              <a:sym typeface="Symbol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  <a:sym typeface="Symbol"/>
                            </a:rPr>
                            <m:t>𝐶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 pitchFamily="18" charset="0"/>
                          <a:sym typeface="Symbol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itchFamily="18" charset="0"/>
                              <a:sym typeface="Symbol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  <a:sym typeface="Symbol"/>
                            </a:rPr>
                            <m:t>𝐹</m:t>
                          </m:r>
                        </m:e>
                      </m:acc>
                    </m:oMath>
                  </a14:m>
                  <a:r>
                    <a:rPr lang="en-US" dirty="0">
                      <a:latin typeface="Cambria Math" pitchFamily="18" charset="0"/>
                      <a:ea typeface="Cambria Math" pitchFamily="18" charset="0"/>
                      <a:sym typeface="Symbol"/>
                    </a:rPr>
                    <a:t> </a:t>
                  </a:r>
                  <a:r>
                    <a:rPr lang="en-US" dirty="0">
                      <a:latin typeface="Cambria Math" pitchFamily="18" charset="0"/>
                      <a:ea typeface="Cambria Math" pitchFamily="18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900" y="3429000"/>
                  <a:ext cx="3886200" cy="50501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64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TextBox 6"/>
            <p:cNvSpPr txBox="1"/>
            <p:nvPr/>
          </p:nvSpPr>
          <p:spPr>
            <a:xfrm>
              <a:off x="559278" y="3813614"/>
              <a:ext cx="3886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 Math" pitchFamily="18" charset="0"/>
                  <a:ea typeface="Cambria Math" pitchFamily="18" charset="0"/>
                </a:rPr>
                <a:t>AB = DE, BC = EF, AC = DF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200" y="2970225"/>
                <a:ext cx="5295900" cy="942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Trong</a:t>
                </a:r>
                <a:r>
                  <a:rPr lang="en-US" dirty="0"/>
                  <a:t> 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 ABC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  <a:sym typeface="Symbol"/>
                  </a:rPr>
                  <a:t>có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 pitchFamily="18" charset="0"/>
                        <a:sym typeface="Symbol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 pitchFamily="18" charset="0"/>
                        <a:sym typeface="Symbol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𝐶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 pitchFamily="18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180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 pitchFamily="18" charset="0"/>
                        <a:sym typeface="Symbol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itchFamily="18" charset="0"/>
                            <a:sym typeface="Symbol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đị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𝑛h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𝑙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ý 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ổ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𝑛𝑔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 3 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𝑔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ó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𝑡𝑎𝑚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𝑔𝑖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á</m:t>
                        </m:r>
                        <m:r>
                          <a:rPr lang="en-US" b="0" i="1" smtClean="0">
                            <a:latin typeface="Cambria Math"/>
                            <a:ea typeface="Cambria Math" pitchFamily="18" charset="0"/>
                            <a:sym typeface="Symbol"/>
                          </a:rPr>
                          <m:t>𝑐</m:t>
                        </m:r>
                      </m:e>
                    </m:d>
                  </m:oMath>
                </a14:m>
                <a:endParaRPr lang="en-US" b="0" dirty="0">
                  <a:latin typeface="Cambria Math" pitchFamily="18" charset="0"/>
                  <a:ea typeface="Cambria Math" pitchFamily="18" charset="0"/>
                  <a:sym typeface="Symbol"/>
                </a:endParaRP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sym typeface="Symbol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  <a:sym typeface="Symbol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𝐴</m:t>
                        </m:r>
                      </m:e>
                    </m:acc>
                    <m:r>
                      <a:rPr lang="en-US" b="0" i="0" smtClean="0">
                        <a:latin typeface="Cambria Math"/>
                        <a:ea typeface="Cambria Math"/>
                        <a:sym typeface="Symbol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70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  <a:sym typeface="Symbol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50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180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  <a:sym typeface="Symbol"/>
                      </a:rPr>
                      <m:t>→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60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sym typeface="Symbol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>
                    <a:latin typeface="Cambria Math" pitchFamily="18" charset="0"/>
                    <a:ea typeface="Cambria Math" pitchFamily="18" charset="0"/>
                    <a:sym typeface="Symbol"/>
                  </a:rPr>
                  <a:t> 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970225"/>
                <a:ext cx="5295900" cy="942181"/>
              </a:xfrm>
              <a:prstGeom prst="rect">
                <a:avLst/>
              </a:prstGeom>
              <a:blipFill>
                <a:blip r:embed="rId4"/>
                <a:stretch>
                  <a:fillRect l="-1037" t="-3226" b="-903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200" y="3928999"/>
                <a:ext cx="4762500" cy="37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𝐺</m:t>
                      </m:r>
                      <m:r>
                        <a:rPr lang="en-US" b="0" i="1" smtClean="0">
                          <a:latin typeface="Cambria Math"/>
                        </a:rPr>
                        <m:t>ó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ươ</m:t>
                      </m:r>
                      <m:r>
                        <a:rPr lang="en-US" b="0" i="1" smtClean="0">
                          <a:latin typeface="Cambria Math"/>
                        </a:rPr>
                        <m:t>𝑛𝑔</m:t>
                      </m:r>
                      <m:r>
                        <a:rPr lang="en-US" b="0" i="1" smtClean="0">
                          <a:latin typeface="Cambria Math"/>
                        </a:rPr>
                        <m:t> ứ</m:t>
                      </m:r>
                      <m:r>
                        <a:rPr lang="en-US" b="0" i="1" smtClean="0">
                          <a:latin typeface="Cambria Math"/>
                        </a:rPr>
                        <m:t>𝑛𝑔</m:t>
                      </m:r>
                      <m:r>
                        <a:rPr lang="en-US" b="0" i="1" smtClean="0">
                          <a:latin typeface="Cambria Math"/>
                        </a:rPr>
                        <m:t> 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𝐴𝐵𝐶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𝐷𝐸𝐹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928999"/>
                <a:ext cx="4762500" cy="378758"/>
              </a:xfrm>
              <a:prstGeom prst="rect">
                <a:avLst/>
              </a:prstGeom>
              <a:blipFill>
                <a:blip r:embed="rId5"/>
                <a:stretch>
                  <a:fillRect t="-8065" b="-1451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200" y="4324350"/>
                <a:ext cx="50673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latin typeface="Cambria Math" pitchFamily="18" charset="0"/>
                    <a:ea typeface="Cambria Math" pitchFamily="18" charset="0"/>
                  </a:rPr>
                  <a:t>BC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𝐸𝐹</m:t>
                    </m:r>
                    <m:r>
                      <a:rPr lang="en-US" b="0" i="1" smtClean="0">
                        <a:latin typeface="Cambria Math"/>
                      </a:rPr>
                      <m:t>=3 (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ạ</m:t>
                    </m:r>
                    <m:r>
                      <a:rPr lang="en-US" b="0" i="1" smtClean="0">
                        <a:latin typeface="Cambria Math"/>
                      </a:rPr>
                      <m:t>𝑛h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ươ</m:t>
                    </m:r>
                    <m:r>
                      <a:rPr lang="en-US" b="0" i="1" smtClean="0">
                        <a:latin typeface="Cambria Math"/>
                      </a:rPr>
                      <m:t>𝑛𝑔</m:t>
                    </m:r>
                    <m:r>
                      <a:rPr lang="en-US" b="0" i="1" smtClean="0">
                        <a:latin typeface="Cambria Math"/>
                      </a:rPr>
                      <m:t> ứ</m:t>
                    </m:r>
                    <m:r>
                      <a:rPr lang="en-US" b="0" i="1" smtClean="0">
                        <a:latin typeface="Cambria Math"/>
                      </a:rPr>
                      <m:t>𝑛𝑔</m:t>
                    </m:r>
                    <m:r>
                      <a:rPr lang="en-US" b="0" i="1" smtClean="0">
                        <a:latin typeface="Cambria Math"/>
                      </a:rPr>
                      <m:t> 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𝐴𝐵𝐶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𝐷𝐸𝐹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324350"/>
                <a:ext cx="5067300" cy="369332"/>
              </a:xfrm>
              <a:prstGeom prst="rect">
                <a:avLst/>
              </a:prstGeom>
              <a:blipFill>
                <a:blip r:embed="rId6"/>
                <a:stretch>
                  <a:fillRect l="-1083" t="-11475" b="-213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042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705599" cy="255451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860448"/>
            <a:ext cx="3959537" cy="16925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13069" y="2713744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Các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bằng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nhau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AB = IM; AC = IN; BC = MN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069" y="3342844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Các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đỉnh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tương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ứng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A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I; C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N; B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28309" y="3997577"/>
                <a:ext cx="34899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Ký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hiệu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2 tam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giác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bằng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nhau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𝐴𝐵𝐶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𝐼𝑀𝑁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09" y="3997577"/>
                <a:ext cx="3489960" cy="646331"/>
              </a:xfrm>
              <a:prstGeom prst="rect">
                <a:avLst/>
              </a:prstGeom>
              <a:blipFill>
                <a:blip r:embed="rId4"/>
                <a:stretch>
                  <a:fillRect l="-1222" t="-66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93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843" y="7844"/>
            <a:ext cx="3469557" cy="2296974"/>
          </a:xfrm>
        </p:spPr>
      </p:pic>
      <p:sp>
        <p:nvSpPr>
          <p:cNvPr id="5" name="TextBox 4"/>
          <p:cNvSpPr txBox="1"/>
          <p:nvPr/>
        </p:nvSpPr>
        <p:spPr>
          <a:xfrm>
            <a:off x="914400" y="241935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Các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bằng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nhau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 </a:t>
            </a:r>
            <a:br>
              <a:rPr lang="en-US" dirty="0">
                <a:latin typeface="Cambria Math" pitchFamily="18" charset="0"/>
                <a:ea typeface="Cambria Math" pitchFamily="18" charset="0"/>
              </a:rPr>
            </a:br>
            <a:r>
              <a:rPr lang="en-US" dirty="0">
                <a:latin typeface="Cambria Math" pitchFamily="18" charset="0"/>
                <a:ea typeface="Cambria Math" pitchFamily="18" charset="0"/>
              </a:rPr>
              <a:t>PQ = HR; QH = PR; QR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là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chung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41142" y="3047471"/>
                <a:ext cx="5334000" cy="664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𝑃𝑄𝑅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ó 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180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𝐻𝑅𝑄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ó 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180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42" y="3047471"/>
                <a:ext cx="5334000" cy="664926"/>
              </a:xfrm>
              <a:prstGeom prst="rect">
                <a:avLst/>
              </a:prstGeom>
              <a:blipFill>
                <a:blip r:embed="rId3"/>
                <a:stretch>
                  <a:fillRect t="-917" b="-458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914400" y="363855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Vậy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các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đỉnh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tương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ứng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là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 R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Q; Q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R; P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với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41142" y="4007882"/>
                <a:ext cx="487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Ký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hiệu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2 tam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giác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bằng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nhau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𝑅𝑄𝑃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𝑄𝑅𝐻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42" y="4007882"/>
                <a:ext cx="4876800" cy="369332"/>
              </a:xfrm>
              <a:prstGeom prst="rect">
                <a:avLst/>
              </a:prstGeom>
              <a:blipFill>
                <a:blip r:embed="rId4"/>
                <a:stretch>
                  <a:fillRect l="-1000" t="-11475" b="-245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591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1D5EDF60-D6E9-424F-A793-DE36E7640D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3350"/>
            <a:ext cx="7467600" cy="2590800"/>
          </a:xfr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871FA967-5F4D-44DF-9180-2925B5A55F3F}"/>
              </a:ext>
            </a:extLst>
          </p:cNvPr>
          <p:cNvSpPr txBox="1"/>
          <p:nvPr/>
        </p:nvSpPr>
        <p:spPr>
          <a:xfrm>
            <a:off x="1600200" y="295275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Các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cạnh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bằng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nhau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AB = EH; AC = DE; BC = DH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7">
                <a:extLst>
                  <a:ext uri="{FF2B5EF4-FFF2-40B4-BE49-F238E27FC236}">
                    <a16:creationId xmlns:a16="http://schemas.microsoft.com/office/drawing/2014/main" id="{FC0B4B9A-EA02-4233-8D44-1178E8DA2E70}"/>
                  </a:ext>
                </a:extLst>
              </p:cNvPr>
              <p:cNvSpPr txBox="1"/>
              <p:nvPr/>
            </p:nvSpPr>
            <p:spPr>
              <a:xfrm>
                <a:off x="1615440" y="4236583"/>
                <a:ext cx="34899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Ký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hiệu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2 tam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giác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bằng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dirty="0" err="1">
                    <a:latin typeface="Cambria Math" pitchFamily="18" charset="0"/>
                    <a:ea typeface="Cambria Math" pitchFamily="18" charset="0"/>
                  </a:rPr>
                  <a:t>nhau</a:t>
                </a:r>
                <a:r>
                  <a:rPr lang="en-US" dirty="0">
                    <a:latin typeface="Cambria Math" pitchFamily="18" charset="0"/>
                    <a:ea typeface="Cambria Math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𝐴𝐵𝐶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𝐸𝐻𝐷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7">
                <a:extLst>
                  <a:ext uri="{FF2B5EF4-FFF2-40B4-BE49-F238E27FC236}">
                    <a16:creationId xmlns:a16="http://schemas.microsoft.com/office/drawing/2014/main" id="{FC0B4B9A-EA02-4233-8D44-1178E8DA2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0" y="4236583"/>
                <a:ext cx="3489960" cy="646331"/>
              </a:xfrm>
              <a:prstGeom prst="rect">
                <a:avLst/>
              </a:prstGeom>
              <a:blipFill>
                <a:blip r:embed="rId3"/>
                <a:stretch>
                  <a:fillRect l="-1222" t="-66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5">
                <a:extLst>
                  <a:ext uri="{FF2B5EF4-FFF2-40B4-BE49-F238E27FC236}">
                    <a16:creationId xmlns:a16="http://schemas.microsoft.com/office/drawing/2014/main" id="{9AC5900B-9AB1-4179-BDE7-7A7601C81762}"/>
                  </a:ext>
                </a:extLst>
              </p:cNvPr>
              <p:cNvSpPr txBox="1"/>
              <p:nvPr/>
            </p:nvSpPr>
            <p:spPr>
              <a:xfrm>
                <a:off x="914400" y="3585369"/>
                <a:ext cx="5334000" cy="688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𝐴𝐵𝐶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ó 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𝐴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𝐵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𝐶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180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𝐶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b="0" dirty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𝐸𝐻𝐷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ó 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𝐸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𝐻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𝐷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180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𝐻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5">
                <a:extLst>
                  <a:ext uri="{FF2B5EF4-FFF2-40B4-BE49-F238E27FC236}">
                    <a16:creationId xmlns:a16="http://schemas.microsoft.com/office/drawing/2014/main" id="{9AC5900B-9AB1-4179-BDE7-7A7601C81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585369"/>
                <a:ext cx="5334000" cy="688778"/>
              </a:xfrm>
              <a:prstGeom prst="rect">
                <a:avLst/>
              </a:prstGeom>
              <a:blipFill>
                <a:blip r:embed="rId4"/>
                <a:stretch>
                  <a:fillRect t="-44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29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334</Words>
  <Application>Microsoft Office PowerPoint</Application>
  <PresentationFormat>Trình chiếu Trên màn hình (16:9)</PresentationFormat>
  <Paragraphs>34</Paragraphs>
  <Slides>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Hai tam giác bằng nhau</vt:lpstr>
      <vt:lpstr>Định nghĩa 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Hai tam giác bằng nhau</dc:title>
  <dc:creator>User</dc:creator>
  <cp:lastModifiedBy>Duong Vu</cp:lastModifiedBy>
  <cp:revision>13</cp:revision>
  <dcterms:created xsi:type="dcterms:W3CDTF">2006-08-16T00:00:00Z</dcterms:created>
  <dcterms:modified xsi:type="dcterms:W3CDTF">2021-11-11T06:49:42Z</dcterms:modified>
</cp:coreProperties>
</file>