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13" r:id="rId2"/>
    <p:sldId id="303" r:id="rId3"/>
    <p:sldId id="304" r:id="rId4"/>
    <p:sldId id="305" r:id="rId5"/>
    <p:sldId id="306" r:id="rId6"/>
    <p:sldId id="283" r:id="rId7"/>
    <p:sldId id="259" r:id="rId8"/>
    <p:sldId id="281" r:id="rId9"/>
    <p:sldId id="296" r:id="rId10"/>
    <p:sldId id="297" r:id="rId11"/>
    <p:sldId id="289" r:id="rId12"/>
    <p:sldId id="312" r:id="rId13"/>
    <p:sldId id="307" r:id="rId14"/>
    <p:sldId id="311" r:id="rId15"/>
    <p:sldId id="308" r:id="rId16"/>
    <p:sldId id="310" r:id="rId17"/>
    <p:sldId id="278" r:id="rId18"/>
    <p:sldId id="260" r:id="rId19"/>
    <p:sldId id="262" r:id="rId20"/>
    <p:sldId id="302" r:id="rId21"/>
    <p:sldId id="30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960AF4A-1849-4C99-9E36-5383673A903C}">
          <p14:sldIdLst>
            <p14:sldId id="313"/>
            <p14:sldId id="303"/>
            <p14:sldId id="304"/>
            <p14:sldId id="305"/>
            <p14:sldId id="306"/>
            <p14:sldId id="283"/>
            <p14:sldId id="259"/>
            <p14:sldId id="281"/>
            <p14:sldId id="296"/>
            <p14:sldId id="297"/>
            <p14:sldId id="289"/>
            <p14:sldId id="312"/>
            <p14:sldId id="307"/>
            <p14:sldId id="311"/>
            <p14:sldId id="308"/>
            <p14:sldId id="310"/>
            <p14:sldId id="278"/>
            <p14:sldId id="260"/>
            <p14:sldId id="262"/>
            <p14:sldId id="302"/>
            <p14:sldId id="309"/>
          </p14:sldIdLst>
        </p14:section>
        <p14:section name="Untitled Section" id="{B85FDE03-974D-49AA-8599-1911C4C99B08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979" autoAdjust="0"/>
  </p:normalViewPr>
  <p:slideViewPr>
    <p:cSldViewPr snapToGrid="0">
      <p:cViewPr varScale="1">
        <p:scale>
          <a:sx n="55" d="100"/>
          <a:sy n="55" d="100"/>
        </p:scale>
        <p:origin x="10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0CBC6-48B8-461F-B301-0152ECCD283B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B18CF0-AC67-4DEB-9218-F1673D53F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8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6931E-1FE9-417C-BBB1-FC53C96FA6B7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29FD2-9ACC-465D-B8EE-FE1B6827BB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69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627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3E5C18E1-C0E9-4D86-BB3F-978ED716ED02}" type="slidenum">
              <a:rPr lang="en-US" altLang="en-US"/>
              <a:pPr eaLnBrk="1" hangingPunct="1"/>
              <a:t>6</a:t>
            </a:fld>
            <a:endParaRPr lang="en-US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805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3153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42D65-FE78-42EF-9ADC-1F067993D1E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32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42D65-FE78-42EF-9ADC-1F067993D1E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91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551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95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29FD2-9ACC-465D-B8EE-FE1B6827BB4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96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26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362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51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4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6"/>
          <p:cNvGrpSpPr/>
          <p:nvPr/>
        </p:nvGrpSpPr>
        <p:grpSpPr>
          <a:xfrm>
            <a:off x="-6" y="54"/>
            <a:ext cx="9429907" cy="1769753"/>
            <a:chOff x="-4" y="40"/>
            <a:chExt cx="7072430" cy="1327315"/>
          </a:xfrm>
        </p:grpSpPr>
        <p:sp>
          <p:nvSpPr>
            <p:cNvPr id="83" name="Google Shape;83;p6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84" name="Google Shape;84;p6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85" name="Google Shape;85;p6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6" name="Google Shape;86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87" name="Google Shape;87;p6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88" name="Google Shape;88;p6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89" name="Google Shape;89;p6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90" name="Google Shape;90;p6"/>
          <p:cNvGrpSpPr/>
          <p:nvPr/>
        </p:nvGrpSpPr>
        <p:grpSpPr>
          <a:xfrm>
            <a:off x="9262456" y="5963632"/>
            <a:ext cx="2937107" cy="894393"/>
            <a:chOff x="5575242" y="4472723"/>
            <a:chExt cx="2202830" cy="670795"/>
          </a:xfrm>
        </p:grpSpPr>
        <p:sp>
          <p:nvSpPr>
            <p:cNvPr id="91" name="Google Shape;91;p6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2" name="Google Shape;92;p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93" name="Google Shape;93;p6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94;p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5" name="Google Shape;95;p6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96" name="Google Shape;96;p6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98" name="Google Shape;98;p6"/>
          <p:cNvSpPr txBox="1">
            <a:spLocks noGrp="1"/>
          </p:cNvSpPr>
          <p:nvPr>
            <p:ph type="title"/>
          </p:nvPr>
        </p:nvSpPr>
        <p:spPr>
          <a:xfrm>
            <a:off x="1085700" y="523433"/>
            <a:ext cx="7011200" cy="10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6"/>
          <p:cNvSpPr txBox="1">
            <a:spLocks noGrp="1"/>
          </p:cNvSpPr>
          <p:nvPr>
            <p:ph type="body" idx="1"/>
          </p:nvPr>
        </p:nvSpPr>
        <p:spPr>
          <a:xfrm>
            <a:off x="1085700" y="2050651"/>
            <a:ext cx="4504400" cy="3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▰"/>
              <a:defRPr sz="2667"/>
            </a:lvl1pPr>
            <a:lvl2pPr marL="1219170" lvl="1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2pPr>
            <a:lvl3pPr marL="1828754" lvl="2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3pPr>
            <a:lvl4pPr marL="2438339" lvl="3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4pPr>
            <a:lvl5pPr marL="3047924" lvl="4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5pPr>
            <a:lvl6pPr marL="3657509" lvl="5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6pPr>
            <a:lvl7pPr marL="4267093" lvl="6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7pPr>
            <a:lvl8pPr marL="4876678" lvl="7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8pPr>
            <a:lvl9pPr marL="5486263" lvl="8" indent="-474121">
              <a:spcBef>
                <a:spcPts val="1333"/>
              </a:spcBef>
              <a:spcAft>
                <a:spcPts val="1333"/>
              </a:spcAft>
              <a:buSzPts val="2000"/>
              <a:buChar char="▻"/>
              <a:defRPr sz="2667"/>
            </a:lvl9pPr>
          </a:lstStyle>
          <a:p>
            <a:endParaRPr/>
          </a:p>
        </p:txBody>
      </p:sp>
      <p:sp>
        <p:nvSpPr>
          <p:cNvPr id="100" name="Google Shape;100;p6"/>
          <p:cNvSpPr txBox="1">
            <a:spLocks noGrp="1"/>
          </p:cNvSpPr>
          <p:nvPr>
            <p:ph type="body" idx="2"/>
          </p:nvPr>
        </p:nvSpPr>
        <p:spPr>
          <a:xfrm>
            <a:off x="5861497" y="2050651"/>
            <a:ext cx="4504400" cy="36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>
              <a:spcBef>
                <a:spcPts val="800"/>
              </a:spcBef>
              <a:spcAft>
                <a:spcPts val="0"/>
              </a:spcAft>
              <a:buSzPts val="2000"/>
              <a:buChar char="▰"/>
              <a:defRPr sz="2667"/>
            </a:lvl1pPr>
            <a:lvl2pPr marL="1219170" lvl="1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2pPr>
            <a:lvl3pPr marL="1828754" lvl="2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3pPr>
            <a:lvl4pPr marL="2438339" lvl="3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4pPr>
            <a:lvl5pPr marL="3047924" lvl="4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5pPr>
            <a:lvl6pPr marL="3657509" lvl="5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6pPr>
            <a:lvl7pPr marL="4267093" lvl="6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7pPr>
            <a:lvl8pPr marL="4876678" lvl="7" indent="-474121">
              <a:spcBef>
                <a:spcPts val="1333"/>
              </a:spcBef>
              <a:spcAft>
                <a:spcPts val="0"/>
              </a:spcAft>
              <a:buSzPts val="2000"/>
              <a:buChar char="▻"/>
              <a:defRPr sz="2667"/>
            </a:lvl8pPr>
            <a:lvl9pPr marL="5486263" lvl="8" indent="-474121">
              <a:spcBef>
                <a:spcPts val="1333"/>
              </a:spcBef>
              <a:spcAft>
                <a:spcPts val="1333"/>
              </a:spcAft>
              <a:buSzPts val="2000"/>
              <a:buChar char="▻"/>
              <a:defRPr sz="2667"/>
            </a:lvl9pPr>
          </a:lstStyle>
          <a:p>
            <a:endParaRPr/>
          </a:p>
        </p:txBody>
      </p:sp>
      <p:sp>
        <p:nvSpPr>
          <p:cNvPr id="101" name="Google Shape;101;p6"/>
          <p:cNvSpPr txBox="1">
            <a:spLocks noGrp="1"/>
          </p:cNvSpPr>
          <p:nvPr>
            <p:ph type="sldNum" idx="12"/>
          </p:nvPr>
        </p:nvSpPr>
        <p:spPr>
          <a:xfrm>
            <a:off x="10157333" y="6182000"/>
            <a:ext cx="1983200" cy="4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9978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72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129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41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52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9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9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6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24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916B5-2436-4D79-A43E-87FFF7E60309}" type="datetimeFigureOut">
              <a:rPr lang="en-US" smtClean="0"/>
              <a:t>12/10/2023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6D545-183C-467A-9EB2-FC8667B2D3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5.xml"/><Relationship Id="rId4" Type="http://schemas.openxmlformats.org/officeDocument/2006/relationships/image" Target="../media/image2.gif"/><Relationship Id="rId9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9">
            <a:extLst>
              <a:ext uri="{FF2B5EF4-FFF2-40B4-BE49-F238E27FC236}">
                <a16:creationId xmlns:a16="http://schemas.microsoft.com/office/drawing/2014/main" id="{DAD25D4A-D60A-3C93-4D33-2BD6A15CDEA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05100" y="2246313"/>
            <a:ext cx="6683375" cy="111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71"/>
              </a:avLst>
            </a:prstTxWarp>
          </a:bodyPr>
          <a:lstStyle/>
          <a:p>
            <a:pPr algn="ctr"/>
            <a:r>
              <a:rPr lang="en-US" sz="48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5$: PHÉP TÍNH LŨY THỪA VỚI SỐ MŨ TỰ NHIÊN</a:t>
            </a:r>
          </a:p>
        </p:txBody>
      </p:sp>
    </p:spTree>
    <p:extLst>
      <p:ext uri="{BB962C8B-B14F-4D97-AF65-F5344CB8AC3E}">
        <p14:creationId xmlns:p14="http://schemas.microsoft.com/office/powerpoint/2010/main" val="166063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281391" y="0"/>
            <a:ext cx="5927939" cy="698970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en-US" alt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64639" y="67888"/>
            <a:ext cx="58358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I. PHÉP NÂNG LÊN LŨY THỪA</a:t>
            </a:r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675557" y="2997711"/>
            <a:ext cx="1081088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600"/>
              <a:t>a</a:t>
            </a:r>
            <a:r>
              <a:rPr lang="en-US" altLang="en-US" sz="3600" baseline="30000"/>
              <a:t>n</a:t>
            </a:r>
            <a:endParaRPr lang="en-US" altLang="en-US" sz="3600"/>
          </a:p>
        </p:txBody>
      </p:sp>
      <p:sp>
        <p:nvSpPr>
          <p:cNvPr id="80" name="Line 23"/>
          <p:cNvSpPr>
            <a:spLocks noChangeShapeType="1"/>
          </p:cNvSpPr>
          <p:nvPr/>
        </p:nvSpPr>
        <p:spPr bwMode="auto">
          <a:xfrm flipV="1">
            <a:off x="1720132" y="2978661"/>
            <a:ext cx="1079500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Text Box 24"/>
          <p:cNvSpPr txBox="1">
            <a:spLocks noChangeArrowheads="1"/>
          </p:cNvSpPr>
          <p:nvPr/>
        </p:nvSpPr>
        <p:spPr bwMode="auto">
          <a:xfrm>
            <a:off x="2907582" y="2637350"/>
            <a:ext cx="1727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dirty="0"/>
              <a:t>a </a:t>
            </a:r>
            <a:r>
              <a:rPr lang="en-US" altLang="en-US" sz="3200" dirty="0" err="1"/>
              <a:t>mũ</a:t>
            </a:r>
            <a:r>
              <a:rPr lang="en-US" altLang="en-US" sz="3200" dirty="0"/>
              <a:t> n</a:t>
            </a:r>
          </a:p>
        </p:txBody>
      </p:sp>
      <p:sp>
        <p:nvSpPr>
          <p:cNvPr id="82" name="Line 25"/>
          <p:cNvSpPr>
            <a:spLocks noChangeShapeType="1"/>
          </p:cNvSpPr>
          <p:nvPr/>
        </p:nvSpPr>
        <p:spPr bwMode="auto">
          <a:xfrm>
            <a:off x="1758232" y="3573974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Text Box 26"/>
          <p:cNvSpPr txBox="1">
            <a:spLocks noChangeArrowheads="1"/>
          </p:cNvSpPr>
          <p:nvPr/>
        </p:nvSpPr>
        <p:spPr bwMode="auto">
          <a:xfrm>
            <a:off x="2932983" y="3218375"/>
            <a:ext cx="2124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/>
              <a:t>a luỹ thừa n</a:t>
            </a:r>
          </a:p>
        </p:txBody>
      </p:sp>
      <p:sp>
        <p:nvSpPr>
          <p:cNvPr id="84" name="Line 27"/>
          <p:cNvSpPr>
            <a:spLocks noChangeShapeType="1"/>
          </p:cNvSpPr>
          <p:nvPr/>
        </p:nvSpPr>
        <p:spPr bwMode="auto">
          <a:xfrm>
            <a:off x="1734421" y="3778761"/>
            <a:ext cx="1042987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800"/>
          </a:p>
        </p:txBody>
      </p:sp>
      <p:sp>
        <p:nvSpPr>
          <p:cNvPr id="85" name="Text Box 28"/>
          <p:cNvSpPr txBox="1">
            <a:spLocks noChangeArrowheads="1"/>
          </p:cNvSpPr>
          <p:nvPr/>
        </p:nvSpPr>
        <p:spPr bwMode="auto">
          <a:xfrm>
            <a:off x="2673026" y="3832745"/>
            <a:ext cx="4211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err="1"/>
              <a:t>luỹ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thừa</a:t>
            </a:r>
            <a:r>
              <a:rPr lang="en-US" altLang="en-US" sz="2800" dirty="0"/>
              <a:t> </a:t>
            </a:r>
            <a:r>
              <a:rPr lang="en-US" altLang="en-US" sz="2800" dirty="0" err="1"/>
              <a:t>bậc</a:t>
            </a:r>
            <a:r>
              <a:rPr lang="en-US" altLang="en-US" sz="2800" dirty="0"/>
              <a:t> n </a:t>
            </a:r>
            <a:r>
              <a:rPr lang="en-US" altLang="en-US" sz="2800" dirty="0" err="1"/>
              <a:t>của</a:t>
            </a:r>
            <a:r>
              <a:rPr lang="en-US" altLang="en-US" sz="2800" dirty="0"/>
              <a:t> a</a:t>
            </a:r>
          </a:p>
        </p:txBody>
      </p:sp>
      <p:sp>
        <p:nvSpPr>
          <p:cNvPr id="86" name="Text Box 8"/>
          <p:cNvSpPr txBox="1">
            <a:spLocks noChangeArrowheads="1"/>
          </p:cNvSpPr>
          <p:nvPr/>
        </p:nvSpPr>
        <p:spPr bwMode="auto">
          <a:xfrm>
            <a:off x="295784" y="5543362"/>
            <a:ext cx="598560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+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</a:t>
            </a:r>
            <a:r>
              <a:rPr lang="en-US" altLang="en-US" sz="2800" baseline="30000" dirty="0">
                <a:solidFill>
                  <a:srgbClr val="6600CC"/>
                </a:solidFill>
                <a:latin typeface="+mn-lt"/>
              </a:rPr>
              <a:t>2</a:t>
            </a:r>
            <a:r>
              <a:rPr lang="en-US" altLang="en-US" sz="2800" baseline="300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còn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được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gọi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là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bình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(hay </a:t>
            </a:r>
            <a:r>
              <a:rPr lang="en-US" altLang="en-US" sz="2800" dirty="0" err="1">
                <a:latin typeface="+mn-lt"/>
              </a:rPr>
              <a:t>bình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của</a:t>
            </a:r>
            <a:r>
              <a:rPr lang="en-US" altLang="en-US" sz="2800" dirty="0">
                <a:latin typeface="+mn-lt"/>
              </a:rPr>
              <a:t> a)</a:t>
            </a:r>
          </a:p>
        </p:txBody>
      </p:sp>
      <p:sp>
        <p:nvSpPr>
          <p:cNvPr id="87" name="Text Box 9"/>
          <p:cNvSpPr txBox="1">
            <a:spLocks noChangeArrowheads="1"/>
          </p:cNvSpPr>
          <p:nvPr/>
        </p:nvSpPr>
        <p:spPr bwMode="auto">
          <a:xfrm>
            <a:off x="295784" y="4586100"/>
            <a:ext cx="639849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+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</a:t>
            </a:r>
            <a:r>
              <a:rPr lang="en-US" altLang="en-US" sz="2800" baseline="30000" dirty="0">
                <a:solidFill>
                  <a:srgbClr val="6600CC"/>
                </a:solidFill>
                <a:latin typeface="+mn-lt"/>
              </a:rPr>
              <a:t>3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còn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được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gọi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là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lập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(hay </a:t>
            </a:r>
            <a:r>
              <a:rPr lang="en-US" altLang="en-US" sz="2800" dirty="0" err="1">
                <a:latin typeface="+mn-lt"/>
              </a:rPr>
              <a:t>lập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của</a:t>
            </a:r>
            <a:r>
              <a:rPr lang="en-US" altLang="en-US" sz="2800" dirty="0">
                <a:latin typeface="+mn-lt"/>
              </a:rPr>
              <a:t> a)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32519" y="843388"/>
            <a:ext cx="6261418" cy="993198"/>
            <a:chOff x="76601" y="3953140"/>
            <a:chExt cx="5905496" cy="895080"/>
          </a:xfrm>
          <a:solidFill>
            <a:srgbClr val="FFFF00"/>
          </a:solidFill>
        </p:grpSpPr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76601" y="4432163"/>
              <a:ext cx="5905496" cy="41605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                         n </a:t>
              </a:r>
              <a:r>
                <a:rPr lang="en-US" altLang="en-US" sz="2400" i="1" dirty="0" err="1">
                  <a:latin typeface="+mn-lt"/>
                  <a:cs typeface="Arial" panose="020B0604020202020204" pitchFamily="34" charset="0"/>
                </a:rPr>
                <a:t>thừa</a:t>
              </a: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en-US" sz="2400" i="1" dirty="0" err="1">
                  <a:latin typeface="+mn-lt"/>
                  <a:cs typeface="Arial" panose="020B0604020202020204" pitchFamily="34" charset="0"/>
                </a:rPr>
                <a:t>số</a:t>
              </a: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 a</a:t>
              </a:r>
            </a:p>
          </p:txBody>
        </p:sp>
        <p:sp>
          <p:nvSpPr>
            <p:cNvPr id="92" name="Text Box 15"/>
            <p:cNvSpPr txBox="1">
              <a:spLocks noChangeArrowheads="1"/>
            </p:cNvSpPr>
            <p:nvPr/>
          </p:nvSpPr>
          <p:spPr bwMode="auto">
            <a:xfrm>
              <a:off x="1515363" y="3953140"/>
              <a:ext cx="4466734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+mn-lt"/>
                  <a:cs typeface="Times New Roman" panose="02020603050405020304" pitchFamily="18" charset="0"/>
                </a:rPr>
                <a:t> a . a .  … . a     (n      N</a:t>
              </a:r>
              <a:r>
                <a:rPr lang="en-US" altLang="en-US" sz="2800" baseline="30000" dirty="0">
                  <a:latin typeface="+mn-lt"/>
                  <a:cs typeface="Times New Roman" panose="02020603050405020304" pitchFamily="18" charset="0"/>
                </a:rPr>
                <a:t>*</a:t>
              </a:r>
              <a:r>
                <a:rPr lang="en-US" altLang="en-US" sz="2800" dirty="0">
                  <a:latin typeface="+mn-lt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93" name="AutoShape 7"/>
            <p:cNvSpPr>
              <a:spLocks/>
            </p:cNvSpPr>
            <p:nvPr/>
          </p:nvSpPr>
          <p:spPr bwMode="auto">
            <a:xfrm rot="16200000">
              <a:off x="2222311" y="3938768"/>
              <a:ext cx="51967" cy="1046378"/>
            </a:xfrm>
            <a:prstGeom prst="leftBrace">
              <a:avLst>
                <a:gd name="adj1" fmla="val 150000"/>
                <a:gd name="adj2" fmla="val 50000"/>
              </a:avLst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>
                <a:latin typeface="+mn-lt"/>
                <a:cs typeface="Arial" panose="020B0604020202020204" pitchFamily="34" charset="0"/>
              </a:endParaRPr>
            </a:p>
          </p:txBody>
        </p:sp>
        <p:graphicFrame>
          <p:nvGraphicFramePr>
            <p:cNvPr id="94" name="Object 3"/>
            <p:cNvGraphicFramePr>
              <a:graphicFrameLocks noChangeAspect="1"/>
            </p:cNvGraphicFramePr>
            <p:nvPr/>
          </p:nvGraphicFramePr>
          <p:xfrm>
            <a:off x="3988416" y="4069412"/>
            <a:ext cx="3048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126725" imgH="126725" progId="Equation.DSMT4">
                    <p:embed/>
                  </p:oleObj>
                </mc:Choice>
                <mc:Fallback>
                  <p:oleObj name="Equation" r:id="rId2" imgW="126725" imgH="126725" progId="Equation.DSMT4">
                    <p:embed/>
                    <p:pic>
                      <p:nvPicPr>
                        <p:cNvPr id="94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8416" y="4069412"/>
                          <a:ext cx="3048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29943" y="897008"/>
            <a:ext cx="1734813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en-US" sz="2800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</a:t>
            </a:r>
          </a:p>
        </p:txBody>
      </p:sp>
      <p:sp>
        <p:nvSpPr>
          <p:cNvPr id="96" name="Text Box 21"/>
          <p:cNvSpPr txBox="1">
            <a:spLocks noChangeArrowheads="1"/>
          </p:cNvSpPr>
          <p:nvPr/>
        </p:nvSpPr>
        <p:spPr bwMode="auto">
          <a:xfrm>
            <a:off x="72065" y="1934671"/>
            <a:ext cx="624256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a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cơ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;  n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+mn-lt"/>
                <a:cs typeface="Arial" panose="020B0604020202020204" pitchFamily="34" charset="0"/>
              </a:rPr>
              <a:t>mũ</a:t>
            </a:r>
            <a:endParaRPr lang="en-US" altLang="en-US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6759828" y="291267"/>
            <a:ext cx="6062136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solidFill>
                  <a:srgbClr val="FFFF00"/>
                </a:solidFill>
              </a:rPr>
              <a:t>Ví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dụ</a:t>
            </a:r>
            <a:r>
              <a:rPr lang="en-US" altLang="en-US" sz="2800" b="1" dirty="0">
                <a:solidFill>
                  <a:srgbClr val="FFFF00"/>
                </a:solidFill>
              </a:rPr>
              <a:t> 1 </a:t>
            </a:r>
            <a:r>
              <a:rPr lang="en-US" altLang="en-US" sz="2800" dirty="0">
                <a:solidFill>
                  <a:schemeClr val="bg1"/>
                </a:solidFill>
              </a:rPr>
              <a:t>. </a:t>
            </a:r>
            <a:r>
              <a:rPr lang="en-US" altLang="en-US" sz="2800" dirty="0" err="1">
                <a:solidFill>
                  <a:schemeClr val="bg1"/>
                </a:solidFill>
              </a:rPr>
              <a:t>Viết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các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tích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sau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dưới</a:t>
            </a:r>
            <a:endParaRPr lang="en-US" altLang="en-US" sz="2800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dạng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một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lũy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thừa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</a:p>
          <a:p>
            <a:pPr marL="457200" indent="-457200" eaLnBrk="1" hangingPunct="1">
              <a:spcBef>
                <a:spcPct val="0"/>
              </a:spcBef>
              <a:buFontTx/>
              <a:buAutoNum type="alphaLcParenR"/>
            </a:pPr>
            <a:r>
              <a:rPr lang="en-US" altLang="en-US" sz="2800" b="1" dirty="0">
                <a:solidFill>
                  <a:schemeClr val="bg1"/>
                </a:solidFill>
              </a:rPr>
              <a:t>2 . 2 . 2 . 2 . 2                              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b) 3 . 3 . 3 . 3 . 3 . 3</a:t>
            </a:r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6832754" y="2035297"/>
            <a:ext cx="1061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 </a:t>
            </a:r>
            <a:r>
              <a:rPr lang="en-US" altLang="en-US" sz="2800" b="1" dirty="0" err="1">
                <a:solidFill>
                  <a:srgbClr val="FFFF00"/>
                </a:solidFill>
              </a:rPr>
              <a:t>Giải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endParaRPr lang="en-US" altLang="en-US" sz="2800" dirty="0">
              <a:solidFill>
                <a:srgbClr val="FFFF00"/>
              </a:solidFill>
            </a:endParaRPr>
          </a:p>
        </p:txBody>
      </p:sp>
      <p:sp>
        <p:nvSpPr>
          <p:cNvPr id="54" name="Rectangle 53"/>
          <p:cNvSpPr>
            <a:spLocks noChangeArrowheads="1"/>
          </p:cNvSpPr>
          <p:nvPr/>
        </p:nvSpPr>
        <p:spPr bwMode="auto">
          <a:xfrm>
            <a:off x="6942722" y="2533447"/>
            <a:ext cx="38527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a) 2 . 2 . 2 . 2 . 2 = </a:t>
            </a:r>
            <a:r>
              <a:rPr lang="en-US" altLang="en-US" sz="2800" b="1" dirty="0">
                <a:solidFill>
                  <a:srgbClr val="FFFF00"/>
                </a:solidFill>
              </a:rPr>
              <a:t>2</a:t>
            </a:r>
            <a:r>
              <a:rPr lang="en-US" altLang="en-US" sz="2800" b="1" baseline="30000" dirty="0">
                <a:solidFill>
                  <a:srgbClr val="FFFF00"/>
                </a:solidFill>
              </a:rPr>
              <a:t>5</a:t>
            </a:r>
            <a:r>
              <a:rPr lang="en-US" altLang="en-US" sz="2800" b="1" dirty="0">
                <a:solidFill>
                  <a:srgbClr val="FFFF00"/>
                </a:solidFill>
              </a:rPr>
              <a:t> </a:t>
            </a:r>
            <a:endParaRPr lang="en-US" altLang="en-US" sz="2800" dirty="0">
              <a:solidFill>
                <a:srgbClr val="FFFF00"/>
              </a:solidFill>
            </a:endParaRPr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6942721" y="3209091"/>
            <a:ext cx="4550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b) 3 . 3 . 3 . 3 . 3 . 3 = </a:t>
            </a:r>
            <a:r>
              <a:rPr lang="en-US" altLang="en-US" sz="2800" b="1" dirty="0">
                <a:solidFill>
                  <a:srgbClr val="FFFF00"/>
                </a:solidFill>
              </a:rPr>
              <a:t>3</a:t>
            </a:r>
            <a:r>
              <a:rPr lang="en-US" altLang="en-US" sz="2800" b="1" baseline="30000" dirty="0">
                <a:solidFill>
                  <a:srgbClr val="FFFF00"/>
                </a:solidFill>
              </a:rPr>
              <a:t>6</a:t>
            </a:r>
            <a:endParaRPr lang="en-US" altLang="en-US" sz="2800" dirty="0">
              <a:solidFill>
                <a:srgbClr val="FFFF00"/>
              </a:solidFill>
            </a:endParaRPr>
          </a:p>
        </p:txBody>
      </p:sp>
      <p:sp>
        <p:nvSpPr>
          <p:cNvPr id="60" name="AutoShape 5"/>
          <p:cNvSpPr>
            <a:spLocks noChangeArrowheads="1"/>
          </p:cNvSpPr>
          <p:nvPr/>
        </p:nvSpPr>
        <p:spPr bwMode="auto">
          <a:xfrm>
            <a:off x="6100453" y="4784168"/>
            <a:ext cx="5742167" cy="1961422"/>
          </a:xfrm>
          <a:prstGeom prst="cloudCallout">
            <a:avLst>
              <a:gd name="adj1" fmla="val 36423"/>
              <a:gd name="adj2" fmla="val 13088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chemeClr val="bg1"/>
                </a:solidFill>
              </a:rPr>
              <a:t>Đọc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các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lũy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thừa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phần</a:t>
            </a:r>
            <a:r>
              <a:rPr lang="en-US" altLang="en-US" sz="3200" dirty="0">
                <a:solidFill>
                  <a:schemeClr val="bg1"/>
                </a:solidFill>
              </a:rPr>
              <a:t> a, b </a:t>
            </a:r>
            <a:r>
              <a:rPr lang="en-US" altLang="en-US" sz="3200" dirty="0" err="1">
                <a:solidFill>
                  <a:schemeClr val="bg1"/>
                </a:solidFill>
              </a:rPr>
              <a:t>và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nêu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cơ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số</a:t>
            </a:r>
            <a:r>
              <a:rPr lang="en-US" altLang="en-US" sz="3200" dirty="0">
                <a:solidFill>
                  <a:schemeClr val="bg1"/>
                </a:solidFill>
              </a:rPr>
              <a:t> , </a:t>
            </a:r>
            <a:r>
              <a:rPr lang="en-US" altLang="en-US" sz="3200" dirty="0" err="1">
                <a:solidFill>
                  <a:schemeClr val="bg1"/>
                </a:solidFill>
              </a:rPr>
              <a:t>số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mũ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của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</a:rPr>
              <a:t>chúng</a:t>
            </a:r>
            <a:endParaRPr lang="en-US" altLang="en-US" sz="3200" dirty="0">
              <a:solidFill>
                <a:schemeClr val="bg1"/>
              </a:solidFill>
            </a:endParaRPr>
          </a:p>
        </p:txBody>
      </p:sp>
      <p:pic>
        <p:nvPicPr>
          <p:cNvPr id="61" name="Picture 21" descr="j02321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5916" y="5719556"/>
            <a:ext cx="1977681" cy="121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483585"/>
              </p:ext>
            </p:extLst>
          </p:nvPr>
        </p:nvGraphicFramePr>
        <p:xfrm>
          <a:off x="4114800" y="22098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198720" progId="Equation.DSMT4">
                  <p:embed/>
                </p:oleObj>
              </mc:Choice>
              <mc:Fallback>
                <p:oleObj name="Equation" r:id="rId5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800" y="22098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154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3" grpId="0"/>
      <p:bldP spid="54" grpId="0"/>
      <p:bldP spid="57" grpId="0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03940" y="259561"/>
            <a:ext cx="5927939" cy="684916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en-US" altLang="en-US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44475" y="734671"/>
            <a:ext cx="58358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I. PHÉP NÂNG LÊN LŨY THỪA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246"/>
            <a:ext cx="12192000" cy="7334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   LŨY THỪA VỚI SỐ MŨ TỰ NHIÊN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293491">
            <a:off x="214119" y="522445"/>
            <a:ext cx="318331" cy="424451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1506625" y="1355223"/>
            <a:ext cx="4466734" cy="1043806"/>
            <a:chOff x="1515363" y="3953140"/>
            <a:chExt cx="4466734" cy="940688"/>
          </a:xfrm>
        </p:grpSpPr>
        <p:sp>
          <p:nvSpPr>
            <p:cNvPr id="63" name="Text Box 9"/>
            <p:cNvSpPr txBox="1">
              <a:spLocks noChangeArrowheads="1"/>
            </p:cNvSpPr>
            <p:nvPr/>
          </p:nvSpPr>
          <p:spPr bwMode="auto">
            <a:xfrm>
              <a:off x="1633199" y="4432163"/>
              <a:ext cx="1892431" cy="461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n </a:t>
              </a:r>
              <a:r>
                <a:rPr lang="en-US" altLang="en-US" sz="2400" i="1" dirty="0" err="1">
                  <a:latin typeface="+mn-lt"/>
                  <a:cs typeface="Arial" panose="020B0604020202020204" pitchFamily="34" charset="0"/>
                </a:rPr>
                <a:t>thừa</a:t>
              </a: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en-US" sz="2400" i="1" dirty="0" err="1">
                  <a:latin typeface="+mn-lt"/>
                  <a:cs typeface="Arial" panose="020B0604020202020204" pitchFamily="34" charset="0"/>
                </a:rPr>
                <a:t>số</a:t>
              </a:r>
              <a:r>
                <a:rPr lang="en-US" altLang="en-US" sz="2400" i="1" dirty="0">
                  <a:latin typeface="+mn-lt"/>
                  <a:cs typeface="Arial" panose="020B0604020202020204" pitchFamily="34" charset="0"/>
                </a:rPr>
                <a:t> a</a:t>
              </a:r>
            </a:p>
          </p:txBody>
        </p:sp>
        <p:sp>
          <p:nvSpPr>
            <p:cNvPr id="64" name="Text Box 15"/>
            <p:cNvSpPr txBox="1">
              <a:spLocks noChangeArrowheads="1"/>
            </p:cNvSpPr>
            <p:nvPr/>
          </p:nvSpPr>
          <p:spPr bwMode="auto">
            <a:xfrm>
              <a:off x="1515363" y="3953140"/>
              <a:ext cx="4466734" cy="52322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dirty="0">
                  <a:latin typeface="+mn-lt"/>
                  <a:cs typeface="Times New Roman" panose="02020603050405020304" pitchFamily="18" charset="0"/>
                </a:rPr>
                <a:t> a . a .  … . a     (n      N</a:t>
              </a:r>
              <a:r>
                <a:rPr lang="en-US" altLang="en-US" sz="2800" baseline="30000" dirty="0">
                  <a:latin typeface="+mn-lt"/>
                  <a:cs typeface="Times New Roman" panose="02020603050405020304" pitchFamily="18" charset="0"/>
                </a:rPr>
                <a:t>*</a:t>
              </a:r>
              <a:r>
                <a:rPr lang="en-US" altLang="en-US" sz="2800" dirty="0">
                  <a:latin typeface="+mn-lt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65" name="AutoShape 7"/>
            <p:cNvSpPr>
              <a:spLocks/>
            </p:cNvSpPr>
            <p:nvPr/>
          </p:nvSpPr>
          <p:spPr bwMode="auto">
            <a:xfrm rot="16200000">
              <a:off x="2222311" y="3938768"/>
              <a:ext cx="51967" cy="1046378"/>
            </a:xfrm>
            <a:prstGeom prst="leftBrace">
              <a:avLst>
                <a:gd name="adj1" fmla="val 150000"/>
                <a:gd name="adj2" fmla="val 50000"/>
              </a:avLst>
            </a:prstGeom>
            <a:solidFill>
              <a:schemeClr val="bg1"/>
            </a:solidFill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>
                <a:latin typeface="+mn-lt"/>
                <a:cs typeface="Arial" panose="020B0604020202020204" pitchFamily="34" charset="0"/>
              </a:endParaRPr>
            </a:p>
          </p:txBody>
        </p:sp>
        <p:graphicFrame>
          <p:nvGraphicFramePr>
            <p:cNvPr id="68" name="Object 3"/>
            <p:cNvGraphicFramePr>
              <a:graphicFrameLocks noChangeAspect="1"/>
            </p:cNvGraphicFramePr>
            <p:nvPr/>
          </p:nvGraphicFramePr>
          <p:xfrm>
            <a:off x="3988416" y="4069412"/>
            <a:ext cx="3048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26725" imgH="126725" progId="Equation.DSMT4">
                    <p:embed/>
                  </p:oleObj>
                </mc:Choice>
                <mc:Fallback>
                  <p:oleObj name="Equation" r:id="rId3" imgW="126725" imgH="126725" progId="Equation.DSMT4">
                    <p:embed/>
                    <p:pic>
                      <p:nvPicPr>
                        <p:cNvPr id="68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8416" y="4069412"/>
                          <a:ext cx="3048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4" name="Text Box 15"/>
          <p:cNvSpPr txBox="1">
            <a:spLocks noChangeArrowheads="1"/>
          </p:cNvSpPr>
          <p:nvPr/>
        </p:nvSpPr>
        <p:spPr bwMode="auto">
          <a:xfrm>
            <a:off x="595321" y="1408841"/>
            <a:ext cx="1118065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en-US" sz="2800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</a:t>
            </a:r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675557" y="2604417"/>
            <a:ext cx="1081088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600"/>
              <a:t>a</a:t>
            </a:r>
            <a:r>
              <a:rPr lang="en-US" altLang="en-US" sz="3600" baseline="30000"/>
              <a:t>n</a:t>
            </a:r>
            <a:endParaRPr lang="en-US" altLang="en-US" sz="3600"/>
          </a:p>
        </p:txBody>
      </p:sp>
      <p:sp>
        <p:nvSpPr>
          <p:cNvPr id="80" name="Line 23"/>
          <p:cNvSpPr>
            <a:spLocks noChangeShapeType="1"/>
          </p:cNvSpPr>
          <p:nvPr/>
        </p:nvSpPr>
        <p:spPr bwMode="auto">
          <a:xfrm flipV="1">
            <a:off x="1720132" y="2585367"/>
            <a:ext cx="1079500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Text Box 24"/>
          <p:cNvSpPr txBox="1">
            <a:spLocks noChangeArrowheads="1"/>
          </p:cNvSpPr>
          <p:nvPr/>
        </p:nvSpPr>
        <p:spPr bwMode="auto">
          <a:xfrm>
            <a:off x="2907582" y="2244056"/>
            <a:ext cx="1727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dirty="0"/>
              <a:t>a </a:t>
            </a:r>
            <a:r>
              <a:rPr lang="en-US" altLang="en-US" sz="3200" dirty="0" err="1"/>
              <a:t>mũ</a:t>
            </a:r>
            <a:r>
              <a:rPr lang="en-US" altLang="en-US" sz="3200" dirty="0"/>
              <a:t> n</a:t>
            </a:r>
          </a:p>
        </p:txBody>
      </p:sp>
      <p:sp>
        <p:nvSpPr>
          <p:cNvPr id="82" name="Line 25"/>
          <p:cNvSpPr>
            <a:spLocks noChangeShapeType="1"/>
          </p:cNvSpPr>
          <p:nvPr/>
        </p:nvSpPr>
        <p:spPr bwMode="auto">
          <a:xfrm>
            <a:off x="1758232" y="3180680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Text Box 26"/>
          <p:cNvSpPr txBox="1">
            <a:spLocks noChangeArrowheads="1"/>
          </p:cNvSpPr>
          <p:nvPr/>
        </p:nvSpPr>
        <p:spPr bwMode="auto">
          <a:xfrm>
            <a:off x="2932983" y="2825081"/>
            <a:ext cx="2124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/>
              <a:t>a luỹ thừa n</a:t>
            </a:r>
          </a:p>
        </p:txBody>
      </p:sp>
      <p:sp>
        <p:nvSpPr>
          <p:cNvPr id="84" name="Line 27"/>
          <p:cNvSpPr>
            <a:spLocks noChangeShapeType="1"/>
          </p:cNvSpPr>
          <p:nvPr/>
        </p:nvSpPr>
        <p:spPr bwMode="auto">
          <a:xfrm>
            <a:off x="1734421" y="3385467"/>
            <a:ext cx="1042987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800"/>
          </a:p>
        </p:txBody>
      </p:sp>
      <p:sp>
        <p:nvSpPr>
          <p:cNvPr id="85" name="Text Box 28"/>
          <p:cNvSpPr txBox="1">
            <a:spLocks noChangeArrowheads="1"/>
          </p:cNvSpPr>
          <p:nvPr/>
        </p:nvSpPr>
        <p:spPr bwMode="auto">
          <a:xfrm>
            <a:off x="2781540" y="3563867"/>
            <a:ext cx="4211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dirty="0" err="1"/>
              <a:t>luỹ</a:t>
            </a:r>
            <a:r>
              <a:rPr lang="en-US" altLang="en-US" sz="2800" dirty="0"/>
              <a:t> </a:t>
            </a:r>
            <a:r>
              <a:rPr lang="en-US" altLang="en-US" sz="2800" dirty="0" err="1"/>
              <a:t>thừa</a:t>
            </a:r>
            <a:r>
              <a:rPr lang="en-US" altLang="en-US" sz="2800" dirty="0"/>
              <a:t> </a:t>
            </a:r>
            <a:r>
              <a:rPr lang="en-US" altLang="en-US" sz="2800" dirty="0" err="1"/>
              <a:t>bậc</a:t>
            </a:r>
            <a:r>
              <a:rPr lang="en-US" altLang="en-US" sz="2800" dirty="0"/>
              <a:t> n </a:t>
            </a:r>
            <a:r>
              <a:rPr lang="en-US" altLang="en-US" sz="2800" dirty="0" err="1"/>
              <a:t>của</a:t>
            </a:r>
            <a:r>
              <a:rPr lang="en-US" altLang="en-US" sz="2800" dirty="0"/>
              <a:t> a</a:t>
            </a:r>
          </a:p>
        </p:txBody>
      </p:sp>
      <p:sp>
        <p:nvSpPr>
          <p:cNvPr id="86" name="Text Box 8"/>
          <p:cNvSpPr txBox="1">
            <a:spLocks noChangeArrowheads="1"/>
          </p:cNvSpPr>
          <p:nvPr/>
        </p:nvSpPr>
        <p:spPr bwMode="auto">
          <a:xfrm>
            <a:off x="295784" y="4369144"/>
            <a:ext cx="912352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+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</a:t>
            </a:r>
            <a:r>
              <a:rPr lang="en-US" altLang="en-US" sz="2800" baseline="30000" dirty="0">
                <a:solidFill>
                  <a:srgbClr val="6600CC"/>
                </a:solidFill>
                <a:latin typeface="+mn-lt"/>
              </a:rPr>
              <a:t>2</a:t>
            </a:r>
            <a:r>
              <a:rPr lang="en-US" altLang="en-US" sz="2800" baseline="300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còn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được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gọi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là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bình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         (hay </a:t>
            </a:r>
            <a:r>
              <a:rPr lang="en-US" altLang="en-US" sz="2800" dirty="0" err="1">
                <a:latin typeface="+mn-lt"/>
              </a:rPr>
              <a:t>bình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của</a:t>
            </a:r>
            <a:r>
              <a:rPr lang="en-US" altLang="en-US" sz="2800" dirty="0">
                <a:latin typeface="+mn-lt"/>
              </a:rPr>
              <a:t> a)</a:t>
            </a:r>
          </a:p>
        </p:txBody>
      </p:sp>
      <p:sp>
        <p:nvSpPr>
          <p:cNvPr id="87" name="Text Box 9"/>
          <p:cNvSpPr txBox="1">
            <a:spLocks noChangeArrowheads="1"/>
          </p:cNvSpPr>
          <p:nvPr/>
        </p:nvSpPr>
        <p:spPr bwMode="auto">
          <a:xfrm>
            <a:off x="260921" y="5732318"/>
            <a:ext cx="1183063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+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</a:t>
            </a:r>
            <a:r>
              <a:rPr lang="en-US" altLang="en-US" sz="2800" baseline="30000" dirty="0">
                <a:solidFill>
                  <a:srgbClr val="6600CC"/>
                </a:solidFill>
                <a:latin typeface="+mn-lt"/>
              </a:rPr>
              <a:t>3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còn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được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gọi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là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a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lập</a:t>
            </a:r>
            <a:r>
              <a:rPr lang="en-US" altLang="en-US" sz="2800" dirty="0">
                <a:solidFill>
                  <a:srgbClr val="6600CC"/>
                </a:solidFill>
                <a:latin typeface="+mn-lt"/>
              </a:rPr>
              <a:t> </a:t>
            </a:r>
            <a:r>
              <a:rPr lang="en-US" altLang="en-US" sz="2800" dirty="0" err="1">
                <a:solidFill>
                  <a:srgbClr val="6600CC"/>
                </a:solidFill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latin typeface="+mn-lt"/>
              </a:rPr>
              <a:t>         (hay </a:t>
            </a:r>
            <a:r>
              <a:rPr lang="en-US" altLang="en-US" sz="2800" dirty="0" err="1">
                <a:latin typeface="+mn-lt"/>
              </a:rPr>
              <a:t>lập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phương</a:t>
            </a:r>
            <a:r>
              <a:rPr lang="en-US" altLang="en-US" sz="2800" dirty="0">
                <a:latin typeface="+mn-lt"/>
              </a:rPr>
              <a:t> </a:t>
            </a:r>
            <a:r>
              <a:rPr lang="en-US" altLang="en-US" sz="2800" dirty="0" err="1">
                <a:latin typeface="+mn-lt"/>
              </a:rPr>
              <a:t>của</a:t>
            </a:r>
            <a:r>
              <a:rPr lang="en-US" altLang="en-US" sz="2800" dirty="0">
                <a:latin typeface="+mn-lt"/>
              </a:rPr>
              <a:t> a)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809475" y="1001599"/>
            <a:ext cx="548796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latin typeface="Arial" charset="0"/>
              </a:rPr>
              <a:t>Ví</a:t>
            </a:r>
            <a:r>
              <a:rPr lang="en-US" sz="28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charset="0"/>
              </a:rPr>
              <a:t>dụ</a:t>
            </a:r>
            <a:r>
              <a:rPr lang="en-US" sz="2800" b="1" dirty="0">
                <a:solidFill>
                  <a:srgbClr val="FF0000"/>
                </a:solidFill>
                <a:latin typeface="Arial" charset="0"/>
              </a:rPr>
              <a:t> 2</a:t>
            </a:r>
            <a:r>
              <a:rPr lang="en-US" sz="2800" b="1" dirty="0">
                <a:solidFill>
                  <a:srgbClr val="000066"/>
                </a:solidFill>
                <a:latin typeface="Arial" charset="0"/>
              </a:rPr>
              <a:t>. </a:t>
            </a:r>
            <a:r>
              <a:rPr lang="en-US" sz="2800" b="1" dirty="0" err="1">
                <a:latin typeface="Arial" charset="0"/>
              </a:rPr>
              <a:t>Tính</a:t>
            </a: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các</a:t>
            </a: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lũy</a:t>
            </a: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thừa</a:t>
            </a:r>
            <a:r>
              <a:rPr lang="en-US" sz="2800" b="1" dirty="0">
                <a:latin typeface="Arial" charset="0"/>
              </a:rPr>
              <a:t> </a:t>
            </a:r>
          </a:p>
          <a:p>
            <a:pPr marL="457200" indent="-457200">
              <a:buFontTx/>
              <a:buAutoNum type="alphaLcParenR"/>
              <a:defRPr/>
            </a:pPr>
            <a:r>
              <a:rPr lang="en-US" altLang="en-US" sz="2800" b="1" dirty="0">
                <a:solidFill>
                  <a:schemeClr val="bg1"/>
                </a:solidFill>
              </a:rPr>
              <a:t>7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2</a:t>
            </a:r>
            <a:endParaRPr lang="en-US" sz="2800" b="1" dirty="0">
              <a:latin typeface="Arial" charset="0"/>
            </a:endParaRPr>
          </a:p>
          <a:p>
            <a:pPr marL="457200" indent="-457200">
              <a:buFontTx/>
              <a:buAutoNum type="alphaLcParenR"/>
              <a:defRPr/>
            </a:pPr>
            <a:r>
              <a:rPr lang="en-US" altLang="en-US" sz="2800" b="1" dirty="0">
                <a:solidFill>
                  <a:schemeClr val="bg1"/>
                </a:solidFill>
              </a:rPr>
              <a:t>2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5</a:t>
            </a:r>
            <a:endParaRPr lang="en-US" altLang="en-US" sz="2800" b="1" dirty="0">
              <a:solidFill>
                <a:schemeClr val="bg1"/>
              </a:solidFill>
            </a:endParaRPr>
          </a:p>
          <a:p>
            <a:pPr marL="457200" indent="-457200">
              <a:buFontTx/>
              <a:buAutoNum type="alphaLcParenR"/>
              <a:defRPr/>
            </a:pPr>
            <a:r>
              <a:rPr lang="en-US" altLang="en-US" sz="2800" b="1" dirty="0">
                <a:solidFill>
                  <a:schemeClr val="bg1"/>
                </a:solidFill>
              </a:rPr>
              <a:t>6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3</a:t>
            </a:r>
            <a:endParaRPr lang="en-US" sz="2800" b="1" dirty="0">
              <a:latin typeface="Arial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219971" y="2680457"/>
            <a:ext cx="87457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Giải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760771" y="3587763"/>
            <a:ext cx="34156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a)  7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2</a:t>
            </a:r>
            <a:r>
              <a:rPr lang="en-US" altLang="en-US" sz="2800" b="1" dirty="0">
                <a:solidFill>
                  <a:schemeClr val="bg1"/>
                </a:solidFill>
              </a:rPr>
              <a:t> = 7 .7= 49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666472" y="4216244"/>
            <a:ext cx="5792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b)  2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5</a:t>
            </a:r>
            <a:r>
              <a:rPr lang="en-US" altLang="en-US" sz="2800" b="1" dirty="0">
                <a:solidFill>
                  <a:schemeClr val="bg1"/>
                </a:solidFill>
              </a:rPr>
              <a:t> = 2 . 2 . 2 . 2 . 2 . 2= 32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6472" y="4927141"/>
            <a:ext cx="50576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1"/>
                </a:solidFill>
              </a:rPr>
              <a:t>c)  6</a:t>
            </a:r>
            <a:r>
              <a:rPr lang="en-US" altLang="en-US" sz="2800" b="1" baseline="30000" dirty="0">
                <a:solidFill>
                  <a:schemeClr val="bg1"/>
                </a:solidFill>
              </a:rPr>
              <a:t>3</a:t>
            </a:r>
            <a:r>
              <a:rPr lang="en-US" altLang="en-US" sz="2800" b="1" dirty="0">
                <a:solidFill>
                  <a:schemeClr val="bg1"/>
                </a:solidFill>
              </a:rPr>
              <a:t> = 6 . 6 . 6 = 216</a:t>
            </a:r>
          </a:p>
        </p:txBody>
      </p:sp>
    </p:spTree>
    <p:extLst>
      <p:ext uri="{BB962C8B-B14F-4D97-AF65-F5344CB8AC3E}">
        <p14:creationId xmlns:p14="http://schemas.microsoft.com/office/powerpoint/2010/main" val="12765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"/>
          <p:cNvSpPr txBox="1">
            <a:spLocks noGrp="1"/>
          </p:cNvSpPr>
          <p:nvPr>
            <p:ph type="sldNum" idx="12"/>
          </p:nvPr>
        </p:nvSpPr>
        <p:spPr>
          <a:xfrm>
            <a:off x="10140685" y="6293161"/>
            <a:ext cx="1983200" cy="420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fld id="{00000000-1234-1234-1234-123412341234}" type="slidenum">
              <a:rPr lang="en"/>
              <a:pPr/>
              <a:t>12</a:t>
            </a:fld>
            <a:endParaRPr/>
          </a:p>
        </p:txBody>
      </p:sp>
      <p:grpSp>
        <p:nvGrpSpPr>
          <p:cNvPr id="5" name="Google Shape;857;p46"/>
          <p:cNvGrpSpPr/>
          <p:nvPr/>
        </p:nvGrpSpPr>
        <p:grpSpPr>
          <a:xfrm>
            <a:off x="283153" y="737137"/>
            <a:ext cx="412055" cy="537497"/>
            <a:chOff x="590250" y="244200"/>
            <a:chExt cx="407975" cy="532175"/>
          </a:xfrm>
        </p:grpSpPr>
        <p:sp>
          <p:nvSpPr>
            <p:cNvPr id="6" name="Google Shape;858;p46"/>
            <p:cNvSpPr/>
            <p:nvPr/>
          </p:nvSpPr>
          <p:spPr>
            <a:xfrm>
              <a:off x="623125" y="313625"/>
              <a:ext cx="375100" cy="462750"/>
            </a:xfrm>
            <a:custGeom>
              <a:avLst/>
              <a:gdLst/>
              <a:ahLst/>
              <a:cxnLst/>
              <a:rect l="l" t="t" r="r" b="b"/>
              <a:pathLst>
                <a:path w="15004" h="18510" fill="none" extrusionOk="0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859;p46"/>
            <p:cNvSpPr/>
            <p:nvPr/>
          </p:nvSpPr>
          <p:spPr>
            <a:xfrm>
              <a:off x="590250" y="2697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860;p46"/>
            <p:cNvSpPr/>
            <p:nvPr/>
          </p:nvSpPr>
          <p:spPr>
            <a:xfrm>
              <a:off x="796650" y="274025"/>
              <a:ext cx="45100" cy="45100"/>
            </a:xfrm>
            <a:custGeom>
              <a:avLst/>
              <a:gdLst/>
              <a:ahLst/>
              <a:cxnLst/>
              <a:rect l="l" t="t" r="r" b="b"/>
              <a:pathLst>
                <a:path w="1804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Google Shape;861;p46"/>
            <p:cNvSpPr/>
            <p:nvPr/>
          </p:nvSpPr>
          <p:spPr>
            <a:xfrm>
              <a:off x="713850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862;p46"/>
            <p:cNvSpPr/>
            <p:nvPr/>
          </p:nvSpPr>
          <p:spPr>
            <a:xfrm>
              <a:off x="631050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" name="Google Shape;863;p46"/>
            <p:cNvSpPr/>
            <p:nvPr/>
          </p:nvSpPr>
          <p:spPr>
            <a:xfrm>
              <a:off x="649925" y="5900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864;p46"/>
            <p:cNvSpPr/>
            <p:nvPr/>
          </p:nvSpPr>
          <p:spPr>
            <a:xfrm>
              <a:off x="649925" y="5346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" name="Google Shape;865;p46"/>
            <p:cNvSpPr/>
            <p:nvPr/>
          </p:nvSpPr>
          <p:spPr>
            <a:xfrm>
              <a:off x="649925" y="4798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866;p46"/>
            <p:cNvSpPr/>
            <p:nvPr/>
          </p:nvSpPr>
          <p:spPr>
            <a:xfrm>
              <a:off x="649925" y="4244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867;p46"/>
            <p:cNvSpPr/>
            <p:nvPr/>
          </p:nvSpPr>
          <p:spPr>
            <a:xfrm>
              <a:off x="879475" y="274025"/>
              <a:ext cx="45075" cy="45100"/>
            </a:xfrm>
            <a:custGeom>
              <a:avLst/>
              <a:gdLst/>
              <a:ahLst/>
              <a:cxnLst/>
              <a:rect l="l" t="t" r="r" b="b"/>
              <a:pathLst>
                <a:path w="1803" h="1804" fill="none" extrusionOk="0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868;p46"/>
            <p:cNvSpPr/>
            <p:nvPr/>
          </p:nvSpPr>
          <p:spPr>
            <a:xfrm>
              <a:off x="6548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" name="Google Shape;869;p46"/>
            <p:cNvSpPr/>
            <p:nvPr/>
          </p:nvSpPr>
          <p:spPr>
            <a:xfrm>
              <a:off x="7376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870;p46"/>
            <p:cNvSpPr/>
            <p:nvPr/>
          </p:nvSpPr>
          <p:spPr>
            <a:xfrm>
              <a:off x="820400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" name="Google Shape;871;p46"/>
            <p:cNvSpPr/>
            <p:nvPr/>
          </p:nvSpPr>
          <p:spPr>
            <a:xfrm>
              <a:off x="903225" y="244200"/>
              <a:ext cx="25" cy="51175"/>
            </a:xfrm>
            <a:custGeom>
              <a:avLst/>
              <a:gdLst/>
              <a:ahLst/>
              <a:cxnLst/>
              <a:rect l="l" t="t" r="r" b="b"/>
              <a:pathLst>
                <a:path w="1" h="2047" fill="none" extrusionOk="0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w="1217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43425" y="938820"/>
            <a:ext cx="769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2714" y="1811685"/>
            <a:ext cx="11771171" cy="1548377"/>
            <a:chOff x="233471" y="1484160"/>
            <a:chExt cx="8828378" cy="1161284"/>
          </a:xfrm>
        </p:grpSpPr>
        <p:sp>
          <p:nvSpPr>
            <p:cNvPr id="2" name="Rectangle 1"/>
            <p:cNvSpPr/>
            <p:nvPr/>
          </p:nvSpPr>
          <p:spPr>
            <a:xfrm>
              <a:off x="323295" y="1484160"/>
              <a:ext cx="1557157" cy="6232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32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3471" y="1952946"/>
              <a:ext cx="8828378" cy="692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Hoàn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bảng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bình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nhiên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lang="en-US" sz="3600" dirty="0" err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3600" dirty="0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10.</a:t>
              </a:r>
            </a:p>
          </p:txBody>
        </p:sp>
      </p:grp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064667"/>
              </p:ext>
            </p:extLst>
          </p:nvPr>
        </p:nvGraphicFramePr>
        <p:xfrm>
          <a:off x="343426" y="3453283"/>
          <a:ext cx="11356620" cy="1958254"/>
        </p:xfrm>
        <a:graphic>
          <a:graphicData uri="http://schemas.openxmlformats.org/drawingml/2006/table">
            <a:tbl>
              <a:tblPr firstRow="1" bandRow="1"/>
              <a:tblGrid>
                <a:gridCol w="1032420">
                  <a:extLst>
                    <a:ext uri="{9D8B030D-6E8A-4147-A177-3AD203B41FA5}">
                      <a16:colId xmlns:a16="http://schemas.microsoft.com/office/drawing/2014/main" val="2184213118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2174588560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1087220548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2156954724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3143282162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2722915211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3164707266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648768404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3468236000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1206168183"/>
                    </a:ext>
                  </a:extLst>
                </a:gridCol>
                <a:gridCol w="1032420">
                  <a:extLst>
                    <a:ext uri="{9D8B030D-6E8A-4147-A177-3AD203B41FA5}">
                      <a16:colId xmlns:a16="http://schemas.microsoft.com/office/drawing/2014/main" val="429634264"/>
                    </a:ext>
                  </a:extLst>
                </a:gridCol>
              </a:tblGrid>
              <a:tr h="9791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a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2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3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4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5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6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7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8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9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10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27252640"/>
                  </a:ext>
                </a:extLst>
              </a:tr>
              <a:tr h="9791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/>
                        <a:t>a</a:t>
                      </a:r>
                      <a:r>
                        <a:rPr lang="en-US" sz="3200" b="1" baseline="30000" dirty="0"/>
                        <a:t>2</a:t>
                      </a:r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vi-VN" sz="3200" b="1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994611782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553392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58698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64003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20126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76248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32371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48046" y="4593995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69844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819843" y="4583301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825148" y="4577347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</a:rPr>
              <a:t>?</a:t>
            </a:r>
            <a:endParaRPr lang="vi-VN" sz="32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61231" y="4577346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6536" y="4593994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4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6164" y="4577345"/>
            <a:ext cx="64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9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22050" y="4577345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16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70913" y="4615381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25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50349" y="4593993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36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19534" y="4577341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49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627782" y="4577341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64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713091" y="4593993"/>
            <a:ext cx="901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81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603444" y="4593992"/>
            <a:ext cx="976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100</a:t>
            </a:r>
            <a:endParaRPr lang="vi-VN" sz="3200" b="1" dirty="0">
              <a:solidFill>
                <a:srgbClr val="FF0000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0" y="1246"/>
            <a:ext cx="12192000" cy="7334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   LŨY THỪA VỚI SỐ MŨ TỰ NHIÊN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0" y="5565420"/>
            <a:ext cx="10719707" cy="5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1, 4, 9, 16,..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264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Đồng hồ đếm ngược 3 phút có âm thanh">
            <a:hlinkClick r:id="" action="ppaction://media"/>
            <a:extLst>
              <a:ext uri="{FF2B5EF4-FFF2-40B4-BE49-F238E27FC236}">
                <a16:creationId xmlns:a16="http://schemas.microsoft.com/office/drawing/2014/main" id="{83F8220A-9E8B-480A-9E67-C5D5B6B19B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38958" y="0"/>
            <a:ext cx="1653042" cy="929836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871525"/>
              </p:ext>
            </p:extLst>
          </p:nvPr>
        </p:nvGraphicFramePr>
        <p:xfrm>
          <a:off x="664369" y="720725"/>
          <a:ext cx="10707327" cy="3805085"/>
        </p:xfrm>
        <a:graphic>
          <a:graphicData uri="http://schemas.openxmlformats.org/drawingml/2006/table">
            <a:tbl>
              <a:tblPr firstRow="1" firstCol="1" bandRow="1"/>
              <a:tblGrid>
                <a:gridCol w="3459136">
                  <a:extLst>
                    <a:ext uri="{9D8B030D-6E8A-4147-A177-3AD203B41FA5}">
                      <a16:colId xmlns:a16="http://schemas.microsoft.com/office/drawing/2014/main" val="700711288"/>
                    </a:ext>
                  </a:extLst>
                </a:gridCol>
                <a:gridCol w="2052822">
                  <a:extLst>
                    <a:ext uri="{9D8B030D-6E8A-4147-A177-3AD203B41FA5}">
                      <a16:colId xmlns:a16="http://schemas.microsoft.com/office/drawing/2014/main" val="3597411713"/>
                    </a:ext>
                  </a:extLst>
                </a:gridCol>
                <a:gridCol w="1432976">
                  <a:extLst>
                    <a:ext uri="{9D8B030D-6E8A-4147-A177-3AD203B41FA5}">
                      <a16:colId xmlns:a16="http://schemas.microsoft.com/office/drawing/2014/main" val="2418782243"/>
                    </a:ext>
                  </a:extLst>
                </a:gridCol>
                <a:gridCol w="1444083">
                  <a:extLst>
                    <a:ext uri="{9D8B030D-6E8A-4147-A177-3AD203B41FA5}">
                      <a16:colId xmlns:a16="http://schemas.microsoft.com/office/drawing/2014/main" val="1202894024"/>
                    </a:ext>
                  </a:extLst>
                </a:gridCol>
                <a:gridCol w="2318310">
                  <a:extLst>
                    <a:ext uri="{9D8B030D-6E8A-4147-A177-3AD203B41FA5}">
                      <a16:colId xmlns:a16="http://schemas.microsoft.com/office/drawing/2014/main" val="4241470408"/>
                    </a:ext>
                  </a:extLst>
                </a:gridCol>
              </a:tblGrid>
              <a:tr h="13587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Lũy</a:t>
                      </a: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kern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thừa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Cơ  số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 mũ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 trị của lũy thừa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90435"/>
                  </a:ext>
                </a:extLst>
              </a:tr>
              <a:tr h="48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456280"/>
                  </a:ext>
                </a:extLst>
              </a:tr>
              <a:tr h="48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056753"/>
                  </a:ext>
                </a:extLst>
              </a:tr>
              <a:tr h="48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3200" b="1" kern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959278"/>
                  </a:ext>
                </a:extLst>
              </a:tr>
              <a:tr h="489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29907"/>
                  </a:ext>
                </a:extLst>
              </a:tr>
              <a:tr h="489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3200" b="1" kern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399626"/>
                  </a:ext>
                </a:extLst>
              </a:tr>
            </a:tbl>
          </a:graphicData>
        </a:graphic>
      </p:graphicFrame>
      <p:sp>
        <p:nvSpPr>
          <p:cNvPr id="13" name="Text Box 84"/>
          <p:cNvSpPr txBox="1">
            <a:spLocks noChangeArrowheads="1"/>
          </p:cNvSpPr>
          <p:nvPr/>
        </p:nvSpPr>
        <p:spPr bwMode="auto">
          <a:xfrm>
            <a:off x="9388424" y="2524956"/>
            <a:ext cx="14307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6</a:t>
            </a:r>
          </a:p>
        </p:txBody>
      </p:sp>
      <p:sp>
        <p:nvSpPr>
          <p:cNvPr id="14" name="Text Box 85"/>
          <p:cNvSpPr txBox="1">
            <a:spLocks noChangeArrowheads="1"/>
          </p:cNvSpPr>
          <p:nvPr/>
        </p:nvSpPr>
        <p:spPr bwMode="auto">
          <a:xfrm>
            <a:off x="9595999" y="2026814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64</a:t>
            </a:r>
          </a:p>
        </p:txBody>
      </p:sp>
      <p:sp>
        <p:nvSpPr>
          <p:cNvPr id="15" name="Text Box 87"/>
          <p:cNvSpPr txBox="1">
            <a:spLocks noChangeArrowheads="1"/>
          </p:cNvSpPr>
          <p:nvPr/>
        </p:nvSpPr>
        <p:spPr bwMode="auto">
          <a:xfrm>
            <a:off x="7950656" y="2040699"/>
            <a:ext cx="53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3</a:t>
            </a:r>
          </a:p>
        </p:txBody>
      </p:sp>
      <p:sp>
        <p:nvSpPr>
          <p:cNvPr id="16" name="Text Box 89"/>
          <p:cNvSpPr txBox="1">
            <a:spLocks noChangeArrowheads="1"/>
          </p:cNvSpPr>
          <p:nvPr/>
        </p:nvSpPr>
        <p:spPr bwMode="auto">
          <a:xfrm>
            <a:off x="6525116" y="2026814"/>
            <a:ext cx="534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4</a:t>
            </a:r>
          </a:p>
        </p:txBody>
      </p:sp>
      <p:sp>
        <p:nvSpPr>
          <p:cNvPr id="17" name="Text Box 88"/>
          <p:cNvSpPr txBox="1">
            <a:spLocks noChangeArrowheads="1"/>
          </p:cNvSpPr>
          <p:nvPr/>
        </p:nvSpPr>
        <p:spPr bwMode="auto">
          <a:xfrm>
            <a:off x="4614272" y="2521009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</a:pPr>
            <a:r>
              <a:rPr lang="en-US" sz="2800" dirty="0">
                <a:solidFill>
                  <a:srgbClr val="FF0000"/>
                </a:solidFill>
              </a:rPr>
              <a:t>6</a:t>
            </a:r>
            <a:r>
              <a:rPr lang="en-US" sz="2800" baseline="30000" dirty="0">
                <a:solidFill>
                  <a:srgbClr val="FF0000"/>
                </a:solidFill>
              </a:rPr>
              <a:t>1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 Box 90"/>
          <p:cNvSpPr txBox="1">
            <a:spLocks noChangeArrowheads="1"/>
          </p:cNvSpPr>
          <p:nvPr/>
        </p:nvSpPr>
        <p:spPr bwMode="auto">
          <a:xfrm>
            <a:off x="1793990" y="2590803"/>
            <a:ext cx="849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6</a:t>
            </a:r>
          </a:p>
        </p:txBody>
      </p:sp>
      <p:sp>
        <p:nvSpPr>
          <p:cNvPr id="19" name="Text Box 88"/>
          <p:cNvSpPr txBox="1">
            <a:spLocks noChangeArrowheads="1"/>
          </p:cNvSpPr>
          <p:nvPr/>
        </p:nvSpPr>
        <p:spPr bwMode="auto">
          <a:xfrm>
            <a:off x="6234507" y="3004992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</a:t>
            </a:r>
          </a:p>
        </p:txBody>
      </p:sp>
      <p:sp>
        <p:nvSpPr>
          <p:cNvPr id="20" name="Text Box 86"/>
          <p:cNvSpPr txBox="1">
            <a:spLocks noChangeArrowheads="1"/>
          </p:cNvSpPr>
          <p:nvPr/>
        </p:nvSpPr>
        <p:spPr bwMode="auto">
          <a:xfrm>
            <a:off x="7695233" y="3018643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10</a:t>
            </a:r>
          </a:p>
        </p:txBody>
      </p:sp>
      <p:sp>
        <p:nvSpPr>
          <p:cNvPr id="21" name="Text Box 86"/>
          <p:cNvSpPr txBox="1">
            <a:spLocks noChangeArrowheads="1"/>
          </p:cNvSpPr>
          <p:nvPr/>
        </p:nvSpPr>
        <p:spPr bwMode="auto">
          <a:xfrm>
            <a:off x="9620890" y="3044229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</a:t>
            </a:r>
          </a:p>
        </p:txBody>
      </p:sp>
      <p:sp>
        <p:nvSpPr>
          <p:cNvPr id="22" name="Text Box 90"/>
          <p:cNvSpPr txBox="1">
            <a:spLocks noChangeArrowheads="1"/>
          </p:cNvSpPr>
          <p:nvPr/>
        </p:nvSpPr>
        <p:spPr bwMode="auto">
          <a:xfrm>
            <a:off x="664369" y="3054000"/>
            <a:ext cx="3191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1. 1. 1.1.1.1.1.1.1.1</a:t>
            </a:r>
          </a:p>
        </p:txBody>
      </p:sp>
      <p:sp>
        <p:nvSpPr>
          <p:cNvPr id="25" name="Text Box 86"/>
          <p:cNvSpPr txBox="1">
            <a:spLocks noChangeArrowheads="1"/>
          </p:cNvSpPr>
          <p:nvPr/>
        </p:nvSpPr>
        <p:spPr bwMode="auto">
          <a:xfrm>
            <a:off x="7773284" y="3970126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5</a:t>
            </a:r>
          </a:p>
        </p:txBody>
      </p:sp>
      <p:sp>
        <p:nvSpPr>
          <p:cNvPr id="26" name="Text Box 88"/>
          <p:cNvSpPr txBox="1">
            <a:spLocks noChangeArrowheads="1"/>
          </p:cNvSpPr>
          <p:nvPr/>
        </p:nvSpPr>
        <p:spPr bwMode="auto">
          <a:xfrm>
            <a:off x="6316960" y="4011154"/>
            <a:ext cx="10080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10</a:t>
            </a:r>
          </a:p>
        </p:txBody>
      </p:sp>
      <p:sp>
        <p:nvSpPr>
          <p:cNvPr id="27" name="Text Box 90"/>
          <p:cNvSpPr txBox="1">
            <a:spLocks noChangeArrowheads="1"/>
          </p:cNvSpPr>
          <p:nvPr/>
        </p:nvSpPr>
        <p:spPr bwMode="auto">
          <a:xfrm>
            <a:off x="1161927" y="3515174"/>
            <a:ext cx="19756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2. 2. 2. 2 </a:t>
            </a:r>
          </a:p>
        </p:txBody>
      </p:sp>
      <p:sp>
        <p:nvSpPr>
          <p:cNvPr id="28" name="Text Box 83"/>
          <p:cNvSpPr txBox="1">
            <a:spLocks noChangeArrowheads="1"/>
          </p:cNvSpPr>
          <p:nvPr/>
        </p:nvSpPr>
        <p:spPr bwMode="auto">
          <a:xfrm>
            <a:off x="7706962" y="3470061"/>
            <a:ext cx="10080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4</a:t>
            </a:r>
          </a:p>
        </p:txBody>
      </p:sp>
      <p:sp>
        <p:nvSpPr>
          <p:cNvPr id="29" name="Text Box 90"/>
          <p:cNvSpPr txBox="1">
            <a:spLocks noChangeArrowheads="1"/>
          </p:cNvSpPr>
          <p:nvPr/>
        </p:nvSpPr>
        <p:spPr bwMode="auto">
          <a:xfrm>
            <a:off x="622737" y="4032619"/>
            <a:ext cx="3191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10. 10. 10.10.10</a:t>
            </a:r>
          </a:p>
        </p:txBody>
      </p:sp>
      <p:sp>
        <p:nvSpPr>
          <p:cNvPr id="30" name="Text Box 90"/>
          <p:cNvSpPr txBox="1">
            <a:spLocks noChangeArrowheads="1"/>
          </p:cNvSpPr>
          <p:nvPr/>
        </p:nvSpPr>
        <p:spPr bwMode="auto">
          <a:xfrm>
            <a:off x="9417252" y="4028672"/>
            <a:ext cx="1605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100 000</a:t>
            </a:r>
          </a:p>
        </p:txBody>
      </p:sp>
      <p:sp>
        <p:nvSpPr>
          <p:cNvPr id="31" name="Text Box 90"/>
          <p:cNvSpPr txBox="1">
            <a:spLocks noChangeArrowheads="1"/>
          </p:cNvSpPr>
          <p:nvPr/>
        </p:nvSpPr>
        <p:spPr bwMode="auto">
          <a:xfrm>
            <a:off x="4638025" y="3515174"/>
            <a:ext cx="849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82F00"/>
                </a:solidFill>
              </a:rPr>
              <a:t>2</a:t>
            </a:r>
            <a:r>
              <a:rPr lang="en-US" altLang="en-US" sz="2800" b="1" baseline="30000" dirty="0">
                <a:solidFill>
                  <a:srgbClr val="F82F00"/>
                </a:solidFill>
              </a:rPr>
              <a:t>4</a:t>
            </a:r>
            <a:endParaRPr lang="en-US" altLang="en-US" sz="2800" b="1" dirty="0">
              <a:solidFill>
                <a:srgbClr val="F82F00"/>
              </a:solidFill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1133688" y="4728163"/>
            <a:ext cx="56589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/>
              <a:t>e)10</a:t>
            </a:r>
            <a:r>
              <a:rPr lang="en-US" altLang="en-US" sz="2800" b="1" baseline="30000" dirty="0"/>
              <a:t>5</a:t>
            </a:r>
            <a:r>
              <a:rPr lang="en-US" altLang="en-US" sz="2800" b="1" dirty="0"/>
              <a:t> = 10.10.10.10.10 = </a:t>
            </a:r>
            <a:r>
              <a:rPr lang="en-US" altLang="en-US" sz="2800" b="1" dirty="0">
                <a:solidFill>
                  <a:srgbClr val="FF0000"/>
                </a:solidFill>
              </a:rPr>
              <a:t>100 000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9315969" y="6254230"/>
            <a:ext cx="21291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i="1" dirty="0">
                <a:solidFill>
                  <a:srgbClr val="6600CC"/>
                </a:solidFill>
              </a:rPr>
              <a:t>n</a:t>
            </a:r>
            <a:r>
              <a:rPr lang="en-US" altLang="en-US" sz="2800" b="1" i="1" dirty="0"/>
              <a:t> </a:t>
            </a:r>
            <a:r>
              <a:rPr lang="en-US" altLang="en-US" sz="2800" b="1" i="1" dirty="0" err="1"/>
              <a:t>chữ</a:t>
            </a:r>
            <a:r>
              <a:rPr lang="en-US" altLang="en-US" sz="2800" b="1" i="1" dirty="0"/>
              <a:t> </a:t>
            </a:r>
            <a:r>
              <a:rPr lang="en-US" altLang="en-US" sz="2800" b="1" i="1" dirty="0" err="1"/>
              <a:t>số</a:t>
            </a:r>
            <a:r>
              <a:rPr lang="en-US" altLang="en-US" sz="2800" b="1" i="1" dirty="0"/>
              <a:t> 0</a:t>
            </a: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8183485" y="5806821"/>
            <a:ext cx="2692700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/>
              <a:t>         </a:t>
            </a:r>
            <a:r>
              <a:rPr lang="en-US" altLang="en-US" sz="2800" b="1" dirty="0"/>
              <a:t>  1 0 … 0        </a:t>
            </a:r>
          </a:p>
        </p:txBody>
      </p:sp>
      <p:sp>
        <p:nvSpPr>
          <p:cNvPr id="36" name="AutoShape 7"/>
          <p:cNvSpPr>
            <a:spLocks/>
          </p:cNvSpPr>
          <p:nvPr/>
        </p:nvSpPr>
        <p:spPr bwMode="auto">
          <a:xfrm rot="16200000">
            <a:off x="10191734" y="5994163"/>
            <a:ext cx="45719" cy="697587"/>
          </a:xfrm>
          <a:prstGeom prst="leftBrace">
            <a:avLst>
              <a:gd name="adj1" fmla="val 1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195566" y="5849525"/>
            <a:ext cx="85204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</a:rPr>
              <a:t>*) </a:t>
            </a:r>
            <a:r>
              <a:rPr lang="en-US" altLang="en-US" sz="2800" b="1" dirty="0" err="1">
                <a:solidFill>
                  <a:srgbClr val="CC3300"/>
                </a:solidFill>
              </a:rPr>
              <a:t>Với</a:t>
            </a:r>
            <a:r>
              <a:rPr lang="en-US" altLang="en-US" sz="2800" b="1" dirty="0">
                <a:solidFill>
                  <a:srgbClr val="CC3300"/>
                </a:solidFill>
              </a:rPr>
              <a:t> n </a:t>
            </a:r>
            <a:r>
              <a:rPr lang="en-US" altLang="en-US" sz="2800" b="1" dirty="0" err="1">
                <a:solidFill>
                  <a:srgbClr val="CC3300"/>
                </a:solidFill>
              </a:rPr>
              <a:t>số</a:t>
            </a:r>
            <a:r>
              <a:rPr lang="en-US" altLang="en-US" sz="2800" b="1" dirty="0">
                <a:solidFill>
                  <a:srgbClr val="CC3300"/>
                </a:solidFill>
              </a:rPr>
              <a:t> </a:t>
            </a:r>
            <a:r>
              <a:rPr lang="en-US" altLang="en-US" sz="2800" b="1" dirty="0" err="1">
                <a:solidFill>
                  <a:srgbClr val="CC3300"/>
                </a:solidFill>
              </a:rPr>
              <a:t>tự</a:t>
            </a:r>
            <a:r>
              <a:rPr lang="en-US" altLang="en-US" sz="2800" b="1" dirty="0">
                <a:solidFill>
                  <a:srgbClr val="CC3300"/>
                </a:solidFill>
              </a:rPr>
              <a:t> </a:t>
            </a:r>
            <a:r>
              <a:rPr lang="en-US" altLang="en-US" sz="2800" b="1" dirty="0" err="1">
                <a:solidFill>
                  <a:srgbClr val="CC3300"/>
                </a:solidFill>
              </a:rPr>
              <a:t>nhiên</a:t>
            </a:r>
            <a:r>
              <a:rPr lang="en-US" altLang="en-US" sz="2800" b="1" dirty="0">
                <a:solidFill>
                  <a:srgbClr val="CC3300"/>
                </a:solidFill>
              </a:rPr>
              <a:t> </a:t>
            </a:r>
            <a:r>
              <a:rPr lang="en-US" altLang="en-US" sz="2800" b="1" dirty="0" err="1">
                <a:solidFill>
                  <a:srgbClr val="CC3300"/>
                </a:solidFill>
              </a:rPr>
              <a:t>khác</a:t>
            </a:r>
            <a:r>
              <a:rPr lang="en-US" altLang="en-US" sz="2800" b="1" dirty="0">
                <a:solidFill>
                  <a:srgbClr val="CC3300"/>
                </a:solidFill>
              </a:rPr>
              <a:t> 0 ta </a:t>
            </a:r>
            <a:r>
              <a:rPr lang="en-US" altLang="en-US" sz="2800" b="1" dirty="0" err="1">
                <a:solidFill>
                  <a:srgbClr val="CC3300"/>
                </a:solidFill>
              </a:rPr>
              <a:t>luôn</a:t>
            </a:r>
            <a:r>
              <a:rPr lang="en-US" altLang="en-US" sz="2800" b="1" dirty="0">
                <a:solidFill>
                  <a:srgbClr val="CC3300"/>
                </a:solidFill>
              </a:rPr>
              <a:t> </a:t>
            </a:r>
            <a:r>
              <a:rPr lang="en-US" altLang="en-US" sz="2800" b="1" dirty="0" err="1">
                <a:solidFill>
                  <a:srgbClr val="CC3300"/>
                </a:solidFill>
              </a:rPr>
              <a:t>có</a:t>
            </a:r>
            <a:r>
              <a:rPr lang="en-US" altLang="en-US" sz="2800" b="1" dirty="0">
                <a:solidFill>
                  <a:srgbClr val="CC3300"/>
                </a:solidFill>
              </a:rPr>
              <a:t> </a:t>
            </a: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8127350" y="5824709"/>
            <a:ext cx="1248740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/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10</a:t>
            </a:r>
            <a:r>
              <a:rPr lang="en-US" altLang="en-US" sz="2800" b="1" baseline="30000" dirty="0" err="1">
                <a:solidFill>
                  <a:srgbClr val="6600CC"/>
                </a:solidFill>
              </a:rPr>
              <a:t>n</a:t>
            </a:r>
            <a:r>
              <a:rPr lang="en-US" altLang="en-US" sz="2800" b="1" baseline="30000" dirty="0">
                <a:solidFill>
                  <a:srgbClr val="6600CC"/>
                </a:solidFill>
              </a:rPr>
              <a:t> </a:t>
            </a:r>
            <a:r>
              <a:rPr lang="en-US" altLang="en-US" sz="2800" b="1" dirty="0"/>
              <a:t> =        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151" y="5772984"/>
            <a:ext cx="635401" cy="836580"/>
          </a:xfrm>
          <a:prstGeom prst="rect">
            <a:avLst/>
          </a:prstGeom>
        </p:spPr>
      </p:pic>
      <p:sp>
        <p:nvSpPr>
          <p:cNvPr id="70" name="Text Box 6"/>
          <p:cNvSpPr txBox="1">
            <a:spLocks noChangeArrowheads="1"/>
          </p:cNvSpPr>
          <p:nvPr/>
        </p:nvSpPr>
        <p:spPr bwMode="auto">
          <a:xfrm>
            <a:off x="1407987" y="26654"/>
            <a:ext cx="8158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solidFill>
                  <a:srgbClr val="FF0000"/>
                </a:solidFill>
              </a:rPr>
              <a:t>Ví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dụ</a:t>
            </a:r>
            <a:r>
              <a:rPr lang="en-US" altLang="en-US" b="1" dirty="0">
                <a:solidFill>
                  <a:srgbClr val="FF0000"/>
                </a:solidFill>
              </a:rPr>
              <a:t> 3:  </a:t>
            </a:r>
            <a:r>
              <a:rPr lang="en-US" altLang="en-US" b="1" dirty="0" err="1">
                <a:solidFill>
                  <a:srgbClr val="FF0000"/>
                </a:solidFill>
              </a:rPr>
              <a:t>Điền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số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vào</a:t>
            </a:r>
            <a:r>
              <a:rPr lang="en-US" altLang="en-US" b="1" dirty="0">
                <a:solidFill>
                  <a:srgbClr val="FF0000"/>
                </a:solidFill>
              </a:rPr>
              <a:t> ô </a:t>
            </a:r>
            <a:r>
              <a:rPr lang="en-US" altLang="en-US" b="1" dirty="0" err="1">
                <a:solidFill>
                  <a:srgbClr val="FF0000"/>
                </a:solidFill>
              </a:rPr>
              <a:t>trống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cho</a:t>
            </a:r>
            <a:r>
              <a:rPr lang="en-US" altLang="en-US" b="1" dirty="0">
                <a:solidFill>
                  <a:srgbClr val="FF0000"/>
                </a:solidFill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</a:rPr>
              <a:t>đúng</a:t>
            </a:r>
            <a:r>
              <a:rPr lang="en-US" altLang="en-US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" name="Rectangle 1"/>
          <p:cNvSpPr/>
          <p:nvPr/>
        </p:nvSpPr>
        <p:spPr>
          <a:xfrm>
            <a:off x="1872384" y="1993620"/>
            <a:ext cx="10247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4.4.4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6973" y="2012089"/>
            <a:ext cx="1093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70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121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2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video>
              <p:cMediaNode vol="80000">
                <p:cTn id="133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7" grpId="0"/>
      <p:bldP spid="38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17755" y="457339"/>
            <a:ext cx="1105145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3600" b="1" dirty="0" err="1">
                <a:solidFill>
                  <a:srgbClr val="FF0000"/>
                </a:solidFill>
              </a:rPr>
              <a:t>Ví</a:t>
            </a:r>
            <a:r>
              <a:rPr lang="en-US" altLang="en-US" sz="3600" b="1" dirty="0">
                <a:solidFill>
                  <a:srgbClr val="FF0000"/>
                </a:solidFill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</a:rPr>
              <a:t>dụ</a:t>
            </a:r>
            <a:r>
              <a:rPr lang="en-US" altLang="en-US" sz="3600" b="1" dirty="0">
                <a:solidFill>
                  <a:srgbClr val="FF0000"/>
                </a:solidFill>
              </a:rPr>
              <a:t> 4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509 000 000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en-US" sz="3600" b="1" baseline="30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defRPr/>
            </a:pP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defRPr/>
            </a:pP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lphaUcPeriod"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509. 10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marL="342900" indent="-342900">
              <a:buFontTx/>
              <a:buAutoNum type="alphaUcPeriod" startAt="2"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509. 10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  <a:p>
            <a:pPr marL="342900" indent="-342900">
              <a:buFontTx/>
              <a:buAutoNum type="alphaUcPeriod" startAt="2"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509. 10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marL="342900" indent="-342900">
              <a:buFontTx/>
              <a:buAutoNum type="alphaUcPeriod" startAt="2"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509. 10</a:t>
            </a:r>
            <a:r>
              <a:rPr lang="en-US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16974" y="4299667"/>
            <a:ext cx="609600" cy="574675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3600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18472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Đồng hồ đếm ngược 3 phút có âm thanh">
            <a:hlinkClick r:id="" action="ppaction://media"/>
            <a:extLst>
              <a:ext uri="{FF2B5EF4-FFF2-40B4-BE49-F238E27FC236}">
                <a16:creationId xmlns:a16="http://schemas.microsoft.com/office/drawing/2014/main" id="{83F8220A-9E8B-480A-9E67-C5D5B6B19B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0688" y="400663"/>
            <a:ext cx="1653042" cy="929836"/>
          </a:xfrm>
          <a:prstGeom prst="rect">
            <a:avLst/>
          </a:prstGeom>
        </p:spPr>
      </p:pic>
      <p:pic>
        <p:nvPicPr>
          <p:cNvPr id="37" name="Picture 2" descr="Tranh tÃ´ mÃ u bÃ´ng hoa cÆ¡ báº£n cho bÃ© dÆ°á»i 3 tuá»i phÃ¡t triá»n tÆ° du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65" y="-1182214"/>
            <a:ext cx="7656385" cy="864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798588" y="336804"/>
            <a:ext cx="225734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1.Đọc,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9</a:t>
            </a:r>
            <a:r>
              <a:rPr lang="en-US" altLang="en-US" b="1" baseline="30000" dirty="0">
                <a:solidFill>
                  <a:srgbClr val="FF0000"/>
                </a:solidFill>
              </a:rPr>
              <a:t>2</a:t>
            </a:r>
            <a:endParaRPr lang="en-US" altLang="en-US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052813" y="1739371"/>
            <a:ext cx="203606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2.Viết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5.5.5.5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357753" y="4564744"/>
            <a:ext cx="20081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SG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</a:t>
            </a:r>
            <a:endParaRPr lang="en-SG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333213" y="2583573"/>
            <a:ext cx="20081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endParaRPr lang="en-SG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910078A-2F6B-4D9B-B935-417F9E3E98BA}"/>
              </a:ext>
            </a:extLst>
          </p:cNvPr>
          <p:cNvCxnSpPr>
            <a:cxnSpLocks/>
          </p:cNvCxnSpPr>
          <p:nvPr/>
        </p:nvCxnSpPr>
        <p:spPr>
          <a:xfrm flipV="1">
            <a:off x="3808299" y="1133869"/>
            <a:ext cx="688975" cy="476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utoShape 18">
            <a:extLst>
              <a:ext uri="{FF2B5EF4-FFF2-40B4-BE49-F238E27FC236}">
                <a16:creationId xmlns:a16="http://schemas.microsoft.com/office/drawing/2014/main" id="{3DCB3042-3ACA-4C23-8377-69EDA8DE4097}"/>
              </a:ext>
            </a:extLst>
          </p:cNvPr>
          <p:cNvSpPr>
            <a:spLocks/>
          </p:cNvSpPr>
          <p:nvPr/>
        </p:nvSpPr>
        <p:spPr bwMode="auto">
          <a:xfrm rot="5400000">
            <a:off x="1184048" y="-856439"/>
            <a:ext cx="1453898" cy="3693977"/>
          </a:xfrm>
          <a:prstGeom prst="roundRect">
            <a:avLst>
              <a:gd name="adj" fmla="val 50000"/>
            </a:avLst>
          </a:prstGeom>
          <a:ln w="38100">
            <a:solidFill>
              <a:srgbClr val="FFC00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-56202" y="390891"/>
            <a:ext cx="386449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9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bình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phương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hay 9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mũ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2 ,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cơ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là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9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mũ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là</a:t>
            </a:r>
            <a:r>
              <a:rPr lang="en-SG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3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A399742-2719-4752-B9CB-450EA9FD4B66}"/>
              </a:ext>
            </a:extLst>
          </p:cNvPr>
          <p:cNvCxnSpPr>
            <a:cxnSpLocks/>
          </p:cNvCxnSpPr>
          <p:nvPr/>
        </p:nvCxnSpPr>
        <p:spPr>
          <a:xfrm>
            <a:off x="9096121" y="3142659"/>
            <a:ext cx="361950" cy="2016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utoShape 18">
            <a:extLst>
              <a:ext uri="{FF2B5EF4-FFF2-40B4-BE49-F238E27FC236}">
                <a16:creationId xmlns:a16="http://schemas.microsoft.com/office/drawing/2014/main" id="{4ED71AB0-EEEB-4110-ABA4-41F6E70B08D7}"/>
              </a:ext>
            </a:extLst>
          </p:cNvPr>
          <p:cNvSpPr>
            <a:spLocks/>
          </p:cNvSpPr>
          <p:nvPr/>
        </p:nvSpPr>
        <p:spPr bwMode="auto">
          <a:xfrm rot="5400000">
            <a:off x="10177209" y="2111577"/>
            <a:ext cx="1027112" cy="2465388"/>
          </a:xfrm>
          <a:prstGeom prst="roundRect">
            <a:avLst>
              <a:gd name="adj" fmla="val 50000"/>
            </a:avLst>
          </a:prstGeom>
          <a:ln w="38100">
            <a:solidFill>
              <a:srgbClr val="00B05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 flipH="1">
            <a:off x="9192874" y="3086959"/>
            <a:ext cx="2943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5.5.5.5=5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4 </a:t>
            </a:r>
            <a:endParaRPr lang="en-SG" altLang="en-US" dirty="0">
              <a:solidFill>
                <a:srgbClr val="FF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565EAAB-EE01-44E5-9C9A-3DCC31F73725}"/>
              </a:ext>
            </a:extLst>
          </p:cNvPr>
          <p:cNvCxnSpPr>
            <a:cxnSpLocks/>
            <a:endCxn id="49" idx="2"/>
          </p:cNvCxnSpPr>
          <p:nvPr/>
        </p:nvCxnSpPr>
        <p:spPr>
          <a:xfrm>
            <a:off x="7907828" y="5992962"/>
            <a:ext cx="715962" cy="31750"/>
          </a:xfrm>
          <a:prstGeom prst="line">
            <a:avLst/>
          </a:prstGeom>
          <a:ln w="57150">
            <a:solidFill>
              <a:srgbClr val="E349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18">
            <a:extLst>
              <a:ext uri="{FF2B5EF4-FFF2-40B4-BE49-F238E27FC236}">
                <a16:creationId xmlns:a16="http://schemas.microsoft.com/office/drawing/2014/main" id="{CC2BD498-4AA0-48CB-A0C1-249EF8324117}"/>
              </a:ext>
            </a:extLst>
          </p:cNvPr>
          <p:cNvSpPr>
            <a:spLocks/>
          </p:cNvSpPr>
          <p:nvPr/>
        </p:nvSpPr>
        <p:spPr bwMode="auto">
          <a:xfrm rot="5400000">
            <a:off x="9564384" y="4668193"/>
            <a:ext cx="831850" cy="2713038"/>
          </a:xfrm>
          <a:prstGeom prst="roundRect">
            <a:avLst>
              <a:gd name="adj" fmla="val 50000"/>
            </a:avLst>
          </a:prstGeom>
          <a:ln w="38100">
            <a:solidFill>
              <a:srgbClr val="E349DC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flipH="1">
            <a:off x="8315871" y="5807504"/>
            <a:ext cx="2941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25=5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2</a:t>
            </a:r>
            <a:r>
              <a:rPr lang="en-SG" altLang="en-US" sz="2400" baseline="300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 </a:t>
            </a:r>
            <a:endParaRPr lang="en-SG" altLang="en-US" sz="2400" dirty="0">
              <a:solidFill>
                <a:srgbClr val="00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7FE6E73-3AFB-4C9B-92E3-F1BC1BD495C9}"/>
              </a:ext>
            </a:extLst>
          </p:cNvPr>
          <p:cNvCxnSpPr>
            <a:cxnSpLocks/>
          </p:cNvCxnSpPr>
          <p:nvPr/>
        </p:nvCxnSpPr>
        <p:spPr>
          <a:xfrm flipV="1">
            <a:off x="2913063" y="5664402"/>
            <a:ext cx="688975" cy="476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AutoShape 18">
            <a:extLst>
              <a:ext uri="{FF2B5EF4-FFF2-40B4-BE49-F238E27FC236}">
                <a16:creationId xmlns:a16="http://schemas.microsoft.com/office/drawing/2014/main" id="{F2800DCC-6708-40BA-8CC6-63951E354BD6}"/>
              </a:ext>
            </a:extLst>
          </p:cNvPr>
          <p:cNvSpPr>
            <a:spLocks/>
          </p:cNvSpPr>
          <p:nvPr/>
        </p:nvSpPr>
        <p:spPr bwMode="auto">
          <a:xfrm rot="5400000">
            <a:off x="1146175" y="4340171"/>
            <a:ext cx="966787" cy="2528888"/>
          </a:xfrm>
          <a:prstGeom prst="roundRect">
            <a:avLst>
              <a:gd name="adj" fmla="val 50000"/>
            </a:avLst>
          </a:prstGeom>
          <a:ln w="38100">
            <a:solidFill>
              <a:srgbClr val="0070C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 flipH="1">
            <a:off x="160338" y="5308092"/>
            <a:ext cx="2767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10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6</a:t>
            </a: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= 1 000 000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D907352-6646-4AB6-BD46-7558AA0D4C64}"/>
              </a:ext>
            </a:extLst>
          </p:cNvPr>
          <p:cNvCxnSpPr>
            <a:cxnSpLocks/>
          </p:cNvCxnSpPr>
          <p:nvPr/>
        </p:nvCxnSpPr>
        <p:spPr>
          <a:xfrm flipV="1">
            <a:off x="1835867" y="3020946"/>
            <a:ext cx="688975" cy="635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utoShape 18">
            <a:extLst>
              <a:ext uri="{FF2B5EF4-FFF2-40B4-BE49-F238E27FC236}">
                <a16:creationId xmlns:a16="http://schemas.microsoft.com/office/drawing/2014/main" id="{A9883F35-40BB-4427-BFF5-E1A546D5FC83}"/>
              </a:ext>
            </a:extLst>
          </p:cNvPr>
          <p:cNvSpPr>
            <a:spLocks/>
          </p:cNvSpPr>
          <p:nvPr/>
        </p:nvSpPr>
        <p:spPr bwMode="auto">
          <a:xfrm rot="5400000">
            <a:off x="367202" y="2656546"/>
            <a:ext cx="1820633" cy="2667443"/>
          </a:xfrm>
          <a:prstGeom prst="roundRect">
            <a:avLst>
              <a:gd name="adj" fmla="val 50000"/>
            </a:avLst>
          </a:prstGeom>
          <a:ln w="38100">
            <a:solidFill>
              <a:srgbClr val="7030A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 flipH="1">
            <a:off x="13443" y="3330925"/>
            <a:ext cx="259779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2</a:t>
            </a:r>
            <a:r>
              <a:rPr lang="en-SG" altLang="en-US" baseline="300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3</a:t>
            </a:r>
            <a:r>
              <a:rPr lang="en-SG" altLang="en-US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= 2.2,2= 8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=3.3 =9</a:t>
            </a:r>
          </a:p>
          <a:p>
            <a:pPr marL="0" indent="0"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Có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 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(8&lt;9)</a:t>
            </a:r>
            <a:endParaRPr lang="en-SG" altLang="en-US" dirty="0">
              <a:solidFill>
                <a:srgbClr val="00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SG" altLang="en-US" sz="2400" dirty="0">
              <a:solidFill>
                <a:srgbClr val="00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sp>
        <p:nvSpPr>
          <p:cNvPr id="62" name="TextBox 1"/>
          <p:cNvSpPr txBox="1">
            <a:spLocks noChangeArrowheads="1"/>
          </p:cNvSpPr>
          <p:nvPr/>
        </p:nvSpPr>
        <p:spPr bwMode="auto">
          <a:xfrm>
            <a:off x="4575809" y="2583573"/>
            <a:ext cx="26856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NHANH?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344243" y="4508303"/>
            <a:ext cx="21457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 err="1">
                <a:solidFill>
                  <a:srgbClr val="002060"/>
                </a:solidFill>
              </a:rPr>
              <a:t>3.Viết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>
                <a:solidFill>
                  <a:srgbClr val="FF0000"/>
                </a:solidFill>
              </a:rPr>
              <a:t>25 </a:t>
            </a:r>
            <a:r>
              <a:rPr lang="en-US" altLang="en-US" sz="2800" b="1" dirty="0" err="1">
                <a:solidFill>
                  <a:srgbClr val="002060"/>
                </a:solidFill>
              </a:rPr>
              <a:t>dưới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dạng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lũy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thừa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cơ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6782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1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6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</p:cTn>
                <p:tgtEl>
                  <p:spTgt spid="53"/>
                </p:tgtEl>
              </p:cMediaNode>
            </p:video>
          </p:childTnLst>
        </p:cTn>
      </p:par>
    </p:tnLst>
    <p:bldLst>
      <p:bldP spid="43" grpId="0" animBg="1"/>
      <p:bldP spid="44" grpId="0"/>
      <p:bldP spid="46" grpId="0" animBg="1"/>
      <p:bldP spid="47" grpId="0"/>
      <p:bldP spid="49" grpId="0" animBg="1"/>
      <p:bldP spid="50" grpId="0"/>
      <p:bldP spid="56" grpId="0" animBg="1"/>
      <p:bldP spid="57" grpId="0"/>
      <p:bldP spid="59" grpId="0" animBg="1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36875" y="3067668"/>
            <a:ext cx="649605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algn="ctr" eaLnBrk="1" hangingPunct="1"/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  <a:p>
            <a:pPr algn="ctr" eaLnBrk="1" hangingPunct="1"/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algn="ctr" eaLnBrk="1" hangingPunct="1"/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thôi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</a:p>
          <a:p>
            <a:pPr algn="ctr" eaLnBrk="1" hangingPunct="1"/>
            <a:r>
              <a:rPr lang="vi-V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Mũ trên-Cơ dưới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hangingPunct="1"/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xuôi,viết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eaLnBrk="1" hangingPunct="1"/>
            <a:endParaRPr lang="en-US" alt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3334581" y="1389252"/>
            <a:ext cx="624256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a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cơ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;  n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dirty="0" err="1">
                <a:latin typeface="+mn-lt"/>
                <a:cs typeface="Arial" panose="020B0604020202020204" pitchFamily="34" charset="0"/>
              </a:rPr>
              <a:t>mũ</a:t>
            </a:r>
            <a:endParaRPr lang="en-US" altLang="en-US" sz="3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344007" y="2298352"/>
            <a:ext cx="624256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i="1" baseline="-25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i="1" dirty="0" err="1">
                <a:latin typeface="+mn-lt"/>
                <a:cs typeface="Arial" panose="020B0604020202020204" pitchFamily="34" charset="0"/>
              </a:rPr>
              <a:t>Quy</a:t>
            </a:r>
            <a:r>
              <a:rPr lang="en-US" altLang="en-US" sz="3600" i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3600" i="1" dirty="0" err="1">
                <a:latin typeface="+mn-lt"/>
                <a:cs typeface="Arial" panose="020B0604020202020204" pitchFamily="34" charset="0"/>
              </a:rPr>
              <a:t>ước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:    a</a:t>
            </a:r>
            <a:r>
              <a:rPr lang="en-US" altLang="en-US" sz="3600" baseline="30000" dirty="0">
                <a:latin typeface="+mn-lt"/>
                <a:cs typeface="Arial" panose="020B0604020202020204" pitchFamily="34" charset="0"/>
              </a:rPr>
              <a:t>1</a:t>
            </a:r>
            <a:r>
              <a:rPr lang="en-US" altLang="en-US" sz="3600" dirty="0">
                <a:latin typeface="+mn-lt"/>
                <a:cs typeface="Arial" panose="020B0604020202020204" pitchFamily="34" charset="0"/>
              </a:rPr>
              <a:t> = a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315729" y="175722"/>
            <a:ext cx="6261418" cy="1082146"/>
            <a:chOff x="76601" y="3983927"/>
            <a:chExt cx="5905496" cy="975241"/>
          </a:xfrm>
          <a:solidFill>
            <a:srgbClr val="FFFF00"/>
          </a:solidFill>
        </p:grpSpPr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76601" y="4432163"/>
              <a:ext cx="5905496" cy="52700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                        n </a:t>
              </a:r>
              <a:r>
                <a:rPr lang="en-US" altLang="en-US" i="1" dirty="0" err="1">
                  <a:latin typeface="+mn-lt"/>
                  <a:cs typeface="Arial" panose="020B0604020202020204" pitchFamily="34" charset="0"/>
                </a:rPr>
                <a:t>thừa</a:t>
              </a: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en-US" i="1" dirty="0" err="1">
                  <a:latin typeface="+mn-lt"/>
                  <a:cs typeface="Arial" panose="020B0604020202020204" pitchFamily="34" charset="0"/>
                </a:rPr>
                <a:t>số</a:t>
              </a: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a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76601" y="3983927"/>
              <a:ext cx="5905495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dirty="0">
                  <a:latin typeface="+mn-lt"/>
                  <a:cs typeface="Times New Roman" panose="02020603050405020304" pitchFamily="18" charset="0"/>
                </a:rPr>
                <a:t> a . a .  … . a     (n      N</a:t>
              </a:r>
              <a:r>
                <a:rPr lang="en-US" altLang="en-US" baseline="30000" dirty="0">
                  <a:latin typeface="+mn-lt"/>
                  <a:cs typeface="Times New Roman" panose="02020603050405020304" pitchFamily="18" charset="0"/>
                </a:rPr>
                <a:t>*</a:t>
              </a:r>
              <a:r>
                <a:rPr lang="en-US" altLang="en-US" dirty="0">
                  <a:latin typeface="+mn-lt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6" name="AutoShape 7"/>
            <p:cNvSpPr>
              <a:spLocks/>
            </p:cNvSpPr>
            <p:nvPr/>
          </p:nvSpPr>
          <p:spPr bwMode="auto">
            <a:xfrm rot="16200000">
              <a:off x="2222311" y="3938768"/>
              <a:ext cx="51967" cy="1046378"/>
            </a:xfrm>
            <a:prstGeom prst="leftBrace">
              <a:avLst>
                <a:gd name="adj1" fmla="val 150000"/>
                <a:gd name="adj2" fmla="val 50000"/>
              </a:avLst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>
                <a:latin typeface="+mn-lt"/>
                <a:cs typeface="Arial" panose="020B0604020202020204" pitchFamily="34" charset="0"/>
              </a:endParaRPr>
            </a:p>
          </p:txBody>
        </p:sp>
        <p:graphicFrame>
          <p:nvGraphicFramePr>
            <p:cNvPr id="17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3143844"/>
                </p:ext>
              </p:extLst>
            </p:nvPr>
          </p:nvGraphicFramePr>
          <p:xfrm>
            <a:off x="2949799" y="4095994"/>
            <a:ext cx="3048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126725" imgH="126725" progId="Equation.DSMT4">
                    <p:embed/>
                  </p:oleObj>
                </mc:Choice>
                <mc:Fallback>
                  <p:oleObj name="Equation" r:id="rId2" imgW="126725" imgH="126725" progId="Equation.DSMT4">
                    <p:embed/>
                    <p:pic>
                      <p:nvPicPr>
                        <p:cNvPr id="94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49799" y="4095994"/>
                          <a:ext cx="3048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223649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7"/>
          <p:cNvSpPr>
            <a:spLocks noGrp="1"/>
          </p:cNvSpPr>
          <p:nvPr>
            <p:ph type="title"/>
          </p:nvPr>
        </p:nvSpPr>
        <p:spPr>
          <a:xfrm>
            <a:off x="1981200" y="639763"/>
            <a:ext cx="8229600" cy="647700"/>
          </a:xfrm>
        </p:spPr>
        <p:txBody>
          <a:bodyPr>
            <a:spAutoFit/>
          </a:bodyPr>
          <a:lstStyle/>
          <a:p>
            <a:pPr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136195" name="Title 7"/>
          <p:cNvSpPr txBox="1">
            <a:spLocks/>
          </p:cNvSpPr>
          <p:nvPr/>
        </p:nvSpPr>
        <p:spPr bwMode="auto">
          <a:xfrm>
            <a:off x="5638800" y="4608513"/>
            <a:ext cx="3903663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0000"/>
                </a:solidFill>
              </a:rPr>
              <a:t> </a:t>
            </a:r>
          </a:p>
        </p:txBody>
      </p:sp>
      <p:sp>
        <p:nvSpPr>
          <p:cNvPr id="25" name="Rectangle 19"/>
          <p:cNvSpPr/>
          <p:nvPr/>
        </p:nvSpPr>
        <p:spPr>
          <a:xfrm rot="21420000">
            <a:off x="1968500" y="1768475"/>
            <a:ext cx="1147763" cy="998538"/>
          </a:xfrm>
          <a:custGeom>
            <a:avLst/>
            <a:gdLst>
              <a:gd name="connsiteX0" fmla="*/ 0 w 1339596"/>
              <a:gd name="connsiteY0" fmla="*/ 0 h 1219200"/>
              <a:gd name="connsiteX1" fmla="*/ 1339596 w 1339596"/>
              <a:gd name="connsiteY1" fmla="*/ 0 h 1219200"/>
              <a:gd name="connsiteX2" fmla="*/ 1339596 w 1339596"/>
              <a:gd name="connsiteY2" fmla="*/ 1219200 h 1219200"/>
              <a:gd name="connsiteX3" fmla="*/ 0 w 1339596"/>
              <a:gd name="connsiteY3" fmla="*/ 1219200 h 1219200"/>
              <a:gd name="connsiteX4" fmla="*/ 0 w 1339596"/>
              <a:gd name="connsiteY4" fmla="*/ 0 h 1219200"/>
              <a:gd name="connsiteX0" fmla="*/ 0 w 1339596"/>
              <a:gd name="connsiteY0" fmla="*/ 11733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0 w 1339596"/>
              <a:gd name="connsiteY4" fmla="*/ 11733 h 1230933"/>
              <a:gd name="connsiteX0" fmla="*/ 55747 w 1339596"/>
              <a:gd name="connsiteY0" fmla="*/ 12706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55747 w 1339596"/>
              <a:gd name="connsiteY4" fmla="*/ 12706 h 1230933"/>
              <a:gd name="connsiteX0" fmla="*/ 28195 w 1339596"/>
              <a:gd name="connsiteY0" fmla="*/ 12225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28195 w 1339596"/>
              <a:gd name="connsiteY4" fmla="*/ 12225 h 1230933"/>
              <a:gd name="connsiteX0" fmla="*/ 28195 w 1353846"/>
              <a:gd name="connsiteY0" fmla="*/ 6385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8195 w 1353846"/>
              <a:gd name="connsiteY4" fmla="*/ 6385 h 1225093"/>
              <a:gd name="connsiteX0" fmla="*/ 20681 w 1353846"/>
              <a:gd name="connsiteY0" fmla="*/ 6253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0681 w 1353846"/>
              <a:gd name="connsiteY4" fmla="*/ 6253 h 1225093"/>
              <a:gd name="connsiteX0" fmla="*/ 20681 w 1339596"/>
              <a:gd name="connsiteY0" fmla="*/ 6603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20681 w 1339596"/>
              <a:gd name="connsiteY4" fmla="*/ 6603 h 1225443"/>
              <a:gd name="connsiteX0" fmla="*/ 33205 w 1339596"/>
              <a:gd name="connsiteY0" fmla="*/ 682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33205 w 1339596"/>
              <a:gd name="connsiteY4" fmla="*/ 6822 h 1225443"/>
              <a:gd name="connsiteX0" fmla="*/ 13167 w 1339596"/>
              <a:gd name="connsiteY0" fmla="*/ 647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13167 w 1339596"/>
              <a:gd name="connsiteY4" fmla="*/ 6472 h 1225443"/>
              <a:gd name="connsiteX0" fmla="*/ 13167 w 1333884"/>
              <a:gd name="connsiteY0" fmla="*/ 6472 h 1225443"/>
              <a:gd name="connsiteX1" fmla="*/ 1333808 w 1333884"/>
              <a:gd name="connsiteY1" fmla="*/ 0 h 1225443"/>
              <a:gd name="connsiteX2" fmla="*/ 1302330 w 1333884"/>
              <a:gd name="connsiteY2" fmla="*/ 1207253 h 1225443"/>
              <a:gd name="connsiteX3" fmla="*/ 0 w 1333884"/>
              <a:gd name="connsiteY3" fmla="*/ 1225443 h 1225443"/>
              <a:gd name="connsiteX4" fmla="*/ 13167 w 1333884"/>
              <a:gd name="connsiteY4" fmla="*/ 6472 h 1225443"/>
              <a:gd name="connsiteX0" fmla="*/ 13167 w 1334211"/>
              <a:gd name="connsiteY0" fmla="*/ 6472 h 1232826"/>
              <a:gd name="connsiteX1" fmla="*/ 1333808 w 1334211"/>
              <a:gd name="connsiteY1" fmla="*/ 0 h 1232826"/>
              <a:gd name="connsiteX2" fmla="*/ 1331950 w 1334211"/>
              <a:gd name="connsiteY2" fmla="*/ 1232826 h 1232826"/>
              <a:gd name="connsiteX3" fmla="*/ 0 w 1334211"/>
              <a:gd name="connsiteY3" fmla="*/ 1225443 h 1232826"/>
              <a:gd name="connsiteX4" fmla="*/ 13167 w 1334211"/>
              <a:gd name="connsiteY4" fmla="*/ 6472 h 1232826"/>
              <a:gd name="connsiteX0" fmla="*/ 13167 w 1333952"/>
              <a:gd name="connsiteY0" fmla="*/ 6472 h 1225443"/>
              <a:gd name="connsiteX1" fmla="*/ 1333808 w 1333952"/>
              <a:gd name="connsiteY1" fmla="*/ 0 h 1225443"/>
              <a:gd name="connsiteX2" fmla="*/ 1319601 w 1333952"/>
              <a:gd name="connsiteY2" fmla="*/ 1222588 h 1225443"/>
              <a:gd name="connsiteX3" fmla="*/ 0 w 1333952"/>
              <a:gd name="connsiteY3" fmla="*/ 1225443 h 1225443"/>
              <a:gd name="connsiteX4" fmla="*/ 13167 w 1333952"/>
              <a:gd name="connsiteY4" fmla="*/ 6472 h 1225443"/>
              <a:gd name="connsiteX0" fmla="*/ 30785 w 1333952"/>
              <a:gd name="connsiteY0" fmla="*/ 0 h 1235984"/>
              <a:gd name="connsiteX1" fmla="*/ 1333808 w 1333952"/>
              <a:gd name="connsiteY1" fmla="*/ 10541 h 1235984"/>
              <a:gd name="connsiteX2" fmla="*/ 1319601 w 1333952"/>
              <a:gd name="connsiteY2" fmla="*/ 1233129 h 1235984"/>
              <a:gd name="connsiteX3" fmla="*/ 0 w 1333952"/>
              <a:gd name="connsiteY3" fmla="*/ 1235984 h 1235984"/>
              <a:gd name="connsiteX4" fmla="*/ 30785 w 1333952"/>
              <a:gd name="connsiteY4" fmla="*/ 0 h 1235984"/>
              <a:gd name="connsiteX0" fmla="*/ 30785 w 1319601"/>
              <a:gd name="connsiteY0" fmla="*/ 0 h 1235984"/>
              <a:gd name="connsiteX1" fmla="*/ 1312848 w 1319601"/>
              <a:gd name="connsiteY1" fmla="*/ 20567 h 1235984"/>
              <a:gd name="connsiteX2" fmla="*/ 1319601 w 1319601"/>
              <a:gd name="connsiteY2" fmla="*/ 1233129 h 1235984"/>
              <a:gd name="connsiteX3" fmla="*/ 0 w 1319601"/>
              <a:gd name="connsiteY3" fmla="*/ 1235984 h 1235984"/>
              <a:gd name="connsiteX4" fmla="*/ 30785 w 1319601"/>
              <a:gd name="connsiteY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601" h="1235984">
                <a:moveTo>
                  <a:pt x="30785" y="0"/>
                </a:moveTo>
                <a:lnTo>
                  <a:pt x="1312848" y="20567"/>
                </a:lnTo>
                <a:cubicBezTo>
                  <a:pt x="1314777" y="429048"/>
                  <a:pt x="1317672" y="824648"/>
                  <a:pt x="1319601" y="1233129"/>
                </a:cubicBezTo>
                <a:lnTo>
                  <a:pt x="0" y="1235984"/>
                </a:lnTo>
                <a:lnTo>
                  <a:pt x="30785" y="0"/>
                </a:lnTo>
                <a:close/>
              </a:path>
            </a:pathLst>
          </a:custGeom>
          <a:gradFill flip="none" rotWithShape="1">
            <a:gsLst>
              <a:gs pos="21000">
                <a:srgbClr val="FEF99C"/>
              </a:gs>
              <a:gs pos="0">
                <a:srgbClr val="F6E7A6"/>
              </a:gs>
              <a:gs pos="100000">
                <a:srgbClr val="FEF99C"/>
              </a:gs>
            </a:gsLst>
            <a:lin ang="5400000" scaled="1"/>
            <a:tileRect/>
          </a:gradFill>
          <a:ln>
            <a:noFill/>
          </a:ln>
          <a:effectLst>
            <a:outerShdw blurRad="317500" dist="38100" dir="8100000" sx="101000" sy="101000" algn="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6197" name="Title 7"/>
          <p:cNvSpPr txBox="1">
            <a:spLocks/>
          </p:cNvSpPr>
          <p:nvPr/>
        </p:nvSpPr>
        <p:spPr bwMode="auto">
          <a:xfrm>
            <a:off x="3505200" y="2741613"/>
            <a:ext cx="85374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19"/>
          <p:cNvSpPr/>
          <p:nvPr/>
        </p:nvSpPr>
        <p:spPr>
          <a:xfrm rot="286156">
            <a:off x="2098675" y="2787650"/>
            <a:ext cx="1146175" cy="998538"/>
          </a:xfrm>
          <a:custGeom>
            <a:avLst/>
            <a:gdLst>
              <a:gd name="connsiteX0" fmla="*/ 0 w 1339596"/>
              <a:gd name="connsiteY0" fmla="*/ 0 h 1219200"/>
              <a:gd name="connsiteX1" fmla="*/ 1339596 w 1339596"/>
              <a:gd name="connsiteY1" fmla="*/ 0 h 1219200"/>
              <a:gd name="connsiteX2" fmla="*/ 1339596 w 1339596"/>
              <a:gd name="connsiteY2" fmla="*/ 1219200 h 1219200"/>
              <a:gd name="connsiteX3" fmla="*/ 0 w 1339596"/>
              <a:gd name="connsiteY3" fmla="*/ 1219200 h 1219200"/>
              <a:gd name="connsiteX4" fmla="*/ 0 w 1339596"/>
              <a:gd name="connsiteY4" fmla="*/ 0 h 1219200"/>
              <a:gd name="connsiteX0" fmla="*/ 0 w 1339596"/>
              <a:gd name="connsiteY0" fmla="*/ 11733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0 w 1339596"/>
              <a:gd name="connsiteY4" fmla="*/ 11733 h 1230933"/>
              <a:gd name="connsiteX0" fmla="*/ 55747 w 1339596"/>
              <a:gd name="connsiteY0" fmla="*/ 12706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55747 w 1339596"/>
              <a:gd name="connsiteY4" fmla="*/ 12706 h 1230933"/>
              <a:gd name="connsiteX0" fmla="*/ 28195 w 1339596"/>
              <a:gd name="connsiteY0" fmla="*/ 12225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28195 w 1339596"/>
              <a:gd name="connsiteY4" fmla="*/ 12225 h 1230933"/>
              <a:gd name="connsiteX0" fmla="*/ 28195 w 1353846"/>
              <a:gd name="connsiteY0" fmla="*/ 6385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8195 w 1353846"/>
              <a:gd name="connsiteY4" fmla="*/ 6385 h 1225093"/>
              <a:gd name="connsiteX0" fmla="*/ 20681 w 1353846"/>
              <a:gd name="connsiteY0" fmla="*/ 6253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0681 w 1353846"/>
              <a:gd name="connsiteY4" fmla="*/ 6253 h 1225093"/>
              <a:gd name="connsiteX0" fmla="*/ 20681 w 1339596"/>
              <a:gd name="connsiteY0" fmla="*/ 6603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20681 w 1339596"/>
              <a:gd name="connsiteY4" fmla="*/ 6603 h 1225443"/>
              <a:gd name="connsiteX0" fmla="*/ 33205 w 1339596"/>
              <a:gd name="connsiteY0" fmla="*/ 682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33205 w 1339596"/>
              <a:gd name="connsiteY4" fmla="*/ 6822 h 1225443"/>
              <a:gd name="connsiteX0" fmla="*/ 13167 w 1339596"/>
              <a:gd name="connsiteY0" fmla="*/ 647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13167 w 1339596"/>
              <a:gd name="connsiteY4" fmla="*/ 6472 h 1225443"/>
              <a:gd name="connsiteX0" fmla="*/ 13167 w 1333884"/>
              <a:gd name="connsiteY0" fmla="*/ 6472 h 1225443"/>
              <a:gd name="connsiteX1" fmla="*/ 1333808 w 1333884"/>
              <a:gd name="connsiteY1" fmla="*/ 0 h 1225443"/>
              <a:gd name="connsiteX2" fmla="*/ 1302330 w 1333884"/>
              <a:gd name="connsiteY2" fmla="*/ 1207253 h 1225443"/>
              <a:gd name="connsiteX3" fmla="*/ 0 w 1333884"/>
              <a:gd name="connsiteY3" fmla="*/ 1225443 h 1225443"/>
              <a:gd name="connsiteX4" fmla="*/ 13167 w 1333884"/>
              <a:gd name="connsiteY4" fmla="*/ 6472 h 1225443"/>
              <a:gd name="connsiteX0" fmla="*/ 13167 w 1334211"/>
              <a:gd name="connsiteY0" fmla="*/ 6472 h 1232826"/>
              <a:gd name="connsiteX1" fmla="*/ 1333808 w 1334211"/>
              <a:gd name="connsiteY1" fmla="*/ 0 h 1232826"/>
              <a:gd name="connsiteX2" fmla="*/ 1331950 w 1334211"/>
              <a:gd name="connsiteY2" fmla="*/ 1232826 h 1232826"/>
              <a:gd name="connsiteX3" fmla="*/ 0 w 1334211"/>
              <a:gd name="connsiteY3" fmla="*/ 1225443 h 1232826"/>
              <a:gd name="connsiteX4" fmla="*/ 13167 w 1334211"/>
              <a:gd name="connsiteY4" fmla="*/ 6472 h 1232826"/>
              <a:gd name="connsiteX0" fmla="*/ 13167 w 1333952"/>
              <a:gd name="connsiteY0" fmla="*/ 6472 h 1225443"/>
              <a:gd name="connsiteX1" fmla="*/ 1333808 w 1333952"/>
              <a:gd name="connsiteY1" fmla="*/ 0 h 1225443"/>
              <a:gd name="connsiteX2" fmla="*/ 1319601 w 1333952"/>
              <a:gd name="connsiteY2" fmla="*/ 1222588 h 1225443"/>
              <a:gd name="connsiteX3" fmla="*/ 0 w 1333952"/>
              <a:gd name="connsiteY3" fmla="*/ 1225443 h 1225443"/>
              <a:gd name="connsiteX4" fmla="*/ 13167 w 1333952"/>
              <a:gd name="connsiteY4" fmla="*/ 6472 h 1225443"/>
              <a:gd name="connsiteX0" fmla="*/ 30785 w 1333952"/>
              <a:gd name="connsiteY0" fmla="*/ 0 h 1235984"/>
              <a:gd name="connsiteX1" fmla="*/ 1333808 w 1333952"/>
              <a:gd name="connsiteY1" fmla="*/ 10541 h 1235984"/>
              <a:gd name="connsiteX2" fmla="*/ 1319601 w 1333952"/>
              <a:gd name="connsiteY2" fmla="*/ 1233129 h 1235984"/>
              <a:gd name="connsiteX3" fmla="*/ 0 w 1333952"/>
              <a:gd name="connsiteY3" fmla="*/ 1235984 h 1235984"/>
              <a:gd name="connsiteX4" fmla="*/ 30785 w 1333952"/>
              <a:gd name="connsiteY4" fmla="*/ 0 h 1235984"/>
              <a:gd name="connsiteX0" fmla="*/ 30785 w 1319601"/>
              <a:gd name="connsiteY0" fmla="*/ 0 h 1235984"/>
              <a:gd name="connsiteX1" fmla="*/ 1312848 w 1319601"/>
              <a:gd name="connsiteY1" fmla="*/ 20567 h 1235984"/>
              <a:gd name="connsiteX2" fmla="*/ 1319601 w 1319601"/>
              <a:gd name="connsiteY2" fmla="*/ 1233129 h 1235984"/>
              <a:gd name="connsiteX3" fmla="*/ 0 w 1319601"/>
              <a:gd name="connsiteY3" fmla="*/ 1235984 h 1235984"/>
              <a:gd name="connsiteX4" fmla="*/ 30785 w 1319601"/>
              <a:gd name="connsiteY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601" h="1235984">
                <a:moveTo>
                  <a:pt x="30785" y="0"/>
                </a:moveTo>
                <a:lnTo>
                  <a:pt x="1312848" y="20567"/>
                </a:lnTo>
                <a:cubicBezTo>
                  <a:pt x="1314777" y="429048"/>
                  <a:pt x="1317672" y="824648"/>
                  <a:pt x="1319601" y="1233129"/>
                </a:cubicBezTo>
                <a:lnTo>
                  <a:pt x="0" y="1235984"/>
                </a:lnTo>
                <a:lnTo>
                  <a:pt x="30785" y="0"/>
                </a:lnTo>
                <a:close/>
              </a:path>
            </a:pathLst>
          </a:custGeom>
          <a:solidFill>
            <a:srgbClr val="DB6AEA"/>
          </a:solidFill>
          <a:ln>
            <a:noFill/>
          </a:ln>
          <a:effectLst>
            <a:outerShdw blurRad="317500" dist="38100" dir="8100000" sx="101000" sy="101000" algn="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5" name="Rectangle 19"/>
          <p:cNvSpPr/>
          <p:nvPr/>
        </p:nvSpPr>
        <p:spPr>
          <a:xfrm rot="21345731">
            <a:off x="1939925" y="3835400"/>
            <a:ext cx="1149350" cy="1000125"/>
          </a:xfrm>
          <a:custGeom>
            <a:avLst/>
            <a:gdLst>
              <a:gd name="connsiteX0" fmla="*/ 0 w 1339596"/>
              <a:gd name="connsiteY0" fmla="*/ 0 h 1219200"/>
              <a:gd name="connsiteX1" fmla="*/ 1339596 w 1339596"/>
              <a:gd name="connsiteY1" fmla="*/ 0 h 1219200"/>
              <a:gd name="connsiteX2" fmla="*/ 1339596 w 1339596"/>
              <a:gd name="connsiteY2" fmla="*/ 1219200 h 1219200"/>
              <a:gd name="connsiteX3" fmla="*/ 0 w 1339596"/>
              <a:gd name="connsiteY3" fmla="*/ 1219200 h 1219200"/>
              <a:gd name="connsiteX4" fmla="*/ 0 w 1339596"/>
              <a:gd name="connsiteY4" fmla="*/ 0 h 1219200"/>
              <a:gd name="connsiteX0" fmla="*/ 0 w 1339596"/>
              <a:gd name="connsiteY0" fmla="*/ 11733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0 w 1339596"/>
              <a:gd name="connsiteY4" fmla="*/ 11733 h 1230933"/>
              <a:gd name="connsiteX0" fmla="*/ 55747 w 1339596"/>
              <a:gd name="connsiteY0" fmla="*/ 12706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55747 w 1339596"/>
              <a:gd name="connsiteY4" fmla="*/ 12706 h 1230933"/>
              <a:gd name="connsiteX0" fmla="*/ 28195 w 1339596"/>
              <a:gd name="connsiteY0" fmla="*/ 12225 h 1230933"/>
              <a:gd name="connsiteX1" fmla="*/ 1306342 w 1339596"/>
              <a:gd name="connsiteY1" fmla="*/ 0 h 1230933"/>
              <a:gd name="connsiteX2" fmla="*/ 1339596 w 1339596"/>
              <a:gd name="connsiteY2" fmla="*/ 1230933 h 1230933"/>
              <a:gd name="connsiteX3" fmla="*/ 0 w 1339596"/>
              <a:gd name="connsiteY3" fmla="*/ 1230933 h 1230933"/>
              <a:gd name="connsiteX4" fmla="*/ 28195 w 1339596"/>
              <a:gd name="connsiteY4" fmla="*/ 12225 h 1230933"/>
              <a:gd name="connsiteX0" fmla="*/ 28195 w 1353846"/>
              <a:gd name="connsiteY0" fmla="*/ 6385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8195 w 1353846"/>
              <a:gd name="connsiteY4" fmla="*/ 6385 h 1225093"/>
              <a:gd name="connsiteX0" fmla="*/ 20681 w 1353846"/>
              <a:gd name="connsiteY0" fmla="*/ 6253 h 1225093"/>
              <a:gd name="connsiteX1" fmla="*/ 1353846 w 1353846"/>
              <a:gd name="connsiteY1" fmla="*/ 0 h 1225093"/>
              <a:gd name="connsiteX2" fmla="*/ 1339596 w 1353846"/>
              <a:gd name="connsiteY2" fmla="*/ 1225093 h 1225093"/>
              <a:gd name="connsiteX3" fmla="*/ 0 w 1353846"/>
              <a:gd name="connsiteY3" fmla="*/ 1225093 h 1225093"/>
              <a:gd name="connsiteX4" fmla="*/ 20681 w 1353846"/>
              <a:gd name="connsiteY4" fmla="*/ 6253 h 1225093"/>
              <a:gd name="connsiteX0" fmla="*/ 20681 w 1339596"/>
              <a:gd name="connsiteY0" fmla="*/ 6603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20681 w 1339596"/>
              <a:gd name="connsiteY4" fmla="*/ 6603 h 1225443"/>
              <a:gd name="connsiteX0" fmla="*/ 33205 w 1339596"/>
              <a:gd name="connsiteY0" fmla="*/ 682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33205 w 1339596"/>
              <a:gd name="connsiteY4" fmla="*/ 6822 h 1225443"/>
              <a:gd name="connsiteX0" fmla="*/ 13167 w 1339596"/>
              <a:gd name="connsiteY0" fmla="*/ 6472 h 1225443"/>
              <a:gd name="connsiteX1" fmla="*/ 1333808 w 1339596"/>
              <a:gd name="connsiteY1" fmla="*/ 0 h 1225443"/>
              <a:gd name="connsiteX2" fmla="*/ 1339596 w 1339596"/>
              <a:gd name="connsiteY2" fmla="*/ 1225443 h 1225443"/>
              <a:gd name="connsiteX3" fmla="*/ 0 w 1339596"/>
              <a:gd name="connsiteY3" fmla="*/ 1225443 h 1225443"/>
              <a:gd name="connsiteX4" fmla="*/ 13167 w 1339596"/>
              <a:gd name="connsiteY4" fmla="*/ 6472 h 1225443"/>
              <a:gd name="connsiteX0" fmla="*/ 13167 w 1333884"/>
              <a:gd name="connsiteY0" fmla="*/ 6472 h 1225443"/>
              <a:gd name="connsiteX1" fmla="*/ 1333808 w 1333884"/>
              <a:gd name="connsiteY1" fmla="*/ 0 h 1225443"/>
              <a:gd name="connsiteX2" fmla="*/ 1302330 w 1333884"/>
              <a:gd name="connsiteY2" fmla="*/ 1207253 h 1225443"/>
              <a:gd name="connsiteX3" fmla="*/ 0 w 1333884"/>
              <a:gd name="connsiteY3" fmla="*/ 1225443 h 1225443"/>
              <a:gd name="connsiteX4" fmla="*/ 13167 w 1333884"/>
              <a:gd name="connsiteY4" fmla="*/ 6472 h 1225443"/>
              <a:gd name="connsiteX0" fmla="*/ 13167 w 1334211"/>
              <a:gd name="connsiteY0" fmla="*/ 6472 h 1232826"/>
              <a:gd name="connsiteX1" fmla="*/ 1333808 w 1334211"/>
              <a:gd name="connsiteY1" fmla="*/ 0 h 1232826"/>
              <a:gd name="connsiteX2" fmla="*/ 1331950 w 1334211"/>
              <a:gd name="connsiteY2" fmla="*/ 1232826 h 1232826"/>
              <a:gd name="connsiteX3" fmla="*/ 0 w 1334211"/>
              <a:gd name="connsiteY3" fmla="*/ 1225443 h 1232826"/>
              <a:gd name="connsiteX4" fmla="*/ 13167 w 1334211"/>
              <a:gd name="connsiteY4" fmla="*/ 6472 h 1232826"/>
              <a:gd name="connsiteX0" fmla="*/ 13167 w 1333952"/>
              <a:gd name="connsiteY0" fmla="*/ 6472 h 1225443"/>
              <a:gd name="connsiteX1" fmla="*/ 1333808 w 1333952"/>
              <a:gd name="connsiteY1" fmla="*/ 0 h 1225443"/>
              <a:gd name="connsiteX2" fmla="*/ 1319601 w 1333952"/>
              <a:gd name="connsiteY2" fmla="*/ 1222588 h 1225443"/>
              <a:gd name="connsiteX3" fmla="*/ 0 w 1333952"/>
              <a:gd name="connsiteY3" fmla="*/ 1225443 h 1225443"/>
              <a:gd name="connsiteX4" fmla="*/ 13167 w 1333952"/>
              <a:gd name="connsiteY4" fmla="*/ 6472 h 1225443"/>
              <a:gd name="connsiteX0" fmla="*/ 30785 w 1333952"/>
              <a:gd name="connsiteY0" fmla="*/ 0 h 1235984"/>
              <a:gd name="connsiteX1" fmla="*/ 1333808 w 1333952"/>
              <a:gd name="connsiteY1" fmla="*/ 10541 h 1235984"/>
              <a:gd name="connsiteX2" fmla="*/ 1319601 w 1333952"/>
              <a:gd name="connsiteY2" fmla="*/ 1233129 h 1235984"/>
              <a:gd name="connsiteX3" fmla="*/ 0 w 1333952"/>
              <a:gd name="connsiteY3" fmla="*/ 1235984 h 1235984"/>
              <a:gd name="connsiteX4" fmla="*/ 30785 w 1333952"/>
              <a:gd name="connsiteY4" fmla="*/ 0 h 1235984"/>
              <a:gd name="connsiteX0" fmla="*/ 30785 w 1319601"/>
              <a:gd name="connsiteY0" fmla="*/ 0 h 1235984"/>
              <a:gd name="connsiteX1" fmla="*/ 1312848 w 1319601"/>
              <a:gd name="connsiteY1" fmla="*/ 20567 h 1235984"/>
              <a:gd name="connsiteX2" fmla="*/ 1319601 w 1319601"/>
              <a:gd name="connsiteY2" fmla="*/ 1233129 h 1235984"/>
              <a:gd name="connsiteX3" fmla="*/ 0 w 1319601"/>
              <a:gd name="connsiteY3" fmla="*/ 1235984 h 1235984"/>
              <a:gd name="connsiteX4" fmla="*/ 30785 w 1319601"/>
              <a:gd name="connsiteY4" fmla="*/ 0 h 1235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9601" h="1235984">
                <a:moveTo>
                  <a:pt x="30785" y="0"/>
                </a:moveTo>
                <a:lnTo>
                  <a:pt x="1312848" y="20567"/>
                </a:lnTo>
                <a:cubicBezTo>
                  <a:pt x="1314777" y="429048"/>
                  <a:pt x="1317672" y="824648"/>
                  <a:pt x="1319601" y="1233129"/>
                </a:cubicBezTo>
                <a:lnTo>
                  <a:pt x="0" y="1235984"/>
                </a:lnTo>
                <a:lnTo>
                  <a:pt x="30785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317500" dist="38100" dir="8100000" sx="101000" sy="101000" algn="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36200" name="Title 7"/>
          <p:cNvSpPr txBox="1">
            <a:spLocks/>
          </p:cNvSpPr>
          <p:nvPr/>
        </p:nvSpPr>
        <p:spPr bwMode="auto">
          <a:xfrm>
            <a:off x="3429000" y="3581400"/>
            <a:ext cx="6477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*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*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altLang="en-US" sz="3600" b="1" dirty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53" name="TextBox 12"/>
          <p:cNvSpPr txBox="1">
            <a:spLocks noChangeArrowheads="1"/>
          </p:cNvSpPr>
          <p:nvPr/>
        </p:nvSpPr>
        <p:spPr bwMode="auto">
          <a:xfrm>
            <a:off x="3505200" y="1949450"/>
            <a:ext cx="73578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eaLnBrk="1" hangingPunct="1">
              <a:defRPr/>
            </a:pPr>
            <a:r>
              <a:rPr lang="en-US" sz="3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tập1,2 3 (SGK/24)</a:t>
            </a:r>
          </a:p>
          <a:p>
            <a:pPr algn="just" eaLnBrk="1" hangingPunct="1">
              <a:defRPr/>
            </a:pPr>
            <a:r>
              <a:rPr lang="en-US" sz="2000" b="1" dirty="0">
                <a:solidFill>
                  <a:schemeClr val="tx1"/>
                </a:solidFill>
                <a:latin typeface="Calibri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55262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42176" y="1073528"/>
            <a:ext cx="4779871" cy="651107"/>
            <a:chOff x="542176" y="317748"/>
            <a:chExt cx="4779871" cy="651107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625662" y="351710"/>
              <a:ext cx="4696385" cy="617145"/>
            </a:xfrm>
            <a:prstGeom prst="roundRect">
              <a:avLst/>
            </a:prstGeom>
            <a:solidFill>
              <a:srgbClr val="FFC00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kern="0" dirty="0">
                <a:solidFill>
                  <a:prstClr val="white"/>
                </a:solidFill>
                <a:latin typeface="Calibri" panose="020F0502020204030204"/>
                <a:cs typeface="+mn-cs"/>
              </a:endParaRPr>
            </a:p>
          </p:txBody>
        </p:sp>
        <p:sp>
          <p:nvSpPr>
            <p:cNvPr id="7" name="Rounded Rectangle 6"/>
            <p:cNvSpPr/>
            <p:nvPr/>
          </p:nvSpPr>
          <p:spPr bwMode="auto">
            <a:xfrm>
              <a:off x="542176" y="317748"/>
              <a:ext cx="4696388" cy="617146"/>
            </a:xfrm>
            <a:prstGeom prst="roundRect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kern="0" dirty="0">
                  <a:solidFill>
                    <a:srgbClr val="002060"/>
                  </a:solidFill>
                  <a:latin typeface="Times New Roman" panose="02020603050405020304" pitchFamily="18" charset="0"/>
                  <a:ea typeface="Fira Sans SemiBold Italic" panose="00000700000000000000" pitchFamily="50" charset="0"/>
                  <a:cs typeface="Times New Roman" panose="02020603050405020304" pitchFamily="18" charset="0"/>
                </a:rPr>
                <a:t>HOẠT ĐỘNG KHỞI ĐỘNG</a:t>
              </a:r>
            </a:p>
          </p:txBody>
        </p:sp>
      </p:grp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542176" y="1638224"/>
            <a:ext cx="1036221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khuẩn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E. coli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nuôi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cấy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thích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cứ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phút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đôi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lần</a:t>
            </a:r>
            <a:r>
              <a:rPr kumimoji="0" lang="en-US" altLang="en-US" sz="3200" b="1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340360" y="2567238"/>
            <a:ext cx="7915826" cy="4147742"/>
            <a:chOff x="0" y="12192"/>
            <a:chExt cx="1635441" cy="804459"/>
          </a:xfrm>
        </p:grpSpPr>
        <p:pic>
          <p:nvPicPr>
            <p:cNvPr id="13" name="Picture 1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12192"/>
              <a:ext cx="1617375" cy="758952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823946" y="731520"/>
              <a:ext cx="150172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Hinh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36857" y="731520"/>
              <a:ext cx="109585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änh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19251" y="731520"/>
              <a:ext cx="190759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phóng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62679" y="731520"/>
              <a:ext cx="68998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to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214557" y="731520"/>
              <a:ext cx="113643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Clia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300003" y="731520"/>
              <a:ext cx="64939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vi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48830" y="731520"/>
              <a:ext cx="174524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khuån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80050" y="731520"/>
              <a:ext cx="77115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B. 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538032" y="731520"/>
              <a:ext cx="97409" cy="8513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4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coli</a:t>
              </a:r>
              <a:endParaRPr lang="en-US" sz="1100">
                <a:solidFill>
                  <a:srgbClr val="000000"/>
                </a:solidFill>
                <a:effectLst/>
                <a:latin typeface="Courier New" panose="02070309020205020404" pitchFamily="49" charset="0"/>
                <a:ea typeface="Courier New" panose="02070309020205020404" pitchFamily="49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345234" y="73802"/>
            <a:ext cx="11523306" cy="7334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LŨY THỪA VỚI SỐ MŨ TỰ NHIÊN</a:t>
            </a:r>
          </a:p>
        </p:txBody>
      </p:sp>
    </p:spTree>
    <p:extLst>
      <p:ext uri="{BB962C8B-B14F-4D97-AF65-F5344CB8AC3E}">
        <p14:creationId xmlns:p14="http://schemas.microsoft.com/office/powerpoint/2010/main" val="1857126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420" y="309725"/>
            <a:ext cx="563941" cy="34435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740156" y="652304"/>
            <a:ext cx="7195796" cy="661173"/>
            <a:chOff x="2740156" y="1581944"/>
            <a:chExt cx="4752295" cy="661173"/>
          </a:xfrm>
        </p:grpSpPr>
        <p:sp>
          <p:nvSpPr>
            <p:cNvPr id="184342" name="Line 22"/>
            <p:cNvSpPr>
              <a:spLocks noChangeShapeType="1"/>
            </p:cNvSpPr>
            <p:nvPr/>
          </p:nvSpPr>
          <p:spPr bwMode="auto">
            <a:xfrm flipH="1">
              <a:off x="3351020" y="1589881"/>
              <a:ext cx="1891751" cy="406395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84343" name="Line 23"/>
            <p:cNvSpPr>
              <a:spLocks noChangeShapeType="1"/>
            </p:cNvSpPr>
            <p:nvPr/>
          </p:nvSpPr>
          <p:spPr bwMode="auto">
            <a:xfrm>
              <a:off x="5229080" y="1581944"/>
              <a:ext cx="1756000" cy="414332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0156" y="1863772"/>
              <a:ext cx="563941" cy="344357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5080" y="1898760"/>
              <a:ext cx="507371" cy="344357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1372492" y="1278488"/>
            <a:ext cx="4636967" cy="820638"/>
            <a:chOff x="1372492" y="2208128"/>
            <a:chExt cx="3062377" cy="820638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2492" y="2648897"/>
              <a:ext cx="507371" cy="344357"/>
            </a:xfrm>
            <a:prstGeom prst="rect">
              <a:avLst/>
            </a:prstGeom>
          </p:spPr>
        </p:pic>
        <p:sp>
          <p:nvSpPr>
            <p:cNvPr id="71" name="Line 22"/>
            <p:cNvSpPr>
              <a:spLocks noChangeShapeType="1"/>
            </p:cNvSpPr>
            <p:nvPr/>
          </p:nvSpPr>
          <p:spPr bwMode="auto">
            <a:xfrm flipH="1">
              <a:off x="1696935" y="2232914"/>
              <a:ext cx="1221748" cy="42713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72" name="Line 23"/>
            <p:cNvSpPr>
              <a:spLocks noChangeShapeType="1"/>
            </p:cNvSpPr>
            <p:nvPr/>
          </p:nvSpPr>
          <p:spPr bwMode="auto">
            <a:xfrm>
              <a:off x="2918682" y="2208128"/>
              <a:ext cx="1234217" cy="478253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0928" y="2684409"/>
              <a:ext cx="563941" cy="344357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7612432" y="2115681"/>
            <a:ext cx="2284609" cy="709562"/>
            <a:chOff x="808551" y="3018040"/>
            <a:chExt cx="1508817" cy="709562"/>
          </a:xfrm>
        </p:grpSpPr>
        <p:sp>
          <p:nvSpPr>
            <p:cNvPr id="76" name="Line 22"/>
            <p:cNvSpPr>
              <a:spLocks noChangeShapeType="1"/>
            </p:cNvSpPr>
            <p:nvPr/>
          </p:nvSpPr>
          <p:spPr bwMode="auto">
            <a:xfrm flipH="1">
              <a:off x="960120" y="3018040"/>
              <a:ext cx="660266" cy="365206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77" name="Line 23"/>
            <p:cNvSpPr>
              <a:spLocks noChangeShapeType="1"/>
            </p:cNvSpPr>
            <p:nvPr/>
          </p:nvSpPr>
          <p:spPr bwMode="auto">
            <a:xfrm>
              <a:off x="1589906" y="3023072"/>
              <a:ext cx="589414" cy="36017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551" y="3383245"/>
              <a:ext cx="563941" cy="344357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9997" y="3383245"/>
              <a:ext cx="507371" cy="344357"/>
            </a:xfrm>
            <a:prstGeom prst="rect">
              <a:avLst/>
            </a:prstGeom>
          </p:spPr>
        </p:pic>
      </p:grpSp>
      <p:grpSp>
        <p:nvGrpSpPr>
          <p:cNvPr id="82" name="Group 81"/>
          <p:cNvGrpSpPr/>
          <p:nvPr/>
        </p:nvGrpSpPr>
        <p:grpSpPr>
          <a:xfrm>
            <a:off x="5707576" y="1303274"/>
            <a:ext cx="4636967" cy="820638"/>
            <a:chOff x="1372492" y="2208128"/>
            <a:chExt cx="3062377" cy="820638"/>
          </a:xfrm>
        </p:grpSpPr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2492" y="2648897"/>
              <a:ext cx="507371" cy="344357"/>
            </a:xfrm>
            <a:prstGeom prst="rect">
              <a:avLst/>
            </a:prstGeom>
          </p:spPr>
        </p:pic>
        <p:sp>
          <p:nvSpPr>
            <p:cNvPr id="84" name="Line 22"/>
            <p:cNvSpPr>
              <a:spLocks noChangeShapeType="1"/>
            </p:cNvSpPr>
            <p:nvPr/>
          </p:nvSpPr>
          <p:spPr bwMode="auto">
            <a:xfrm flipH="1">
              <a:off x="1696935" y="2232914"/>
              <a:ext cx="1221748" cy="42713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85" name="Line 23"/>
            <p:cNvSpPr>
              <a:spLocks noChangeShapeType="1"/>
            </p:cNvSpPr>
            <p:nvPr/>
          </p:nvSpPr>
          <p:spPr bwMode="auto">
            <a:xfrm>
              <a:off x="2918682" y="2208128"/>
              <a:ext cx="1234217" cy="478253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0928" y="2684409"/>
              <a:ext cx="563941" cy="344357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45022" y="2740426"/>
            <a:ext cx="1036665" cy="648436"/>
            <a:chOff x="474491" y="3665035"/>
            <a:chExt cx="1174975" cy="648436"/>
          </a:xfrm>
        </p:grpSpPr>
        <p:sp>
          <p:nvSpPr>
            <p:cNvPr id="88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8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89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8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93" name="Group 92"/>
          <p:cNvGrpSpPr/>
          <p:nvPr/>
        </p:nvGrpSpPr>
        <p:grpSpPr>
          <a:xfrm>
            <a:off x="3154483" y="2087727"/>
            <a:ext cx="2284609" cy="709562"/>
            <a:chOff x="808551" y="3018040"/>
            <a:chExt cx="1508817" cy="709562"/>
          </a:xfrm>
        </p:grpSpPr>
        <p:sp>
          <p:nvSpPr>
            <p:cNvPr id="94" name="Line 22"/>
            <p:cNvSpPr>
              <a:spLocks noChangeShapeType="1"/>
            </p:cNvSpPr>
            <p:nvPr/>
          </p:nvSpPr>
          <p:spPr bwMode="auto">
            <a:xfrm flipH="1">
              <a:off x="960120" y="3018040"/>
              <a:ext cx="660266" cy="365206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95" name="Line 23"/>
            <p:cNvSpPr>
              <a:spLocks noChangeShapeType="1"/>
            </p:cNvSpPr>
            <p:nvPr/>
          </p:nvSpPr>
          <p:spPr bwMode="auto">
            <a:xfrm>
              <a:off x="1589906" y="3023072"/>
              <a:ext cx="589414" cy="36017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551" y="3383245"/>
              <a:ext cx="563941" cy="344357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9997" y="3383245"/>
              <a:ext cx="507371" cy="344357"/>
            </a:xfrm>
            <a:prstGeom prst="rect">
              <a:avLst/>
            </a:prstGeom>
          </p:spPr>
        </p:pic>
      </p:grpSp>
      <p:grpSp>
        <p:nvGrpSpPr>
          <p:cNvPr id="98" name="Group 97"/>
          <p:cNvGrpSpPr/>
          <p:nvPr/>
        </p:nvGrpSpPr>
        <p:grpSpPr>
          <a:xfrm>
            <a:off x="5372067" y="2087727"/>
            <a:ext cx="2284609" cy="709562"/>
            <a:chOff x="808551" y="3018040"/>
            <a:chExt cx="1508817" cy="709562"/>
          </a:xfrm>
        </p:grpSpPr>
        <p:sp>
          <p:nvSpPr>
            <p:cNvPr id="99" name="Line 22"/>
            <p:cNvSpPr>
              <a:spLocks noChangeShapeType="1"/>
            </p:cNvSpPr>
            <p:nvPr/>
          </p:nvSpPr>
          <p:spPr bwMode="auto">
            <a:xfrm flipH="1">
              <a:off x="960120" y="3018040"/>
              <a:ext cx="660266" cy="365206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00" name="Line 23"/>
            <p:cNvSpPr>
              <a:spLocks noChangeShapeType="1"/>
            </p:cNvSpPr>
            <p:nvPr/>
          </p:nvSpPr>
          <p:spPr bwMode="auto">
            <a:xfrm>
              <a:off x="1589906" y="3023072"/>
              <a:ext cx="589414" cy="36017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551" y="3383245"/>
              <a:ext cx="563941" cy="344357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9997" y="3383245"/>
              <a:ext cx="507371" cy="344357"/>
            </a:xfrm>
            <a:prstGeom prst="rect">
              <a:avLst/>
            </a:prstGeom>
          </p:spPr>
        </p:pic>
      </p:grpSp>
      <p:grpSp>
        <p:nvGrpSpPr>
          <p:cNvPr id="103" name="Group 102"/>
          <p:cNvGrpSpPr/>
          <p:nvPr/>
        </p:nvGrpSpPr>
        <p:grpSpPr>
          <a:xfrm>
            <a:off x="960950" y="2050300"/>
            <a:ext cx="2284609" cy="709562"/>
            <a:chOff x="808551" y="3018040"/>
            <a:chExt cx="1508817" cy="709562"/>
          </a:xfrm>
        </p:grpSpPr>
        <p:sp>
          <p:nvSpPr>
            <p:cNvPr id="104" name="Line 22"/>
            <p:cNvSpPr>
              <a:spLocks noChangeShapeType="1"/>
            </p:cNvSpPr>
            <p:nvPr/>
          </p:nvSpPr>
          <p:spPr bwMode="auto">
            <a:xfrm flipH="1">
              <a:off x="960120" y="3018040"/>
              <a:ext cx="660266" cy="365206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05" name="Line 23"/>
            <p:cNvSpPr>
              <a:spLocks noChangeShapeType="1"/>
            </p:cNvSpPr>
            <p:nvPr/>
          </p:nvSpPr>
          <p:spPr bwMode="auto">
            <a:xfrm>
              <a:off x="1589906" y="3023072"/>
              <a:ext cx="589414" cy="36017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551" y="3383245"/>
              <a:ext cx="563941" cy="344357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9997" y="3383245"/>
              <a:ext cx="507371" cy="344357"/>
            </a:xfrm>
            <a:prstGeom prst="rect">
              <a:avLst/>
            </a:prstGeom>
          </p:spPr>
        </p:pic>
      </p:grpSp>
      <p:grpSp>
        <p:nvGrpSpPr>
          <p:cNvPr id="109" name="Group 108"/>
          <p:cNvGrpSpPr/>
          <p:nvPr/>
        </p:nvGrpSpPr>
        <p:grpSpPr>
          <a:xfrm>
            <a:off x="4986661" y="2785273"/>
            <a:ext cx="1604782" cy="648436"/>
            <a:chOff x="474491" y="3665035"/>
            <a:chExt cx="1174975" cy="648436"/>
          </a:xfrm>
        </p:grpSpPr>
        <p:sp>
          <p:nvSpPr>
            <p:cNvPr id="110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11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14" name="Group 113"/>
          <p:cNvGrpSpPr/>
          <p:nvPr/>
        </p:nvGrpSpPr>
        <p:grpSpPr>
          <a:xfrm>
            <a:off x="6161687" y="2785273"/>
            <a:ext cx="1522083" cy="648436"/>
            <a:chOff x="474491" y="3665035"/>
            <a:chExt cx="1174975" cy="648436"/>
          </a:xfrm>
        </p:grpSpPr>
        <p:sp>
          <p:nvSpPr>
            <p:cNvPr id="115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16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19" name="Group 118"/>
          <p:cNvGrpSpPr/>
          <p:nvPr/>
        </p:nvGrpSpPr>
        <p:grpSpPr>
          <a:xfrm>
            <a:off x="7401014" y="2797289"/>
            <a:ext cx="1523277" cy="648436"/>
            <a:chOff x="474491" y="3665035"/>
            <a:chExt cx="1174975" cy="648436"/>
          </a:xfrm>
        </p:grpSpPr>
        <p:sp>
          <p:nvSpPr>
            <p:cNvPr id="120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21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24" name="Group 123"/>
          <p:cNvGrpSpPr/>
          <p:nvPr/>
        </p:nvGrpSpPr>
        <p:grpSpPr>
          <a:xfrm>
            <a:off x="8466007" y="2785273"/>
            <a:ext cx="1535499" cy="648436"/>
            <a:chOff x="474491" y="3665035"/>
            <a:chExt cx="1174975" cy="648436"/>
          </a:xfrm>
        </p:grpSpPr>
        <p:sp>
          <p:nvSpPr>
            <p:cNvPr id="125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26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29" name="Group 128"/>
          <p:cNvGrpSpPr/>
          <p:nvPr/>
        </p:nvGrpSpPr>
        <p:grpSpPr>
          <a:xfrm>
            <a:off x="2730344" y="2797289"/>
            <a:ext cx="1672955" cy="648436"/>
            <a:chOff x="474491" y="3665035"/>
            <a:chExt cx="1174975" cy="648436"/>
          </a:xfrm>
        </p:grpSpPr>
        <p:sp>
          <p:nvSpPr>
            <p:cNvPr id="130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31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34" name="Group 133"/>
          <p:cNvGrpSpPr/>
          <p:nvPr/>
        </p:nvGrpSpPr>
        <p:grpSpPr>
          <a:xfrm>
            <a:off x="3908669" y="2785273"/>
            <a:ext cx="1506233" cy="648436"/>
            <a:chOff x="474491" y="3665035"/>
            <a:chExt cx="1174975" cy="648436"/>
          </a:xfrm>
        </p:grpSpPr>
        <p:sp>
          <p:nvSpPr>
            <p:cNvPr id="135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36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39" name="Group 138"/>
          <p:cNvGrpSpPr/>
          <p:nvPr/>
        </p:nvGrpSpPr>
        <p:grpSpPr>
          <a:xfrm>
            <a:off x="1596874" y="2746549"/>
            <a:ext cx="1603714" cy="648436"/>
            <a:chOff x="474491" y="3665035"/>
            <a:chExt cx="1174975" cy="648436"/>
          </a:xfrm>
        </p:grpSpPr>
        <p:sp>
          <p:nvSpPr>
            <p:cNvPr id="140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41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42" name="Picture 1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grpSp>
        <p:nvGrpSpPr>
          <p:cNvPr id="144" name="Group 143"/>
          <p:cNvGrpSpPr/>
          <p:nvPr/>
        </p:nvGrpSpPr>
        <p:grpSpPr>
          <a:xfrm>
            <a:off x="94009" y="3388862"/>
            <a:ext cx="1014085" cy="648436"/>
            <a:chOff x="474491" y="3665035"/>
            <a:chExt cx="1174975" cy="648436"/>
          </a:xfrm>
        </p:grpSpPr>
        <p:sp>
          <p:nvSpPr>
            <p:cNvPr id="145" name="Line 22"/>
            <p:cNvSpPr>
              <a:spLocks noChangeShapeType="1"/>
            </p:cNvSpPr>
            <p:nvPr/>
          </p:nvSpPr>
          <p:spPr bwMode="auto">
            <a:xfrm flipH="1">
              <a:off x="980540" y="3687052"/>
              <a:ext cx="180165" cy="27940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800">
                <a:latin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46" name="Line 23"/>
            <p:cNvSpPr>
              <a:spLocks noChangeShapeType="1"/>
            </p:cNvSpPr>
            <p:nvPr/>
          </p:nvSpPr>
          <p:spPr bwMode="auto">
            <a:xfrm>
              <a:off x="1173814" y="3665035"/>
              <a:ext cx="176502" cy="301417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800">
                <a:latin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491" y="3969114"/>
              <a:ext cx="563941" cy="344357"/>
            </a:xfrm>
            <a:prstGeom prst="rect">
              <a:avLst/>
            </a:prstGeom>
          </p:spPr>
        </p:pic>
        <p:pic>
          <p:nvPicPr>
            <p:cNvPr id="148" name="Picture 1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095" y="3969114"/>
              <a:ext cx="507371" cy="34435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626178" y="3667966"/>
            <a:ext cx="2946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………………….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50368" y="972953"/>
            <a:ext cx="1233977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10564490" y="1754769"/>
            <a:ext cx="119121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40ph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10578482" y="2458680"/>
            <a:ext cx="119121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60ph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10729250" y="3071219"/>
            <a:ext cx="119121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80ph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10740527" y="3575075"/>
            <a:ext cx="119121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100ph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10729249" y="4122778"/>
            <a:ext cx="1237367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120ph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293144" y="5064893"/>
            <a:ext cx="287586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1</a:t>
            </a:r>
          </a:p>
        </p:txBody>
      </p:sp>
      <p:cxnSp>
        <p:nvCxnSpPr>
          <p:cNvPr id="13" name="Straight Arrow Connector 12"/>
          <p:cNvCxnSpPr>
            <a:stCxn id="161" idx="3"/>
          </p:cNvCxnSpPr>
          <p:nvPr/>
        </p:nvCxnSpPr>
        <p:spPr>
          <a:xfrm>
            <a:off x="580730" y="5249559"/>
            <a:ext cx="637020" cy="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654549" y="468839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1222783" y="5049653"/>
            <a:ext cx="832799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1. 2</a:t>
            </a:r>
          </a:p>
        </p:txBody>
      </p:sp>
      <p:cxnSp>
        <p:nvCxnSpPr>
          <p:cNvPr id="170" name="Straight Arrow Connector 169"/>
          <p:cNvCxnSpPr/>
          <p:nvPr/>
        </p:nvCxnSpPr>
        <p:spPr>
          <a:xfrm>
            <a:off x="1784690" y="5234319"/>
            <a:ext cx="964559" cy="2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1858509" y="467315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2426743" y="5034413"/>
            <a:ext cx="832799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2. 2</a:t>
            </a:r>
          </a:p>
        </p:txBody>
      </p:sp>
      <p:cxnSp>
        <p:nvCxnSpPr>
          <p:cNvPr id="173" name="Straight Arrow Connector 172"/>
          <p:cNvCxnSpPr/>
          <p:nvPr/>
        </p:nvCxnSpPr>
        <p:spPr>
          <a:xfrm>
            <a:off x="3019130" y="5241939"/>
            <a:ext cx="964559" cy="2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>
            <a:off x="3092949" y="468077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3661183" y="5042033"/>
            <a:ext cx="1230555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2. 2 . 2</a:t>
            </a:r>
          </a:p>
        </p:txBody>
      </p:sp>
      <p:cxnSp>
        <p:nvCxnSpPr>
          <p:cNvPr id="176" name="Straight Arrow Connector 175"/>
          <p:cNvCxnSpPr/>
          <p:nvPr/>
        </p:nvCxnSpPr>
        <p:spPr>
          <a:xfrm>
            <a:off x="4482170" y="5249559"/>
            <a:ext cx="964559" cy="2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4555989" y="468839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5124224" y="5049653"/>
            <a:ext cx="1570898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2. 2 .2.2</a:t>
            </a:r>
          </a:p>
        </p:txBody>
      </p:sp>
      <p:cxnSp>
        <p:nvCxnSpPr>
          <p:cNvPr id="179" name="Straight Arrow Connector 178"/>
          <p:cNvCxnSpPr/>
          <p:nvPr/>
        </p:nvCxnSpPr>
        <p:spPr>
          <a:xfrm>
            <a:off x="6105230" y="5264799"/>
            <a:ext cx="964559" cy="2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TextBox 179"/>
          <p:cNvSpPr txBox="1"/>
          <p:nvPr/>
        </p:nvSpPr>
        <p:spPr>
          <a:xfrm>
            <a:off x="6179049" y="470363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6747283" y="5064893"/>
            <a:ext cx="1720975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2. 2 .2.2.2 </a:t>
            </a:r>
          </a:p>
        </p:txBody>
      </p:sp>
      <p:cxnSp>
        <p:nvCxnSpPr>
          <p:cNvPr id="182" name="Straight Arrow Connector 181"/>
          <p:cNvCxnSpPr/>
          <p:nvPr/>
        </p:nvCxnSpPr>
        <p:spPr>
          <a:xfrm>
            <a:off x="7888310" y="5264799"/>
            <a:ext cx="964559" cy="2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/>
          <p:cNvSpPr txBox="1"/>
          <p:nvPr/>
        </p:nvSpPr>
        <p:spPr>
          <a:xfrm>
            <a:off x="7962129" y="4703636"/>
            <a:ext cx="10870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20ph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8530362" y="5064893"/>
            <a:ext cx="2094491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2. 2 .2.2.2 .2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739" y="5577840"/>
            <a:ext cx="135201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Như</a:t>
            </a:r>
            <a:r>
              <a:rPr lang="en-US" sz="3200" dirty="0"/>
              <a:t> </a:t>
            </a:r>
            <a:r>
              <a:rPr lang="en-US" sz="3200" dirty="0" err="1"/>
              <a:t>vậy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điều</a:t>
            </a:r>
            <a:r>
              <a:rPr lang="en-US" sz="3200" dirty="0"/>
              <a:t> </a:t>
            </a:r>
            <a:r>
              <a:rPr lang="en-US" sz="3200" dirty="0" err="1"/>
              <a:t>kiện</a:t>
            </a:r>
            <a:r>
              <a:rPr lang="en-US" sz="3200" dirty="0"/>
              <a:t> </a:t>
            </a:r>
            <a:r>
              <a:rPr lang="en-US" sz="3200" dirty="0" err="1"/>
              <a:t>nuôi</a:t>
            </a:r>
            <a:r>
              <a:rPr lang="en-US" sz="3200" dirty="0"/>
              <a:t> </a:t>
            </a:r>
            <a:r>
              <a:rPr lang="en-US" sz="3200" dirty="0" err="1"/>
              <a:t>cấy</a:t>
            </a:r>
            <a:r>
              <a:rPr lang="en-US" sz="3200" dirty="0"/>
              <a:t> </a:t>
            </a:r>
            <a:r>
              <a:rPr lang="en-US" sz="3200" dirty="0" err="1"/>
              <a:t>thích</a:t>
            </a:r>
            <a:r>
              <a:rPr lang="en-US" sz="3200" dirty="0"/>
              <a:t> </a:t>
            </a:r>
            <a:r>
              <a:rPr lang="en-US" sz="3200" dirty="0" err="1"/>
              <a:t>hợp</a:t>
            </a:r>
            <a:r>
              <a:rPr lang="en-US" sz="3200" dirty="0"/>
              <a:t>  </a:t>
            </a:r>
            <a:r>
              <a:rPr lang="en-US" sz="3200" dirty="0" err="1"/>
              <a:t>sau</a:t>
            </a:r>
            <a:r>
              <a:rPr lang="en-US" sz="3200" dirty="0"/>
              <a:t> 120 </a:t>
            </a:r>
            <a:r>
              <a:rPr lang="en-US" sz="3200" dirty="0" err="1"/>
              <a:t>phút</a:t>
            </a:r>
            <a:r>
              <a:rPr lang="en-US" sz="3200" dirty="0"/>
              <a:t> </a:t>
            </a:r>
            <a:r>
              <a:rPr lang="en-US" sz="3200" dirty="0" err="1"/>
              <a:t>cứ</a:t>
            </a:r>
            <a:r>
              <a:rPr lang="en-US" sz="3200" dirty="0"/>
              <a:t> 1 con vi </a:t>
            </a:r>
            <a:r>
              <a:rPr lang="en-US" sz="3200" dirty="0" err="1"/>
              <a:t>khuẩn</a:t>
            </a:r>
            <a:r>
              <a:rPr lang="en-US" sz="3200" dirty="0"/>
              <a:t> E.coli </a:t>
            </a:r>
            <a:r>
              <a:rPr lang="en-US" sz="3200" dirty="0" err="1"/>
              <a:t>sẽ</a:t>
            </a:r>
            <a:r>
              <a:rPr lang="en-US" sz="3200" dirty="0"/>
              <a:t> </a:t>
            </a:r>
            <a:r>
              <a:rPr lang="en-US" sz="3200" dirty="0" err="1"/>
              <a:t>tạo</a:t>
            </a:r>
            <a:r>
              <a:rPr lang="en-US" sz="3200" dirty="0"/>
              <a:t> </a:t>
            </a:r>
            <a:r>
              <a:rPr lang="en-US" sz="3200" dirty="0" err="1"/>
              <a:t>ra</a:t>
            </a:r>
            <a:r>
              <a:rPr lang="en-US" sz="3200" dirty="0"/>
              <a:t>: 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4190391" y="6137896"/>
            <a:ext cx="2556892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2. 2 .2.2.2 .2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33206" y="6105914"/>
            <a:ext cx="2447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= 64 vi </a:t>
            </a:r>
            <a:r>
              <a:rPr lang="en-US" sz="3200" dirty="0" err="1">
                <a:solidFill>
                  <a:srgbClr val="FF0000"/>
                </a:solidFill>
              </a:rPr>
              <a:t>khuẩn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9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4" grpId="0" animBg="1"/>
      <p:bldP spid="166" grpId="0" animBg="1"/>
      <p:bldP spid="171" grpId="0" animBg="1"/>
      <p:bldP spid="172" grpId="0" animBg="1"/>
      <p:bldP spid="174" grpId="0" animBg="1"/>
      <p:bldP spid="175" grpId="0" animBg="1"/>
      <p:bldP spid="177" grpId="0" animBg="1"/>
      <p:bldP spid="178" grpId="0" animBg="1"/>
      <p:bldP spid="180" grpId="0" animBg="1"/>
      <p:bldP spid="181" grpId="0" animBg="1"/>
      <p:bldP spid="183" grpId="0" animBg="1"/>
      <p:bldP spid="184" grpId="0" animBg="1"/>
      <p:bldP spid="15" grpId="0"/>
      <p:bldP spid="189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un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246" y="2306471"/>
            <a:ext cx="2336132" cy="16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pug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50" y="4806898"/>
            <a:ext cx="3454622" cy="1947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 descr="hello_kitty_picture-04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755" y="2007909"/>
            <a:ext cx="4089623" cy="235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1625377" y="884962"/>
            <a:ext cx="9103895" cy="11975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vi-VN" sz="3088" kern="10" spc="-154">
                <a:ln w="9525">
                  <a:solidFill>
                    <a:srgbClr val="E41C3D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HỌC MÀ CHƠI - CHƠI MÀ HỌC</a:t>
            </a:r>
            <a:endParaRPr lang="en-US" sz="3088" kern="10" spc="-154">
              <a:ln w="9525">
                <a:solidFill>
                  <a:srgbClr val="E41C3D"/>
                </a:solidFill>
                <a:round/>
                <a:headEnd/>
                <a:tailEnd/>
              </a:ln>
              <a:solidFill>
                <a:srgbClr val="FF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155" name="AutoShape 1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924084" y="6154880"/>
            <a:ext cx="1061438" cy="599351"/>
          </a:xfrm>
          <a:prstGeom prst="star8">
            <a:avLst>
              <a:gd name="adj" fmla="val 3825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102669" tIns="51335" rIns="102669" bIns="51335" anchor="ctr"/>
          <a:lstStyle>
            <a:lvl1pPr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89038" indent="-457200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800" indent="-365125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560638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292475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496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2068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6640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1212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263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212691" y="353166"/>
            <a:ext cx="5029200" cy="47625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3399">
                  <a:alpha val="28000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rgbClr val="0033CC"/>
                </a:solidFill>
              </a:rPr>
              <a:t>HOẠT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KHỞI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130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ranh tÃ´ mÃ u bÃ´ng hoa cÆ¡ báº£n cho bÃ© dÆ°á»i 3 tuá»i phÃ¡t triá»n tÆ° du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416" y="-1120471"/>
            <a:ext cx="7656385" cy="864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89262" y="282739"/>
            <a:ext cx="225734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9</a:t>
            </a:r>
            <a:r>
              <a:rPr lang="en-US" altLang="en-US" b="1" baseline="30000" dirty="0">
                <a:solidFill>
                  <a:srgbClr val="FF0000"/>
                </a:solidFill>
              </a:rPr>
              <a:t>2</a:t>
            </a:r>
            <a:endParaRPr lang="en-US" altLang="en-US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99791" y="1579118"/>
            <a:ext cx="203606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2.Viết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5.5.5.5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57753" y="4456592"/>
            <a:ext cx="20081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SG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</a:t>
            </a:r>
            <a:endParaRPr lang="en-SG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91028" y="2309972"/>
            <a:ext cx="20081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endParaRPr lang="en-SG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910078A-2F6B-4D9B-B935-417F9E3E98BA}"/>
              </a:ext>
            </a:extLst>
          </p:cNvPr>
          <p:cNvCxnSpPr>
            <a:cxnSpLocks/>
          </p:cNvCxnSpPr>
          <p:nvPr/>
        </p:nvCxnSpPr>
        <p:spPr>
          <a:xfrm flipV="1">
            <a:off x="3808299" y="1025717"/>
            <a:ext cx="688975" cy="476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18">
            <a:extLst>
              <a:ext uri="{FF2B5EF4-FFF2-40B4-BE49-F238E27FC236}">
                <a16:creationId xmlns:a16="http://schemas.microsoft.com/office/drawing/2014/main" id="{3DCB3042-3ACA-4C23-8377-69EDA8DE4097}"/>
              </a:ext>
            </a:extLst>
          </p:cNvPr>
          <p:cNvSpPr>
            <a:spLocks/>
          </p:cNvSpPr>
          <p:nvPr/>
        </p:nvSpPr>
        <p:spPr bwMode="auto">
          <a:xfrm rot="5400000">
            <a:off x="1184048" y="-964591"/>
            <a:ext cx="1453898" cy="3693977"/>
          </a:xfrm>
          <a:prstGeom prst="roundRect">
            <a:avLst>
              <a:gd name="adj" fmla="val 50000"/>
            </a:avLst>
          </a:prstGeom>
          <a:ln w="38100">
            <a:solidFill>
              <a:srgbClr val="FFC00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flipH="1">
            <a:off x="-56202" y="282739"/>
            <a:ext cx="386449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.…………………..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……………………….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…………………..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399742-2719-4752-B9CB-450EA9FD4B66}"/>
              </a:ext>
            </a:extLst>
          </p:cNvPr>
          <p:cNvCxnSpPr>
            <a:cxnSpLocks/>
          </p:cNvCxnSpPr>
          <p:nvPr/>
        </p:nvCxnSpPr>
        <p:spPr>
          <a:xfrm>
            <a:off x="9096121" y="3034507"/>
            <a:ext cx="361950" cy="2016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18">
            <a:extLst>
              <a:ext uri="{FF2B5EF4-FFF2-40B4-BE49-F238E27FC236}">
                <a16:creationId xmlns:a16="http://schemas.microsoft.com/office/drawing/2014/main" id="{4ED71AB0-EEEB-4110-ABA4-41F6E70B08D7}"/>
              </a:ext>
            </a:extLst>
          </p:cNvPr>
          <p:cNvSpPr>
            <a:spLocks/>
          </p:cNvSpPr>
          <p:nvPr/>
        </p:nvSpPr>
        <p:spPr bwMode="auto">
          <a:xfrm rot="5400000">
            <a:off x="10177209" y="2003425"/>
            <a:ext cx="1027112" cy="2465388"/>
          </a:xfrm>
          <a:prstGeom prst="roundRect">
            <a:avLst>
              <a:gd name="adj" fmla="val 50000"/>
            </a:avLst>
          </a:prstGeom>
          <a:ln w="38100">
            <a:solidFill>
              <a:srgbClr val="00B05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 flipH="1">
            <a:off x="9192874" y="2978807"/>
            <a:ext cx="2943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5.5.5.5=………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 </a:t>
            </a:r>
            <a:endParaRPr lang="en-SG" altLang="en-US" dirty="0">
              <a:solidFill>
                <a:srgbClr val="FF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565EAAB-EE01-44E5-9C9A-3DCC31F73725}"/>
              </a:ext>
            </a:extLst>
          </p:cNvPr>
          <p:cNvCxnSpPr>
            <a:cxnSpLocks/>
            <a:endCxn id="27" idx="2"/>
          </p:cNvCxnSpPr>
          <p:nvPr/>
        </p:nvCxnSpPr>
        <p:spPr>
          <a:xfrm>
            <a:off x="7888288" y="6038850"/>
            <a:ext cx="715962" cy="31750"/>
          </a:xfrm>
          <a:prstGeom prst="line">
            <a:avLst/>
          </a:prstGeom>
          <a:ln w="57150">
            <a:solidFill>
              <a:srgbClr val="E349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18">
            <a:extLst>
              <a:ext uri="{FF2B5EF4-FFF2-40B4-BE49-F238E27FC236}">
                <a16:creationId xmlns:a16="http://schemas.microsoft.com/office/drawing/2014/main" id="{CC2BD498-4AA0-48CB-A0C1-249EF8324117}"/>
              </a:ext>
            </a:extLst>
          </p:cNvPr>
          <p:cNvSpPr>
            <a:spLocks/>
          </p:cNvSpPr>
          <p:nvPr/>
        </p:nvSpPr>
        <p:spPr bwMode="auto">
          <a:xfrm rot="5400000">
            <a:off x="9544844" y="4714081"/>
            <a:ext cx="831850" cy="2713038"/>
          </a:xfrm>
          <a:prstGeom prst="roundRect">
            <a:avLst>
              <a:gd name="adj" fmla="val 50000"/>
            </a:avLst>
          </a:prstGeom>
          <a:ln w="38100">
            <a:solidFill>
              <a:srgbClr val="E349DC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 flipH="1">
            <a:off x="8489950" y="5867400"/>
            <a:ext cx="2941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25=………..</a:t>
            </a:r>
            <a:r>
              <a:rPr lang="en-SG" altLang="en-US" sz="2400" baseline="300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 </a:t>
            </a:r>
            <a:endParaRPr lang="en-SG" altLang="en-US" sz="2400" dirty="0">
              <a:solidFill>
                <a:srgbClr val="00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7FE6E73-3AFB-4C9B-92E3-F1BC1BD495C9}"/>
              </a:ext>
            </a:extLst>
          </p:cNvPr>
          <p:cNvCxnSpPr>
            <a:cxnSpLocks/>
          </p:cNvCxnSpPr>
          <p:nvPr/>
        </p:nvCxnSpPr>
        <p:spPr>
          <a:xfrm flipV="1">
            <a:off x="2867330" y="5556251"/>
            <a:ext cx="734708" cy="32642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18">
            <a:extLst>
              <a:ext uri="{FF2B5EF4-FFF2-40B4-BE49-F238E27FC236}">
                <a16:creationId xmlns:a16="http://schemas.microsoft.com/office/drawing/2014/main" id="{F2800DCC-6708-40BA-8CC6-63951E354BD6}"/>
              </a:ext>
            </a:extLst>
          </p:cNvPr>
          <p:cNvSpPr>
            <a:spLocks/>
          </p:cNvSpPr>
          <p:nvPr/>
        </p:nvSpPr>
        <p:spPr bwMode="auto">
          <a:xfrm rot="5400000">
            <a:off x="1160760" y="4910384"/>
            <a:ext cx="966787" cy="2694347"/>
          </a:xfrm>
          <a:prstGeom prst="roundRect">
            <a:avLst>
              <a:gd name="adj" fmla="val 50000"/>
            </a:avLst>
          </a:prstGeom>
          <a:ln w="38100">
            <a:solidFill>
              <a:srgbClr val="0070C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 flipH="1">
            <a:off x="248758" y="5995948"/>
            <a:ext cx="2767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10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6</a:t>
            </a: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=……………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D907352-6646-4AB6-BD46-7558AA0D4C64}"/>
              </a:ext>
            </a:extLst>
          </p:cNvPr>
          <p:cNvCxnSpPr>
            <a:cxnSpLocks/>
          </p:cNvCxnSpPr>
          <p:nvPr/>
        </p:nvCxnSpPr>
        <p:spPr>
          <a:xfrm flipV="1">
            <a:off x="1898236" y="2912794"/>
            <a:ext cx="626606" cy="58321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 flipH="1">
            <a:off x="0" y="3611181"/>
            <a:ext cx="2597798" cy="193899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sz="24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…………………………………………………………………………………………….</a:t>
            </a:r>
          </a:p>
        </p:txBody>
      </p:sp>
      <p:sp>
        <p:nvSpPr>
          <p:cNvPr id="102423" name="Rectangle 1"/>
          <p:cNvSpPr>
            <a:spLocks noChangeArrowheads="1"/>
          </p:cNvSpPr>
          <p:nvPr/>
        </p:nvSpPr>
        <p:spPr bwMode="auto">
          <a:xfrm>
            <a:off x="7496175" y="371475"/>
            <a:ext cx="4124325" cy="7080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SG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SG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SG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SG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24" name="TextBox 1"/>
          <p:cNvSpPr txBox="1">
            <a:spLocks noChangeArrowheads="1"/>
          </p:cNvSpPr>
          <p:nvPr/>
        </p:nvSpPr>
        <p:spPr bwMode="auto">
          <a:xfrm>
            <a:off x="4575809" y="2475421"/>
            <a:ext cx="26856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NHANH?</a:t>
            </a:r>
          </a:p>
        </p:txBody>
      </p:sp>
      <p:sp>
        <p:nvSpPr>
          <p:cNvPr id="2" name="Rectangle 1"/>
          <p:cNvSpPr/>
          <p:nvPr/>
        </p:nvSpPr>
        <p:spPr>
          <a:xfrm>
            <a:off x="6411024" y="4456592"/>
            <a:ext cx="22497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 err="1">
                <a:solidFill>
                  <a:srgbClr val="002060"/>
                </a:solidFill>
              </a:rPr>
              <a:t>3.Viết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>
                <a:solidFill>
                  <a:srgbClr val="FF0000"/>
                </a:solidFill>
              </a:rPr>
              <a:t>25 </a:t>
            </a:r>
            <a:r>
              <a:rPr lang="en-US" altLang="en-US" sz="2800" b="1" dirty="0" err="1">
                <a:solidFill>
                  <a:srgbClr val="002060"/>
                </a:solidFill>
              </a:rPr>
              <a:t>dưới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dạng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lũy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thừa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cơ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</a:rPr>
              <a:t>5 ,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812106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6" grpId="0" animBg="1"/>
      <p:bldP spid="17" grpId="0"/>
      <p:bldP spid="19" grpId="0" animBg="1"/>
      <p:bldP spid="20" grpId="0"/>
      <p:bldP spid="27" grpId="0" animBg="1"/>
      <p:bldP spid="28" grpId="0"/>
      <p:bldP spid="30" grpId="0" animBg="1"/>
      <p:bldP spid="31" grpId="0"/>
      <p:bldP spid="34" grpId="0" animBg="1"/>
      <p:bldP spid="1024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ranh tÃ´ mÃ u bÃ´ng hoa cÆ¡ báº£n cho bÃ© dÆ°á»i 3 tuá»i phÃ¡t triá»n tÆ° du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818" y="-1290366"/>
            <a:ext cx="7656385" cy="864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41068" y="228652"/>
            <a:ext cx="225734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9</a:t>
            </a:r>
            <a:r>
              <a:rPr lang="en-US" altLang="en-US" b="1" baseline="30000" dirty="0">
                <a:solidFill>
                  <a:srgbClr val="FF0000"/>
                </a:solidFill>
              </a:rPr>
              <a:t>2</a:t>
            </a:r>
            <a:endParaRPr lang="en-US" altLang="en-US" b="1" dirty="0">
              <a:solidFill>
                <a:srgbClr val="FF0000"/>
              </a:solidFill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57517" y="1552091"/>
            <a:ext cx="203606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2.Viết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5.5.5.5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57753" y="4456592"/>
            <a:ext cx="20081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SG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SG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SG" altLang="en-US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</a:t>
            </a:r>
            <a:endParaRPr lang="en-SG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550635" y="2185668"/>
            <a:ext cx="20081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SG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SG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SG" altLang="en-US" sz="32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endParaRPr lang="en-SG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910078A-2F6B-4D9B-B935-417F9E3E98BA}"/>
              </a:ext>
            </a:extLst>
          </p:cNvPr>
          <p:cNvCxnSpPr>
            <a:cxnSpLocks/>
          </p:cNvCxnSpPr>
          <p:nvPr/>
        </p:nvCxnSpPr>
        <p:spPr>
          <a:xfrm flipV="1">
            <a:off x="3808299" y="1025717"/>
            <a:ext cx="688975" cy="476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18">
            <a:extLst>
              <a:ext uri="{FF2B5EF4-FFF2-40B4-BE49-F238E27FC236}">
                <a16:creationId xmlns:a16="http://schemas.microsoft.com/office/drawing/2014/main" id="{3DCB3042-3ACA-4C23-8377-69EDA8DE4097}"/>
              </a:ext>
            </a:extLst>
          </p:cNvPr>
          <p:cNvSpPr>
            <a:spLocks/>
          </p:cNvSpPr>
          <p:nvPr/>
        </p:nvSpPr>
        <p:spPr bwMode="auto">
          <a:xfrm rot="5400000">
            <a:off x="1184048" y="-964591"/>
            <a:ext cx="1453898" cy="3693977"/>
          </a:xfrm>
          <a:prstGeom prst="roundRect">
            <a:avLst>
              <a:gd name="adj" fmla="val 50000"/>
            </a:avLst>
          </a:prstGeom>
          <a:ln w="38100">
            <a:solidFill>
              <a:srgbClr val="FFC00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flipH="1">
            <a:off x="-56202" y="282739"/>
            <a:ext cx="386449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.…………………..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……………………….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000000"/>
                </a:solidFill>
                <a:latin typeface="Times New Roman" panose="02020603050405020304" pitchFamily="18" charset="0"/>
                <a:ea typeface="#9Slide03 Arima Madurai Black"/>
                <a:cs typeface="Times New Roman" panose="02020603050405020304" pitchFamily="18" charset="0"/>
              </a:rPr>
              <a:t>…………………..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399742-2719-4752-B9CB-450EA9FD4B66}"/>
              </a:ext>
            </a:extLst>
          </p:cNvPr>
          <p:cNvCxnSpPr>
            <a:cxnSpLocks/>
          </p:cNvCxnSpPr>
          <p:nvPr/>
        </p:nvCxnSpPr>
        <p:spPr>
          <a:xfrm>
            <a:off x="9096121" y="3034507"/>
            <a:ext cx="361950" cy="20161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utoShape 18">
            <a:extLst>
              <a:ext uri="{FF2B5EF4-FFF2-40B4-BE49-F238E27FC236}">
                <a16:creationId xmlns:a16="http://schemas.microsoft.com/office/drawing/2014/main" id="{4ED71AB0-EEEB-4110-ABA4-41F6E70B08D7}"/>
              </a:ext>
            </a:extLst>
          </p:cNvPr>
          <p:cNvSpPr>
            <a:spLocks/>
          </p:cNvSpPr>
          <p:nvPr/>
        </p:nvSpPr>
        <p:spPr bwMode="auto">
          <a:xfrm rot="5400000">
            <a:off x="10177209" y="2003425"/>
            <a:ext cx="1027112" cy="2465388"/>
          </a:xfrm>
          <a:prstGeom prst="roundRect">
            <a:avLst>
              <a:gd name="adj" fmla="val 50000"/>
            </a:avLst>
          </a:prstGeom>
          <a:ln w="38100">
            <a:solidFill>
              <a:srgbClr val="00B05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59FB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 flipH="1">
            <a:off x="9192874" y="2978807"/>
            <a:ext cx="2943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5.5.5.5=………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 </a:t>
            </a:r>
            <a:endParaRPr lang="en-SG" altLang="en-US" dirty="0">
              <a:solidFill>
                <a:srgbClr val="FF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565EAAB-EE01-44E5-9C9A-3DCC31F73725}"/>
              </a:ext>
            </a:extLst>
          </p:cNvPr>
          <p:cNvCxnSpPr>
            <a:cxnSpLocks/>
            <a:endCxn id="27" idx="2"/>
          </p:cNvCxnSpPr>
          <p:nvPr/>
        </p:nvCxnSpPr>
        <p:spPr>
          <a:xfrm>
            <a:off x="7888288" y="6038850"/>
            <a:ext cx="715962" cy="31750"/>
          </a:xfrm>
          <a:prstGeom prst="line">
            <a:avLst/>
          </a:prstGeom>
          <a:ln w="57150">
            <a:solidFill>
              <a:srgbClr val="E349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18">
            <a:extLst>
              <a:ext uri="{FF2B5EF4-FFF2-40B4-BE49-F238E27FC236}">
                <a16:creationId xmlns:a16="http://schemas.microsoft.com/office/drawing/2014/main" id="{CC2BD498-4AA0-48CB-A0C1-249EF8324117}"/>
              </a:ext>
            </a:extLst>
          </p:cNvPr>
          <p:cNvSpPr>
            <a:spLocks/>
          </p:cNvSpPr>
          <p:nvPr/>
        </p:nvSpPr>
        <p:spPr bwMode="auto">
          <a:xfrm rot="5400000">
            <a:off x="9544844" y="4714081"/>
            <a:ext cx="831850" cy="2713038"/>
          </a:xfrm>
          <a:prstGeom prst="roundRect">
            <a:avLst>
              <a:gd name="adj" fmla="val 50000"/>
            </a:avLst>
          </a:prstGeom>
          <a:ln w="38100">
            <a:solidFill>
              <a:srgbClr val="E349DC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 flipH="1">
            <a:off x="8489950" y="5867400"/>
            <a:ext cx="2941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25=………..</a:t>
            </a:r>
            <a:r>
              <a:rPr lang="en-SG" altLang="en-US" sz="2400" baseline="300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 </a:t>
            </a:r>
            <a:endParaRPr lang="en-SG" altLang="en-US" sz="2400" dirty="0">
              <a:solidFill>
                <a:srgbClr val="000000"/>
              </a:solidFill>
              <a:latin typeface="#9Slide03 Arima Madurai Black"/>
              <a:ea typeface="#9Slide03 Arima Madurai Black"/>
              <a:cs typeface="#9Slide03 Arima Madurai Black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7FE6E73-3AFB-4C9B-92E3-F1BC1BD495C9}"/>
              </a:ext>
            </a:extLst>
          </p:cNvPr>
          <p:cNvCxnSpPr>
            <a:cxnSpLocks/>
          </p:cNvCxnSpPr>
          <p:nvPr/>
        </p:nvCxnSpPr>
        <p:spPr>
          <a:xfrm flipV="1">
            <a:off x="2867330" y="5556251"/>
            <a:ext cx="734708" cy="32642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18">
            <a:extLst>
              <a:ext uri="{FF2B5EF4-FFF2-40B4-BE49-F238E27FC236}">
                <a16:creationId xmlns:a16="http://schemas.microsoft.com/office/drawing/2014/main" id="{F2800DCC-6708-40BA-8CC6-63951E354BD6}"/>
              </a:ext>
            </a:extLst>
          </p:cNvPr>
          <p:cNvSpPr>
            <a:spLocks/>
          </p:cNvSpPr>
          <p:nvPr/>
        </p:nvSpPr>
        <p:spPr bwMode="auto">
          <a:xfrm rot="5400000">
            <a:off x="1160760" y="4910384"/>
            <a:ext cx="966787" cy="2694347"/>
          </a:xfrm>
          <a:prstGeom prst="roundRect">
            <a:avLst>
              <a:gd name="adj" fmla="val 50000"/>
            </a:avLst>
          </a:prstGeom>
          <a:ln w="38100">
            <a:solidFill>
              <a:srgbClr val="0070C0"/>
            </a:solidFill>
            <a:headEnd/>
            <a:tailEnd/>
          </a:ln>
          <a:extLst>
            <a:ext uri="{AF507438-7753-43e0-B8FC-AC1667EBCBE1}"/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745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 flipH="1">
            <a:off x="248758" y="5995948"/>
            <a:ext cx="2767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10</a:t>
            </a:r>
            <a:r>
              <a:rPr lang="en-SG" altLang="en-US" baseline="30000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6</a:t>
            </a:r>
            <a:r>
              <a:rPr lang="en-SG" altLang="en-US" dirty="0">
                <a:solidFill>
                  <a:srgbClr val="FF0000"/>
                </a:solidFill>
                <a:latin typeface="#9Slide03 Arima Madurai Black"/>
                <a:ea typeface="#9Slide03 Arima Madurai Black"/>
                <a:cs typeface="#9Slide03 Arima Madurai Black"/>
              </a:rPr>
              <a:t>=……………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D907352-6646-4AB6-BD46-7558AA0D4C64}"/>
              </a:ext>
            </a:extLst>
          </p:cNvPr>
          <p:cNvCxnSpPr>
            <a:cxnSpLocks/>
          </p:cNvCxnSpPr>
          <p:nvPr/>
        </p:nvCxnSpPr>
        <p:spPr>
          <a:xfrm flipV="1">
            <a:off x="1898236" y="2912794"/>
            <a:ext cx="626606" cy="58321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 flipH="1">
            <a:off x="0" y="3611181"/>
            <a:ext cx="2597798" cy="193899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SG" altLang="en-US" sz="2400" dirty="0">
                <a:solidFill>
                  <a:srgbClr val="000000"/>
                </a:solidFill>
                <a:latin typeface="#9Slide03 Arima Madurai Black"/>
                <a:ea typeface="#9Slide03 Arima Madurai Black"/>
                <a:cs typeface="#9Slide03 Arima Madurai Black"/>
              </a:rPr>
              <a:t>…………………………………………………………………………………………….</a:t>
            </a:r>
          </a:p>
        </p:txBody>
      </p:sp>
      <p:sp>
        <p:nvSpPr>
          <p:cNvPr id="102424" name="TextBox 1"/>
          <p:cNvSpPr txBox="1">
            <a:spLocks noChangeArrowheads="1"/>
          </p:cNvSpPr>
          <p:nvPr/>
        </p:nvSpPr>
        <p:spPr bwMode="auto">
          <a:xfrm>
            <a:off x="4575809" y="2475421"/>
            <a:ext cx="26856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NHANH?</a:t>
            </a:r>
          </a:p>
        </p:txBody>
      </p:sp>
      <p:sp>
        <p:nvSpPr>
          <p:cNvPr id="2" name="Rectangle 1"/>
          <p:cNvSpPr/>
          <p:nvPr/>
        </p:nvSpPr>
        <p:spPr>
          <a:xfrm>
            <a:off x="6345439" y="4331236"/>
            <a:ext cx="22497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800" b="1" dirty="0" err="1">
                <a:solidFill>
                  <a:srgbClr val="002060"/>
                </a:solidFill>
              </a:rPr>
              <a:t>3.Viết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 </a:t>
            </a:r>
            <a:r>
              <a:rPr lang="en-US" altLang="en-US" sz="2800" b="1" dirty="0">
                <a:solidFill>
                  <a:srgbClr val="FF0000"/>
                </a:solidFill>
              </a:rPr>
              <a:t>25 </a:t>
            </a:r>
            <a:r>
              <a:rPr lang="en-US" altLang="en-US" sz="2800" b="1" dirty="0" err="1">
                <a:solidFill>
                  <a:srgbClr val="002060"/>
                </a:solidFill>
              </a:rPr>
              <a:t>dưới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dạng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lũy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thừa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với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cơ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</a:rPr>
              <a:t>số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</a:rPr>
              <a:t>5 ,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0299288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6" grpId="0" animBg="1"/>
      <p:bldP spid="17" grpId="0"/>
      <p:bldP spid="19" grpId="0" animBg="1"/>
      <p:bldP spid="20" grpId="0"/>
      <p:bldP spid="27" grpId="0" animBg="1"/>
      <p:bldP spid="28" grpId="0"/>
      <p:bldP spid="30" grpId="0" animBg="1"/>
      <p:bldP spid="31" grpId="0"/>
      <p:bldP spid="34" grpId="0" animBg="1"/>
      <p:bldP spid="1024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4" name="AutoShape 2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769378" y="5973456"/>
            <a:ext cx="1422622" cy="824386"/>
          </a:xfrm>
          <a:custGeom>
            <a:avLst/>
            <a:gdLst>
              <a:gd name="T0" fmla="*/ 533400 w 1066800"/>
              <a:gd name="T1" fmla="*/ 0 h 838200"/>
              <a:gd name="T2" fmla="*/ 1 w 1066800"/>
              <a:gd name="T3" fmla="*/ 320163 h 838200"/>
              <a:gd name="T4" fmla="*/ 203740 w 1066800"/>
              <a:gd name="T5" fmla="*/ 838197 h 838200"/>
              <a:gd name="T6" fmla="*/ 863060 w 1066800"/>
              <a:gd name="T7" fmla="*/ 838197 h 838200"/>
              <a:gd name="T8" fmla="*/ 1066799 w 1066800"/>
              <a:gd name="T9" fmla="*/ 320163 h 8382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29663 w 1066800"/>
              <a:gd name="T16" fmla="*/ 320165 h 838200"/>
              <a:gd name="T17" fmla="*/ 737137 w 1066800"/>
              <a:gd name="T18" fmla="*/ 640323 h 838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6800" h="838200">
                <a:moveTo>
                  <a:pt x="1" y="320163"/>
                </a:moveTo>
                <a:lnTo>
                  <a:pt x="407484" y="320165"/>
                </a:lnTo>
                <a:lnTo>
                  <a:pt x="533400" y="0"/>
                </a:lnTo>
                <a:lnTo>
                  <a:pt x="659316" y="320165"/>
                </a:lnTo>
                <a:lnTo>
                  <a:pt x="1066799" y="320163"/>
                </a:lnTo>
                <a:lnTo>
                  <a:pt x="737137" y="518034"/>
                </a:lnTo>
                <a:lnTo>
                  <a:pt x="863060" y="838197"/>
                </a:lnTo>
                <a:lnTo>
                  <a:pt x="533400" y="640323"/>
                </a:lnTo>
                <a:lnTo>
                  <a:pt x="203740" y="838197"/>
                </a:lnTo>
                <a:lnTo>
                  <a:pt x="329663" y="518034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2669" tIns="51335" rIns="102669" bIns="51335" anchor="ctr"/>
          <a:lstStyle>
            <a:lvl1pPr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89038" indent="-457200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800" indent="-365125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560638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292475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496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2068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6640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1212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263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212691" y="353166"/>
            <a:ext cx="5029200" cy="47625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3399">
                  <a:alpha val="28000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rgbClr val="0033CC"/>
                </a:solidFill>
              </a:rPr>
              <a:t>KHỞI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13" name="Text Box 54"/>
          <p:cNvSpPr txBox="1">
            <a:spLocks noChangeArrowheads="1"/>
          </p:cNvSpPr>
          <p:nvPr/>
        </p:nvSpPr>
        <p:spPr bwMode="auto">
          <a:xfrm>
            <a:off x="2127250" y="1417997"/>
            <a:ext cx="688975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 </a:t>
            </a:r>
            <a:r>
              <a:rPr lang="en-US" altLang="en-US" sz="3200" b="1" dirty="0" err="1"/>
              <a:t>Hãy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viết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các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tổng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sau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thành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tích</a:t>
            </a:r>
            <a:r>
              <a:rPr lang="en-US" altLang="en-US" sz="3200" b="1" dirty="0"/>
              <a:t>?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 2 + 2 + 2 +2+2+2 =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 </a:t>
            </a:r>
          </a:p>
        </p:txBody>
      </p:sp>
      <p:sp>
        <p:nvSpPr>
          <p:cNvPr id="15" name="Text Box 66"/>
          <p:cNvSpPr txBox="1">
            <a:spLocks noChangeArrowheads="1"/>
          </p:cNvSpPr>
          <p:nvPr/>
        </p:nvSpPr>
        <p:spPr bwMode="auto">
          <a:xfrm>
            <a:off x="5651962" y="2159329"/>
            <a:ext cx="8270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F82F00"/>
                </a:solidFill>
              </a:rPr>
              <a:t>2. 6</a:t>
            </a:r>
          </a:p>
        </p:txBody>
      </p:sp>
      <p:pic>
        <p:nvPicPr>
          <p:cNvPr id="17" name="Picture 2" descr="sun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775" y="123653"/>
            <a:ext cx="2336132" cy="167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8889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1087065" y="5889580"/>
            <a:ext cx="813246" cy="599351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02669" tIns="51335" rIns="102669" bIns="51335" anchor="ctr"/>
          <a:lstStyle>
            <a:lvl1pPr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89038" indent="-457200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800" indent="-365125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560638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292475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496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2068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6640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1212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263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429000" y="215900"/>
            <a:ext cx="5029200" cy="47625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3399">
                  <a:alpha val="28000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rgbClr val="0033CC"/>
                </a:solidFill>
              </a:rPr>
              <a:t>KHỞI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</a:p>
        </p:txBody>
      </p:sp>
      <p:sp>
        <p:nvSpPr>
          <p:cNvPr id="10" name="Text Box 54"/>
          <p:cNvSpPr txBox="1">
            <a:spLocks noChangeArrowheads="1"/>
          </p:cNvSpPr>
          <p:nvPr/>
        </p:nvSpPr>
        <p:spPr bwMode="auto">
          <a:xfrm>
            <a:off x="2127250" y="847725"/>
            <a:ext cx="68897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 </a:t>
            </a:r>
            <a:r>
              <a:rPr lang="en-US" altLang="en-US" sz="3200" b="1" dirty="0" err="1"/>
              <a:t>Hãy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viết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các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tổng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sau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thành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tích</a:t>
            </a:r>
            <a:endParaRPr lang="en-US" altLang="en-US" sz="3200" b="1" dirty="0"/>
          </a:p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a + a + a + a = </a:t>
            </a:r>
          </a:p>
        </p:txBody>
      </p:sp>
      <p:sp>
        <p:nvSpPr>
          <p:cNvPr id="11" name="Text Box 61"/>
          <p:cNvSpPr txBox="1">
            <a:spLocks noChangeArrowheads="1"/>
          </p:cNvSpPr>
          <p:nvPr/>
        </p:nvSpPr>
        <p:spPr bwMode="auto">
          <a:xfrm>
            <a:off x="4719151" y="1509444"/>
            <a:ext cx="11160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F82F00"/>
                </a:solidFill>
              </a:rPr>
              <a:t>a. 4</a:t>
            </a:r>
          </a:p>
        </p:txBody>
      </p:sp>
      <p:pic>
        <p:nvPicPr>
          <p:cNvPr id="14" name="Picture 4" descr="hello_kitty_picture-04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617" y="0"/>
            <a:ext cx="4089623" cy="235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76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973246" y="6274246"/>
            <a:ext cx="812132" cy="523596"/>
          </a:xfrm>
          <a:custGeom>
            <a:avLst/>
            <a:gdLst>
              <a:gd name="T0" fmla="*/ 306493 w 21600"/>
              <a:gd name="T1" fmla="*/ 54007 h 21600"/>
              <a:gd name="T2" fmla="*/ 82635 w 21600"/>
              <a:gd name="T3" fmla="*/ 266700 h 21600"/>
              <a:gd name="T4" fmla="*/ 306493 w 21600"/>
              <a:gd name="T5" fmla="*/ 533400 h 21600"/>
              <a:gd name="T6" fmla="*/ 526965 w 21600"/>
              <a:gd name="T7" fmla="*/ 2667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02669" tIns="51335" rIns="102669" bIns="51335" anchor="ctr"/>
          <a:lstStyle>
            <a:lvl1pPr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189038" indent="-457200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800" indent="-365125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560638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292475" indent="-366713" defTabSz="1463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37496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42068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6640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5121275" indent="-366713" defTabSz="1463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263"/>
          </a:p>
        </p:txBody>
      </p:sp>
      <p:sp>
        <p:nvSpPr>
          <p:cNvPr id="9226" name="Arc 10"/>
          <p:cNvSpPr>
            <a:spLocks/>
          </p:cNvSpPr>
          <p:nvPr/>
        </p:nvSpPr>
        <p:spPr bwMode="auto">
          <a:xfrm rot="5400000">
            <a:off x="3634539" y="-3477461"/>
            <a:ext cx="2114439" cy="11885641"/>
          </a:xfrm>
          <a:custGeom>
            <a:avLst/>
            <a:gdLst>
              <a:gd name="G0" fmla="+- 0 0 0"/>
              <a:gd name="G1" fmla="+- 18938 0 0"/>
              <a:gd name="G2" fmla="+- 21600 0 0"/>
              <a:gd name="T0" fmla="*/ 10388 w 21600"/>
              <a:gd name="T1" fmla="*/ 0 h 38277"/>
              <a:gd name="T2" fmla="*/ 9621 w 21600"/>
              <a:gd name="T3" fmla="*/ 38277 h 38277"/>
              <a:gd name="T4" fmla="*/ 0 w 21600"/>
              <a:gd name="T5" fmla="*/ 18938 h 38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8277" fill="none" extrusionOk="0">
                <a:moveTo>
                  <a:pt x="10388" y="-1"/>
                </a:moveTo>
                <a:cubicBezTo>
                  <a:pt x="17302" y="3792"/>
                  <a:pt x="21600" y="11051"/>
                  <a:pt x="21600" y="18938"/>
                </a:cubicBezTo>
                <a:cubicBezTo>
                  <a:pt x="21600" y="27135"/>
                  <a:pt x="16960" y="34625"/>
                  <a:pt x="9620" y="38276"/>
                </a:cubicBezTo>
              </a:path>
              <a:path w="21600" h="38277" stroke="0" extrusionOk="0">
                <a:moveTo>
                  <a:pt x="10388" y="-1"/>
                </a:moveTo>
                <a:cubicBezTo>
                  <a:pt x="17302" y="3792"/>
                  <a:pt x="21600" y="11051"/>
                  <a:pt x="21600" y="18938"/>
                </a:cubicBezTo>
                <a:cubicBezTo>
                  <a:pt x="21600" y="27135"/>
                  <a:pt x="16960" y="34625"/>
                  <a:pt x="9620" y="38276"/>
                </a:cubicBezTo>
                <a:lnTo>
                  <a:pt x="0" y="18938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FF00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263"/>
          </a:p>
        </p:txBody>
      </p:sp>
      <p:sp>
        <p:nvSpPr>
          <p:cNvPr id="5" name="Rectangle 4"/>
          <p:cNvSpPr/>
          <p:nvPr/>
        </p:nvSpPr>
        <p:spPr>
          <a:xfrm>
            <a:off x="2002843" y="1767001"/>
            <a:ext cx="45480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Tính</a:t>
            </a:r>
            <a:r>
              <a:rPr lang="en-US" sz="3600" b="1" dirty="0">
                <a:solidFill>
                  <a:srgbClr val="FF0000"/>
                </a:solidFill>
              </a:rPr>
              <a:t>?</a:t>
            </a:r>
          </a:p>
          <a:p>
            <a:pPr>
              <a:defRPr/>
            </a:pPr>
            <a:r>
              <a:rPr lang="en-US" sz="3600" b="1" dirty="0">
                <a:solidFill>
                  <a:srgbClr val="ED7D31">
                    <a:lumMod val="50000"/>
                  </a:srgbClr>
                </a:solidFill>
              </a:rPr>
              <a:t>10 . 10 . 10 . 10 . 10 .10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50883" y="2320999"/>
            <a:ext cx="33187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FF0000"/>
                </a:solidFill>
              </a:rPr>
              <a:t>=1 000 000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212691" y="353166"/>
            <a:ext cx="5029200" cy="47625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3399">
                  <a:alpha val="28000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rgbClr val="0033CC"/>
                </a:solidFill>
              </a:rPr>
              <a:t>KHỞI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567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2" name="Rectangle 3"/>
          <p:cNvSpPr>
            <a:spLocks noChangeArrowheads="1"/>
          </p:cNvSpPr>
          <p:nvPr/>
        </p:nvSpPr>
        <p:spPr bwMode="auto">
          <a:xfrm>
            <a:off x="3429000" y="215900"/>
            <a:ext cx="5029200" cy="47625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3399">
                  <a:alpha val="28000"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200" dirty="0" err="1">
                <a:solidFill>
                  <a:srgbClr val="0033CC"/>
                </a:solidFill>
              </a:rPr>
              <a:t>KHỞI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  <a:r>
              <a:rPr lang="en-US" altLang="en-US" sz="3200" dirty="0" err="1">
                <a:solidFill>
                  <a:srgbClr val="0033CC"/>
                </a:solidFill>
              </a:rPr>
              <a:t>ĐỘNG</a:t>
            </a:r>
            <a:r>
              <a:rPr lang="en-US" altLang="en-US" sz="3200" dirty="0">
                <a:solidFill>
                  <a:srgbClr val="0033CC"/>
                </a:solidFill>
              </a:rPr>
              <a:t> </a:t>
            </a:r>
          </a:p>
        </p:txBody>
      </p:sp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2127249" y="1588300"/>
            <a:ext cx="9174323" cy="4422081"/>
            <a:chOff x="385" y="119"/>
            <a:chExt cx="6496" cy="3802"/>
          </a:xfrm>
        </p:grpSpPr>
        <p:pic>
          <p:nvPicPr>
            <p:cNvPr id="15" name="Picture 3" descr="0034-1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9" y="2272"/>
              <a:ext cx="349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" name="Group 4"/>
            <p:cNvGrpSpPr>
              <a:grpSpLocks/>
            </p:cNvGrpSpPr>
            <p:nvPr/>
          </p:nvGrpSpPr>
          <p:grpSpPr bwMode="auto">
            <a:xfrm>
              <a:off x="385" y="119"/>
              <a:ext cx="6496" cy="3802"/>
              <a:chOff x="385" y="119"/>
              <a:chExt cx="6496" cy="3802"/>
            </a:xfrm>
          </p:grpSpPr>
          <p:sp>
            <p:nvSpPr>
              <p:cNvPr id="17" name="AutoShape 5"/>
              <p:cNvSpPr>
                <a:spLocks noChangeArrowheads="1"/>
              </p:cNvSpPr>
              <p:nvPr/>
            </p:nvSpPr>
            <p:spPr bwMode="auto">
              <a:xfrm>
                <a:off x="635" y="119"/>
                <a:ext cx="6246" cy="1784"/>
              </a:xfrm>
              <a:prstGeom prst="cloudCallout">
                <a:avLst>
                  <a:gd name="adj1" fmla="val -31954"/>
                  <a:gd name="adj2" fmla="val 95088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3600" b="1" dirty="0" err="1">
                    <a:solidFill>
                      <a:schemeClr val="bg1"/>
                    </a:solidFill>
                  </a:rPr>
                  <a:t>Vậy</a:t>
                </a:r>
                <a:r>
                  <a:rPr lang="en-US" altLang="en-US" sz="3600" b="1" dirty="0">
                    <a:solidFill>
                      <a:schemeClr val="bg1"/>
                    </a:solidFill>
                  </a:rPr>
                  <a:t> 2 + 2 + 2+ 2+2+2 =</a:t>
                </a:r>
              </a:p>
            </p:txBody>
          </p:sp>
          <p:pic>
            <p:nvPicPr>
              <p:cNvPr id="18" name="Picture 21" descr="j023213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" y="2409"/>
                <a:ext cx="1584" cy="1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Rectangle 1"/>
          <p:cNvSpPr/>
          <p:nvPr/>
        </p:nvSpPr>
        <p:spPr>
          <a:xfrm>
            <a:off x="8737761" y="1842029"/>
            <a:ext cx="1040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 dirty="0">
                <a:solidFill>
                  <a:srgbClr val="FF0000"/>
                </a:solidFill>
              </a:rPr>
              <a:t>2.6</a:t>
            </a:r>
            <a:r>
              <a:rPr lang="en-US" altLang="en-US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4199218" y="2313788"/>
            <a:ext cx="4258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600" dirty="0" err="1">
                <a:solidFill>
                  <a:srgbClr val="FFFF00"/>
                </a:solidFill>
              </a:rPr>
              <a:t>còn</a:t>
            </a:r>
            <a:r>
              <a:rPr lang="en-US" altLang="en-US" sz="3600" dirty="0">
                <a:solidFill>
                  <a:srgbClr val="FFFF00"/>
                </a:solidFill>
              </a:rPr>
              <a:t> 2. 2. 2. 2.2.2 =? </a:t>
            </a:r>
          </a:p>
        </p:txBody>
      </p:sp>
    </p:spTree>
    <p:extLst>
      <p:ext uri="{BB962C8B-B14F-4D97-AF65-F5344CB8AC3E}">
        <p14:creationId xmlns:p14="http://schemas.microsoft.com/office/powerpoint/2010/main" val="339160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00263" y="1917700"/>
            <a:ext cx="8942387" cy="7381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NÂNG LÊN LŨY THỪA</a:t>
            </a:r>
          </a:p>
        </p:txBody>
      </p:sp>
      <p:sp>
        <p:nvSpPr>
          <p:cNvPr id="7" name="Rectangle 6"/>
          <p:cNvSpPr/>
          <p:nvPr/>
        </p:nvSpPr>
        <p:spPr>
          <a:xfrm>
            <a:off x="2073275" y="2957513"/>
            <a:ext cx="8969375" cy="73818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, CHIA  HAI LŨY THỪA CÙNG CƠ SỐ</a:t>
            </a:r>
          </a:p>
        </p:txBody>
      </p:sp>
      <p:sp>
        <p:nvSpPr>
          <p:cNvPr id="9" name="Rectangle 8"/>
          <p:cNvSpPr/>
          <p:nvPr/>
        </p:nvSpPr>
        <p:spPr>
          <a:xfrm>
            <a:off x="2100263" y="3989388"/>
            <a:ext cx="8942387" cy="7524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5234" y="568325"/>
            <a:ext cx="11523306" cy="7334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LŨY THỪA VỚI SỐ MŨ TỰ NHIÊN</a:t>
            </a:r>
          </a:p>
        </p:txBody>
      </p:sp>
    </p:spTree>
    <p:extLst>
      <p:ext uri="{BB962C8B-B14F-4D97-AF65-F5344CB8AC3E}">
        <p14:creationId xmlns:p14="http://schemas.microsoft.com/office/powerpoint/2010/main" val="167713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51555" y="-109047"/>
            <a:ext cx="5927939" cy="68274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en-US" altLang="en-US" sz="28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44475" y="734671"/>
            <a:ext cx="58358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I. PHÉP NÂNG LÊN LŨY THỪA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1246"/>
            <a:ext cx="12192000" cy="73342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   LŨY THỪA VỚI SỐ MŨ TỰ NHIÊN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293491">
            <a:off x="214119" y="522445"/>
            <a:ext cx="318331" cy="4244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603" y="934726"/>
            <a:ext cx="592387" cy="5858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10990" y="1031087"/>
            <a:ext cx="449308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07431" y="1134781"/>
            <a:ext cx="4204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? HS </a:t>
            </a:r>
            <a:r>
              <a:rPr lang="en-US" dirty="0" err="1">
                <a:solidFill>
                  <a:schemeClr val="bg1"/>
                </a:solidFill>
              </a:rPr>
              <a:t>đọc</a:t>
            </a:r>
            <a:r>
              <a:rPr lang="en-US" dirty="0">
                <a:solidFill>
                  <a:schemeClr val="bg1"/>
                </a:solidFill>
              </a:rPr>
              <a:t> SGK </a:t>
            </a:r>
            <a:r>
              <a:rPr lang="en-US" dirty="0" err="1">
                <a:solidFill>
                  <a:schemeClr val="bg1"/>
                </a:solidFill>
              </a:rPr>
              <a:t>và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thu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thập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thông</a:t>
            </a:r>
            <a:r>
              <a:rPr lang="en-US" dirty="0">
                <a:solidFill>
                  <a:schemeClr val="bg1"/>
                </a:solidFill>
              </a:rPr>
              <a:t> tin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84663" y="1755734"/>
            <a:ext cx="259237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2+ 2+ 2+2+2+ 2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95292" y="1755734"/>
            <a:ext cx="99304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739008" y="1071168"/>
            <a:ext cx="2128020" cy="602593"/>
            <a:chOff x="3808429" y="3018035"/>
            <a:chExt cx="2128020" cy="602593"/>
          </a:xfrm>
        </p:grpSpPr>
        <p:sp>
          <p:nvSpPr>
            <p:cNvPr id="23" name="AutoShape 7"/>
            <p:cNvSpPr>
              <a:spLocks noChangeArrowheads="1"/>
            </p:cNvSpPr>
            <p:nvPr/>
          </p:nvSpPr>
          <p:spPr bwMode="gray">
            <a:xfrm rot="10800000" flipH="1">
              <a:off x="4468236" y="3541415"/>
              <a:ext cx="968480" cy="79213"/>
            </a:xfrm>
            <a:prstGeom prst="upArrow">
              <a:avLst>
                <a:gd name="adj1" fmla="val 51676"/>
                <a:gd name="adj2" fmla="val 100000"/>
              </a:avLst>
            </a:pr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tint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gray">
            <a:xfrm>
              <a:off x="3808429" y="3091992"/>
              <a:ext cx="2128020" cy="453648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1900">
                <a:solidFill>
                  <a:srgbClr val="00006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Oval 9"/>
            <p:cNvSpPr>
              <a:spLocks noChangeArrowheads="1"/>
            </p:cNvSpPr>
            <p:nvPr/>
          </p:nvSpPr>
          <p:spPr bwMode="gray">
            <a:xfrm>
              <a:off x="3937091" y="3117316"/>
              <a:ext cx="1884253" cy="401682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1900">
                <a:solidFill>
                  <a:srgbClr val="00006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gray">
            <a:xfrm>
              <a:off x="3851642" y="3266197"/>
              <a:ext cx="113319" cy="10224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square" anchor="ctr">
              <a:spAutoFit/>
            </a:bodyPr>
            <a:lstStyle/>
            <a:p>
              <a:pPr eaLnBrk="1" hangingPunct="1">
                <a:defRPr/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gray">
            <a:xfrm>
              <a:off x="3851642" y="3266197"/>
              <a:ext cx="113319" cy="10224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1900">
                <a:solidFill>
                  <a:srgbClr val="00006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gray">
            <a:xfrm>
              <a:off x="4170953" y="3265918"/>
              <a:ext cx="1444154" cy="10224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 wrap="square" anchor="ctr">
              <a:spAutoFit/>
            </a:bodyPr>
            <a:lstStyle/>
            <a:p>
              <a:pPr eaLnBrk="1" hangingPunct="1">
                <a:defRPr/>
              </a:pPr>
              <a:endParaRPr lang="en-US" sz="190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gray">
            <a:xfrm>
              <a:off x="4170953" y="3266197"/>
              <a:ext cx="1444154" cy="102247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1900">
                <a:solidFill>
                  <a:srgbClr val="00006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4217714" y="3018035"/>
              <a:ext cx="1589197" cy="527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5782" tIns="47891" rIns="95782" bIns="47891">
              <a:spAutoFit/>
            </a:bodyPr>
            <a:lstStyle>
              <a:lvl1pPr defTabSz="957263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957263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957263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957263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957263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572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endPara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831231" y="2663849"/>
            <a:ext cx="2898827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2. 2. 2. 2. 2. 2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01776" y="2658360"/>
            <a:ext cx="112962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9838762" y="3148553"/>
            <a:ext cx="332760" cy="5994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76875" y="2375003"/>
            <a:ext cx="460276" cy="5022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395291" y="3581477"/>
            <a:ext cx="1066232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897324" y="2005671"/>
            <a:ext cx="1198522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-18851" y="2456430"/>
            <a:ext cx="6261418" cy="1116308"/>
            <a:chOff x="76601" y="3953140"/>
            <a:chExt cx="5905496" cy="1006028"/>
          </a:xfrm>
          <a:solidFill>
            <a:srgbClr val="FFFF00"/>
          </a:solidFill>
        </p:grpSpPr>
        <p:sp>
          <p:nvSpPr>
            <p:cNvPr id="63" name="Text Box 9"/>
            <p:cNvSpPr txBox="1">
              <a:spLocks noChangeArrowheads="1"/>
            </p:cNvSpPr>
            <p:nvPr/>
          </p:nvSpPr>
          <p:spPr bwMode="auto">
            <a:xfrm>
              <a:off x="76601" y="4432163"/>
              <a:ext cx="5905496" cy="52700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                        n </a:t>
              </a:r>
              <a:r>
                <a:rPr lang="en-US" altLang="en-US" i="1" dirty="0" err="1">
                  <a:latin typeface="+mn-lt"/>
                  <a:cs typeface="Arial" panose="020B0604020202020204" pitchFamily="34" charset="0"/>
                </a:rPr>
                <a:t>thừa</a:t>
              </a: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en-US" i="1" dirty="0" err="1">
                  <a:latin typeface="+mn-lt"/>
                  <a:cs typeface="Arial" panose="020B0604020202020204" pitchFamily="34" charset="0"/>
                </a:rPr>
                <a:t>số</a:t>
              </a:r>
              <a:r>
                <a:rPr lang="en-US" altLang="en-US" i="1" dirty="0">
                  <a:latin typeface="+mn-lt"/>
                  <a:cs typeface="Arial" panose="020B0604020202020204" pitchFamily="34" charset="0"/>
                </a:rPr>
                <a:t> a</a:t>
              </a:r>
            </a:p>
          </p:txBody>
        </p:sp>
        <p:sp>
          <p:nvSpPr>
            <p:cNvPr id="64" name="Text Box 15"/>
            <p:cNvSpPr txBox="1">
              <a:spLocks noChangeArrowheads="1"/>
            </p:cNvSpPr>
            <p:nvPr/>
          </p:nvSpPr>
          <p:spPr bwMode="auto">
            <a:xfrm>
              <a:off x="1515363" y="3953140"/>
              <a:ext cx="4466734" cy="523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dirty="0">
                  <a:latin typeface="+mn-lt"/>
                  <a:cs typeface="Times New Roman" panose="02020603050405020304" pitchFamily="18" charset="0"/>
                </a:rPr>
                <a:t> a . a .  … . a     (n      N</a:t>
              </a:r>
              <a:r>
                <a:rPr lang="en-US" altLang="en-US" baseline="30000" dirty="0">
                  <a:latin typeface="+mn-lt"/>
                  <a:cs typeface="Times New Roman" panose="02020603050405020304" pitchFamily="18" charset="0"/>
                </a:rPr>
                <a:t>*</a:t>
              </a:r>
              <a:r>
                <a:rPr lang="en-US" altLang="en-US" dirty="0">
                  <a:latin typeface="+mn-lt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65" name="AutoShape 7"/>
            <p:cNvSpPr>
              <a:spLocks/>
            </p:cNvSpPr>
            <p:nvPr/>
          </p:nvSpPr>
          <p:spPr bwMode="auto">
            <a:xfrm rot="16200000">
              <a:off x="2222311" y="3938768"/>
              <a:ext cx="51967" cy="1046378"/>
            </a:xfrm>
            <a:prstGeom prst="leftBrace">
              <a:avLst>
                <a:gd name="adj1" fmla="val 150000"/>
                <a:gd name="adj2" fmla="val 50000"/>
              </a:avLst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>
                <a:latin typeface="+mn-lt"/>
                <a:cs typeface="Arial" panose="020B0604020202020204" pitchFamily="34" charset="0"/>
              </a:endParaRPr>
            </a:p>
          </p:txBody>
        </p:sp>
        <p:graphicFrame>
          <p:nvGraphicFramePr>
            <p:cNvPr id="68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74713025"/>
                </p:ext>
              </p:extLst>
            </p:nvPr>
          </p:nvGraphicFramePr>
          <p:xfrm>
            <a:off x="4183156" y="4069412"/>
            <a:ext cx="3048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26725" imgH="126725" progId="Equation.DSMT4">
                    <p:embed/>
                  </p:oleObj>
                </mc:Choice>
                <mc:Fallback>
                  <p:oleObj name="Equation" r:id="rId4" imgW="126725" imgH="126725" progId="Equation.DSMT4">
                    <p:embed/>
                    <p:pic>
                      <p:nvPicPr>
                        <p:cNvPr id="68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3156" y="4069412"/>
                          <a:ext cx="3048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" name="Oval 16"/>
          <p:cNvSpPr>
            <a:spLocks noChangeArrowheads="1"/>
          </p:cNvSpPr>
          <p:nvPr/>
        </p:nvSpPr>
        <p:spPr bwMode="auto">
          <a:xfrm>
            <a:off x="10058401" y="2782098"/>
            <a:ext cx="327359" cy="49279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0388336" y="2736092"/>
            <a:ext cx="251567" cy="295429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" name="Oval 16"/>
          <p:cNvSpPr>
            <a:spLocks noChangeArrowheads="1"/>
          </p:cNvSpPr>
          <p:nvPr/>
        </p:nvSpPr>
        <p:spPr bwMode="auto">
          <a:xfrm>
            <a:off x="10000489" y="2550449"/>
            <a:ext cx="759697" cy="886387"/>
          </a:xfrm>
          <a:prstGeom prst="ellipse">
            <a:avLst/>
          </a:prstGeom>
          <a:noFill/>
          <a:ln w="28575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4" name="Text Box 15"/>
          <p:cNvSpPr txBox="1">
            <a:spLocks noChangeArrowheads="1"/>
          </p:cNvSpPr>
          <p:nvPr/>
        </p:nvSpPr>
        <p:spPr bwMode="auto">
          <a:xfrm>
            <a:off x="-202499" y="2539351"/>
            <a:ext cx="1734813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en-US" b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en-US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</a:t>
            </a: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6893452" y="5107004"/>
            <a:ext cx="38115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/>
              <a:t>    5. 5. 5 = </a:t>
            </a:r>
          </a:p>
        </p:txBody>
      </p:sp>
      <p:sp>
        <p:nvSpPr>
          <p:cNvPr id="62" name="Text Box 6"/>
          <p:cNvSpPr txBox="1">
            <a:spLocks noChangeArrowheads="1"/>
          </p:cNvSpPr>
          <p:nvPr/>
        </p:nvSpPr>
        <p:spPr bwMode="auto">
          <a:xfrm>
            <a:off x="8926884" y="5060801"/>
            <a:ext cx="6116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rgbClr val="F82F00"/>
                </a:solidFill>
              </a:rPr>
              <a:t>5</a:t>
            </a:r>
            <a:r>
              <a:rPr lang="en-US" altLang="en-US" baseline="30000" dirty="0">
                <a:solidFill>
                  <a:srgbClr val="F82F00"/>
                </a:solidFill>
              </a:rPr>
              <a:t>3</a:t>
            </a:r>
            <a:endParaRPr lang="en-US" altLang="en-US" dirty="0">
              <a:solidFill>
                <a:srgbClr val="F82F00"/>
              </a:solidFill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8801458" y="5572203"/>
            <a:ext cx="332760" cy="5994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885708" y="6024791"/>
            <a:ext cx="1331739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flipH="1">
            <a:off x="9319888" y="4750353"/>
            <a:ext cx="680601" cy="39482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0105195" y="4578295"/>
            <a:ext cx="1198522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4595" y="1387099"/>
            <a:ext cx="56520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b="1" dirty="0" err="1">
                <a:cs typeface="Times New Roman" panose="02020603050405020304" pitchFamily="18" charset="0"/>
              </a:rPr>
              <a:t>Luỹ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thừa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bậc</a:t>
            </a:r>
            <a:r>
              <a:rPr lang="en-US" altLang="en-US" sz="3200" b="1" dirty="0">
                <a:cs typeface="Times New Roman" panose="02020603050405020304" pitchFamily="18" charset="0"/>
              </a:rPr>
              <a:t> n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của</a:t>
            </a:r>
            <a:r>
              <a:rPr lang="en-US" altLang="en-US" sz="3200" b="1" dirty="0">
                <a:cs typeface="Times New Roman" panose="02020603050405020304" pitchFamily="18" charset="0"/>
              </a:rPr>
              <a:t> a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kí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hiệu</a:t>
            </a:r>
            <a:r>
              <a:rPr lang="en-US" altLang="en-US" sz="3200" b="1" dirty="0">
                <a:cs typeface="Times New Roman" panose="02020603050405020304" pitchFamily="18" charset="0"/>
              </a:rPr>
              <a:t> a</a:t>
            </a:r>
            <a:r>
              <a:rPr lang="en-US" altLang="en-US" sz="3200" b="1" baseline="30000" dirty="0">
                <a:cs typeface="Times New Roman" panose="02020603050405020304" pitchFamily="18" charset="0"/>
              </a:rPr>
              <a:t>n</a:t>
            </a:r>
            <a:r>
              <a:rPr lang="en-US" altLang="en-US" sz="3200" b="1" dirty="0">
                <a:cs typeface="Times New Roman" panose="02020603050405020304" pitchFamily="18" charset="0"/>
              </a:rPr>
              <a:t> ,</a:t>
            </a:r>
          </a:p>
          <a:p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là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tích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của</a:t>
            </a:r>
            <a:r>
              <a:rPr lang="en-US" altLang="en-US" sz="3200" b="1" dirty="0">
                <a:cs typeface="Times New Roman" panose="02020603050405020304" pitchFamily="18" charset="0"/>
              </a:rPr>
              <a:t> n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thừa</a:t>
            </a:r>
            <a:r>
              <a:rPr lang="en-US" altLang="en-US" sz="3200" b="1" dirty="0"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cs typeface="Times New Roman" panose="02020603050405020304" pitchFamily="18" charset="0"/>
              </a:rPr>
              <a:t>số</a:t>
            </a:r>
            <a:r>
              <a:rPr lang="en-US" altLang="en-US" sz="3200" b="1" dirty="0">
                <a:cs typeface="Times New Roman" panose="02020603050405020304" pitchFamily="18" charset="0"/>
              </a:rPr>
              <a:t> a: </a:t>
            </a:r>
            <a:endParaRPr lang="en-US" sz="3200" b="1" dirty="0"/>
          </a:p>
        </p:txBody>
      </p:sp>
      <p:sp>
        <p:nvSpPr>
          <p:cNvPr id="71" name="Text Box 21"/>
          <p:cNvSpPr txBox="1">
            <a:spLocks noChangeArrowheads="1"/>
          </p:cNvSpPr>
          <p:nvPr/>
        </p:nvSpPr>
        <p:spPr bwMode="auto">
          <a:xfrm>
            <a:off x="-46577" y="5332294"/>
            <a:ext cx="6242566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Phép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nhân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các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thừa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bằng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nhau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phép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nâng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lên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lũy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thừa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1" y="4483272"/>
            <a:ext cx="624256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i="1" baseline="-25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i="1" dirty="0" err="1">
                <a:latin typeface="+mn-lt"/>
                <a:cs typeface="Arial" panose="020B0604020202020204" pitchFamily="34" charset="0"/>
              </a:rPr>
              <a:t>Quy</a:t>
            </a:r>
            <a:r>
              <a:rPr lang="en-US" altLang="en-US" b="1" i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i="1" dirty="0" err="1">
                <a:latin typeface="+mn-lt"/>
                <a:cs typeface="Arial" panose="020B0604020202020204" pitchFamily="34" charset="0"/>
              </a:rPr>
              <a:t>ước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:    a</a:t>
            </a:r>
            <a:r>
              <a:rPr lang="en-US" altLang="en-US" b="1" baseline="30000" dirty="0">
                <a:latin typeface="+mn-lt"/>
                <a:cs typeface="Arial" panose="020B0604020202020204" pitchFamily="34" charset="0"/>
              </a:rPr>
              <a:t>1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= a</a:t>
            </a: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8850" y="1005199"/>
            <a:ext cx="599323" cy="556247"/>
          </a:xfrm>
          <a:prstGeom prst="rect">
            <a:avLst/>
          </a:prstGeom>
        </p:spPr>
      </p:pic>
      <p:sp>
        <p:nvSpPr>
          <p:cNvPr id="99" name="Text Box 18"/>
          <p:cNvSpPr txBox="1">
            <a:spLocks noChangeArrowheads="1"/>
          </p:cNvSpPr>
          <p:nvPr/>
        </p:nvSpPr>
        <p:spPr bwMode="auto">
          <a:xfrm>
            <a:off x="598985" y="1078415"/>
            <a:ext cx="5744629" cy="40011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KIẾN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TRỌNG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TÂM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0921722" y="2726690"/>
            <a:ext cx="1034095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=64 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9526131" y="5060801"/>
            <a:ext cx="1312963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=125 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-26644" y="3705176"/>
            <a:ext cx="6242566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a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cơ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;  n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latin typeface="+mn-lt"/>
                <a:cs typeface="Arial" panose="020B0604020202020204" pitchFamily="34" charset="0"/>
              </a:rPr>
              <a:t>mũ</a:t>
            </a:r>
            <a:endParaRPr lang="en-US" altLang="en-US" b="1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92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7" grpId="0" animBg="1"/>
      <p:bldP spid="39" grpId="0" animBg="1"/>
      <p:bldP spid="50" grpId="0" animBg="1"/>
      <p:bldP spid="51" grpId="0" animBg="1"/>
      <p:bldP spid="52" grpId="0" animBg="1"/>
      <p:bldP spid="54" grpId="0" animBg="1"/>
      <p:bldP spid="61" grpId="0"/>
      <p:bldP spid="62" grpId="0"/>
      <p:bldP spid="67" grpId="0" animBg="1"/>
      <p:bldP spid="70" grpId="0" animBg="1"/>
      <p:bldP spid="6" grpId="0"/>
      <p:bldP spid="71" grpId="0" animBg="1"/>
      <p:bldP spid="71" grpId="1" animBg="1"/>
      <p:bldP spid="72" grpId="0" animBg="1"/>
      <p:bldP spid="99" grpId="0" animBg="1"/>
      <p:bldP spid="100" grpId="0" animBg="1"/>
      <p:bldP spid="101" grpId="0" animBg="1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14306" y="-57905"/>
            <a:ext cx="5927939" cy="698970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en-US" altLang="en-US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64639" y="67888"/>
            <a:ext cx="58358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I. PHÉP NÂNG LÊN LŨY THỪA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008" y="-156897"/>
            <a:ext cx="592387" cy="58588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259924" y="-130479"/>
            <a:ext cx="449308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31231" y="569610"/>
            <a:ext cx="2898827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2. 2. 2. 2. 2. 2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701776" y="564121"/>
            <a:ext cx="112962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9838762" y="1054314"/>
            <a:ext cx="332760" cy="59949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10576875" y="280764"/>
            <a:ext cx="460276" cy="5022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395291" y="1487238"/>
            <a:ext cx="820132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079910" y="59656"/>
            <a:ext cx="1112089" cy="46166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ight Arrow 37"/>
          <p:cNvSpPr/>
          <p:nvPr/>
        </p:nvSpPr>
        <p:spPr>
          <a:xfrm rot="5400000">
            <a:off x="9877859" y="1646892"/>
            <a:ext cx="1109346" cy="250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8140053" y="2310032"/>
            <a:ext cx="2289384" cy="21783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659346" y="2519155"/>
            <a:ext cx="1811635" cy="584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003">
            <a:schemeClr val="dk1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70235" y="1259281"/>
            <a:ext cx="980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Đọc</a:t>
            </a:r>
            <a:r>
              <a:rPr lang="en-US" sz="2400" b="1" dirty="0"/>
              <a:t> </a:t>
            </a:r>
            <a:r>
              <a:rPr lang="en-US" sz="2400" b="1" dirty="0" err="1"/>
              <a:t>là</a:t>
            </a:r>
            <a:r>
              <a:rPr lang="en-US" sz="2400" b="1" dirty="0"/>
              <a:t> :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 flipH="1">
            <a:off x="10416619" y="2238959"/>
            <a:ext cx="6488" cy="10777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8647310" y="2555272"/>
            <a:ext cx="2387134" cy="107721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003">
            <a:schemeClr val="dk1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10460750" y="2332044"/>
            <a:ext cx="573694" cy="2703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1085554" y="1744121"/>
            <a:ext cx="1052783" cy="193899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003">
            <a:schemeClr val="dk1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Lũy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6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  <a:p>
            <a:endParaRPr lang="en-US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0831397" y="565784"/>
            <a:ext cx="1034095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=64 </a:t>
            </a:r>
          </a:p>
        </p:txBody>
      </p:sp>
      <p:sp>
        <p:nvSpPr>
          <p:cNvPr id="50" name="Oval 16"/>
          <p:cNvSpPr>
            <a:spLocks noChangeArrowheads="1"/>
          </p:cNvSpPr>
          <p:nvPr/>
        </p:nvSpPr>
        <p:spPr bwMode="auto">
          <a:xfrm>
            <a:off x="10058401" y="687859"/>
            <a:ext cx="327359" cy="49279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0388336" y="641853"/>
            <a:ext cx="251567" cy="295429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2" name="Oval 16"/>
          <p:cNvSpPr>
            <a:spLocks noChangeArrowheads="1"/>
          </p:cNvSpPr>
          <p:nvPr/>
        </p:nvSpPr>
        <p:spPr bwMode="auto">
          <a:xfrm>
            <a:off x="10000489" y="456210"/>
            <a:ext cx="759697" cy="886387"/>
          </a:xfrm>
          <a:prstGeom prst="ellipse">
            <a:avLst/>
          </a:prstGeom>
          <a:noFill/>
          <a:ln w="28575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9" name="Oval 22"/>
          <p:cNvSpPr>
            <a:spLocks noChangeArrowheads="1"/>
          </p:cNvSpPr>
          <p:nvPr/>
        </p:nvSpPr>
        <p:spPr bwMode="auto">
          <a:xfrm>
            <a:off x="675557" y="2997711"/>
            <a:ext cx="1081088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3600" b="1"/>
              <a:t>a</a:t>
            </a:r>
            <a:r>
              <a:rPr lang="en-US" altLang="en-US" sz="3600" b="1" baseline="30000"/>
              <a:t>n</a:t>
            </a:r>
            <a:endParaRPr lang="en-US" altLang="en-US" sz="3600" b="1"/>
          </a:p>
        </p:txBody>
      </p:sp>
      <p:sp>
        <p:nvSpPr>
          <p:cNvPr id="80" name="Line 23"/>
          <p:cNvSpPr>
            <a:spLocks noChangeShapeType="1"/>
          </p:cNvSpPr>
          <p:nvPr/>
        </p:nvSpPr>
        <p:spPr bwMode="auto">
          <a:xfrm flipV="1">
            <a:off x="1720132" y="2978661"/>
            <a:ext cx="1079500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1" name="Text Box 24"/>
          <p:cNvSpPr txBox="1">
            <a:spLocks noChangeArrowheads="1"/>
          </p:cNvSpPr>
          <p:nvPr/>
        </p:nvSpPr>
        <p:spPr bwMode="auto">
          <a:xfrm>
            <a:off x="2907582" y="2637350"/>
            <a:ext cx="1727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a </a:t>
            </a:r>
            <a:r>
              <a:rPr lang="en-US" altLang="en-US" sz="3200" b="1" dirty="0" err="1"/>
              <a:t>mũ</a:t>
            </a:r>
            <a:r>
              <a:rPr lang="en-US" altLang="en-US" sz="3200" b="1" dirty="0"/>
              <a:t> n</a:t>
            </a:r>
          </a:p>
        </p:txBody>
      </p:sp>
      <p:sp>
        <p:nvSpPr>
          <p:cNvPr id="82" name="Line 25"/>
          <p:cNvSpPr>
            <a:spLocks noChangeShapeType="1"/>
          </p:cNvSpPr>
          <p:nvPr/>
        </p:nvSpPr>
        <p:spPr bwMode="auto">
          <a:xfrm>
            <a:off x="1758232" y="3573974"/>
            <a:ext cx="10810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83" name="Text Box 26"/>
          <p:cNvSpPr txBox="1">
            <a:spLocks noChangeArrowheads="1"/>
          </p:cNvSpPr>
          <p:nvPr/>
        </p:nvSpPr>
        <p:spPr bwMode="auto">
          <a:xfrm>
            <a:off x="2932983" y="3218375"/>
            <a:ext cx="263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/>
              <a:t>a </a:t>
            </a:r>
            <a:r>
              <a:rPr lang="en-US" altLang="en-US" sz="3200" b="1" dirty="0" err="1"/>
              <a:t>luỹ</a:t>
            </a:r>
            <a:r>
              <a:rPr lang="en-US" altLang="en-US" sz="3200" b="1" dirty="0"/>
              <a:t> </a:t>
            </a:r>
            <a:r>
              <a:rPr lang="en-US" altLang="en-US" sz="3200" b="1" dirty="0" err="1"/>
              <a:t>thừa</a:t>
            </a:r>
            <a:r>
              <a:rPr lang="en-US" altLang="en-US" sz="3200" b="1" dirty="0"/>
              <a:t> n</a:t>
            </a:r>
          </a:p>
        </p:txBody>
      </p:sp>
      <p:sp>
        <p:nvSpPr>
          <p:cNvPr id="84" name="Line 27"/>
          <p:cNvSpPr>
            <a:spLocks noChangeShapeType="1"/>
          </p:cNvSpPr>
          <p:nvPr/>
        </p:nvSpPr>
        <p:spPr bwMode="auto">
          <a:xfrm>
            <a:off x="1734421" y="3778761"/>
            <a:ext cx="1042987" cy="395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800" b="1"/>
          </a:p>
        </p:txBody>
      </p:sp>
      <p:sp>
        <p:nvSpPr>
          <p:cNvPr id="85" name="Text Box 28"/>
          <p:cNvSpPr txBox="1">
            <a:spLocks noChangeArrowheads="1"/>
          </p:cNvSpPr>
          <p:nvPr/>
        </p:nvSpPr>
        <p:spPr bwMode="auto">
          <a:xfrm>
            <a:off x="2673026" y="3832745"/>
            <a:ext cx="4211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/>
              <a:t>luỹ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thừa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bậc</a:t>
            </a:r>
            <a:r>
              <a:rPr lang="en-US" altLang="en-US" sz="2800" b="1" dirty="0"/>
              <a:t> n </a:t>
            </a:r>
            <a:r>
              <a:rPr lang="en-US" altLang="en-US" sz="2800" b="1" dirty="0" err="1"/>
              <a:t>của</a:t>
            </a:r>
            <a:r>
              <a:rPr lang="en-US" altLang="en-US" sz="2800" b="1" dirty="0"/>
              <a:t> a</a:t>
            </a:r>
          </a:p>
        </p:txBody>
      </p:sp>
      <p:sp>
        <p:nvSpPr>
          <p:cNvPr id="86" name="Text Box 8"/>
          <p:cNvSpPr txBox="1">
            <a:spLocks noChangeArrowheads="1"/>
          </p:cNvSpPr>
          <p:nvPr/>
        </p:nvSpPr>
        <p:spPr bwMode="auto">
          <a:xfrm>
            <a:off x="295784" y="4310151"/>
            <a:ext cx="598560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latin typeface="+mn-lt"/>
              </a:rPr>
              <a:t>+ </a:t>
            </a: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en-US" sz="2800" b="1" baseline="30000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en-US" sz="2800" b="1" baseline="30000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còn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được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gọi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là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a </a:t>
            </a:r>
            <a:r>
              <a:rPr lang="en-US" altLang="en-US" sz="2800" b="1" dirty="0" err="1">
                <a:solidFill>
                  <a:srgbClr val="FF0000"/>
                </a:solidFill>
                <a:latin typeface="+mn-lt"/>
              </a:rPr>
              <a:t>bình</a:t>
            </a: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+mn-lt"/>
              </a:rPr>
              <a:t>phương</a:t>
            </a:r>
            <a:r>
              <a:rPr lang="en-US" altLang="en-US" sz="2800" b="1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latin typeface="+mn-lt"/>
              </a:rPr>
              <a:t>(hay </a:t>
            </a:r>
            <a:r>
              <a:rPr lang="en-US" altLang="en-US" sz="2800" b="1" dirty="0" err="1">
                <a:latin typeface="+mn-lt"/>
              </a:rPr>
              <a:t>bình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phương</a:t>
            </a:r>
            <a:r>
              <a:rPr lang="en-US" altLang="en-US" sz="2800" b="1" dirty="0">
                <a:latin typeface="+mn-lt"/>
              </a:rPr>
              <a:t> </a:t>
            </a:r>
            <a:r>
              <a:rPr lang="en-US" altLang="en-US" sz="2800" b="1" dirty="0" err="1">
                <a:latin typeface="+mn-lt"/>
              </a:rPr>
              <a:t>của</a:t>
            </a:r>
            <a:r>
              <a:rPr lang="en-US" altLang="en-US" sz="2800" b="1" dirty="0">
                <a:latin typeface="+mn-lt"/>
              </a:rPr>
              <a:t> a)</a:t>
            </a:r>
          </a:p>
        </p:txBody>
      </p:sp>
      <p:sp>
        <p:nvSpPr>
          <p:cNvPr id="87" name="Text Box 9"/>
          <p:cNvSpPr txBox="1">
            <a:spLocks noChangeArrowheads="1"/>
          </p:cNvSpPr>
          <p:nvPr/>
        </p:nvSpPr>
        <p:spPr bwMode="auto">
          <a:xfrm>
            <a:off x="211542" y="5479702"/>
            <a:ext cx="639849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800" b="1" dirty="0">
                <a:solidFill>
                  <a:srgbClr val="6600CC"/>
                </a:solidFill>
              </a:rPr>
              <a:t> + </a:t>
            </a:r>
            <a:r>
              <a:rPr lang="en-US" altLang="en-US" sz="2800" b="1" dirty="0" err="1">
                <a:solidFill>
                  <a:srgbClr val="FF0000"/>
                </a:solidFill>
              </a:rPr>
              <a:t>a</a:t>
            </a:r>
            <a:r>
              <a:rPr lang="en-US" altLang="en-US" sz="2800" b="1" baseline="30000" dirty="0" err="1">
                <a:solidFill>
                  <a:srgbClr val="FF0000"/>
                </a:solidFill>
              </a:rPr>
              <a:t>3</a:t>
            </a:r>
            <a:r>
              <a:rPr lang="en-US" altLang="en-US" sz="2800" b="1" dirty="0">
                <a:solidFill>
                  <a:srgbClr val="6600CC"/>
                </a:solidFill>
              </a:rPr>
              <a:t> </a:t>
            </a:r>
            <a:r>
              <a:rPr lang="en-US" altLang="en-US" sz="2800" b="1" dirty="0" err="1"/>
              <a:t>còn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được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gọi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là</a:t>
            </a:r>
            <a:r>
              <a:rPr lang="en-US" altLang="en-US" sz="2800" b="1" dirty="0">
                <a:solidFill>
                  <a:srgbClr val="6600CC"/>
                </a:solidFill>
              </a:rPr>
              <a:t>  </a:t>
            </a:r>
            <a:r>
              <a:rPr lang="en-US" altLang="en-US" sz="2800" b="1" dirty="0">
                <a:solidFill>
                  <a:srgbClr val="FF0000"/>
                </a:solidFill>
              </a:rPr>
              <a:t>a </a:t>
            </a:r>
            <a:r>
              <a:rPr lang="en-US" altLang="en-US" sz="2800" b="1" dirty="0" err="1">
                <a:solidFill>
                  <a:srgbClr val="FF0000"/>
                </a:solidFill>
              </a:rPr>
              <a:t>lập</a:t>
            </a:r>
            <a:r>
              <a:rPr lang="en-US" altLang="en-US" sz="2800" b="1" dirty="0">
                <a:solidFill>
                  <a:srgbClr val="FF0000"/>
                </a:solidFill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</a:rPr>
              <a:t>phương</a:t>
            </a:r>
            <a:r>
              <a:rPr lang="en-US" altLang="en-US" sz="2800" b="1" dirty="0">
                <a:solidFill>
                  <a:srgbClr val="FF0000"/>
                </a:solidFill>
              </a:rPr>
              <a:t>  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sz="2800" b="1" dirty="0"/>
              <a:t>(hay </a:t>
            </a:r>
            <a:r>
              <a:rPr lang="en-US" altLang="en-US" sz="2800" b="1" dirty="0" err="1"/>
              <a:t>lập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phương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của</a:t>
            </a:r>
            <a:r>
              <a:rPr lang="en-US" altLang="en-US" sz="2800" b="1" dirty="0"/>
              <a:t> a)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32519" y="843388"/>
            <a:ext cx="6261418" cy="993198"/>
            <a:chOff x="76601" y="3953140"/>
            <a:chExt cx="5905496" cy="895080"/>
          </a:xfrm>
          <a:solidFill>
            <a:srgbClr val="FFFF00"/>
          </a:solidFill>
        </p:grpSpPr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76601" y="4432163"/>
              <a:ext cx="5905496" cy="41605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 i="1" dirty="0">
                  <a:latin typeface="+mn-lt"/>
                  <a:cs typeface="Arial" panose="020B0604020202020204" pitchFamily="34" charset="0"/>
                </a:rPr>
                <a:t>                         n </a:t>
              </a:r>
              <a:r>
                <a:rPr lang="en-US" altLang="en-US" sz="2400" b="1" i="1" dirty="0" err="1">
                  <a:latin typeface="+mn-lt"/>
                  <a:cs typeface="Arial" panose="020B0604020202020204" pitchFamily="34" charset="0"/>
                </a:rPr>
                <a:t>thừa</a:t>
              </a:r>
              <a:r>
                <a:rPr lang="en-US" altLang="en-US" sz="2400" b="1" i="1" dirty="0">
                  <a:latin typeface="+mn-lt"/>
                  <a:cs typeface="Arial" panose="020B0604020202020204" pitchFamily="34" charset="0"/>
                </a:rPr>
                <a:t> </a:t>
              </a:r>
              <a:r>
                <a:rPr lang="en-US" altLang="en-US" sz="2400" b="1" i="1" dirty="0" err="1">
                  <a:latin typeface="+mn-lt"/>
                  <a:cs typeface="Arial" panose="020B0604020202020204" pitchFamily="34" charset="0"/>
                </a:rPr>
                <a:t>số</a:t>
              </a:r>
              <a:r>
                <a:rPr lang="en-US" altLang="en-US" sz="2400" b="1" i="1" dirty="0">
                  <a:latin typeface="+mn-lt"/>
                  <a:cs typeface="Arial" panose="020B0604020202020204" pitchFamily="34" charset="0"/>
                </a:rPr>
                <a:t> a</a:t>
              </a:r>
            </a:p>
          </p:txBody>
        </p:sp>
        <p:sp>
          <p:nvSpPr>
            <p:cNvPr id="92" name="Text Box 15"/>
            <p:cNvSpPr txBox="1">
              <a:spLocks noChangeArrowheads="1"/>
            </p:cNvSpPr>
            <p:nvPr/>
          </p:nvSpPr>
          <p:spPr bwMode="auto">
            <a:xfrm>
              <a:off x="1515363" y="3953140"/>
              <a:ext cx="4466734" cy="47153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800" b="1" dirty="0">
                  <a:latin typeface="+mn-lt"/>
                  <a:cs typeface="Times New Roman" panose="02020603050405020304" pitchFamily="18" charset="0"/>
                </a:rPr>
                <a:t> a . a .  … . a     (n      N</a:t>
              </a:r>
              <a:r>
                <a:rPr lang="en-US" altLang="en-US" sz="2800" b="1" baseline="30000" dirty="0">
                  <a:latin typeface="+mn-lt"/>
                  <a:cs typeface="Times New Roman" panose="02020603050405020304" pitchFamily="18" charset="0"/>
                </a:rPr>
                <a:t>*</a:t>
              </a:r>
              <a:r>
                <a:rPr lang="en-US" altLang="en-US" sz="2800" b="1" dirty="0">
                  <a:latin typeface="+mn-lt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93" name="AutoShape 7"/>
            <p:cNvSpPr>
              <a:spLocks/>
            </p:cNvSpPr>
            <p:nvPr/>
          </p:nvSpPr>
          <p:spPr bwMode="auto">
            <a:xfrm rot="16200000">
              <a:off x="2222311" y="3938768"/>
              <a:ext cx="51967" cy="1046378"/>
            </a:xfrm>
            <a:prstGeom prst="leftBrace">
              <a:avLst>
                <a:gd name="adj1" fmla="val 150000"/>
                <a:gd name="adj2" fmla="val 50000"/>
              </a:avLst>
            </a:prstGeom>
            <a:grp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2000" b="1">
                <a:latin typeface="+mn-lt"/>
                <a:cs typeface="Arial" panose="020B0604020202020204" pitchFamily="34" charset="0"/>
              </a:endParaRPr>
            </a:p>
          </p:txBody>
        </p:sp>
        <p:graphicFrame>
          <p:nvGraphicFramePr>
            <p:cNvPr id="9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01945958"/>
                </p:ext>
              </p:extLst>
            </p:nvPr>
          </p:nvGraphicFramePr>
          <p:xfrm>
            <a:off x="3988416" y="4069412"/>
            <a:ext cx="3048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26725" imgH="126725" progId="Equation.DSMT4">
                    <p:embed/>
                  </p:oleObj>
                </mc:Choice>
                <mc:Fallback>
                  <p:oleObj name="Equation" r:id="rId3" imgW="126725" imgH="126725" progId="Equation.DSMT4">
                    <p:embed/>
                    <p:pic>
                      <p:nvPicPr>
                        <p:cNvPr id="68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8416" y="4069412"/>
                          <a:ext cx="304800" cy="304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29943" y="897008"/>
            <a:ext cx="1734813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en-US" sz="2800" b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</a:t>
            </a:r>
          </a:p>
        </p:txBody>
      </p:sp>
      <p:sp>
        <p:nvSpPr>
          <p:cNvPr id="96" name="Text Box 21"/>
          <p:cNvSpPr txBox="1">
            <a:spLocks noChangeArrowheads="1"/>
          </p:cNvSpPr>
          <p:nvPr/>
        </p:nvSpPr>
        <p:spPr bwMode="auto">
          <a:xfrm>
            <a:off x="72065" y="1934671"/>
            <a:ext cx="6242566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a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cơ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;  n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gọi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altLang="en-US" sz="28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latin typeface="+mn-lt"/>
                <a:cs typeface="Arial" panose="020B0604020202020204" pitchFamily="34" charset="0"/>
              </a:rPr>
              <a:t>mũ</a:t>
            </a:r>
            <a:endParaRPr lang="en-US" altLang="en-US" sz="28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7" name="Oval 7"/>
          <p:cNvSpPr>
            <a:spLocks noChangeArrowheads="1"/>
          </p:cNvSpPr>
          <p:nvPr/>
        </p:nvSpPr>
        <p:spPr bwMode="auto">
          <a:xfrm>
            <a:off x="6440685" y="3843576"/>
            <a:ext cx="1081088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dirty="0">
                <a:solidFill>
                  <a:srgbClr val="FF0000"/>
                </a:solidFill>
              </a:rPr>
              <a:t>5</a:t>
            </a:r>
            <a:r>
              <a:rPr lang="en-US" altLang="en-US" sz="3600" baseline="30000" dirty="0">
                <a:solidFill>
                  <a:srgbClr val="FF0000"/>
                </a:solidFill>
              </a:rPr>
              <a:t>3</a:t>
            </a:r>
            <a:endParaRPr lang="en-US" altLang="en-US" sz="3600" dirty="0">
              <a:solidFill>
                <a:srgbClr val="FF0000"/>
              </a:solidFill>
            </a:endParaRPr>
          </a:p>
        </p:txBody>
      </p:sp>
      <p:sp>
        <p:nvSpPr>
          <p:cNvPr id="98" name="Line 8"/>
          <p:cNvSpPr>
            <a:spLocks noChangeShapeType="1"/>
          </p:cNvSpPr>
          <p:nvPr/>
        </p:nvSpPr>
        <p:spPr bwMode="auto">
          <a:xfrm flipV="1">
            <a:off x="7531298" y="3854690"/>
            <a:ext cx="1116012" cy="50482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" name="Text Box 9"/>
          <p:cNvSpPr txBox="1">
            <a:spLocks noChangeArrowheads="1"/>
          </p:cNvSpPr>
          <p:nvPr/>
        </p:nvSpPr>
        <p:spPr bwMode="auto">
          <a:xfrm>
            <a:off x="8860461" y="3581642"/>
            <a:ext cx="1428063" cy="60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</a:rPr>
              <a:t>5 </a:t>
            </a:r>
            <a:r>
              <a:rPr lang="en-US" altLang="en-US" dirty="0" err="1">
                <a:solidFill>
                  <a:schemeClr val="bg1"/>
                </a:solidFill>
              </a:rPr>
              <a:t>mũ</a:t>
            </a:r>
            <a:r>
              <a:rPr lang="en-US" altLang="en-US" dirty="0">
                <a:solidFill>
                  <a:schemeClr val="bg1"/>
                </a:solidFill>
              </a:rPr>
              <a:t> 3</a:t>
            </a:r>
          </a:p>
        </p:txBody>
      </p:sp>
      <p:grpSp>
        <p:nvGrpSpPr>
          <p:cNvPr id="100" name="Group 20"/>
          <p:cNvGrpSpPr>
            <a:grpSpLocks/>
          </p:cNvGrpSpPr>
          <p:nvPr/>
        </p:nvGrpSpPr>
        <p:grpSpPr bwMode="auto">
          <a:xfrm>
            <a:off x="7556699" y="4222989"/>
            <a:ext cx="5076825" cy="579438"/>
            <a:chOff x="1179" y="993"/>
            <a:chExt cx="3198" cy="365"/>
          </a:xfrm>
        </p:grpSpPr>
        <p:sp>
          <p:nvSpPr>
            <p:cNvPr id="101" name="Line 11"/>
            <p:cNvSpPr>
              <a:spLocks noChangeShapeType="1"/>
            </p:cNvSpPr>
            <p:nvPr/>
          </p:nvSpPr>
          <p:spPr bwMode="auto">
            <a:xfrm>
              <a:off x="1179" y="1094"/>
              <a:ext cx="703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2" name="Text Box 12"/>
            <p:cNvSpPr txBox="1">
              <a:spLocks noChangeArrowheads="1"/>
            </p:cNvSpPr>
            <p:nvPr/>
          </p:nvSpPr>
          <p:spPr bwMode="auto">
            <a:xfrm>
              <a:off x="1950" y="993"/>
              <a:ext cx="242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dirty="0" err="1">
                  <a:solidFill>
                    <a:schemeClr val="bg1"/>
                  </a:solidFill>
                </a:rPr>
                <a:t>hoặc</a:t>
              </a:r>
              <a:r>
                <a:rPr lang="en-US" altLang="en-US" dirty="0">
                  <a:solidFill>
                    <a:schemeClr val="bg1"/>
                  </a:solidFill>
                </a:rPr>
                <a:t> 5 </a:t>
              </a:r>
              <a:r>
                <a:rPr lang="en-US" altLang="en-US" dirty="0" err="1">
                  <a:solidFill>
                    <a:schemeClr val="bg1"/>
                  </a:solidFill>
                </a:rPr>
                <a:t>luỹ</a:t>
              </a:r>
              <a:r>
                <a:rPr lang="en-US" altLang="en-US" dirty="0">
                  <a:solidFill>
                    <a:schemeClr val="bg1"/>
                  </a:solidFill>
                </a:rPr>
                <a:t> </a:t>
              </a:r>
              <a:r>
                <a:rPr lang="en-US" altLang="en-US" dirty="0" err="1">
                  <a:solidFill>
                    <a:schemeClr val="bg1"/>
                  </a:solidFill>
                </a:rPr>
                <a:t>thừa</a:t>
              </a:r>
              <a:r>
                <a:rPr lang="en-US" altLang="en-US" dirty="0">
                  <a:solidFill>
                    <a:schemeClr val="bg1"/>
                  </a:solidFill>
                </a:rPr>
                <a:t> 3</a:t>
              </a:r>
            </a:p>
          </p:txBody>
        </p:sp>
      </p:grpSp>
      <p:sp>
        <p:nvSpPr>
          <p:cNvPr id="103" name="Line 13"/>
          <p:cNvSpPr>
            <a:spLocks noChangeShapeType="1"/>
          </p:cNvSpPr>
          <p:nvPr/>
        </p:nvSpPr>
        <p:spPr bwMode="auto">
          <a:xfrm>
            <a:off x="7518598" y="4392851"/>
            <a:ext cx="1243012" cy="7381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" name="Text Box 14"/>
          <p:cNvSpPr txBox="1">
            <a:spLocks noChangeArrowheads="1"/>
          </p:cNvSpPr>
          <p:nvPr/>
        </p:nvSpPr>
        <p:spPr bwMode="auto">
          <a:xfrm>
            <a:off x="8336792" y="5035041"/>
            <a:ext cx="43926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 err="1">
                <a:solidFill>
                  <a:schemeClr val="bg1"/>
                </a:solidFill>
              </a:rPr>
              <a:t>hoặc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 err="1">
                <a:solidFill>
                  <a:schemeClr val="bg1"/>
                </a:solidFill>
              </a:rPr>
              <a:t>luỹ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 err="1">
                <a:solidFill>
                  <a:schemeClr val="bg1"/>
                </a:solidFill>
              </a:rPr>
              <a:t>thừa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 err="1">
                <a:solidFill>
                  <a:schemeClr val="bg1"/>
                </a:solidFill>
              </a:rPr>
              <a:t>bậc</a:t>
            </a:r>
            <a:r>
              <a:rPr lang="en-US" altLang="en-US" dirty="0">
                <a:solidFill>
                  <a:schemeClr val="bg1"/>
                </a:solidFill>
              </a:rPr>
              <a:t> 3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chemeClr val="bg1"/>
                </a:solidFill>
              </a:rPr>
              <a:t>                      </a:t>
            </a:r>
            <a:r>
              <a:rPr lang="en-US" altLang="en-US" dirty="0" err="1">
                <a:solidFill>
                  <a:schemeClr val="bg1"/>
                </a:solidFill>
              </a:rPr>
              <a:t>của</a:t>
            </a:r>
            <a:r>
              <a:rPr lang="en-US" altLang="en-US" dirty="0">
                <a:solidFill>
                  <a:schemeClr val="bg1"/>
                </a:solidFill>
              </a:rPr>
              <a:t> 5</a:t>
            </a:r>
          </a:p>
        </p:txBody>
      </p:sp>
      <p:sp>
        <p:nvSpPr>
          <p:cNvPr id="48" name="Line 13"/>
          <p:cNvSpPr>
            <a:spLocks noChangeShapeType="1"/>
          </p:cNvSpPr>
          <p:nvPr/>
        </p:nvSpPr>
        <p:spPr bwMode="auto">
          <a:xfrm>
            <a:off x="7499546" y="4369039"/>
            <a:ext cx="384429" cy="127317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Text Box 9"/>
          <p:cNvSpPr txBox="1">
            <a:spLocks noChangeArrowheads="1"/>
          </p:cNvSpPr>
          <p:nvPr/>
        </p:nvSpPr>
        <p:spPr bwMode="auto">
          <a:xfrm>
            <a:off x="6429046" y="5762253"/>
            <a:ext cx="4210857" cy="1169551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US" altLang="en-US" sz="2800" dirty="0">
                <a:solidFill>
                  <a:schemeClr val="bg1"/>
                </a:solidFill>
              </a:rPr>
              <a:t>5 </a:t>
            </a:r>
            <a:r>
              <a:rPr lang="en-US" altLang="en-US" sz="2800" dirty="0" err="1">
                <a:solidFill>
                  <a:schemeClr val="bg1"/>
                </a:solidFill>
              </a:rPr>
              <a:t>lập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phương</a:t>
            </a:r>
            <a:r>
              <a:rPr lang="en-US" altLang="en-US" sz="2800" dirty="0">
                <a:solidFill>
                  <a:schemeClr val="bg1"/>
                </a:solidFill>
              </a:rPr>
              <a:t>                   </a:t>
            </a:r>
          </a:p>
          <a:p>
            <a:pPr>
              <a:spcBef>
                <a:spcPct val="50000"/>
              </a:spcBef>
              <a:buNone/>
            </a:pPr>
            <a:r>
              <a:rPr lang="en-US" altLang="en-US" sz="2800" dirty="0">
                <a:solidFill>
                  <a:schemeClr val="bg1"/>
                </a:solidFill>
              </a:rPr>
              <a:t>(hay </a:t>
            </a:r>
            <a:r>
              <a:rPr lang="en-US" altLang="en-US" sz="2800" dirty="0" err="1">
                <a:solidFill>
                  <a:schemeClr val="bg1"/>
                </a:solidFill>
              </a:rPr>
              <a:t>lập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phương</a:t>
            </a:r>
            <a:r>
              <a:rPr lang="en-US" altLang="en-US" sz="2800" dirty="0">
                <a:solidFill>
                  <a:schemeClr val="bg1"/>
                </a:solidFill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</a:rPr>
              <a:t>của</a:t>
            </a:r>
            <a:r>
              <a:rPr lang="en-US" altLang="en-US" sz="2800" dirty="0">
                <a:solidFill>
                  <a:schemeClr val="bg1"/>
                </a:solidFill>
              </a:rPr>
              <a:t> 5)</a:t>
            </a: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184964" y="2404423"/>
            <a:ext cx="1727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>
                <a:solidFill>
                  <a:srgbClr val="FF0000"/>
                </a:solidFill>
              </a:rPr>
              <a:t>* </a:t>
            </a:r>
            <a:r>
              <a:rPr lang="en-US" altLang="en-US" sz="3200" b="1" dirty="0" err="1">
                <a:solidFill>
                  <a:srgbClr val="FF0000"/>
                </a:solidFill>
              </a:rPr>
              <a:t>Chú</a:t>
            </a:r>
            <a:r>
              <a:rPr lang="en-US" altLang="en-US" sz="3200" b="1" dirty="0">
                <a:solidFill>
                  <a:srgbClr val="FF0000"/>
                </a:solidFill>
              </a:rPr>
              <a:t> ý: </a:t>
            </a:r>
          </a:p>
        </p:txBody>
      </p:sp>
    </p:spTree>
    <p:extLst>
      <p:ext uri="{BB962C8B-B14F-4D97-AF65-F5344CB8AC3E}">
        <p14:creationId xmlns:p14="http://schemas.microsoft.com/office/powerpoint/2010/main" val="354424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840"/>
                            </p:stCondLst>
                            <p:childTnLst>
                              <p:par>
                                <p:cTn id="1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1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2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80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6" grpId="0" animBg="1"/>
      <p:bldP spid="47" grpId="0"/>
      <p:bldP spid="55" grpId="0" animBg="1"/>
      <p:bldP spid="58" grpId="0" animBg="1"/>
      <p:bldP spid="79" grpId="0" animBg="1"/>
      <p:bldP spid="81" grpId="0"/>
      <p:bldP spid="83" grpId="0"/>
      <p:bldP spid="85" grpId="0"/>
      <p:bldP spid="86" grpId="0"/>
      <p:bldP spid="87" grpId="0"/>
      <p:bldP spid="97" grpId="0" animBg="1"/>
      <p:bldP spid="99" grpId="0"/>
      <p:bldP spid="104" grpId="0"/>
      <p:bldP spid="53" grpId="0" animBg="1"/>
      <p:bldP spid="5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1631</TotalTime>
  <Words>1473</Words>
  <Application>Microsoft Office PowerPoint</Application>
  <PresentationFormat>Widescreen</PresentationFormat>
  <Paragraphs>337</Paragraphs>
  <Slides>21</Slides>
  <Notes>8</Notes>
  <HiddenSlides>0</HiddenSlides>
  <MMClips>2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#9Slide03 Arima Madurai Black</vt:lpstr>
      <vt:lpstr>Arial</vt:lpstr>
      <vt:lpstr>Arial Unicode MS</vt:lpstr>
      <vt:lpstr>Arvo</vt:lpstr>
      <vt:lpstr>Calibri</vt:lpstr>
      <vt:lpstr>Calibri Light</vt:lpstr>
      <vt:lpstr>Courier New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THIENTHUAN</dc:creator>
  <cp:lastModifiedBy>Administrator</cp:lastModifiedBy>
  <cp:revision>152</cp:revision>
  <dcterms:created xsi:type="dcterms:W3CDTF">2021-08-08T13:45:26Z</dcterms:created>
  <dcterms:modified xsi:type="dcterms:W3CDTF">2023-10-12T02:52:25Z</dcterms:modified>
</cp:coreProperties>
</file>