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318" r:id="rId2"/>
    <p:sldId id="280" r:id="rId3"/>
    <p:sldId id="278" r:id="rId4"/>
    <p:sldId id="319" r:id="rId5"/>
    <p:sldId id="279" r:id="rId6"/>
    <p:sldId id="261" r:id="rId7"/>
    <p:sldId id="276" r:id="rId8"/>
    <p:sldId id="307" r:id="rId9"/>
    <p:sldId id="256" r:id="rId10"/>
    <p:sldId id="277" r:id="rId11"/>
    <p:sldId id="258" r:id="rId12"/>
    <p:sldId id="281" r:id="rId13"/>
    <p:sldId id="312" r:id="rId14"/>
    <p:sldId id="313" r:id="rId15"/>
    <p:sldId id="315" r:id="rId16"/>
    <p:sldId id="316" r:id="rId17"/>
    <p:sldId id="317" r:id="rId18"/>
    <p:sldId id="311" r:id="rId19"/>
    <p:sldId id="259" r:id="rId20"/>
    <p:sldId id="263" r:id="rId21"/>
    <p:sldId id="306" r:id="rId22"/>
    <p:sldId id="310" r:id="rId23"/>
    <p:sldId id="309" r:id="rId24"/>
    <p:sldId id="298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CC"/>
    <a:srgbClr val="CC0000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0" autoAdjust="0"/>
    <p:restoredTop sz="94660"/>
  </p:normalViewPr>
  <p:slideViewPr>
    <p:cSldViewPr snapToGrid="0">
      <p:cViewPr varScale="1">
        <p:scale>
          <a:sx n="68" d="100"/>
          <a:sy n="68" d="100"/>
        </p:scale>
        <p:origin x="8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A8C4AF-4C4E-470F-9E6B-B8BD522B7210}" type="datetimeFigureOut">
              <a:rPr lang="en-US" smtClean="0"/>
              <a:t>3/6/2023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E44D2C-CBC5-4CBC-83AC-35241469AC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64312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42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542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36FDE4FF-8655-41B2-BF26-14AED50E278B}" type="slidenum">
              <a:rPr lang="en-US" smtClean="0">
                <a:solidFill>
                  <a:srgbClr val="000000"/>
                </a:solidFill>
              </a:rPr>
              <a:pPr eaLnBrk="1" hangingPunct="1"/>
              <a:t>7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F18DDD-C52D-B6E9-6F96-67C6ADD564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304EFB0-8D37-39B7-8D6B-5CE2CCBA39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72A3DD-C6F8-A4E6-608A-0168C5FE9C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51385-3072-44DC-A3C7-5A276A2CBFC7}" type="datetimeFigureOut">
              <a:rPr lang="en-US" smtClean="0"/>
              <a:t>3/6/2023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3E69E8-AEC2-572B-C3EE-21D6F86AE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07CE3F-1327-4AFA-B110-7C5E592A0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C9E63-230B-4FC7-9657-C7609EC63A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27103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A07259-A34B-C8BC-2A03-E1C252387B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A637285-0398-FAAB-3820-A33A302A634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4E5E36-C155-9CAB-B72B-0FE292A9A1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51385-3072-44DC-A3C7-5A276A2CBFC7}" type="datetimeFigureOut">
              <a:rPr lang="en-US" smtClean="0"/>
              <a:t>3/6/2023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38CD37-E5F9-5CF1-2F23-F2F6657913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5820CF-9926-883A-3A96-8E94F7C7AB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C9E63-230B-4FC7-9657-C7609EC63A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2746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3F73A37-A5F1-8545-BED0-1A322D3236B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858FA90-9B57-816E-1B44-89E5E5E34F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1E5077-0C3A-7C1B-DEF0-5A088A64D9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51385-3072-44DC-A3C7-5A276A2CBFC7}" type="datetimeFigureOut">
              <a:rPr lang="en-US" smtClean="0"/>
              <a:t>3/6/2023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1C61D6-C1B6-9E18-3DED-27055229D4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6EB83D-0F4B-9CB3-971D-B87DB6482F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C9E63-230B-4FC7-9657-C7609EC63A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6627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F4ED3D-E578-4AD9-8F77-C938011FB2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3601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FF8C2D-F02E-2579-748E-16F15126E4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3C2656-7EDF-6AF4-759F-405096F069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86EDC0-8628-3D07-C920-F2F316AE9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51385-3072-44DC-A3C7-5A276A2CBFC7}" type="datetimeFigureOut">
              <a:rPr lang="en-US" smtClean="0"/>
              <a:t>3/6/2023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97030E-E713-B674-3D42-3C9821BA00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AEBC47-1483-7F0A-7090-B846C3C18C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C9E63-230B-4FC7-9657-C7609EC63A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06117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E35C19-E545-3C64-8E7D-13CB9F23C8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8C00E2-2C73-BED4-1EBE-1C6939F06B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E7E0E3-4317-D0E1-4A07-2AD43D7836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51385-3072-44DC-A3C7-5A276A2CBFC7}" type="datetimeFigureOut">
              <a:rPr lang="en-US" smtClean="0"/>
              <a:t>3/6/2023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CD6C12-B876-0D36-8D28-7C77FD59B8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B02E72-CD7E-572B-1673-EDE44CCF30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C9E63-230B-4FC7-9657-C7609EC63A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28499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873305-D32F-FCEF-93CD-651EFC1D5F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37819E-E503-9AD8-0A44-FB2BD1F5DDD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B3A80DD-8513-71E0-9A4B-8141AD1355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1CC79E-E710-008F-02A3-F3D3854B4A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51385-3072-44DC-A3C7-5A276A2CBFC7}" type="datetimeFigureOut">
              <a:rPr lang="en-US" smtClean="0"/>
              <a:t>3/6/2023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CD0EEBD-08A8-B9DD-5BB0-C8DB38D94D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1B22B5A-B447-B6EC-9ED8-61FA34B7CE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C9E63-230B-4FC7-9657-C7609EC63A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29193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CEED97-9A53-3007-4DAF-0AA3E37560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B6980C-62C2-54F6-5969-8A56460DA5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4BB4993-333E-DF96-8504-99CF334E0A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6B75724-D22E-45DF-5E49-6749B7146D7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8EFCF47-C22C-65E7-EC57-D53E5A7688D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BB16F15-2D97-413D-A501-3956A1A3B2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51385-3072-44DC-A3C7-5A276A2CBFC7}" type="datetimeFigureOut">
              <a:rPr lang="en-US" smtClean="0"/>
              <a:t>3/6/2023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3FCE31C-BE4C-C2D0-CBDA-00B64010E2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8AA568A-73B4-C6B2-37F3-7C0E92EC0E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C9E63-230B-4FC7-9657-C7609EC63A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393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C6D31D-025A-05B1-DF98-4AC68BC04A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5C225F4-1CC7-4FA7-FA37-35FC3F0A02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51385-3072-44DC-A3C7-5A276A2CBFC7}" type="datetimeFigureOut">
              <a:rPr lang="en-US" smtClean="0"/>
              <a:t>3/6/2023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F0980E1-3468-83E2-0011-F97BDCFB70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C92F25B-7A46-634A-4889-10EA74D17C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C9E63-230B-4FC7-9657-C7609EC63A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4084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66E20D3-D8F0-5B65-FB62-10AB3C311D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51385-3072-44DC-A3C7-5A276A2CBFC7}" type="datetimeFigureOut">
              <a:rPr lang="en-US" smtClean="0"/>
              <a:t>3/6/2023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0D56488-DFB9-496D-82F9-DFC592A8ED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89C533B-6BC4-F94E-E25E-09971B2F16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C9E63-230B-4FC7-9657-C7609EC63A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58536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3E5DFB-676D-0E6B-20DF-AB014F4FC7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43462C-4FB0-4D17-0402-C746C18AE3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841F9C-8741-EE41-8FF7-7A58C0CCFA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8DEBDE-C257-6B9D-0B64-A568727C8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51385-3072-44DC-A3C7-5A276A2CBFC7}" type="datetimeFigureOut">
              <a:rPr lang="en-US" smtClean="0"/>
              <a:t>3/6/2023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2EF02F-E184-2B06-7797-681FCC1327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B5CA3E-8A42-85EE-646E-7C72AC52A8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C9E63-230B-4FC7-9657-C7609EC63A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6797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C8083B-8745-1F92-0414-EF4366741C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00E192B-2FA2-A4B0-30B5-42D578A7CC1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0D03436-9C2F-073A-DC16-7A3EAB5431E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3AA4B82-28E0-5C2A-C1A6-C07DB43FC5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51385-3072-44DC-A3C7-5A276A2CBFC7}" type="datetimeFigureOut">
              <a:rPr lang="en-US" smtClean="0"/>
              <a:t>3/6/2023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56B7B84-7A2C-0F6F-5368-9DFDD07ACA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8CAC56E-5EDB-FD25-0E08-57672BE303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C9E63-230B-4FC7-9657-C7609EC63A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9462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D9F9DFD-1678-F9C5-9EC9-B2BEFE4A89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211303-6A2C-55E9-3F41-5DFAE84A27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7EB08D-915E-254E-C4CF-5A3031AFA1A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851385-3072-44DC-A3C7-5A276A2CBFC7}" type="datetimeFigureOut">
              <a:rPr lang="en-US" smtClean="0"/>
              <a:t>3/6/2023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A69B9D-E54F-A90C-FA09-CE13C427C1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6F8088-D449-1196-B06C-49B95601C5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6C9E63-230B-4FC7-9657-C7609EC63A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0575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wmf"/><Relationship Id="rId4" Type="http://schemas.openxmlformats.org/officeDocument/2006/relationships/oleObject" Target="../embeddings/oleObject2.bin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oleObject" Target="../embeddings/oleObject3.bin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8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313" y="0"/>
            <a:ext cx="1122459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6" name="Rectangle 6"/>
          <p:cNvSpPr>
            <a:spLocks noChangeArrowheads="1"/>
          </p:cNvSpPr>
          <p:nvPr/>
        </p:nvSpPr>
        <p:spPr bwMode="auto">
          <a:xfrm>
            <a:off x="939006" y="2133600"/>
            <a:ext cx="10287001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/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</a:rPr>
              <a:t>CHÀO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</a:rPr>
              <a:t>MỪNG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</a:rPr>
              <a:t>QUÝ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</a:rPr>
              <a:t>THẦY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</a:rPr>
              <a:t>,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</a:rPr>
              <a:t>CÔ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</a:rPr>
              <a:t>VỀ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</a:rPr>
              <a:t>DỰ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</a:rPr>
              <a:t>GIỜ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</a:p>
          <a:p>
            <a:pPr algn="ctr"/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</a:rPr>
              <a:t>MÔN TOÁN LỚP 8B2</a:t>
            </a:r>
          </a:p>
        </p:txBody>
      </p:sp>
      <p:sp>
        <p:nvSpPr>
          <p:cNvPr id="49159" name="Rectangle 6"/>
          <p:cNvSpPr>
            <a:spLocks noChangeArrowheads="1"/>
          </p:cNvSpPr>
          <p:nvPr/>
        </p:nvSpPr>
        <p:spPr bwMode="auto">
          <a:xfrm>
            <a:off x="990600" y="4191000"/>
            <a:ext cx="102870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/>
            <a:r>
              <a:rPr lang="en-US" altLang="en-US" sz="2400" b="1" dirty="0" err="1">
                <a:solidFill>
                  <a:srgbClr val="0000FF"/>
                </a:solidFill>
                <a:latin typeface="Times New Roman" pitchFamily="18" charset="0"/>
              </a:rPr>
              <a:t>Giáo</a:t>
            </a:r>
            <a:r>
              <a:rPr lang="en-US" altLang="en-US" sz="24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2400" b="1" dirty="0" err="1">
                <a:solidFill>
                  <a:srgbClr val="0000FF"/>
                </a:solidFill>
                <a:latin typeface="Times New Roman" pitchFamily="18" charset="0"/>
              </a:rPr>
              <a:t>viên</a:t>
            </a:r>
            <a:r>
              <a:rPr lang="en-US" altLang="en-US" sz="24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2400" b="1" dirty="0" err="1">
                <a:solidFill>
                  <a:srgbClr val="0000FF"/>
                </a:solidFill>
                <a:latin typeface="Times New Roman" pitchFamily="18" charset="0"/>
              </a:rPr>
              <a:t>thực</a:t>
            </a:r>
            <a:r>
              <a:rPr lang="en-US" altLang="en-US" sz="24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2400" b="1" dirty="0" err="1">
                <a:solidFill>
                  <a:srgbClr val="0000FF"/>
                </a:solidFill>
                <a:latin typeface="Times New Roman" pitchFamily="18" charset="0"/>
              </a:rPr>
              <a:t>hiện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</a:rPr>
              <a:t>: </a:t>
            </a:r>
            <a:r>
              <a:rPr lang="en-US" altLang="en-US" sz="3200" b="1" dirty="0" err="1">
                <a:solidFill>
                  <a:srgbClr val="0000FF"/>
                </a:solidFill>
                <a:latin typeface="Times New Roman" pitchFamily="18" charset="0"/>
              </a:rPr>
              <a:t>Phạm</a:t>
            </a:r>
            <a:r>
              <a:rPr lang="en-US" altLang="en-US" sz="32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200" b="1" dirty="0" err="1">
                <a:solidFill>
                  <a:srgbClr val="0000FF"/>
                </a:solidFill>
                <a:latin typeface="Times New Roman" pitchFamily="18" charset="0"/>
              </a:rPr>
              <a:t>Thị</a:t>
            </a:r>
            <a:r>
              <a:rPr lang="en-US" altLang="en-US" sz="32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200" b="1" dirty="0" err="1">
                <a:solidFill>
                  <a:srgbClr val="0000FF"/>
                </a:solidFill>
                <a:latin typeface="Times New Roman" pitchFamily="18" charset="0"/>
              </a:rPr>
              <a:t>Ngọc</a:t>
            </a:r>
            <a:r>
              <a:rPr lang="en-US" altLang="en-US" sz="32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200" b="1" dirty="0" err="1">
                <a:solidFill>
                  <a:srgbClr val="0000FF"/>
                </a:solidFill>
                <a:latin typeface="Times New Roman" pitchFamily="18" charset="0"/>
              </a:rPr>
              <a:t>Quyên</a:t>
            </a:r>
            <a:endParaRPr lang="en-US" altLang="en-US" sz="3200" b="1" dirty="0">
              <a:solidFill>
                <a:srgbClr val="0000FF"/>
              </a:solidFill>
              <a:latin typeface="Times New Roman" pitchFamily="18" charset="0"/>
            </a:endParaRPr>
          </a:p>
        </p:txBody>
      </p:sp>
      <p:pic>
        <p:nvPicPr>
          <p:cNvPr id="49161" name="Picture 9" descr="FIREWRK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1" y="1066801"/>
            <a:ext cx="1497013" cy="1046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62" name="Picture 10" descr="FIREWRK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1" y="609601"/>
            <a:ext cx="1497013" cy="1046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63" name="Picture 11" descr="FIREWRK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1" y="990601"/>
            <a:ext cx="1497013" cy="1046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64" name="Picture 12" descr="FIREWRK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1" y="3124201"/>
            <a:ext cx="1497013" cy="1046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65" name="Picture 13" descr="FIREWRK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1" y="3124201"/>
            <a:ext cx="1497013" cy="1046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66" name="Picture 14" descr="FIREWRK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1" y="2971801"/>
            <a:ext cx="1497013" cy="1046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67" name="Picture 15" descr="FIREWRK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1" y="4724401"/>
            <a:ext cx="1497013" cy="1046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68" name="Picture 16" descr="FIREWRK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1" y="4800601"/>
            <a:ext cx="1497013" cy="1046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690477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9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9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9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9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9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1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9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" presetClass="entr" presetSubtype="1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49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3" presetClass="entr" presetSubtype="1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49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DAAEFFCD-FF91-DB75-4A00-D60B07A15EC8}"/>
              </a:ext>
            </a:extLst>
          </p:cNvPr>
          <p:cNvSpPr txBox="1"/>
          <p:nvPr/>
        </p:nvSpPr>
        <p:spPr>
          <a:xfrm>
            <a:off x="634562" y="1132730"/>
            <a:ext cx="1102947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2800" b="1" u="none" strike="noStrike" dirty="0">
                <a:ln>
                  <a:noFill/>
                </a:ln>
                <a:effectLst>
                  <a:outerShdw sx="0" sy="0">
                    <a:srgbClr val="00000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 2: </a:t>
            </a:r>
            <a:r>
              <a:rPr lang="en-US" sz="2800" u="none" strike="noStrike" dirty="0">
                <a:ln>
                  <a:noFill/>
                </a:ln>
                <a:effectLst>
                  <a:outerShdw sx="0" sy="0">
                    <a:srgbClr val="00000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Hai </a:t>
            </a:r>
            <a:r>
              <a:rPr lang="en-US" sz="2800" u="none" strike="noStrike" dirty="0" err="1">
                <a:ln>
                  <a:noFill/>
                </a:ln>
                <a:effectLst>
                  <a:outerShdw sx="0" sy="0">
                    <a:srgbClr val="00000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thư</a:t>
            </a:r>
            <a:r>
              <a:rPr lang="en-US" sz="2800" u="none" strike="noStrike" dirty="0">
                <a:ln>
                  <a:noFill/>
                </a:ln>
                <a:effectLst>
                  <a:outerShdw sx="0" sy="0">
                    <a:srgbClr val="00000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dirty="0" err="1">
                <a:ln>
                  <a:noFill/>
                </a:ln>
                <a:effectLst>
                  <a:outerShdw sx="0" sy="0">
                    <a:srgbClr val="00000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viện</a:t>
            </a:r>
            <a:r>
              <a:rPr lang="en-US" sz="2800" u="none" strike="noStrike" dirty="0">
                <a:ln>
                  <a:noFill/>
                </a:ln>
                <a:effectLst>
                  <a:outerShdw sx="0" sy="0">
                    <a:srgbClr val="00000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dirty="0" err="1">
                <a:ln>
                  <a:noFill/>
                </a:ln>
                <a:effectLst>
                  <a:outerShdw sx="0" sy="0">
                    <a:srgbClr val="00000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2800" u="none" strike="noStrike" dirty="0">
                <a:ln>
                  <a:noFill/>
                </a:ln>
                <a:effectLst>
                  <a:outerShdw sx="0" sy="0">
                    <a:srgbClr val="00000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1200 </a:t>
            </a:r>
            <a:r>
              <a:rPr lang="en-US" sz="2800" u="none" strike="noStrike" dirty="0" err="1">
                <a:ln>
                  <a:noFill/>
                </a:ln>
                <a:effectLst>
                  <a:outerShdw sx="0" sy="0">
                    <a:srgbClr val="00000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cuốn</a:t>
            </a:r>
            <a:r>
              <a:rPr lang="en-US" sz="2800" u="none" strike="noStrike" dirty="0">
                <a:ln>
                  <a:noFill/>
                </a:ln>
                <a:effectLst>
                  <a:outerShdw sx="0" sy="0">
                    <a:srgbClr val="00000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dirty="0" err="1">
                <a:ln>
                  <a:noFill/>
                </a:ln>
                <a:effectLst>
                  <a:outerShdw sx="0" sy="0">
                    <a:srgbClr val="00000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sách</a:t>
            </a:r>
            <a:r>
              <a:rPr lang="en-US" sz="2800" u="none" strike="noStrike" dirty="0">
                <a:ln>
                  <a:noFill/>
                </a:ln>
                <a:effectLst>
                  <a:outerShdw sx="0" sy="0">
                    <a:srgbClr val="00000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2800" u="none" strike="noStrike" dirty="0" err="1">
                <a:ln>
                  <a:noFill/>
                </a:ln>
                <a:effectLst>
                  <a:outerShdw sx="0" sy="0">
                    <a:srgbClr val="00000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Nếu</a:t>
            </a:r>
            <a:r>
              <a:rPr lang="en-US" sz="2800" u="none" strike="noStrike" dirty="0">
                <a:ln>
                  <a:noFill/>
                </a:ln>
                <a:effectLst>
                  <a:outerShdw sx="0" sy="0">
                    <a:srgbClr val="00000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dirty="0" err="1">
                <a:ln>
                  <a:noFill/>
                </a:ln>
                <a:effectLst>
                  <a:outerShdw sx="0" sy="0">
                    <a:srgbClr val="00000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chuyển</a:t>
            </a:r>
            <a:r>
              <a:rPr lang="en-US" sz="2800" u="none" strike="noStrike" dirty="0">
                <a:ln>
                  <a:noFill/>
                </a:ln>
                <a:effectLst>
                  <a:outerShdw sx="0" sy="0">
                    <a:srgbClr val="00000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dirty="0" err="1">
                <a:ln>
                  <a:noFill/>
                </a:ln>
                <a:effectLst>
                  <a:outerShdw sx="0" sy="0">
                    <a:srgbClr val="00000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từ</a:t>
            </a:r>
            <a:r>
              <a:rPr lang="en-US" sz="2800" u="none" strike="noStrike" dirty="0">
                <a:ln>
                  <a:noFill/>
                </a:ln>
                <a:effectLst>
                  <a:outerShdw sx="0" sy="0">
                    <a:srgbClr val="00000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dirty="0" err="1">
                <a:ln>
                  <a:noFill/>
                </a:ln>
                <a:effectLst>
                  <a:outerShdw sx="0" sy="0">
                    <a:srgbClr val="00000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thư</a:t>
            </a:r>
            <a:r>
              <a:rPr lang="en-US" sz="2800" u="none" strike="noStrike" dirty="0">
                <a:ln>
                  <a:noFill/>
                </a:ln>
                <a:effectLst>
                  <a:outerShdw sx="0" sy="0">
                    <a:srgbClr val="00000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dirty="0" err="1">
                <a:ln>
                  <a:noFill/>
                </a:ln>
                <a:effectLst>
                  <a:outerShdw sx="0" sy="0">
                    <a:srgbClr val="00000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viện</a:t>
            </a:r>
            <a:r>
              <a:rPr lang="en-US" sz="2800" u="none" strike="noStrike" dirty="0">
                <a:ln>
                  <a:noFill/>
                </a:ln>
                <a:effectLst>
                  <a:outerShdw sx="0" sy="0">
                    <a:srgbClr val="00000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dirty="0" err="1">
                <a:ln>
                  <a:noFill/>
                </a:ln>
                <a:effectLst>
                  <a:outerShdw sx="0" sy="0">
                    <a:srgbClr val="00000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thứ</a:t>
            </a:r>
            <a:r>
              <a:rPr lang="en-US" sz="2800" u="none" strike="noStrike" dirty="0">
                <a:ln>
                  <a:noFill/>
                </a:ln>
                <a:effectLst>
                  <a:outerShdw sx="0" sy="0">
                    <a:srgbClr val="00000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dirty="0" err="1">
                <a:ln>
                  <a:noFill/>
                </a:ln>
                <a:effectLst>
                  <a:outerShdw sx="0" sy="0">
                    <a:srgbClr val="00000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nhất</a:t>
            </a:r>
            <a:r>
              <a:rPr lang="en-US" sz="2800" u="none" strike="noStrike" dirty="0">
                <a:ln>
                  <a:noFill/>
                </a:ln>
                <a:effectLst>
                  <a:outerShdw sx="0" sy="0">
                    <a:srgbClr val="00000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sang </a:t>
            </a:r>
            <a:r>
              <a:rPr lang="en-US" sz="2800" u="none" strike="noStrike" dirty="0" err="1">
                <a:ln>
                  <a:noFill/>
                </a:ln>
                <a:effectLst>
                  <a:outerShdw sx="0" sy="0">
                    <a:srgbClr val="00000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thư</a:t>
            </a:r>
            <a:r>
              <a:rPr lang="en-US" sz="2800" u="none" strike="noStrike" dirty="0">
                <a:ln>
                  <a:noFill/>
                </a:ln>
                <a:effectLst>
                  <a:outerShdw sx="0" sy="0">
                    <a:srgbClr val="00000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dirty="0" err="1">
                <a:ln>
                  <a:noFill/>
                </a:ln>
                <a:effectLst>
                  <a:outerShdw sx="0" sy="0">
                    <a:srgbClr val="00000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viện</a:t>
            </a:r>
            <a:r>
              <a:rPr lang="en-US" sz="2800" u="none" strike="noStrike" dirty="0">
                <a:ln>
                  <a:noFill/>
                </a:ln>
                <a:effectLst>
                  <a:outerShdw sx="0" sy="0">
                    <a:srgbClr val="00000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dirty="0" err="1">
                <a:ln>
                  <a:noFill/>
                </a:ln>
                <a:effectLst>
                  <a:outerShdw sx="0" sy="0">
                    <a:srgbClr val="00000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thứ</a:t>
            </a:r>
            <a:r>
              <a:rPr lang="en-US" sz="2800" u="none" strike="noStrike" dirty="0">
                <a:ln>
                  <a:noFill/>
                </a:ln>
                <a:effectLst>
                  <a:outerShdw sx="0" sy="0">
                    <a:srgbClr val="00000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dirty="0" err="1">
                <a:ln>
                  <a:noFill/>
                </a:ln>
                <a:effectLst>
                  <a:outerShdw sx="0" sy="0">
                    <a:srgbClr val="00000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hai</a:t>
            </a:r>
            <a:r>
              <a:rPr lang="en-US" sz="2800" u="none" strike="noStrike" dirty="0">
                <a:ln>
                  <a:noFill/>
                </a:ln>
                <a:effectLst>
                  <a:outerShdw sx="0" sy="0">
                    <a:srgbClr val="00000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100 </a:t>
            </a:r>
            <a:r>
              <a:rPr lang="en-US" sz="2800" u="none" strike="noStrike" dirty="0" err="1">
                <a:ln>
                  <a:noFill/>
                </a:ln>
                <a:effectLst>
                  <a:outerShdw sx="0" sy="0">
                    <a:srgbClr val="00000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cuốn</a:t>
            </a:r>
            <a:r>
              <a:rPr lang="en-US" sz="2800" u="none" strike="noStrike" dirty="0">
                <a:ln>
                  <a:noFill/>
                </a:ln>
                <a:effectLst>
                  <a:outerShdw sx="0" sy="0">
                    <a:srgbClr val="00000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800" u="none" strike="noStrike" dirty="0" err="1">
                <a:ln>
                  <a:noFill/>
                </a:ln>
                <a:effectLst>
                  <a:outerShdw sx="0" sy="0">
                    <a:srgbClr val="00000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thì</a:t>
            </a:r>
            <a:r>
              <a:rPr lang="en-US" sz="2800" u="none" strike="noStrike" dirty="0">
                <a:ln>
                  <a:noFill/>
                </a:ln>
                <a:effectLst>
                  <a:outerShdw sx="0" sy="0">
                    <a:srgbClr val="00000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dirty="0" err="1">
                <a:ln>
                  <a:noFill/>
                </a:ln>
                <a:effectLst>
                  <a:outerShdw sx="0" sy="0">
                    <a:srgbClr val="00000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lang="en-US" sz="2800" u="none" strike="noStrike" dirty="0">
                <a:ln>
                  <a:noFill/>
                </a:ln>
                <a:effectLst>
                  <a:outerShdw sx="0" sy="0">
                    <a:srgbClr val="00000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dirty="0" err="1">
                <a:ln>
                  <a:noFill/>
                </a:ln>
                <a:effectLst>
                  <a:outerShdw sx="0" sy="0">
                    <a:srgbClr val="00000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sách</a:t>
            </a:r>
            <a:r>
              <a:rPr lang="en-US" sz="2800" u="none" strike="noStrike" dirty="0">
                <a:ln>
                  <a:noFill/>
                </a:ln>
                <a:effectLst>
                  <a:outerShdw sx="0" sy="0">
                    <a:srgbClr val="00000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dirty="0" err="1">
                <a:ln>
                  <a:noFill/>
                </a:ln>
                <a:effectLst>
                  <a:outerShdw sx="0" sy="0">
                    <a:srgbClr val="00000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800" u="none" strike="noStrike" dirty="0">
                <a:ln>
                  <a:noFill/>
                </a:ln>
                <a:effectLst>
                  <a:outerShdw sx="0" sy="0">
                    <a:srgbClr val="00000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dirty="0" err="1">
                <a:ln>
                  <a:noFill/>
                </a:ln>
                <a:effectLst>
                  <a:outerShdw sx="0" sy="0">
                    <a:srgbClr val="00000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hai</a:t>
            </a:r>
            <a:r>
              <a:rPr lang="en-US" sz="2800" u="none" strike="noStrike" dirty="0">
                <a:ln>
                  <a:noFill/>
                </a:ln>
                <a:effectLst>
                  <a:outerShdw sx="0" sy="0">
                    <a:srgbClr val="00000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dirty="0" err="1">
                <a:ln>
                  <a:noFill/>
                </a:ln>
                <a:effectLst>
                  <a:outerShdw sx="0" sy="0">
                    <a:srgbClr val="00000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thư</a:t>
            </a:r>
            <a:r>
              <a:rPr lang="en-US" sz="2800" u="none" strike="noStrike" dirty="0">
                <a:ln>
                  <a:noFill/>
                </a:ln>
                <a:effectLst>
                  <a:outerShdw sx="0" sy="0">
                    <a:srgbClr val="00000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dirty="0" err="1">
                <a:ln>
                  <a:noFill/>
                </a:ln>
                <a:effectLst>
                  <a:outerShdw sx="0" sy="0">
                    <a:srgbClr val="00000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viện</a:t>
            </a:r>
            <a:r>
              <a:rPr lang="en-US" sz="2800" u="none" strike="noStrike" dirty="0">
                <a:ln>
                  <a:noFill/>
                </a:ln>
                <a:effectLst>
                  <a:outerShdw sx="0" sy="0">
                    <a:srgbClr val="00000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dirty="0" err="1">
                <a:ln>
                  <a:noFill/>
                </a:ln>
                <a:effectLst>
                  <a:outerShdw sx="0" sy="0">
                    <a:srgbClr val="00000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thứ</a:t>
            </a:r>
            <a:r>
              <a:rPr lang="en-US" sz="2800" u="none" strike="noStrike" dirty="0">
                <a:ln>
                  <a:noFill/>
                </a:ln>
                <a:effectLst>
                  <a:outerShdw sx="0" sy="0">
                    <a:srgbClr val="00000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dirty="0" err="1">
                <a:ln>
                  <a:noFill/>
                </a:ln>
                <a:effectLst>
                  <a:outerShdw sx="0" sy="0">
                    <a:srgbClr val="00000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nhất</a:t>
            </a:r>
            <a:r>
              <a:rPr lang="en-US" sz="2800" u="none" strike="noStrike" dirty="0">
                <a:ln>
                  <a:noFill/>
                </a:ln>
                <a:effectLst>
                  <a:outerShdw sx="0" sy="0">
                    <a:srgbClr val="00000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dirty="0" err="1">
                <a:ln>
                  <a:noFill/>
                </a:ln>
                <a:effectLst>
                  <a:outerShdw sx="0" sy="0">
                    <a:srgbClr val="00000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bằng</a:t>
            </a:r>
            <a:r>
              <a:rPr lang="en-US" sz="2800" u="none" strike="noStrike" dirty="0">
                <a:ln>
                  <a:noFill/>
                </a:ln>
                <a:effectLst>
                  <a:outerShdw sx="0" sy="0">
                    <a:srgbClr val="00000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dirty="0" err="1">
                <a:ln>
                  <a:noFill/>
                </a:ln>
                <a:effectLst>
                  <a:outerShdw sx="0" sy="0">
                    <a:srgbClr val="00000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en-US" sz="2800" u="none" strike="noStrike" dirty="0">
                <a:ln>
                  <a:noFill/>
                </a:ln>
                <a:effectLst>
                  <a:outerShdw sx="0" sy="0">
                    <a:srgbClr val="00000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dirty="0" err="1">
                <a:ln>
                  <a:noFill/>
                </a:ln>
                <a:effectLst>
                  <a:outerShdw sx="0" sy="0">
                    <a:srgbClr val="00000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nửa</a:t>
            </a:r>
            <a:r>
              <a:rPr lang="en-US" sz="2800" u="none" strike="noStrike" dirty="0">
                <a:ln>
                  <a:noFill/>
                </a:ln>
                <a:effectLst>
                  <a:outerShdw sx="0" sy="0">
                    <a:srgbClr val="00000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dirty="0" err="1">
                <a:ln>
                  <a:noFill/>
                </a:ln>
                <a:effectLst>
                  <a:outerShdw sx="0" sy="0">
                    <a:srgbClr val="00000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lang="en-US" sz="2800" u="none" strike="noStrike" dirty="0">
                <a:ln>
                  <a:noFill/>
                </a:ln>
                <a:effectLst>
                  <a:outerShdw sx="0" sy="0">
                    <a:srgbClr val="00000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dirty="0" err="1">
                <a:ln>
                  <a:noFill/>
                </a:ln>
                <a:effectLst>
                  <a:outerShdw sx="0" sy="0">
                    <a:srgbClr val="00000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sách</a:t>
            </a:r>
            <a:r>
              <a:rPr lang="en-US" sz="2800" u="none" strike="noStrike" dirty="0">
                <a:ln>
                  <a:noFill/>
                </a:ln>
                <a:effectLst>
                  <a:outerShdw sx="0" sy="0">
                    <a:srgbClr val="00000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dirty="0" err="1">
                <a:ln>
                  <a:noFill/>
                </a:ln>
                <a:effectLst>
                  <a:outerShdw sx="0" sy="0">
                    <a:srgbClr val="00000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800" u="none" strike="noStrike" dirty="0">
                <a:ln>
                  <a:noFill/>
                </a:ln>
                <a:effectLst>
                  <a:outerShdw sx="0" sy="0">
                    <a:srgbClr val="00000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dirty="0" err="1">
                <a:ln>
                  <a:noFill/>
                </a:ln>
                <a:effectLst>
                  <a:outerShdw sx="0" sy="0">
                    <a:srgbClr val="00000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thư</a:t>
            </a:r>
            <a:r>
              <a:rPr lang="en-US" sz="2800" u="none" strike="noStrike" dirty="0">
                <a:ln>
                  <a:noFill/>
                </a:ln>
                <a:effectLst>
                  <a:outerShdw sx="0" sy="0">
                    <a:srgbClr val="00000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dirty="0" err="1">
                <a:ln>
                  <a:noFill/>
                </a:ln>
                <a:effectLst>
                  <a:outerShdw sx="0" sy="0">
                    <a:srgbClr val="00000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viện</a:t>
            </a:r>
            <a:r>
              <a:rPr lang="en-US" sz="2800" u="none" strike="noStrike" dirty="0">
                <a:ln>
                  <a:noFill/>
                </a:ln>
                <a:effectLst>
                  <a:outerShdw sx="0" sy="0">
                    <a:srgbClr val="00000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dirty="0" err="1">
                <a:ln>
                  <a:noFill/>
                </a:ln>
                <a:effectLst>
                  <a:outerShdw sx="0" sy="0">
                    <a:srgbClr val="00000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thứ</a:t>
            </a:r>
            <a:r>
              <a:rPr lang="en-US" sz="2800" u="none" strike="noStrike" dirty="0">
                <a:ln>
                  <a:noFill/>
                </a:ln>
                <a:effectLst>
                  <a:outerShdw sx="0" sy="0">
                    <a:srgbClr val="00000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dirty="0" err="1">
                <a:ln>
                  <a:noFill/>
                </a:ln>
                <a:effectLst>
                  <a:outerShdw sx="0" sy="0">
                    <a:srgbClr val="00000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hai</a:t>
            </a:r>
            <a:r>
              <a:rPr lang="en-US" sz="2800" u="none" strike="noStrike" dirty="0">
                <a:ln>
                  <a:noFill/>
                </a:ln>
                <a:effectLst>
                  <a:outerShdw sx="0" sy="0">
                    <a:srgbClr val="00000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2800" u="none" strike="noStrike" dirty="0" err="1">
                <a:ln>
                  <a:noFill/>
                </a:ln>
                <a:effectLst>
                  <a:outerShdw sx="0" sy="0">
                    <a:srgbClr val="00000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Hỏi</a:t>
            </a:r>
            <a:r>
              <a:rPr lang="en-US" sz="2800" u="none" strike="noStrike" dirty="0">
                <a:ln>
                  <a:noFill/>
                </a:ln>
                <a:effectLst>
                  <a:outerShdw sx="0" sy="0">
                    <a:srgbClr val="00000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ban </a:t>
            </a:r>
            <a:r>
              <a:rPr lang="en-US" sz="2800" u="none" strike="noStrike" dirty="0" err="1">
                <a:ln>
                  <a:noFill/>
                </a:ln>
                <a:effectLst>
                  <a:outerShdw sx="0" sy="0">
                    <a:srgbClr val="00000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đầu</a:t>
            </a:r>
            <a:r>
              <a:rPr lang="en-US" sz="2800" u="none" strike="noStrike" dirty="0">
                <a:ln>
                  <a:noFill/>
                </a:ln>
                <a:effectLst>
                  <a:outerShdw sx="0" sy="0">
                    <a:srgbClr val="00000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dirty="0" err="1">
                <a:ln>
                  <a:noFill/>
                </a:ln>
                <a:effectLst>
                  <a:outerShdw sx="0" sy="0">
                    <a:srgbClr val="00000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mỗi</a:t>
            </a:r>
            <a:r>
              <a:rPr lang="en-US" sz="2800" u="none" strike="noStrike" dirty="0">
                <a:ln>
                  <a:noFill/>
                </a:ln>
                <a:effectLst>
                  <a:outerShdw sx="0" sy="0">
                    <a:srgbClr val="00000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dirty="0" err="1">
                <a:ln>
                  <a:noFill/>
                </a:ln>
                <a:effectLst>
                  <a:outerShdw sx="0" sy="0">
                    <a:srgbClr val="00000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thư</a:t>
            </a:r>
            <a:r>
              <a:rPr lang="en-US" sz="2800" u="none" strike="noStrike" dirty="0">
                <a:ln>
                  <a:noFill/>
                </a:ln>
                <a:effectLst>
                  <a:outerShdw sx="0" sy="0">
                    <a:srgbClr val="00000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dirty="0" err="1">
                <a:ln>
                  <a:noFill/>
                </a:ln>
                <a:effectLst>
                  <a:outerShdw sx="0" sy="0">
                    <a:srgbClr val="00000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viện</a:t>
            </a:r>
            <a:r>
              <a:rPr lang="en-US" sz="2800" u="none" strike="noStrike" dirty="0">
                <a:ln>
                  <a:noFill/>
                </a:ln>
                <a:effectLst>
                  <a:outerShdw sx="0" sy="0">
                    <a:srgbClr val="00000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dirty="0" err="1">
                <a:ln>
                  <a:noFill/>
                </a:ln>
                <a:effectLst>
                  <a:outerShdw sx="0" sy="0">
                    <a:srgbClr val="00000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2800" u="none" strike="noStrike" dirty="0">
                <a:ln>
                  <a:noFill/>
                </a:ln>
                <a:effectLst>
                  <a:outerShdw sx="0" sy="0">
                    <a:srgbClr val="00000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bao </a:t>
            </a:r>
            <a:r>
              <a:rPr lang="en-US" sz="2800" u="none" strike="noStrike" dirty="0" err="1">
                <a:ln>
                  <a:noFill/>
                </a:ln>
                <a:effectLst>
                  <a:outerShdw sx="0" sy="0">
                    <a:srgbClr val="00000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nhiêu</a:t>
            </a:r>
            <a:r>
              <a:rPr lang="en-US" sz="2800" u="none" strike="noStrike" dirty="0">
                <a:ln>
                  <a:noFill/>
                </a:ln>
                <a:effectLst>
                  <a:outerShdw sx="0" sy="0">
                    <a:srgbClr val="00000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dirty="0" err="1">
                <a:ln>
                  <a:noFill/>
                </a:ln>
                <a:effectLst>
                  <a:outerShdw sx="0" sy="0">
                    <a:srgbClr val="00000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cuốn</a:t>
            </a:r>
            <a:r>
              <a:rPr lang="en-US" sz="2800" u="none" strike="noStrike" dirty="0">
                <a:ln>
                  <a:noFill/>
                </a:ln>
                <a:effectLst>
                  <a:outerShdw sx="0" sy="0">
                    <a:srgbClr val="00000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dirty="0" err="1">
                <a:ln>
                  <a:noFill/>
                </a:ln>
                <a:effectLst>
                  <a:outerShdw sx="0" sy="0">
                    <a:srgbClr val="00000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sách</a:t>
            </a:r>
            <a:r>
              <a:rPr lang="en-US" sz="2800" u="none" strike="noStrike" dirty="0">
                <a:ln>
                  <a:noFill/>
                </a:ln>
                <a:effectLst>
                  <a:outerShdw sx="0" sy="0">
                    <a:srgbClr val="00000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</a:p>
          <a:p>
            <a:pPr algn="just"/>
            <a:endParaRPr lang="en-US" sz="2800" dirty="0"/>
          </a:p>
        </p:txBody>
      </p:sp>
      <p:graphicFrame>
        <p:nvGraphicFramePr>
          <p:cNvPr id="16" name="Group 54">
            <a:extLst>
              <a:ext uri="{FF2B5EF4-FFF2-40B4-BE49-F238E27FC236}">
                <a16:creationId xmlns:a16="http://schemas.microsoft.com/office/drawing/2014/main" id="{7C2E01C4-6331-4DB7-64AC-991C7E1D2AE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40515109"/>
              </p:ext>
            </p:extLst>
          </p:nvPr>
        </p:nvGraphicFramePr>
        <p:xfrm>
          <a:off x="1487606" y="3318248"/>
          <a:ext cx="8420670" cy="1428750"/>
        </p:xfrm>
        <a:graphic>
          <a:graphicData uri="http://schemas.openxmlformats.org/drawingml/2006/table">
            <a:tbl>
              <a:tblPr/>
              <a:tblGrid>
                <a:gridCol w="30436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519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250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12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4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2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7" name="Text Box 57">
            <a:extLst>
              <a:ext uri="{FF2B5EF4-FFF2-40B4-BE49-F238E27FC236}">
                <a16:creationId xmlns:a16="http://schemas.microsoft.com/office/drawing/2014/main" id="{9D6DCB94-0CD3-117D-FDB5-844AB3F38F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29085" y="3783545"/>
            <a:ext cx="838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18" name="Text Box 58">
            <a:extLst>
              <a:ext uri="{FF2B5EF4-FFF2-40B4-BE49-F238E27FC236}">
                <a16:creationId xmlns:a16="http://schemas.microsoft.com/office/drawing/2014/main" id="{1B7A8D71-1A23-0988-D318-2A8EA3E07F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86185" y="4262981"/>
            <a:ext cx="1524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vi-VN" sz="2400" b="1" dirty="0">
                <a:solidFill>
                  <a:srgbClr val="FF0000"/>
                </a:solidFill>
              </a:rPr>
              <a:t>x - </a:t>
            </a:r>
            <a:r>
              <a:rPr lang="en-US" sz="2400" b="1" dirty="0">
                <a:solidFill>
                  <a:srgbClr val="FF0000"/>
                </a:solidFill>
              </a:rPr>
              <a:t>1</a:t>
            </a:r>
            <a:r>
              <a:rPr lang="vi-VN" sz="2400" b="1" dirty="0">
                <a:solidFill>
                  <a:srgbClr val="FF0000"/>
                </a:solidFill>
              </a:rPr>
              <a:t>00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19" name="Text Box 59">
            <a:extLst>
              <a:ext uri="{FF2B5EF4-FFF2-40B4-BE49-F238E27FC236}">
                <a16:creationId xmlns:a16="http://schemas.microsoft.com/office/drawing/2014/main" id="{B75DA8AA-6A28-4DDC-85FC-8897134322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43561" y="3801018"/>
            <a:ext cx="13981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vi-VN" sz="2400" b="1" dirty="0">
                <a:solidFill>
                  <a:srgbClr val="FF0000"/>
                </a:solidFill>
              </a:rPr>
              <a:t>1</a:t>
            </a:r>
            <a:r>
              <a:rPr lang="en-US" sz="2400" b="1" dirty="0">
                <a:solidFill>
                  <a:srgbClr val="FF0000"/>
                </a:solidFill>
              </a:rPr>
              <a:t>2</a:t>
            </a:r>
            <a:r>
              <a:rPr lang="vi-VN" sz="2400" b="1" dirty="0">
                <a:solidFill>
                  <a:srgbClr val="FF0000"/>
                </a:solidFill>
              </a:rPr>
              <a:t>00 - x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20" name="Text Box 60">
            <a:extLst>
              <a:ext uri="{FF2B5EF4-FFF2-40B4-BE49-F238E27FC236}">
                <a16:creationId xmlns:a16="http://schemas.microsoft.com/office/drawing/2014/main" id="{66418765-AD0E-F085-5AA0-09B12C7FFF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63229" y="4285036"/>
            <a:ext cx="2440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vi-VN" sz="2400" b="1" dirty="0">
                <a:solidFill>
                  <a:srgbClr val="FF0000"/>
                </a:solidFill>
              </a:rPr>
              <a:t>1</a:t>
            </a:r>
            <a:r>
              <a:rPr lang="en-US" sz="2400" b="1" dirty="0">
                <a:solidFill>
                  <a:srgbClr val="FF0000"/>
                </a:solidFill>
              </a:rPr>
              <a:t>2</a:t>
            </a:r>
            <a:r>
              <a:rPr lang="vi-VN" sz="2400" b="1" dirty="0">
                <a:solidFill>
                  <a:srgbClr val="FF0000"/>
                </a:solidFill>
              </a:rPr>
              <a:t>00 – x + </a:t>
            </a:r>
            <a:r>
              <a:rPr lang="en-US" sz="2400" b="1" dirty="0">
                <a:solidFill>
                  <a:srgbClr val="FF0000"/>
                </a:solidFill>
              </a:rPr>
              <a:t>1</a:t>
            </a:r>
            <a:r>
              <a:rPr lang="vi-VN" sz="2400" b="1" dirty="0">
                <a:solidFill>
                  <a:srgbClr val="FF0000"/>
                </a:solidFill>
              </a:rPr>
              <a:t>00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21" name="Text Box 59">
            <a:extLst>
              <a:ext uri="{FF2B5EF4-FFF2-40B4-BE49-F238E27FC236}">
                <a16:creationId xmlns:a16="http://schemas.microsoft.com/office/drawing/2014/main" id="{297700F4-056B-2C62-401D-54A1012BBE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23163" y="5082180"/>
            <a:ext cx="28194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 dirty="0" err="1"/>
              <a:t>Phương</a:t>
            </a:r>
            <a:r>
              <a:rPr lang="en-US" sz="2400" b="1" dirty="0"/>
              <a:t> </a:t>
            </a:r>
            <a:r>
              <a:rPr lang="en-US" sz="2400" b="1" dirty="0" err="1"/>
              <a:t>trình</a:t>
            </a:r>
            <a:r>
              <a:rPr lang="en-US" sz="2400" b="1" dirty="0"/>
              <a:t> :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1FEF768-B9B5-636D-0E37-2D5C1B723007}"/>
              </a:ext>
            </a:extLst>
          </p:cNvPr>
          <p:cNvSpPr txBox="1"/>
          <p:nvPr/>
        </p:nvSpPr>
        <p:spPr>
          <a:xfrm>
            <a:off x="4656156" y="3328389"/>
            <a:ext cx="20136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400" b="1" dirty="0"/>
              <a:t>Số sách TV1</a:t>
            </a:r>
            <a:endParaRPr lang="en-US" sz="2400" b="1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1DB6799-5085-E1C7-26F3-8197D75E882D}"/>
              </a:ext>
            </a:extLst>
          </p:cNvPr>
          <p:cNvSpPr txBox="1"/>
          <p:nvPr/>
        </p:nvSpPr>
        <p:spPr>
          <a:xfrm>
            <a:off x="7548800" y="3320138"/>
            <a:ext cx="20136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400" b="1" dirty="0"/>
              <a:t>Số sách TV2</a:t>
            </a:r>
            <a:endParaRPr lang="en-US" sz="2400" b="1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74B83BF-C164-1736-F9FF-F59E1095A4C6}"/>
              </a:ext>
            </a:extLst>
          </p:cNvPr>
          <p:cNvSpPr txBox="1"/>
          <p:nvPr/>
        </p:nvSpPr>
        <p:spPr>
          <a:xfrm>
            <a:off x="1825462" y="3783695"/>
            <a:ext cx="1398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400" b="1" dirty="0"/>
              <a:t>Ban đầu</a:t>
            </a:r>
            <a:endParaRPr lang="en-US" sz="2400" b="1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6780E85-71F8-38F0-4EDB-90C2FC078759}"/>
              </a:ext>
            </a:extLst>
          </p:cNvPr>
          <p:cNvSpPr txBox="1"/>
          <p:nvPr/>
        </p:nvSpPr>
        <p:spPr>
          <a:xfrm>
            <a:off x="1710559" y="4307388"/>
            <a:ext cx="24400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400" b="1" dirty="0"/>
              <a:t>Sau khi chuyển</a:t>
            </a:r>
            <a:endParaRPr lang="en-US" sz="2400" b="1" dirty="0"/>
          </a:p>
        </p:txBody>
      </p:sp>
      <p:sp>
        <p:nvSpPr>
          <p:cNvPr id="28" name="Text Box 59">
            <a:extLst>
              <a:ext uri="{FF2B5EF4-FFF2-40B4-BE49-F238E27FC236}">
                <a16:creationId xmlns:a16="http://schemas.microsoft.com/office/drawing/2014/main" id="{CA457B5E-69E3-6CD2-B409-82B1ED1940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87791" y="4307388"/>
            <a:ext cx="195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vi-VN" sz="2400" b="1" dirty="0"/>
              <a:t>(= 1</a:t>
            </a:r>
            <a:r>
              <a:rPr lang="en-US" sz="2400" b="1" dirty="0"/>
              <a:t>3</a:t>
            </a:r>
            <a:r>
              <a:rPr lang="vi-VN" sz="2400" b="1" dirty="0"/>
              <a:t>00 – x)</a:t>
            </a:r>
            <a:endParaRPr lang="en-US" sz="2400" b="1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9DD8659E-EBBF-F8CD-DE63-D6E55C5ACF0A}"/>
              </a:ext>
            </a:extLst>
          </p:cNvPr>
          <p:cNvGrpSpPr/>
          <p:nvPr/>
        </p:nvGrpSpPr>
        <p:grpSpPr>
          <a:xfrm>
            <a:off x="4455440" y="4850902"/>
            <a:ext cx="3788227" cy="924518"/>
            <a:chOff x="4455440" y="4513270"/>
            <a:chExt cx="3788227" cy="924518"/>
          </a:xfrm>
        </p:grpSpPr>
        <p:sp>
          <p:nvSpPr>
            <p:cNvPr id="26" name="Text Box 59">
              <a:extLst>
                <a:ext uri="{FF2B5EF4-FFF2-40B4-BE49-F238E27FC236}">
                  <a16:creationId xmlns:a16="http://schemas.microsoft.com/office/drawing/2014/main" id="{92DD9F4F-C524-98DA-E366-E5369346488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55440" y="4767400"/>
              <a:ext cx="378822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vi-VN" sz="2400" b="1" dirty="0">
                  <a:solidFill>
                    <a:srgbClr val="FF0000"/>
                  </a:solidFill>
                </a:rPr>
                <a:t>x – </a:t>
              </a:r>
              <a:r>
                <a:rPr lang="en-US" sz="2400" b="1" dirty="0">
                  <a:solidFill>
                    <a:srgbClr val="FF0000"/>
                  </a:solidFill>
                </a:rPr>
                <a:t>1</a:t>
              </a:r>
              <a:r>
                <a:rPr lang="vi-VN" sz="2400" b="1" dirty="0">
                  <a:solidFill>
                    <a:srgbClr val="FF0000"/>
                  </a:solidFill>
                </a:rPr>
                <a:t>00 =  </a:t>
              </a:r>
              <a:r>
                <a:rPr lang="en-US" sz="2400" b="1" dirty="0">
                  <a:solidFill>
                    <a:srgbClr val="FF0000"/>
                  </a:solidFill>
                </a:rPr>
                <a:t>     (</a:t>
              </a:r>
              <a:r>
                <a:rPr lang="vi-VN" sz="2400" b="1" dirty="0">
                  <a:solidFill>
                    <a:srgbClr val="FF0000"/>
                  </a:solidFill>
                </a:rPr>
                <a:t>1</a:t>
              </a:r>
              <a:r>
                <a:rPr lang="en-US" sz="2400" b="1" dirty="0">
                  <a:solidFill>
                    <a:srgbClr val="FF0000"/>
                  </a:solidFill>
                </a:rPr>
                <a:t>3</a:t>
              </a:r>
              <a:r>
                <a:rPr lang="vi-VN" sz="2400" b="1" dirty="0">
                  <a:solidFill>
                    <a:srgbClr val="FF0000"/>
                  </a:solidFill>
                </a:rPr>
                <a:t>00 – x</a:t>
              </a:r>
              <a:r>
                <a:rPr lang="en-US" sz="2400" b="1" dirty="0">
                  <a:solidFill>
                    <a:srgbClr val="FF0000"/>
                  </a:solidFill>
                </a:rPr>
                <a:t>)</a:t>
              </a:r>
            </a:p>
          </p:txBody>
        </p: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C8A3B445-3665-46A0-C3EB-AE26F7EA526C}"/>
                </a:ext>
              </a:extLst>
            </p:cNvPr>
            <p:cNvGrpSpPr/>
            <p:nvPr/>
          </p:nvGrpSpPr>
          <p:grpSpPr>
            <a:xfrm>
              <a:off x="5881957" y="4513270"/>
              <a:ext cx="467596" cy="924518"/>
              <a:chOff x="4076902" y="5239783"/>
              <a:chExt cx="467596" cy="924518"/>
            </a:xfrm>
          </p:grpSpPr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9D59E09C-379C-7620-AB1F-186916E47C98}"/>
                  </a:ext>
                </a:extLst>
              </p:cNvPr>
              <p:cNvSpPr txBox="1"/>
              <p:nvPr/>
            </p:nvSpPr>
            <p:spPr>
              <a:xfrm>
                <a:off x="4177090" y="5239783"/>
                <a:ext cx="367408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dirty="0">
                    <a:solidFill>
                      <a:srgbClr val="FF0000"/>
                    </a:solidFill>
                  </a:rPr>
                  <a:t>1</a:t>
                </a:r>
              </a:p>
            </p:txBody>
          </p:sp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2138CCF9-9CC3-B271-B1F8-108C37760C21}"/>
                  </a:ext>
                </a:extLst>
              </p:cNvPr>
              <p:cNvSpPr txBox="1"/>
              <p:nvPr/>
            </p:nvSpPr>
            <p:spPr>
              <a:xfrm>
                <a:off x="4076902" y="5641081"/>
                <a:ext cx="449162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dirty="0">
                    <a:solidFill>
                      <a:srgbClr val="FF0000"/>
                    </a:solidFill>
                  </a:rPr>
                  <a:t> 2</a:t>
                </a:r>
              </a:p>
            </p:txBody>
          </p:sp>
          <p:cxnSp>
            <p:nvCxnSpPr>
              <p:cNvPr id="6" name="Straight Connector 5">
                <a:extLst>
                  <a:ext uri="{FF2B5EF4-FFF2-40B4-BE49-F238E27FC236}">
                    <a16:creationId xmlns:a16="http://schemas.microsoft.com/office/drawing/2014/main" id="{0AA80135-12B4-2112-4C35-58D95C2C8E5B}"/>
                  </a:ext>
                </a:extLst>
              </p:cNvPr>
              <p:cNvCxnSpPr/>
              <p:nvPr/>
            </p:nvCxnSpPr>
            <p:spPr>
              <a:xfrm>
                <a:off x="4177090" y="5715274"/>
                <a:ext cx="348175" cy="0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4C8627EC-DBF8-D02D-BF50-DC34D165D05B}"/>
              </a:ext>
            </a:extLst>
          </p:cNvPr>
          <p:cNvSpPr txBox="1"/>
          <p:nvPr/>
        </p:nvSpPr>
        <p:spPr>
          <a:xfrm>
            <a:off x="552675" y="236820"/>
            <a:ext cx="797876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u="sng" dirty="0">
                <a:solidFill>
                  <a:srgbClr val="FF0000"/>
                </a:solidFill>
                <a:latin typeface="Arial" panose="020B0604020202020204" pitchFamily="34" charset="0"/>
              </a:rPr>
              <a:t>DẠNG 1:</a:t>
            </a:r>
            <a:r>
              <a:rPr lang="en-US" sz="2800" b="1" dirty="0">
                <a:solidFill>
                  <a:srgbClr val="0033CC"/>
                </a:solidFill>
                <a:latin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33CC"/>
                </a:solidFill>
                <a:latin typeface="Arial" panose="020B0604020202020204" pitchFamily="34" charset="0"/>
              </a:rPr>
              <a:t>Toán</a:t>
            </a:r>
            <a:r>
              <a:rPr lang="en-US" sz="2800" b="1" dirty="0">
                <a:solidFill>
                  <a:srgbClr val="0033CC"/>
                </a:solidFill>
                <a:latin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33CC"/>
                </a:solidFill>
                <a:latin typeface="Arial" panose="020B0604020202020204" pitchFamily="34" charset="0"/>
              </a:rPr>
              <a:t>về</a:t>
            </a:r>
            <a:r>
              <a:rPr lang="en-US" sz="2800" b="1" dirty="0">
                <a:solidFill>
                  <a:srgbClr val="0033CC"/>
                </a:solidFill>
                <a:latin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33CC"/>
                </a:solidFill>
                <a:latin typeface="Arial" panose="020B0604020202020204" pitchFamily="34" charset="0"/>
              </a:rPr>
              <a:t>quan</a:t>
            </a:r>
            <a:r>
              <a:rPr lang="en-US" sz="2800" b="1" dirty="0">
                <a:solidFill>
                  <a:srgbClr val="0033CC"/>
                </a:solidFill>
                <a:latin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33CC"/>
                </a:solidFill>
                <a:latin typeface="Arial" panose="020B0604020202020204" pitchFamily="34" charset="0"/>
              </a:rPr>
              <a:t>hệ</a:t>
            </a:r>
            <a:r>
              <a:rPr lang="en-US" sz="2800" b="1" dirty="0">
                <a:solidFill>
                  <a:srgbClr val="0033CC"/>
                </a:solidFill>
                <a:latin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33CC"/>
                </a:solidFill>
                <a:latin typeface="Arial" panose="020B0604020202020204" pitchFamily="34" charset="0"/>
              </a:rPr>
              <a:t>hơn</a:t>
            </a:r>
            <a:r>
              <a:rPr lang="en-US" sz="2800" b="1" dirty="0">
                <a:solidFill>
                  <a:srgbClr val="0033CC"/>
                </a:solidFill>
                <a:latin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33CC"/>
                </a:solidFill>
                <a:latin typeface="Arial" panose="020B0604020202020204" pitchFamily="34" charset="0"/>
              </a:rPr>
              <a:t>kém</a:t>
            </a:r>
            <a:r>
              <a:rPr lang="en-US" sz="2800" b="1" dirty="0">
                <a:solidFill>
                  <a:srgbClr val="0033CC"/>
                </a:solidFill>
                <a:latin typeface="Arial" panose="020B0604020202020204" pitchFamily="34" charset="0"/>
              </a:rPr>
              <a:t>, so </a:t>
            </a:r>
            <a:r>
              <a:rPr lang="en-US" sz="2800" b="1" dirty="0" err="1">
                <a:solidFill>
                  <a:srgbClr val="0033CC"/>
                </a:solidFill>
                <a:latin typeface="Arial" panose="020B0604020202020204" pitchFamily="34" charset="0"/>
              </a:rPr>
              <a:t>sánh</a:t>
            </a:r>
            <a:r>
              <a:rPr lang="en-US" sz="2800" b="1" dirty="0">
                <a:solidFill>
                  <a:srgbClr val="0033CC"/>
                </a:solidFill>
                <a:latin typeface="Arial" panose="020B0604020202020204" pitchFamily="34" charset="0"/>
              </a:rPr>
              <a:t>: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087015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12C2974-8CE6-1464-3AE9-35331AACE337}"/>
              </a:ext>
            </a:extLst>
          </p:cNvPr>
          <p:cNvSpPr txBox="1"/>
          <p:nvPr/>
        </p:nvSpPr>
        <p:spPr>
          <a:xfrm>
            <a:off x="634560" y="985786"/>
            <a:ext cx="1053518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Bài 3: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nhật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chiều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dài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chiều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rộng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m, chu vi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m.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chiều dài, chiều rộng của hình chữ nhật đó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800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09FF993-2712-F18A-0A11-0F0DBAB8E1A9}"/>
              </a:ext>
            </a:extLst>
          </p:cNvPr>
          <p:cNvSpPr txBox="1"/>
          <p:nvPr/>
        </p:nvSpPr>
        <p:spPr>
          <a:xfrm>
            <a:off x="634561" y="291811"/>
            <a:ext cx="718560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u="sng" dirty="0">
                <a:solidFill>
                  <a:srgbClr val="FF0000"/>
                </a:solidFill>
                <a:latin typeface="Arial" panose="020B0604020202020204" pitchFamily="34" charset="0"/>
              </a:rPr>
              <a:t>DẠNG </a:t>
            </a:r>
            <a:r>
              <a:rPr lang="vi-VN" sz="2800" b="1" u="sng" dirty="0">
                <a:solidFill>
                  <a:srgbClr val="FF0000"/>
                </a:solidFill>
                <a:latin typeface="Arial" panose="020B0604020202020204" pitchFamily="34" charset="0"/>
              </a:rPr>
              <a:t>2</a:t>
            </a:r>
            <a:r>
              <a:rPr lang="en-US" sz="2800" b="1" u="sng" dirty="0">
                <a:solidFill>
                  <a:srgbClr val="FF0000"/>
                </a:solidFill>
                <a:latin typeface="Arial" panose="020B0604020202020204" pitchFamily="34" charset="0"/>
              </a:rPr>
              <a:t>:</a:t>
            </a:r>
            <a:r>
              <a:rPr lang="en-US" sz="2800" b="1" dirty="0">
                <a:solidFill>
                  <a:srgbClr val="0033CC"/>
                </a:solidFill>
                <a:latin typeface="Arial" panose="020B0604020202020204" pitchFamily="34" charset="0"/>
              </a:rPr>
              <a:t> </a:t>
            </a:r>
            <a:r>
              <a:rPr lang="vi-VN" sz="2800" b="1" dirty="0">
                <a:solidFill>
                  <a:srgbClr val="0033CC"/>
                </a:solidFill>
                <a:latin typeface="Arial" panose="020B0604020202020204" pitchFamily="34" charset="0"/>
              </a:rPr>
              <a:t>Toán có nội dung hình học</a:t>
            </a:r>
            <a:r>
              <a:rPr lang="en-US" sz="2800" b="1" dirty="0">
                <a:solidFill>
                  <a:srgbClr val="0033CC"/>
                </a:solidFill>
                <a:latin typeface="Arial" panose="020B0604020202020204" pitchFamily="34" charset="0"/>
              </a:rPr>
              <a:t>: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1826818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09FF993-2712-F18A-0A11-0F0DBAB8E1A9}"/>
              </a:ext>
            </a:extLst>
          </p:cNvPr>
          <p:cNvSpPr txBox="1"/>
          <p:nvPr/>
        </p:nvSpPr>
        <p:spPr>
          <a:xfrm>
            <a:off x="634561" y="516899"/>
            <a:ext cx="718560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u="sng" dirty="0">
                <a:solidFill>
                  <a:srgbClr val="FF0000"/>
                </a:solidFill>
                <a:latin typeface="Arial" panose="020B0604020202020204" pitchFamily="34" charset="0"/>
              </a:rPr>
              <a:t>DẠNG </a:t>
            </a:r>
            <a:r>
              <a:rPr lang="vi-VN" sz="2800" b="1" u="sng" dirty="0">
                <a:solidFill>
                  <a:srgbClr val="FF0000"/>
                </a:solidFill>
                <a:latin typeface="Arial" panose="020B0604020202020204" pitchFamily="34" charset="0"/>
              </a:rPr>
              <a:t>2</a:t>
            </a:r>
            <a:r>
              <a:rPr lang="en-US" sz="2800" b="1" u="sng" dirty="0">
                <a:solidFill>
                  <a:srgbClr val="FF0000"/>
                </a:solidFill>
                <a:latin typeface="Arial" panose="020B0604020202020204" pitchFamily="34" charset="0"/>
              </a:rPr>
              <a:t>:</a:t>
            </a:r>
            <a:r>
              <a:rPr lang="en-US" sz="2800" b="1" dirty="0">
                <a:solidFill>
                  <a:srgbClr val="0033CC"/>
                </a:solidFill>
                <a:latin typeface="Arial" panose="020B0604020202020204" pitchFamily="34" charset="0"/>
              </a:rPr>
              <a:t> </a:t>
            </a:r>
            <a:r>
              <a:rPr lang="vi-VN" sz="2800" b="1" dirty="0">
                <a:solidFill>
                  <a:srgbClr val="0033CC"/>
                </a:solidFill>
                <a:latin typeface="Arial" panose="020B0604020202020204" pitchFamily="34" charset="0"/>
              </a:rPr>
              <a:t>Toán có nội dung hình học</a:t>
            </a:r>
            <a:r>
              <a:rPr lang="en-US" sz="2800" b="1" dirty="0">
                <a:solidFill>
                  <a:srgbClr val="0033CC"/>
                </a:solidFill>
                <a:latin typeface="Arial" panose="020B0604020202020204" pitchFamily="34" charset="0"/>
              </a:rPr>
              <a:t>:</a:t>
            </a:r>
            <a:endParaRPr lang="en-US" sz="28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578EB91-AE45-1A1A-3541-0F6399BEF684}"/>
              </a:ext>
            </a:extLst>
          </p:cNvPr>
          <p:cNvSpPr txBox="1"/>
          <p:nvPr/>
        </p:nvSpPr>
        <p:spPr>
          <a:xfrm>
            <a:off x="634561" y="1206305"/>
            <a:ext cx="1007204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Bài 4: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mảnh đất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nhật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chiều dài gấp 2 lần chiều rộng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Nếu giảm chiều rộng đi 1m và tăng chiều dài thêm 3m thì diện tích tăng thêm 2m</a:t>
            </a:r>
            <a:r>
              <a:rPr lang="vi-VN" sz="28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chiều dài, chiều rộng ban đầu của mảnh đất.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2011848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>
            <a:extLst>
              <a:ext uri="{FF2B5EF4-FFF2-40B4-BE49-F238E27FC236}">
                <a16:creationId xmlns:a16="http://schemas.microsoft.com/office/drawing/2014/main" id="{5DE1D7FF-BECD-8249-CCC8-3E3FC12EC47E}"/>
              </a:ext>
            </a:extLst>
          </p:cNvPr>
          <p:cNvSpPr/>
          <p:nvPr/>
        </p:nvSpPr>
        <p:spPr>
          <a:xfrm>
            <a:off x="6733452" y="3710846"/>
            <a:ext cx="533400" cy="533400"/>
          </a:xfrm>
          <a:prstGeom prst="ellips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578EB91-AE45-1A1A-3541-0F6399BEF684}"/>
              </a:ext>
            </a:extLst>
          </p:cNvPr>
          <p:cNvSpPr txBox="1"/>
          <p:nvPr/>
        </p:nvSpPr>
        <p:spPr>
          <a:xfrm>
            <a:off x="515292" y="265401"/>
            <a:ext cx="100720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Bài 4: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mảnh đất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nhật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chiều dài gấp 2 lần chiều rộng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vi-V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Nếu giảm chiều rộng đi 1m và tăng chiều dài thêm 3m thì diện tích tăng thêm 2m</a:t>
            </a:r>
            <a:r>
              <a:rPr lang="vi-VN" sz="24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vi-V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chiều dài, chiều rộng ban đầu của mảnh đất.</a:t>
            </a:r>
            <a:endParaRPr lang="en-US" sz="2400" b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FA6E526-E14B-E6B2-8943-9A4CC0084497}"/>
              </a:ext>
            </a:extLst>
          </p:cNvPr>
          <p:cNvSpPr txBox="1"/>
          <p:nvPr/>
        </p:nvSpPr>
        <p:spPr>
          <a:xfrm>
            <a:off x="1325216" y="1697142"/>
            <a:ext cx="769951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 err="1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Gọi</a:t>
            </a:r>
            <a:r>
              <a:rPr lang="en-US" sz="2800" dirty="0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chiều</a:t>
            </a:r>
            <a:r>
              <a:rPr lang="en-US" sz="2800" dirty="0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rộng</a:t>
            </a:r>
            <a:r>
              <a:rPr lang="en-US" sz="2800" dirty="0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ban </a:t>
            </a:r>
            <a:r>
              <a:rPr lang="en-US" sz="2800" dirty="0" err="1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đầu</a:t>
            </a:r>
            <a:r>
              <a:rPr lang="en-US" sz="2800" dirty="0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của</a:t>
            </a:r>
            <a:r>
              <a:rPr lang="en-US" sz="2800" dirty="0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hình</a:t>
            </a:r>
            <a:r>
              <a:rPr lang="en-US" sz="2800" dirty="0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chữ</a:t>
            </a:r>
            <a:r>
              <a:rPr lang="en-US" sz="2800" dirty="0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nhật</a:t>
            </a:r>
            <a:r>
              <a:rPr lang="en-US" sz="2800" dirty="0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là</a:t>
            </a:r>
            <a:r>
              <a:rPr lang="en-US" sz="2800" dirty="0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x (m)</a:t>
            </a:r>
            <a:endParaRPr lang="en-US" sz="2800" dirty="0">
              <a:solidFill>
                <a:srgbClr val="0000CC"/>
              </a:solidFill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90B780A-B757-8611-4D67-828A1F217E51}"/>
              </a:ext>
            </a:extLst>
          </p:cNvPr>
          <p:cNvGrpSpPr/>
          <p:nvPr/>
        </p:nvGrpSpPr>
        <p:grpSpPr>
          <a:xfrm>
            <a:off x="1325216" y="2920807"/>
            <a:ext cx="9833114" cy="1323439"/>
            <a:chOff x="1417982" y="2596684"/>
            <a:chExt cx="9833114" cy="1323439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CEBA7B3-4D48-F758-7DF2-79F5945066B7}"/>
                </a:ext>
              </a:extLst>
            </p:cNvPr>
            <p:cNvSpPr txBox="1"/>
            <p:nvPr/>
          </p:nvSpPr>
          <p:spPr>
            <a:xfrm>
              <a:off x="1417982" y="2596684"/>
              <a:ext cx="9833114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600" dirty="0" err="1"/>
                <a:t>Điều</a:t>
              </a:r>
              <a:r>
                <a:rPr lang="en-US" sz="2600" dirty="0"/>
                <a:t> </a:t>
              </a:r>
              <a:r>
                <a:rPr lang="en-US" sz="2600" dirty="0" err="1"/>
                <a:t>kiện</a:t>
              </a:r>
              <a:r>
                <a:rPr lang="en-US" sz="2600" dirty="0"/>
                <a:t> </a:t>
              </a:r>
              <a:r>
                <a:rPr lang="en-US" sz="2600" dirty="0" err="1"/>
                <a:t>của</a:t>
              </a:r>
              <a:r>
                <a:rPr lang="en-US" sz="2600" dirty="0"/>
                <a:t> x </a:t>
              </a:r>
              <a:r>
                <a:rPr lang="en-US" sz="2600" dirty="0" err="1"/>
                <a:t>là</a:t>
              </a:r>
              <a:r>
                <a:rPr lang="en-US" sz="2600" dirty="0"/>
                <a:t>:</a:t>
              </a:r>
            </a:p>
            <a:p>
              <a:endParaRPr lang="en-US" sz="2600" dirty="0"/>
            </a:p>
            <a:p>
              <a:r>
                <a:rPr lang="en-US" sz="2800" dirty="0"/>
                <a:t>A.          		B.			C.  x &gt; 1		D.  x &gt; 0</a:t>
              </a:r>
            </a:p>
          </p:txBody>
        </p:sp>
        <p:graphicFrame>
          <p:nvGraphicFramePr>
            <p:cNvPr id="9" name="Object 8">
              <a:extLst>
                <a:ext uri="{FF2B5EF4-FFF2-40B4-BE49-F238E27FC236}">
                  <a16:creationId xmlns:a16="http://schemas.microsoft.com/office/drawing/2014/main" id="{FC309293-AD11-86A2-406F-06932D14887E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840835047"/>
                </p:ext>
              </p:extLst>
            </p:nvPr>
          </p:nvGraphicFramePr>
          <p:xfrm>
            <a:off x="1832388" y="3417656"/>
            <a:ext cx="977073" cy="44412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2" imgW="419040" imgH="190440" progId="Equation.DSMT4">
                    <p:embed/>
                  </p:oleObj>
                </mc:Choice>
                <mc:Fallback>
                  <p:oleObj name="Equation" r:id="rId2" imgW="419040" imgH="19044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1832388" y="3417656"/>
                          <a:ext cx="977073" cy="444124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" name="Object 9">
              <a:extLst>
                <a:ext uri="{FF2B5EF4-FFF2-40B4-BE49-F238E27FC236}">
                  <a16:creationId xmlns:a16="http://schemas.microsoft.com/office/drawing/2014/main" id="{E7326C68-A072-B7D8-D122-318E25556D62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818185294"/>
                </p:ext>
              </p:extLst>
            </p:nvPr>
          </p:nvGraphicFramePr>
          <p:xfrm>
            <a:off x="4558852" y="3407081"/>
            <a:ext cx="992464" cy="42534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4" imgW="444240" imgH="190440" progId="Equation.DSMT4">
                    <p:embed/>
                  </p:oleObj>
                </mc:Choice>
                <mc:Fallback>
                  <p:oleObj name="Equation" r:id="rId4" imgW="444240" imgH="19044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4558852" y="3407081"/>
                          <a:ext cx="992464" cy="42534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ACDCCF4B-F316-1675-7711-BEB586ACD798}"/>
              </a:ext>
            </a:extLst>
          </p:cNvPr>
          <p:cNvSpPr txBox="1"/>
          <p:nvPr/>
        </p:nvSpPr>
        <p:spPr>
          <a:xfrm>
            <a:off x="4073750" y="2348803"/>
            <a:ext cx="2710999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b="1" i="1" dirty="0" err="1">
                <a:solidFill>
                  <a:srgbClr val="FF0000"/>
                </a:solidFill>
              </a:rPr>
              <a:t>Chọn</a:t>
            </a:r>
            <a:r>
              <a:rPr lang="en-US" sz="2600" b="1" i="1" dirty="0">
                <a:solidFill>
                  <a:srgbClr val="FF0000"/>
                </a:solidFill>
              </a:rPr>
              <a:t> </a:t>
            </a:r>
            <a:r>
              <a:rPr lang="en-US" sz="2600" b="1" i="1" dirty="0" err="1">
                <a:solidFill>
                  <a:srgbClr val="FF0000"/>
                </a:solidFill>
              </a:rPr>
              <a:t>đáp</a:t>
            </a:r>
            <a:r>
              <a:rPr lang="en-US" sz="2600" b="1" i="1" dirty="0">
                <a:solidFill>
                  <a:srgbClr val="FF0000"/>
                </a:solidFill>
              </a:rPr>
              <a:t> </a:t>
            </a:r>
            <a:r>
              <a:rPr lang="en-US" sz="2600" b="1" i="1" dirty="0" err="1">
                <a:solidFill>
                  <a:srgbClr val="FF0000"/>
                </a:solidFill>
              </a:rPr>
              <a:t>án</a:t>
            </a:r>
            <a:r>
              <a:rPr lang="en-US" sz="2600" b="1" i="1" dirty="0">
                <a:solidFill>
                  <a:srgbClr val="FF0000"/>
                </a:solidFill>
              </a:rPr>
              <a:t> </a:t>
            </a:r>
            <a:r>
              <a:rPr lang="en-US" sz="2600" b="1" i="1" dirty="0" err="1">
                <a:solidFill>
                  <a:srgbClr val="FF0000"/>
                </a:solidFill>
              </a:rPr>
              <a:t>đúng</a:t>
            </a:r>
            <a:endParaRPr lang="en-US" sz="2600" b="1" i="1" dirty="0">
              <a:solidFill>
                <a:srgbClr val="FF0000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3DAF814-5B40-BD13-8B30-7C3AE45ADD28}"/>
              </a:ext>
            </a:extLst>
          </p:cNvPr>
          <p:cNvSpPr txBox="1"/>
          <p:nvPr/>
        </p:nvSpPr>
        <p:spPr>
          <a:xfrm>
            <a:off x="594804" y="1335215"/>
            <a:ext cx="893193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b="1">
                <a:solidFill>
                  <a:srgbClr val="0000CC"/>
                </a:solidFill>
              </a:rPr>
              <a:t>Giải: </a:t>
            </a:r>
            <a:endParaRPr lang="en-US" sz="2600" b="1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717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>
            <a:extLst>
              <a:ext uri="{FF2B5EF4-FFF2-40B4-BE49-F238E27FC236}">
                <a16:creationId xmlns:a16="http://schemas.microsoft.com/office/drawing/2014/main" id="{5DE1D7FF-BECD-8249-CCC8-3E3FC12EC47E}"/>
              </a:ext>
            </a:extLst>
          </p:cNvPr>
          <p:cNvSpPr/>
          <p:nvPr/>
        </p:nvSpPr>
        <p:spPr>
          <a:xfrm>
            <a:off x="6784749" y="3673200"/>
            <a:ext cx="533400" cy="533400"/>
          </a:xfrm>
          <a:prstGeom prst="ellips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578EB91-AE45-1A1A-3541-0F6399BEF684}"/>
              </a:ext>
            </a:extLst>
          </p:cNvPr>
          <p:cNvSpPr txBox="1"/>
          <p:nvPr/>
        </p:nvSpPr>
        <p:spPr>
          <a:xfrm>
            <a:off x="515292" y="265401"/>
            <a:ext cx="100720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Bài 4: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mảnh đất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nhật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chiều dài gấp 2 lần chiều rộng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vi-V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Nếu giảm chiều rộng đi 1m và tăng chiều dài thêm 3m thì diện tích tăng thêm 2m</a:t>
            </a:r>
            <a:r>
              <a:rPr lang="vi-VN" sz="24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vi-V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chiều dài, chiều rộng ban đầu của mảnh đất.</a:t>
            </a:r>
            <a:endParaRPr lang="en-US" sz="2400" b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FA6E526-E14B-E6B2-8943-9A4CC0084497}"/>
              </a:ext>
            </a:extLst>
          </p:cNvPr>
          <p:cNvSpPr txBox="1"/>
          <p:nvPr/>
        </p:nvSpPr>
        <p:spPr>
          <a:xfrm>
            <a:off x="1325215" y="1697142"/>
            <a:ext cx="878619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 err="1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Gọi</a:t>
            </a:r>
            <a:r>
              <a:rPr lang="en-US" sz="280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chiều</a:t>
            </a:r>
            <a:r>
              <a:rPr lang="en-US" sz="280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rộng</a:t>
            </a:r>
            <a:r>
              <a:rPr lang="en-US" sz="280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ban </a:t>
            </a:r>
            <a:r>
              <a:rPr lang="en-US" sz="2800" dirty="0" err="1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đầu</a:t>
            </a:r>
            <a:r>
              <a:rPr lang="en-US" sz="280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của</a:t>
            </a:r>
            <a:r>
              <a:rPr lang="en-US" sz="280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hình</a:t>
            </a:r>
            <a:r>
              <a:rPr lang="en-US" sz="280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chữ</a:t>
            </a:r>
            <a:r>
              <a:rPr lang="en-US" sz="280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nhật</a:t>
            </a:r>
            <a:r>
              <a:rPr lang="en-US" sz="280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là</a:t>
            </a:r>
            <a:r>
              <a:rPr lang="en-US" sz="280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x (m),  (x &gt; 1)</a:t>
            </a:r>
            <a:endParaRPr lang="en-US" sz="2800" dirty="0">
              <a:solidFill>
                <a:srgbClr val="000099"/>
              </a:solidFill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1D489689-14D2-9D01-D76E-27C48E873591}"/>
              </a:ext>
            </a:extLst>
          </p:cNvPr>
          <p:cNvGrpSpPr/>
          <p:nvPr/>
        </p:nvGrpSpPr>
        <p:grpSpPr>
          <a:xfrm>
            <a:off x="1325215" y="2831604"/>
            <a:ext cx="9833114" cy="1586237"/>
            <a:chOff x="1325215" y="2852002"/>
            <a:chExt cx="9833114" cy="1586237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CEBA7B3-4D48-F758-7DF2-79F5945066B7}"/>
                </a:ext>
              </a:extLst>
            </p:cNvPr>
            <p:cNvSpPr txBox="1"/>
            <p:nvPr/>
          </p:nvSpPr>
          <p:spPr>
            <a:xfrm>
              <a:off x="1325215" y="2852002"/>
              <a:ext cx="9833114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600" dirty="0" err="1"/>
                <a:t>Chiều</a:t>
              </a:r>
              <a:r>
                <a:rPr lang="en-US" sz="2600" dirty="0"/>
                <a:t> </a:t>
              </a:r>
              <a:r>
                <a:rPr lang="en-US" sz="2600" dirty="0" err="1"/>
                <a:t>dài</a:t>
              </a:r>
              <a:r>
                <a:rPr lang="en-US" sz="2600" dirty="0"/>
                <a:t> ban </a:t>
              </a:r>
              <a:r>
                <a:rPr lang="en-US" sz="2600" dirty="0" err="1"/>
                <a:t>đầu</a:t>
              </a:r>
              <a:r>
                <a:rPr lang="en-US" sz="2600" dirty="0"/>
                <a:t> </a:t>
              </a:r>
              <a:r>
                <a:rPr lang="en-US" sz="2600" dirty="0" err="1"/>
                <a:t>của</a:t>
              </a:r>
              <a:r>
                <a:rPr lang="en-US" sz="2600" dirty="0"/>
                <a:t> </a:t>
              </a:r>
              <a:r>
                <a:rPr lang="en-US" sz="2600" dirty="0" err="1"/>
                <a:t>mảnh</a:t>
              </a:r>
              <a:r>
                <a:rPr lang="en-US" sz="2600" dirty="0"/>
                <a:t> </a:t>
              </a:r>
              <a:r>
                <a:rPr lang="en-US" sz="2600" dirty="0" err="1"/>
                <a:t>đất</a:t>
              </a:r>
              <a:r>
                <a:rPr lang="en-US" sz="2600" dirty="0"/>
                <a:t> </a:t>
              </a:r>
              <a:r>
                <a:rPr lang="en-US" sz="2600" dirty="0" err="1"/>
                <a:t>là</a:t>
              </a:r>
              <a:r>
                <a:rPr lang="en-US" sz="2600" dirty="0"/>
                <a:t>:</a:t>
              </a:r>
            </a:p>
            <a:p>
              <a:endParaRPr lang="en-US" sz="2600" dirty="0"/>
            </a:p>
            <a:p>
              <a:r>
                <a:rPr lang="en-US" sz="2800" dirty="0"/>
                <a:t>A. x+2         		B. x-2			C.  2x		D.  </a:t>
              </a:r>
            </a:p>
          </p:txBody>
        </p: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141A0F1D-3363-D402-9F5C-CA03E89A4214}"/>
                </a:ext>
              </a:extLst>
            </p:cNvPr>
            <p:cNvGrpSpPr/>
            <p:nvPr/>
          </p:nvGrpSpPr>
          <p:grpSpPr>
            <a:xfrm>
              <a:off x="8987608" y="3513721"/>
              <a:ext cx="449964" cy="924518"/>
              <a:chOff x="4076902" y="5239783"/>
              <a:chExt cx="449964" cy="924518"/>
            </a:xfrm>
          </p:grpSpPr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59B36EBC-6291-2A70-38F4-292A2F3F22EC}"/>
                  </a:ext>
                </a:extLst>
              </p:cNvPr>
              <p:cNvSpPr txBox="1"/>
              <p:nvPr/>
            </p:nvSpPr>
            <p:spPr>
              <a:xfrm>
                <a:off x="4177090" y="5239783"/>
                <a:ext cx="349776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dirty="0"/>
                  <a:t>x</a:t>
                </a: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0FCD37EA-1C8C-F4C7-6C4A-5A5FA53F43C0}"/>
                  </a:ext>
                </a:extLst>
              </p:cNvPr>
              <p:cNvSpPr txBox="1"/>
              <p:nvPr/>
            </p:nvSpPr>
            <p:spPr>
              <a:xfrm>
                <a:off x="4076902" y="5641081"/>
                <a:ext cx="449162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dirty="0">
                    <a:solidFill>
                      <a:srgbClr val="FF0000"/>
                    </a:solidFill>
                  </a:rPr>
                  <a:t> </a:t>
                </a:r>
                <a:r>
                  <a:rPr lang="en-US" sz="2800" b="1" dirty="0"/>
                  <a:t>2</a:t>
                </a:r>
              </a:p>
            </p:txBody>
          </p:sp>
          <p:cxnSp>
            <p:nvCxnSpPr>
              <p:cNvPr id="13" name="Straight Connector 12">
                <a:extLst>
                  <a:ext uri="{FF2B5EF4-FFF2-40B4-BE49-F238E27FC236}">
                    <a16:creationId xmlns:a16="http://schemas.microsoft.com/office/drawing/2014/main" id="{350B5B5E-E37A-3D63-8BB9-60B57307B609}"/>
                  </a:ext>
                </a:extLst>
              </p:cNvPr>
              <p:cNvCxnSpPr/>
              <p:nvPr/>
            </p:nvCxnSpPr>
            <p:spPr>
              <a:xfrm>
                <a:off x="4177090" y="5715274"/>
                <a:ext cx="348175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5644E897-10CA-BB90-B2C9-2D56CDEBE841}"/>
              </a:ext>
            </a:extLst>
          </p:cNvPr>
          <p:cNvSpPr txBox="1"/>
          <p:nvPr/>
        </p:nvSpPr>
        <p:spPr>
          <a:xfrm>
            <a:off x="4073750" y="2348803"/>
            <a:ext cx="2710999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b="1" i="1" dirty="0" err="1">
                <a:solidFill>
                  <a:srgbClr val="FF0000"/>
                </a:solidFill>
              </a:rPr>
              <a:t>Chọn</a:t>
            </a:r>
            <a:r>
              <a:rPr lang="en-US" sz="2600" b="1" i="1" dirty="0">
                <a:solidFill>
                  <a:srgbClr val="FF0000"/>
                </a:solidFill>
              </a:rPr>
              <a:t> </a:t>
            </a:r>
            <a:r>
              <a:rPr lang="en-US" sz="2600" b="1" i="1" dirty="0" err="1">
                <a:solidFill>
                  <a:srgbClr val="FF0000"/>
                </a:solidFill>
              </a:rPr>
              <a:t>đáp</a:t>
            </a:r>
            <a:r>
              <a:rPr lang="en-US" sz="2600" b="1" i="1" dirty="0">
                <a:solidFill>
                  <a:srgbClr val="FF0000"/>
                </a:solidFill>
              </a:rPr>
              <a:t> </a:t>
            </a:r>
            <a:r>
              <a:rPr lang="en-US" sz="2600" b="1" i="1" dirty="0" err="1">
                <a:solidFill>
                  <a:srgbClr val="FF0000"/>
                </a:solidFill>
              </a:rPr>
              <a:t>án</a:t>
            </a:r>
            <a:r>
              <a:rPr lang="en-US" sz="2600" b="1" i="1" dirty="0">
                <a:solidFill>
                  <a:srgbClr val="FF0000"/>
                </a:solidFill>
              </a:rPr>
              <a:t> </a:t>
            </a:r>
            <a:r>
              <a:rPr lang="en-US" sz="2600" b="1" i="1" dirty="0" err="1">
                <a:solidFill>
                  <a:srgbClr val="FF0000"/>
                </a:solidFill>
              </a:rPr>
              <a:t>đúng</a:t>
            </a:r>
            <a:endParaRPr lang="en-US" sz="2600" b="1" i="1" dirty="0">
              <a:solidFill>
                <a:srgbClr val="FF0000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3BF7186-9163-5AD8-C2D9-921E66A4B746}"/>
              </a:ext>
            </a:extLst>
          </p:cNvPr>
          <p:cNvSpPr txBox="1"/>
          <p:nvPr/>
        </p:nvSpPr>
        <p:spPr>
          <a:xfrm>
            <a:off x="594804" y="1335215"/>
            <a:ext cx="893193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b="1">
                <a:solidFill>
                  <a:srgbClr val="0000CC"/>
                </a:solidFill>
              </a:rPr>
              <a:t>Giải: </a:t>
            </a:r>
            <a:endParaRPr lang="en-US" sz="2600" b="1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5844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>
            <a:extLst>
              <a:ext uri="{FF2B5EF4-FFF2-40B4-BE49-F238E27FC236}">
                <a16:creationId xmlns:a16="http://schemas.microsoft.com/office/drawing/2014/main" id="{5DE1D7FF-BECD-8249-CCC8-3E3FC12EC47E}"/>
              </a:ext>
            </a:extLst>
          </p:cNvPr>
          <p:cNvSpPr/>
          <p:nvPr/>
        </p:nvSpPr>
        <p:spPr>
          <a:xfrm>
            <a:off x="6756979" y="4002405"/>
            <a:ext cx="533400" cy="533400"/>
          </a:xfrm>
          <a:prstGeom prst="ellips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578EB91-AE45-1A1A-3541-0F6399BEF684}"/>
              </a:ext>
            </a:extLst>
          </p:cNvPr>
          <p:cNvSpPr txBox="1"/>
          <p:nvPr/>
        </p:nvSpPr>
        <p:spPr>
          <a:xfrm>
            <a:off x="515292" y="265401"/>
            <a:ext cx="100720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Bài 4: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mảnh đất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nhật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chiều dài gấp 2 lần chiều rộng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vi-V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Nếu giảm chiều rộng đi 1m và tăng chiều dài thêm 3m thì diện tích tăng thêm 2m</a:t>
            </a:r>
            <a:r>
              <a:rPr lang="vi-VN" sz="24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vi-V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chiều dài, chiều rộng ban đầu của mảnh đất.</a:t>
            </a:r>
            <a:endParaRPr lang="en-US" sz="2400" b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FA6E526-E14B-E6B2-8943-9A4CC0084497}"/>
              </a:ext>
            </a:extLst>
          </p:cNvPr>
          <p:cNvSpPr txBox="1"/>
          <p:nvPr/>
        </p:nvSpPr>
        <p:spPr>
          <a:xfrm>
            <a:off x="1325215" y="1697142"/>
            <a:ext cx="878619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 err="1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Gọi</a:t>
            </a:r>
            <a:r>
              <a:rPr lang="en-US" sz="280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chiều</a:t>
            </a:r>
            <a:r>
              <a:rPr lang="en-US" sz="280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rộng</a:t>
            </a:r>
            <a:r>
              <a:rPr lang="en-US" sz="280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ban </a:t>
            </a:r>
            <a:r>
              <a:rPr lang="en-US" sz="2800" dirty="0" err="1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đầu</a:t>
            </a:r>
            <a:r>
              <a:rPr lang="en-US" sz="280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của</a:t>
            </a:r>
            <a:r>
              <a:rPr lang="en-US" sz="280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hình</a:t>
            </a:r>
            <a:r>
              <a:rPr lang="en-US" sz="280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chữ</a:t>
            </a:r>
            <a:r>
              <a:rPr lang="en-US" sz="280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nhật</a:t>
            </a:r>
            <a:r>
              <a:rPr lang="en-US" sz="280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là</a:t>
            </a:r>
            <a:r>
              <a:rPr lang="en-US" sz="280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x (m),  (x &gt; 1)</a:t>
            </a:r>
            <a:endParaRPr lang="en-US" sz="2800" dirty="0">
              <a:solidFill>
                <a:srgbClr val="000099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6F4A8E1-7371-C5BF-CDC8-9D0573AD69B0}"/>
              </a:ext>
            </a:extLst>
          </p:cNvPr>
          <p:cNvSpPr txBox="1"/>
          <p:nvPr/>
        </p:nvSpPr>
        <p:spPr>
          <a:xfrm>
            <a:off x="1325215" y="2194481"/>
            <a:ext cx="878619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 err="1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Chiều</a:t>
            </a:r>
            <a:r>
              <a:rPr lang="en-US" sz="280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dài</a:t>
            </a:r>
            <a:r>
              <a:rPr lang="en-US" sz="280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ban </a:t>
            </a:r>
            <a:r>
              <a:rPr lang="en-US" sz="2800" dirty="0" err="1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đầu</a:t>
            </a:r>
            <a:r>
              <a:rPr lang="en-US" sz="280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của</a:t>
            </a:r>
            <a:r>
              <a:rPr lang="en-US" sz="280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hình</a:t>
            </a:r>
            <a:r>
              <a:rPr lang="en-US" sz="280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chữ</a:t>
            </a:r>
            <a:r>
              <a:rPr lang="en-US" sz="280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nhật</a:t>
            </a:r>
            <a:r>
              <a:rPr lang="en-US" sz="280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là</a:t>
            </a:r>
            <a:r>
              <a:rPr lang="en-US" sz="280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2x (m)   </a:t>
            </a:r>
            <a:endParaRPr lang="en-US" sz="2800" dirty="0">
              <a:solidFill>
                <a:srgbClr val="000099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3037A79-4151-87C2-A9E2-A88C2925337A}"/>
              </a:ext>
            </a:extLst>
          </p:cNvPr>
          <p:cNvSpPr txBox="1"/>
          <p:nvPr/>
        </p:nvSpPr>
        <p:spPr>
          <a:xfrm>
            <a:off x="1325215" y="3207239"/>
            <a:ext cx="8786193" cy="19622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Chiều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dài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mới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và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chiều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rộng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mới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của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hcn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lần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lượt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là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:</a:t>
            </a:r>
          </a:p>
          <a:p>
            <a:pPr marL="514350" indent="-514350">
              <a:lnSpc>
                <a:spcPct val="150000"/>
              </a:lnSpc>
              <a:buAutoNum type="alphaUcPeriod"/>
            </a:pPr>
            <a:r>
              <a:rPr lang="en-US" sz="2800" dirty="0">
                <a:latin typeface="Times New Roman" panose="02020603050405020304" pitchFamily="18" charset="0"/>
              </a:rPr>
              <a:t>x - 1 </a:t>
            </a:r>
            <a:r>
              <a:rPr lang="en-US" sz="2800" dirty="0" err="1">
                <a:latin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</a:rPr>
              <a:t> 2x				B. 2x + 3 </a:t>
            </a:r>
            <a:r>
              <a:rPr lang="en-US" sz="2800" dirty="0" err="1">
                <a:latin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</a:rPr>
              <a:t> x – 1</a:t>
            </a:r>
          </a:p>
          <a:p>
            <a:pPr>
              <a:lnSpc>
                <a:spcPct val="150000"/>
              </a:lnSpc>
            </a:pPr>
            <a:r>
              <a:rPr lang="en-US" sz="2800" dirty="0">
                <a:latin typeface="Times New Roman" panose="02020603050405020304" pitchFamily="18" charset="0"/>
              </a:rPr>
              <a:t>C. 2x – 1 </a:t>
            </a:r>
            <a:r>
              <a:rPr lang="en-US" sz="2800" dirty="0" err="1">
                <a:latin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</a:rPr>
              <a:t> x + 3				D. x – 1 </a:t>
            </a:r>
            <a:r>
              <a:rPr lang="en-US" sz="2800" dirty="0" err="1">
                <a:latin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</a:rPr>
              <a:t> 2x + 3</a:t>
            </a:r>
            <a:endParaRPr lang="en-US" sz="28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099331B-1215-C16E-A43B-7889A2D141D2}"/>
              </a:ext>
            </a:extLst>
          </p:cNvPr>
          <p:cNvSpPr txBox="1"/>
          <p:nvPr/>
        </p:nvSpPr>
        <p:spPr>
          <a:xfrm>
            <a:off x="3904938" y="2784544"/>
            <a:ext cx="2710999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b="1" i="1" dirty="0" err="1">
                <a:solidFill>
                  <a:srgbClr val="FF0000"/>
                </a:solidFill>
              </a:rPr>
              <a:t>Chọn</a:t>
            </a:r>
            <a:r>
              <a:rPr lang="en-US" sz="2600" b="1" i="1" dirty="0">
                <a:solidFill>
                  <a:srgbClr val="FF0000"/>
                </a:solidFill>
              </a:rPr>
              <a:t> </a:t>
            </a:r>
            <a:r>
              <a:rPr lang="en-US" sz="2600" b="1" i="1" dirty="0" err="1">
                <a:solidFill>
                  <a:srgbClr val="FF0000"/>
                </a:solidFill>
              </a:rPr>
              <a:t>đáp</a:t>
            </a:r>
            <a:r>
              <a:rPr lang="en-US" sz="2600" b="1" i="1" dirty="0">
                <a:solidFill>
                  <a:srgbClr val="FF0000"/>
                </a:solidFill>
              </a:rPr>
              <a:t> </a:t>
            </a:r>
            <a:r>
              <a:rPr lang="en-US" sz="2600" b="1" i="1" dirty="0" err="1">
                <a:solidFill>
                  <a:srgbClr val="FF0000"/>
                </a:solidFill>
              </a:rPr>
              <a:t>án</a:t>
            </a:r>
            <a:r>
              <a:rPr lang="en-US" sz="2600" b="1" i="1" dirty="0">
                <a:solidFill>
                  <a:srgbClr val="FF0000"/>
                </a:solidFill>
              </a:rPr>
              <a:t> </a:t>
            </a:r>
            <a:r>
              <a:rPr lang="en-US" sz="2600" b="1" i="1" dirty="0" err="1">
                <a:solidFill>
                  <a:srgbClr val="FF0000"/>
                </a:solidFill>
              </a:rPr>
              <a:t>đúng</a:t>
            </a:r>
            <a:endParaRPr lang="en-US" sz="2600" b="1" i="1" dirty="0">
              <a:solidFill>
                <a:srgbClr val="FF0000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EF1D045-E427-A21D-98EF-5BC06EE01A63}"/>
              </a:ext>
            </a:extLst>
          </p:cNvPr>
          <p:cNvSpPr txBox="1"/>
          <p:nvPr/>
        </p:nvSpPr>
        <p:spPr>
          <a:xfrm>
            <a:off x="594804" y="1335215"/>
            <a:ext cx="893193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b="1">
                <a:solidFill>
                  <a:srgbClr val="0000CC"/>
                </a:solidFill>
              </a:rPr>
              <a:t>Giải: </a:t>
            </a:r>
            <a:endParaRPr lang="en-US" sz="2600" b="1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5378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>
            <a:extLst>
              <a:ext uri="{FF2B5EF4-FFF2-40B4-BE49-F238E27FC236}">
                <a16:creationId xmlns:a16="http://schemas.microsoft.com/office/drawing/2014/main" id="{5DE1D7FF-BECD-8249-CCC8-3E3FC12EC47E}"/>
              </a:ext>
            </a:extLst>
          </p:cNvPr>
          <p:cNvSpPr/>
          <p:nvPr/>
        </p:nvSpPr>
        <p:spPr>
          <a:xfrm>
            <a:off x="702362" y="4477948"/>
            <a:ext cx="533400" cy="533400"/>
          </a:xfrm>
          <a:prstGeom prst="ellips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578EB91-AE45-1A1A-3541-0F6399BEF684}"/>
              </a:ext>
            </a:extLst>
          </p:cNvPr>
          <p:cNvSpPr txBox="1"/>
          <p:nvPr/>
        </p:nvSpPr>
        <p:spPr>
          <a:xfrm>
            <a:off x="515292" y="265401"/>
            <a:ext cx="100720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Bài 4: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mảnh đất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nhật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chiều dài gấp 2 lần chiều rộng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vi-V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Nếu giảm chiều rộng đi 1m và tăng chiều dài thêm 3m thì diện tích tăng thêm 2m</a:t>
            </a:r>
            <a:r>
              <a:rPr lang="vi-VN" sz="24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vi-V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chiều dài, chiều rộng ban đầu của mảnh đất.</a:t>
            </a:r>
            <a:endParaRPr lang="en-US" sz="2400" b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FA6E526-E14B-E6B2-8943-9A4CC0084497}"/>
              </a:ext>
            </a:extLst>
          </p:cNvPr>
          <p:cNvSpPr txBox="1"/>
          <p:nvPr/>
        </p:nvSpPr>
        <p:spPr>
          <a:xfrm>
            <a:off x="702363" y="1717574"/>
            <a:ext cx="878619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 err="1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Gọi</a:t>
            </a:r>
            <a:r>
              <a:rPr lang="en-US" sz="280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chiều</a:t>
            </a:r>
            <a:r>
              <a:rPr lang="en-US" sz="280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rộng</a:t>
            </a:r>
            <a:r>
              <a:rPr lang="en-US" sz="280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ban </a:t>
            </a:r>
            <a:r>
              <a:rPr lang="en-US" sz="2800" dirty="0" err="1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đầu</a:t>
            </a:r>
            <a:r>
              <a:rPr lang="en-US" sz="280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của</a:t>
            </a:r>
            <a:r>
              <a:rPr lang="en-US" sz="280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hình</a:t>
            </a:r>
            <a:r>
              <a:rPr lang="en-US" sz="280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chữ</a:t>
            </a:r>
            <a:r>
              <a:rPr lang="en-US" sz="280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nhật</a:t>
            </a:r>
            <a:r>
              <a:rPr lang="en-US" sz="280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là</a:t>
            </a:r>
            <a:r>
              <a:rPr lang="en-US" sz="280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x (m),  (x &gt; 1)</a:t>
            </a:r>
            <a:endParaRPr lang="en-US" sz="2800" dirty="0">
              <a:solidFill>
                <a:srgbClr val="000099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6F4A8E1-7371-C5BF-CDC8-9D0573AD69B0}"/>
              </a:ext>
            </a:extLst>
          </p:cNvPr>
          <p:cNvSpPr txBox="1"/>
          <p:nvPr/>
        </p:nvSpPr>
        <p:spPr>
          <a:xfrm>
            <a:off x="702363" y="2214913"/>
            <a:ext cx="878619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 err="1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Chiều</a:t>
            </a:r>
            <a:r>
              <a:rPr lang="en-US" sz="280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dài</a:t>
            </a:r>
            <a:r>
              <a:rPr lang="en-US" sz="280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ban </a:t>
            </a:r>
            <a:r>
              <a:rPr lang="en-US" sz="2800" dirty="0" err="1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đầu</a:t>
            </a:r>
            <a:r>
              <a:rPr lang="en-US" sz="280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của</a:t>
            </a:r>
            <a:r>
              <a:rPr lang="en-US" sz="280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hình</a:t>
            </a:r>
            <a:r>
              <a:rPr lang="en-US" sz="280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chữ</a:t>
            </a:r>
            <a:r>
              <a:rPr lang="en-US" sz="280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nhật</a:t>
            </a:r>
            <a:r>
              <a:rPr lang="en-US" sz="280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là</a:t>
            </a:r>
            <a:r>
              <a:rPr lang="en-US" sz="280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2x (m)   </a:t>
            </a:r>
            <a:endParaRPr lang="en-US" sz="2800" dirty="0">
              <a:solidFill>
                <a:srgbClr val="000099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3037A79-4151-87C2-A9E2-A88C2925337A}"/>
              </a:ext>
            </a:extLst>
          </p:cNvPr>
          <p:cNvSpPr txBox="1"/>
          <p:nvPr/>
        </p:nvSpPr>
        <p:spPr>
          <a:xfrm>
            <a:off x="702362" y="2637068"/>
            <a:ext cx="11198089" cy="6695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 err="1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Chiều</a:t>
            </a:r>
            <a:r>
              <a:rPr lang="en-US" sz="280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dài</a:t>
            </a:r>
            <a:r>
              <a:rPr lang="en-US" sz="280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mới</a:t>
            </a:r>
            <a:r>
              <a:rPr lang="en-US" sz="280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và</a:t>
            </a:r>
            <a:r>
              <a:rPr lang="en-US" sz="280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chiều</a:t>
            </a:r>
            <a:r>
              <a:rPr lang="en-US" sz="280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rộng</a:t>
            </a:r>
            <a:r>
              <a:rPr lang="en-US" sz="280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mới</a:t>
            </a:r>
            <a:r>
              <a:rPr lang="en-US" sz="280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của</a:t>
            </a:r>
            <a:r>
              <a:rPr lang="en-US" sz="280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hcn</a:t>
            </a:r>
            <a:r>
              <a:rPr lang="en-US" sz="280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lần</a:t>
            </a:r>
            <a:r>
              <a:rPr lang="en-US" sz="280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lượt</a:t>
            </a:r>
            <a:r>
              <a:rPr lang="en-US" sz="280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là</a:t>
            </a:r>
            <a:r>
              <a:rPr lang="en-US" sz="280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:</a:t>
            </a:r>
            <a:r>
              <a:rPr lang="en-US" sz="2800" dirty="0">
                <a:solidFill>
                  <a:srgbClr val="000099"/>
                </a:solidFill>
                <a:latin typeface="Times New Roman" panose="02020603050405020304" pitchFamily="18" charset="0"/>
              </a:rPr>
              <a:t> 2x +3 (m) </a:t>
            </a:r>
            <a:r>
              <a:rPr lang="en-US" sz="2800" dirty="0" err="1">
                <a:solidFill>
                  <a:srgbClr val="000099"/>
                </a:solidFill>
                <a:latin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rgbClr val="000099"/>
                </a:solidFill>
                <a:latin typeface="Times New Roman" panose="02020603050405020304" pitchFamily="18" charset="0"/>
              </a:rPr>
              <a:t> x -1 (m)</a:t>
            </a:r>
            <a:endParaRPr lang="en-US" sz="2800" dirty="0">
              <a:solidFill>
                <a:srgbClr val="000099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0C51E22-754E-2232-08EE-FD9ED586EC32}"/>
              </a:ext>
            </a:extLst>
          </p:cNvPr>
          <p:cNvSpPr txBox="1"/>
          <p:nvPr/>
        </p:nvSpPr>
        <p:spPr>
          <a:xfrm>
            <a:off x="740774" y="3704587"/>
            <a:ext cx="10442714" cy="19538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Phương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trình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lập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được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là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:</a:t>
            </a:r>
          </a:p>
          <a:p>
            <a:pPr marL="514350" indent="-514350">
              <a:lnSpc>
                <a:spcPct val="150000"/>
              </a:lnSpc>
              <a:buAutoNum type="alphaUcPeriod"/>
            </a:pPr>
            <a:r>
              <a:rPr lang="en-US" sz="2800" dirty="0">
                <a:latin typeface="Times New Roman" panose="02020603050405020304" pitchFamily="18" charset="0"/>
              </a:rPr>
              <a:t>x.2x – (x-1)(2x+3) = 2			B. x.2x + 2 = (x -1)(2x+3)</a:t>
            </a:r>
          </a:p>
          <a:p>
            <a:pPr>
              <a:lnSpc>
                <a:spcPct val="150000"/>
              </a:lnSpc>
            </a:pPr>
            <a:r>
              <a:rPr lang="en-US" sz="2800" dirty="0">
                <a:latin typeface="Times New Roman" panose="02020603050405020304" pitchFamily="18" charset="0"/>
              </a:rPr>
              <a:t>C. (x-1)(2x+3) – x.2x = 2				D. (x-1)(2x+3) - 2 = x.2x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E788797-9BBB-F25C-41B8-D857A644FBF5}"/>
              </a:ext>
            </a:extLst>
          </p:cNvPr>
          <p:cNvSpPr txBox="1"/>
          <p:nvPr/>
        </p:nvSpPr>
        <p:spPr>
          <a:xfrm>
            <a:off x="4547128" y="3331753"/>
            <a:ext cx="2830005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b="1" i="1" dirty="0" err="1">
                <a:solidFill>
                  <a:srgbClr val="FF0000"/>
                </a:solidFill>
              </a:rPr>
              <a:t>Chọn</a:t>
            </a:r>
            <a:r>
              <a:rPr lang="en-US" sz="2600" b="1" i="1" dirty="0">
                <a:solidFill>
                  <a:srgbClr val="FF0000"/>
                </a:solidFill>
              </a:rPr>
              <a:t> </a:t>
            </a:r>
            <a:r>
              <a:rPr lang="en-US" sz="2600" b="1" i="1" dirty="0" err="1">
                <a:solidFill>
                  <a:srgbClr val="FF0000"/>
                </a:solidFill>
              </a:rPr>
              <a:t>câu</a:t>
            </a:r>
            <a:r>
              <a:rPr lang="en-US" sz="2600" b="1" i="1" dirty="0">
                <a:solidFill>
                  <a:srgbClr val="FF0000"/>
                </a:solidFill>
              </a:rPr>
              <a:t> </a:t>
            </a:r>
            <a:r>
              <a:rPr lang="en-US" sz="2600" b="1" i="1" dirty="0" err="1">
                <a:solidFill>
                  <a:srgbClr val="FF0000"/>
                </a:solidFill>
              </a:rPr>
              <a:t>trả</a:t>
            </a:r>
            <a:r>
              <a:rPr lang="en-US" sz="2600" b="1" i="1" dirty="0">
                <a:solidFill>
                  <a:srgbClr val="FF0000"/>
                </a:solidFill>
              </a:rPr>
              <a:t> </a:t>
            </a:r>
            <a:r>
              <a:rPr lang="en-US" sz="2600" b="1" i="1" dirty="0" err="1">
                <a:solidFill>
                  <a:srgbClr val="FF0000"/>
                </a:solidFill>
              </a:rPr>
              <a:t>lời</a:t>
            </a:r>
            <a:r>
              <a:rPr lang="en-US" sz="2600" b="1" i="1" dirty="0">
                <a:solidFill>
                  <a:srgbClr val="FF0000"/>
                </a:solidFill>
              </a:rPr>
              <a:t> </a:t>
            </a:r>
            <a:r>
              <a:rPr lang="en-US" sz="2600" b="1" i="1" u="sng" dirty="0" err="1">
                <a:solidFill>
                  <a:srgbClr val="FF0000"/>
                </a:solidFill>
              </a:rPr>
              <a:t>sai</a:t>
            </a:r>
            <a:endParaRPr lang="en-US" sz="2600" b="1" i="1" u="sng" dirty="0">
              <a:solidFill>
                <a:srgbClr val="FF000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356C087-C375-AFAB-73C7-743542CE98C4}"/>
              </a:ext>
            </a:extLst>
          </p:cNvPr>
          <p:cNvSpPr txBox="1"/>
          <p:nvPr/>
        </p:nvSpPr>
        <p:spPr>
          <a:xfrm>
            <a:off x="594804" y="1335215"/>
            <a:ext cx="893193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b="1">
                <a:solidFill>
                  <a:srgbClr val="0000CC"/>
                </a:solidFill>
              </a:rPr>
              <a:t>Giải: </a:t>
            </a:r>
            <a:endParaRPr lang="en-US" sz="2600" b="1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8689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578EB91-AE45-1A1A-3541-0F6399BEF684}"/>
              </a:ext>
            </a:extLst>
          </p:cNvPr>
          <p:cNvSpPr txBox="1"/>
          <p:nvPr/>
        </p:nvSpPr>
        <p:spPr>
          <a:xfrm>
            <a:off x="515292" y="265401"/>
            <a:ext cx="100720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Bài 4: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mảnh đất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nhật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chiều dài gấp 2 lần chiều rộng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vi-V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Nếu giảm chiều rộng đi 1m và tăng chiều dài thêm 3m thì diện tích tăng thêm 2m</a:t>
            </a:r>
            <a:r>
              <a:rPr lang="vi-VN" sz="24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vi-V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chiều dài, chiều rộng ban đầu của mảnh đất.</a:t>
            </a:r>
            <a:endParaRPr lang="en-US" sz="2400" b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FA6E526-E14B-E6B2-8943-9A4CC0084497}"/>
              </a:ext>
            </a:extLst>
          </p:cNvPr>
          <p:cNvSpPr txBox="1"/>
          <p:nvPr/>
        </p:nvSpPr>
        <p:spPr>
          <a:xfrm>
            <a:off x="702363" y="1717574"/>
            <a:ext cx="878619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 err="1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Gọi</a:t>
            </a:r>
            <a:r>
              <a:rPr lang="en-US" sz="280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chiều</a:t>
            </a:r>
            <a:r>
              <a:rPr lang="en-US" sz="280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rộng</a:t>
            </a:r>
            <a:r>
              <a:rPr lang="en-US" sz="280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ban </a:t>
            </a:r>
            <a:r>
              <a:rPr lang="en-US" sz="2800" dirty="0" err="1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đầu</a:t>
            </a:r>
            <a:r>
              <a:rPr lang="en-US" sz="280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của</a:t>
            </a:r>
            <a:r>
              <a:rPr lang="en-US" sz="280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hình</a:t>
            </a:r>
            <a:r>
              <a:rPr lang="en-US" sz="280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chữ</a:t>
            </a:r>
            <a:r>
              <a:rPr lang="en-US" sz="280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nhật</a:t>
            </a:r>
            <a:r>
              <a:rPr lang="en-US" sz="280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là</a:t>
            </a:r>
            <a:r>
              <a:rPr lang="en-US" sz="280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x (m),  (x &gt; 1)</a:t>
            </a:r>
            <a:endParaRPr lang="en-US" sz="2800" dirty="0">
              <a:solidFill>
                <a:srgbClr val="000099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6F4A8E1-7371-C5BF-CDC8-9D0573AD69B0}"/>
              </a:ext>
            </a:extLst>
          </p:cNvPr>
          <p:cNvSpPr txBox="1"/>
          <p:nvPr/>
        </p:nvSpPr>
        <p:spPr>
          <a:xfrm>
            <a:off x="702363" y="2214913"/>
            <a:ext cx="878619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 err="1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Chiều</a:t>
            </a:r>
            <a:r>
              <a:rPr lang="en-US" sz="280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dài</a:t>
            </a:r>
            <a:r>
              <a:rPr lang="en-US" sz="280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ban </a:t>
            </a:r>
            <a:r>
              <a:rPr lang="en-US" sz="2800" dirty="0" err="1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đầu</a:t>
            </a:r>
            <a:r>
              <a:rPr lang="en-US" sz="280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của</a:t>
            </a:r>
            <a:r>
              <a:rPr lang="en-US" sz="280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hình</a:t>
            </a:r>
            <a:r>
              <a:rPr lang="en-US" sz="280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chữ</a:t>
            </a:r>
            <a:r>
              <a:rPr lang="en-US" sz="280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nhật</a:t>
            </a:r>
            <a:r>
              <a:rPr lang="en-US" sz="280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là</a:t>
            </a:r>
            <a:r>
              <a:rPr lang="en-US" sz="280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2x (m)   </a:t>
            </a:r>
            <a:endParaRPr lang="en-US" sz="2800" dirty="0">
              <a:solidFill>
                <a:srgbClr val="000099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3037A79-4151-87C2-A9E2-A88C2925337A}"/>
              </a:ext>
            </a:extLst>
          </p:cNvPr>
          <p:cNvSpPr txBox="1"/>
          <p:nvPr/>
        </p:nvSpPr>
        <p:spPr>
          <a:xfrm>
            <a:off x="702362" y="2637068"/>
            <a:ext cx="11198089" cy="6695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 err="1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Chiều</a:t>
            </a:r>
            <a:r>
              <a:rPr lang="en-US" sz="280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dài</a:t>
            </a:r>
            <a:r>
              <a:rPr lang="en-US" sz="280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mới</a:t>
            </a:r>
            <a:r>
              <a:rPr lang="en-US" sz="280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và</a:t>
            </a:r>
            <a:r>
              <a:rPr lang="en-US" sz="280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chiều</a:t>
            </a:r>
            <a:r>
              <a:rPr lang="en-US" sz="280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rộng</a:t>
            </a:r>
            <a:r>
              <a:rPr lang="en-US" sz="280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mới</a:t>
            </a:r>
            <a:r>
              <a:rPr lang="en-US" sz="280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của</a:t>
            </a:r>
            <a:r>
              <a:rPr lang="en-US" sz="280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hcn</a:t>
            </a:r>
            <a:r>
              <a:rPr lang="en-US" sz="280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lần</a:t>
            </a:r>
            <a:r>
              <a:rPr lang="en-US" sz="280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lượt</a:t>
            </a:r>
            <a:r>
              <a:rPr lang="en-US" sz="280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là</a:t>
            </a:r>
            <a:r>
              <a:rPr lang="en-US" sz="280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:</a:t>
            </a:r>
            <a:r>
              <a:rPr lang="en-US" sz="2800" dirty="0">
                <a:solidFill>
                  <a:srgbClr val="000099"/>
                </a:solidFill>
                <a:latin typeface="Times New Roman" panose="02020603050405020304" pitchFamily="18" charset="0"/>
              </a:rPr>
              <a:t> x – 1 (m) </a:t>
            </a:r>
            <a:r>
              <a:rPr lang="en-US" sz="2800" dirty="0" err="1">
                <a:solidFill>
                  <a:srgbClr val="000099"/>
                </a:solidFill>
                <a:latin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rgbClr val="000099"/>
                </a:solidFill>
                <a:latin typeface="Times New Roman" panose="02020603050405020304" pitchFamily="18" charset="0"/>
              </a:rPr>
              <a:t> 2x + 3(m)</a:t>
            </a:r>
            <a:endParaRPr lang="en-US" sz="2800" dirty="0">
              <a:solidFill>
                <a:srgbClr val="000099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0C51E22-754E-2232-08EE-FD9ED586EC32}"/>
              </a:ext>
            </a:extLst>
          </p:cNvPr>
          <p:cNvSpPr txBox="1"/>
          <p:nvPr/>
        </p:nvSpPr>
        <p:spPr>
          <a:xfrm>
            <a:off x="874643" y="3266662"/>
            <a:ext cx="10442714" cy="6695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 err="1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Phương</a:t>
            </a:r>
            <a:r>
              <a:rPr lang="en-US" sz="280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trình</a:t>
            </a:r>
            <a:r>
              <a:rPr lang="en-US" sz="280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lập</a:t>
            </a:r>
            <a:r>
              <a:rPr lang="en-US" sz="280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được</a:t>
            </a:r>
            <a:r>
              <a:rPr lang="en-US" sz="280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là</a:t>
            </a:r>
            <a:r>
              <a:rPr lang="en-US" sz="2800" dirty="0">
                <a:solidFill>
                  <a:srgbClr val="000099"/>
                </a:solidFill>
                <a:latin typeface="Times New Roman" panose="02020603050405020304" pitchFamily="18" charset="0"/>
              </a:rPr>
              <a:t> (x-1)(2x+3) – x.2x = 2				</a:t>
            </a:r>
            <a:endParaRPr lang="en-US" sz="2800" dirty="0">
              <a:solidFill>
                <a:srgbClr val="000099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D52B730-8220-918E-5491-C004B80A15FF}"/>
              </a:ext>
            </a:extLst>
          </p:cNvPr>
          <p:cNvSpPr txBox="1"/>
          <p:nvPr/>
        </p:nvSpPr>
        <p:spPr>
          <a:xfrm>
            <a:off x="594804" y="1335215"/>
            <a:ext cx="893193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b="1">
                <a:solidFill>
                  <a:srgbClr val="0000CC"/>
                </a:solidFill>
              </a:rPr>
              <a:t>Giải: </a:t>
            </a:r>
            <a:endParaRPr lang="en-US" sz="2600" b="1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70761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09FF993-2712-F18A-0A11-0F0DBAB8E1A9}"/>
              </a:ext>
            </a:extLst>
          </p:cNvPr>
          <p:cNvSpPr txBox="1"/>
          <p:nvPr/>
        </p:nvSpPr>
        <p:spPr>
          <a:xfrm>
            <a:off x="634561" y="276269"/>
            <a:ext cx="718560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u="sng" dirty="0">
                <a:solidFill>
                  <a:srgbClr val="FF0000"/>
                </a:solidFill>
                <a:latin typeface="Arial" panose="020B0604020202020204" pitchFamily="34" charset="0"/>
              </a:rPr>
              <a:t>DẠNG </a:t>
            </a:r>
            <a:r>
              <a:rPr lang="vi-VN" sz="2800" b="1" u="sng" dirty="0">
                <a:solidFill>
                  <a:srgbClr val="FF0000"/>
                </a:solidFill>
                <a:latin typeface="Arial" panose="020B0604020202020204" pitchFamily="34" charset="0"/>
              </a:rPr>
              <a:t>2</a:t>
            </a:r>
            <a:r>
              <a:rPr lang="en-US" sz="2800" b="1" u="sng" dirty="0">
                <a:solidFill>
                  <a:srgbClr val="FF0000"/>
                </a:solidFill>
                <a:latin typeface="Arial" panose="020B0604020202020204" pitchFamily="34" charset="0"/>
              </a:rPr>
              <a:t>:</a:t>
            </a:r>
            <a:r>
              <a:rPr lang="en-US" sz="2800" b="1" dirty="0">
                <a:solidFill>
                  <a:srgbClr val="0033CC"/>
                </a:solidFill>
                <a:latin typeface="Arial" panose="020B0604020202020204" pitchFamily="34" charset="0"/>
              </a:rPr>
              <a:t> </a:t>
            </a:r>
            <a:r>
              <a:rPr lang="vi-VN" sz="2800" b="1" dirty="0">
                <a:solidFill>
                  <a:srgbClr val="0033CC"/>
                </a:solidFill>
                <a:latin typeface="Arial" panose="020B0604020202020204" pitchFamily="34" charset="0"/>
              </a:rPr>
              <a:t>Toán có nội dung hình học</a:t>
            </a:r>
            <a:r>
              <a:rPr lang="en-US" sz="2800" b="1" dirty="0">
                <a:solidFill>
                  <a:srgbClr val="0033CC"/>
                </a:solidFill>
                <a:latin typeface="Arial" panose="020B0604020202020204" pitchFamily="34" charset="0"/>
              </a:rPr>
              <a:t>:</a:t>
            </a:r>
            <a:endParaRPr lang="en-US" sz="28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578EB91-AE45-1A1A-3541-0F6399BEF684}"/>
              </a:ext>
            </a:extLst>
          </p:cNvPr>
          <p:cNvSpPr txBox="1"/>
          <p:nvPr/>
        </p:nvSpPr>
        <p:spPr>
          <a:xfrm>
            <a:off x="634561" y="965675"/>
            <a:ext cx="1007204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Bài 4: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mảnh đất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nhật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chiều dài gấp 2 lần chiều rộng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Nếu giảm chiều rộng đi 1m và tăng chiều dài thêm 3m thì diện tích tăng thêm 2m</a:t>
            </a:r>
            <a:r>
              <a:rPr lang="vi-VN" sz="28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chiều dài, chiều rộng ban đầu của mảnh đất.</a:t>
            </a:r>
            <a:endParaRPr lang="en-US" sz="2800" b="1" dirty="0"/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FAD99938-D4E1-6018-4108-BDCE8A0D63A5}"/>
              </a:ext>
            </a:extLst>
          </p:cNvPr>
          <p:cNvGraphicFramePr>
            <a:graphicFrameLocks noGrp="1"/>
          </p:cNvGraphicFramePr>
          <p:nvPr/>
        </p:nvGraphicFramePr>
        <p:xfrm>
          <a:off x="1606585" y="3504124"/>
          <a:ext cx="8128000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1425226286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48667067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994679072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792769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08872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537586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31838253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07EF0F0-0D61-8584-82EE-584C150B83B2}"/>
              </a:ext>
            </a:extLst>
          </p:cNvPr>
          <p:cNvGraphicFramePr>
            <a:graphicFrameLocks noGrp="1"/>
          </p:cNvGraphicFramePr>
          <p:nvPr/>
        </p:nvGraphicFramePr>
        <p:xfrm>
          <a:off x="1280160" y="3693604"/>
          <a:ext cx="9797623" cy="184607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043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534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038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359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61598"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rgbClr val="0033C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rgbClr val="0033C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rgbClr val="0033C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rgbClr val="0033C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1598">
                <a:tc>
                  <a:txBody>
                    <a:bodyPr/>
                    <a:lstStyle/>
                    <a:p>
                      <a:pPr algn="ctr"/>
                      <a:endParaRPr lang="en-US" sz="2400" baseline="0" dirty="0">
                        <a:solidFill>
                          <a:srgbClr val="0033C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rgbClr val="0033C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rgbClr val="0033C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rgbClr val="0033C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2883"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rgbClr val="0033C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rgbClr val="0033C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rgbClr val="0033C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rgbClr val="0033C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15CD1685-C118-2CE0-E4A2-BE317DB30F2E}"/>
              </a:ext>
            </a:extLst>
          </p:cNvPr>
          <p:cNvSpPr txBox="1"/>
          <p:nvPr/>
        </p:nvSpPr>
        <p:spPr>
          <a:xfrm>
            <a:off x="1839297" y="4336803"/>
            <a:ext cx="12362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Ban </a:t>
            </a:r>
            <a:r>
              <a:rPr lang="en-US" sz="2400" b="1" dirty="0" err="1"/>
              <a:t>đầu</a:t>
            </a:r>
            <a:endParaRPr lang="en-US" sz="2400" b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A35870A-F109-FFBC-0D68-596651504470}"/>
              </a:ext>
            </a:extLst>
          </p:cNvPr>
          <p:cNvSpPr txBox="1"/>
          <p:nvPr/>
        </p:nvSpPr>
        <p:spPr>
          <a:xfrm>
            <a:off x="1502898" y="4980292"/>
            <a:ext cx="22229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Sau </a:t>
            </a:r>
            <a:r>
              <a:rPr lang="en-US" sz="2400" b="1" dirty="0" err="1"/>
              <a:t>khi</a:t>
            </a:r>
            <a:r>
              <a:rPr lang="en-US" sz="2400" b="1" dirty="0"/>
              <a:t> </a:t>
            </a:r>
            <a:r>
              <a:rPr lang="en-US" sz="2400" b="1" dirty="0" err="1"/>
              <a:t>thay</a:t>
            </a:r>
            <a:r>
              <a:rPr lang="en-US" sz="2400" b="1" dirty="0"/>
              <a:t> </a:t>
            </a:r>
            <a:r>
              <a:rPr lang="en-US" sz="2400" b="1" dirty="0" err="1"/>
              <a:t>đổi</a:t>
            </a:r>
            <a:endParaRPr lang="en-US" sz="2400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FFC6ECE-B3D2-EDF6-6165-91D3CC757B33}"/>
              </a:ext>
            </a:extLst>
          </p:cNvPr>
          <p:cNvSpPr txBox="1"/>
          <p:nvPr/>
        </p:nvSpPr>
        <p:spPr>
          <a:xfrm>
            <a:off x="4485061" y="3813116"/>
            <a:ext cx="15594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/>
              <a:t>Chiều</a:t>
            </a:r>
            <a:r>
              <a:rPr lang="en-US" sz="2400" b="1" dirty="0"/>
              <a:t> </a:t>
            </a:r>
            <a:r>
              <a:rPr lang="en-US" sz="2400" b="1" dirty="0" err="1"/>
              <a:t>rộng</a:t>
            </a:r>
            <a:endParaRPr lang="en-US" sz="2400" b="1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D355E1A-7295-B3EE-824F-65C0D6A72993}"/>
              </a:ext>
            </a:extLst>
          </p:cNvPr>
          <p:cNvSpPr txBox="1"/>
          <p:nvPr/>
        </p:nvSpPr>
        <p:spPr>
          <a:xfrm>
            <a:off x="6822831" y="3787347"/>
            <a:ext cx="13708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/>
              <a:t>Chiều</a:t>
            </a:r>
            <a:r>
              <a:rPr lang="en-US" sz="2400" b="1" dirty="0"/>
              <a:t> </a:t>
            </a:r>
            <a:r>
              <a:rPr lang="en-US" sz="2400" b="1" dirty="0" err="1"/>
              <a:t>dài</a:t>
            </a:r>
            <a:endParaRPr lang="en-US" sz="2400" b="1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387C856-DA46-A996-7EFB-380EC1582552}"/>
              </a:ext>
            </a:extLst>
          </p:cNvPr>
          <p:cNvSpPr txBox="1"/>
          <p:nvPr/>
        </p:nvSpPr>
        <p:spPr>
          <a:xfrm>
            <a:off x="9306975" y="3730593"/>
            <a:ext cx="13195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/>
              <a:t>Diện</a:t>
            </a:r>
            <a:r>
              <a:rPr lang="en-US" sz="2400" b="1" dirty="0"/>
              <a:t> </a:t>
            </a:r>
            <a:r>
              <a:rPr lang="en-US" sz="2400" b="1" dirty="0" err="1"/>
              <a:t>tích</a:t>
            </a:r>
            <a:endParaRPr lang="en-US" sz="2400" b="1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D7A48D2-6BD6-9E2C-8B3A-2B460B9CA96A}"/>
              </a:ext>
            </a:extLst>
          </p:cNvPr>
          <p:cNvSpPr txBox="1"/>
          <p:nvPr/>
        </p:nvSpPr>
        <p:spPr>
          <a:xfrm>
            <a:off x="4752802" y="4340757"/>
            <a:ext cx="170219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000099"/>
                </a:solidFill>
              </a:rPr>
              <a:t>x  (x &gt;1)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CA9519E-763D-AEED-F69D-955691ADEDB1}"/>
              </a:ext>
            </a:extLst>
          </p:cNvPr>
          <p:cNvSpPr txBox="1"/>
          <p:nvPr/>
        </p:nvSpPr>
        <p:spPr>
          <a:xfrm>
            <a:off x="7064197" y="4325909"/>
            <a:ext cx="170219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000099"/>
                </a:solidFill>
              </a:rPr>
              <a:t>2x 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B743A4C-3121-9FDE-E41B-CDA4D87910B2}"/>
              </a:ext>
            </a:extLst>
          </p:cNvPr>
          <p:cNvSpPr txBox="1"/>
          <p:nvPr/>
        </p:nvSpPr>
        <p:spPr>
          <a:xfrm>
            <a:off x="4819489" y="4892294"/>
            <a:ext cx="170219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FF0000"/>
                </a:solidFill>
              </a:rPr>
              <a:t>x -1 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CD57F44-5AF4-F42D-0971-2201FB0546F5}"/>
              </a:ext>
            </a:extLst>
          </p:cNvPr>
          <p:cNvSpPr txBox="1"/>
          <p:nvPr/>
        </p:nvSpPr>
        <p:spPr>
          <a:xfrm>
            <a:off x="6969070" y="4920429"/>
            <a:ext cx="170219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FF0000"/>
                </a:solidFill>
              </a:rPr>
              <a:t>2x + 3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2F98C1F-7A0B-5DE0-6DDE-0D8861845FD9}"/>
              </a:ext>
            </a:extLst>
          </p:cNvPr>
          <p:cNvSpPr txBox="1"/>
          <p:nvPr/>
        </p:nvSpPr>
        <p:spPr>
          <a:xfrm>
            <a:off x="9188091" y="4306871"/>
            <a:ext cx="170219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000099"/>
                </a:solidFill>
              </a:rPr>
              <a:t>2x</a:t>
            </a:r>
            <a:r>
              <a:rPr lang="en-US" sz="2600" b="1" baseline="30000" dirty="0">
                <a:solidFill>
                  <a:srgbClr val="000099"/>
                </a:solidFill>
              </a:rPr>
              <a:t>2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A61A05C-B21F-75CA-F3EF-284948B4BB7A}"/>
              </a:ext>
            </a:extLst>
          </p:cNvPr>
          <p:cNvSpPr txBox="1"/>
          <p:nvPr/>
        </p:nvSpPr>
        <p:spPr>
          <a:xfrm>
            <a:off x="8893467" y="4904492"/>
            <a:ext cx="240705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FF0000"/>
                </a:solidFill>
              </a:rPr>
              <a:t>(x - 1)(2x + 3)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EE4CE5D-3550-559F-2522-7DCD96F7B0AF}"/>
              </a:ext>
            </a:extLst>
          </p:cNvPr>
          <p:cNvSpPr txBox="1"/>
          <p:nvPr/>
        </p:nvSpPr>
        <p:spPr>
          <a:xfrm>
            <a:off x="1037521" y="2806419"/>
            <a:ext cx="34515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>
                <a:solidFill>
                  <a:srgbClr val="0000CC"/>
                </a:solidFill>
              </a:rPr>
              <a:t>Hướng</a:t>
            </a:r>
            <a:r>
              <a:rPr lang="en-US" sz="2800" b="1" dirty="0">
                <a:solidFill>
                  <a:srgbClr val="0000CC"/>
                </a:solidFill>
              </a:rPr>
              <a:t> </a:t>
            </a:r>
            <a:r>
              <a:rPr lang="en-US" sz="2800" b="1" dirty="0" err="1">
                <a:solidFill>
                  <a:srgbClr val="0000CC"/>
                </a:solidFill>
              </a:rPr>
              <a:t>dẫn</a:t>
            </a:r>
            <a:r>
              <a:rPr lang="en-US" sz="2800" b="1" dirty="0">
                <a:solidFill>
                  <a:srgbClr val="0000CC"/>
                </a:solidFill>
              </a:rPr>
              <a:t> </a:t>
            </a:r>
            <a:r>
              <a:rPr lang="en-US" sz="2800" b="1" dirty="0" err="1">
                <a:solidFill>
                  <a:srgbClr val="0000CC"/>
                </a:solidFill>
              </a:rPr>
              <a:t>phân</a:t>
            </a:r>
            <a:r>
              <a:rPr lang="en-US" sz="2800" b="1" dirty="0">
                <a:solidFill>
                  <a:srgbClr val="0000CC"/>
                </a:solidFill>
              </a:rPr>
              <a:t> </a:t>
            </a:r>
            <a:r>
              <a:rPr lang="en-US" sz="2800" b="1" dirty="0" err="1">
                <a:solidFill>
                  <a:srgbClr val="0000CC"/>
                </a:solidFill>
              </a:rPr>
              <a:t>tích</a:t>
            </a:r>
            <a:r>
              <a:rPr lang="en-US" sz="2800" b="1" dirty="0">
                <a:solidFill>
                  <a:srgbClr val="0000CC"/>
                </a:solidFill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2292191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859E832-EA78-B648-067F-C236790D5427}"/>
              </a:ext>
            </a:extLst>
          </p:cNvPr>
          <p:cNvSpPr txBox="1"/>
          <p:nvPr/>
        </p:nvSpPr>
        <p:spPr>
          <a:xfrm>
            <a:off x="634561" y="163975"/>
            <a:ext cx="718560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u="sng" dirty="0">
                <a:solidFill>
                  <a:srgbClr val="FF0000"/>
                </a:solidFill>
                <a:latin typeface="Arial" panose="020B0604020202020204" pitchFamily="34" charset="0"/>
              </a:rPr>
              <a:t>DẠNG 3:</a:t>
            </a:r>
            <a:r>
              <a:rPr lang="en-US" sz="2800" b="1" dirty="0">
                <a:solidFill>
                  <a:srgbClr val="0033CC"/>
                </a:solidFill>
                <a:latin typeface="Arial" panose="020B0604020202020204" pitchFamily="34" charset="0"/>
              </a:rPr>
              <a:t> </a:t>
            </a:r>
            <a:r>
              <a:rPr lang="vi-VN" sz="2800" b="1" dirty="0">
                <a:solidFill>
                  <a:srgbClr val="0033CC"/>
                </a:solidFill>
                <a:latin typeface="Arial" panose="020B0604020202020204" pitchFamily="34" charset="0"/>
              </a:rPr>
              <a:t>Toán </a:t>
            </a:r>
            <a:r>
              <a:rPr lang="en-US" sz="2800" b="1" dirty="0" err="1">
                <a:solidFill>
                  <a:srgbClr val="0033CC"/>
                </a:solidFill>
                <a:latin typeface="Arial" panose="020B0604020202020204" pitchFamily="34" charset="0"/>
              </a:rPr>
              <a:t>chuyển</a:t>
            </a:r>
            <a:r>
              <a:rPr lang="en-US" sz="2800" b="1" dirty="0">
                <a:solidFill>
                  <a:srgbClr val="0033CC"/>
                </a:solidFill>
                <a:latin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33CC"/>
                </a:solidFill>
                <a:latin typeface="Arial" panose="020B0604020202020204" pitchFamily="34" charset="0"/>
              </a:rPr>
              <a:t>động</a:t>
            </a:r>
            <a:r>
              <a:rPr lang="en-US" sz="2800" b="1" dirty="0">
                <a:solidFill>
                  <a:srgbClr val="0033CC"/>
                </a:solidFill>
                <a:latin typeface="Arial" panose="020B0604020202020204" pitchFamily="34" charset="0"/>
              </a:rPr>
              <a:t>:</a:t>
            </a:r>
            <a:endParaRPr lang="en-US" sz="28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F991387-5947-30BF-400B-5FCBBEAA4A42}"/>
              </a:ext>
            </a:extLst>
          </p:cNvPr>
          <p:cNvSpPr txBox="1"/>
          <p:nvPr/>
        </p:nvSpPr>
        <p:spPr>
          <a:xfrm>
            <a:off x="832338" y="934417"/>
            <a:ext cx="1004667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/>
              <a:t>Bài</a:t>
            </a:r>
            <a:r>
              <a:rPr lang="en-US" sz="2800" dirty="0"/>
              <a:t> 5: </a:t>
            </a:r>
            <a:r>
              <a:rPr lang="en-US" sz="2800" dirty="0" err="1"/>
              <a:t>Một</a:t>
            </a:r>
            <a:r>
              <a:rPr lang="en-US" sz="2800" dirty="0"/>
              <a:t> ô </a:t>
            </a:r>
            <a:r>
              <a:rPr lang="en-US" sz="2800" dirty="0" err="1"/>
              <a:t>tô</a:t>
            </a:r>
            <a:r>
              <a:rPr lang="en-US" sz="2800" dirty="0"/>
              <a:t> </a:t>
            </a:r>
            <a:r>
              <a:rPr lang="en-US" sz="2800" dirty="0" err="1"/>
              <a:t>đi</a:t>
            </a:r>
            <a:r>
              <a:rPr lang="en-US" sz="2800" dirty="0"/>
              <a:t> </a:t>
            </a:r>
            <a:r>
              <a:rPr lang="en-US" sz="2800" dirty="0" err="1"/>
              <a:t>từ</a:t>
            </a:r>
            <a:r>
              <a:rPr lang="en-US" sz="2800" dirty="0"/>
              <a:t> A </a:t>
            </a:r>
            <a:r>
              <a:rPr lang="en-US" sz="2800" dirty="0" err="1"/>
              <a:t>đến</a:t>
            </a:r>
            <a:r>
              <a:rPr lang="en-US" sz="2800" dirty="0"/>
              <a:t> B </a:t>
            </a:r>
            <a:r>
              <a:rPr lang="en-US" sz="2800" dirty="0" err="1"/>
              <a:t>với</a:t>
            </a:r>
            <a:r>
              <a:rPr lang="en-US" sz="2800" dirty="0"/>
              <a:t> </a:t>
            </a:r>
            <a:r>
              <a:rPr lang="en-US" sz="2800" dirty="0" err="1"/>
              <a:t>vận</a:t>
            </a:r>
            <a:r>
              <a:rPr lang="en-US" sz="2800" dirty="0"/>
              <a:t> </a:t>
            </a:r>
            <a:r>
              <a:rPr lang="en-US" sz="2800" dirty="0" err="1"/>
              <a:t>tốc</a:t>
            </a:r>
            <a:r>
              <a:rPr lang="en-US" sz="2800" dirty="0"/>
              <a:t> 50 km/h </a:t>
            </a:r>
            <a:r>
              <a:rPr lang="en-US" sz="2800" dirty="0" err="1"/>
              <a:t>và</a:t>
            </a:r>
            <a:r>
              <a:rPr lang="en-US" sz="2800" dirty="0"/>
              <a:t> </a:t>
            </a:r>
            <a:r>
              <a:rPr lang="en-US" sz="2800" dirty="0" err="1"/>
              <a:t>đi</a:t>
            </a:r>
            <a:r>
              <a:rPr lang="en-US" sz="2800" dirty="0"/>
              <a:t> </a:t>
            </a:r>
            <a:r>
              <a:rPr lang="en-US" sz="2800" dirty="0" err="1"/>
              <a:t>từ</a:t>
            </a:r>
            <a:r>
              <a:rPr lang="en-US" sz="2800" dirty="0"/>
              <a:t> B </a:t>
            </a:r>
            <a:r>
              <a:rPr lang="en-US" sz="2800" dirty="0" err="1"/>
              <a:t>về</a:t>
            </a:r>
            <a:r>
              <a:rPr lang="en-US" sz="2800" dirty="0"/>
              <a:t> A </a:t>
            </a:r>
            <a:r>
              <a:rPr lang="en-US" sz="2800" dirty="0" err="1"/>
              <a:t>với</a:t>
            </a:r>
            <a:r>
              <a:rPr lang="en-US" sz="2800" dirty="0"/>
              <a:t> </a:t>
            </a:r>
            <a:r>
              <a:rPr lang="en-US" sz="2800" dirty="0" err="1"/>
              <a:t>vận</a:t>
            </a:r>
            <a:r>
              <a:rPr lang="en-US" sz="2800" dirty="0"/>
              <a:t> </a:t>
            </a:r>
            <a:r>
              <a:rPr lang="en-US" sz="2800" dirty="0" err="1"/>
              <a:t>tốc</a:t>
            </a:r>
            <a:r>
              <a:rPr lang="en-US" sz="2800" dirty="0"/>
              <a:t> 40 km/h. </a:t>
            </a:r>
            <a:r>
              <a:rPr lang="en-US" sz="2800" dirty="0" err="1"/>
              <a:t>Tính</a:t>
            </a:r>
            <a:r>
              <a:rPr lang="en-US" sz="2800" dirty="0"/>
              <a:t> </a:t>
            </a:r>
            <a:r>
              <a:rPr lang="en-US" sz="2800" dirty="0" err="1"/>
              <a:t>quãng</a:t>
            </a:r>
            <a:r>
              <a:rPr lang="en-US" sz="2800" dirty="0"/>
              <a:t> </a:t>
            </a:r>
            <a:r>
              <a:rPr lang="en-US" sz="2800" dirty="0" err="1"/>
              <a:t>đường</a:t>
            </a:r>
            <a:r>
              <a:rPr lang="en-US" sz="2800" dirty="0"/>
              <a:t> AB, </a:t>
            </a:r>
            <a:r>
              <a:rPr lang="en-US" sz="2800" dirty="0" err="1"/>
              <a:t>biết</a:t>
            </a:r>
            <a:r>
              <a:rPr lang="en-US" sz="2800" dirty="0"/>
              <a:t> </a:t>
            </a:r>
            <a:r>
              <a:rPr lang="en-US" sz="2800" dirty="0" err="1"/>
              <a:t>cả</a:t>
            </a:r>
            <a:r>
              <a:rPr lang="en-US" sz="2800" dirty="0"/>
              <a:t> </a:t>
            </a:r>
            <a:r>
              <a:rPr lang="en-US" sz="2800" dirty="0" err="1"/>
              <a:t>thời</a:t>
            </a:r>
            <a:r>
              <a:rPr lang="en-US" sz="2800" dirty="0"/>
              <a:t> </a:t>
            </a:r>
            <a:r>
              <a:rPr lang="en-US" sz="2800" dirty="0" err="1"/>
              <a:t>gian</a:t>
            </a:r>
            <a:r>
              <a:rPr lang="en-US" sz="2800" dirty="0"/>
              <a:t> </a:t>
            </a:r>
            <a:r>
              <a:rPr lang="en-US" sz="2800" dirty="0" err="1"/>
              <a:t>đi</a:t>
            </a:r>
            <a:r>
              <a:rPr lang="en-US" sz="2800" dirty="0"/>
              <a:t> </a:t>
            </a:r>
            <a:r>
              <a:rPr lang="en-US" sz="2800" dirty="0" err="1"/>
              <a:t>và</a:t>
            </a:r>
            <a:r>
              <a:rPr lang="en-US" sz="2800" dirty="0"/>
              <a:t> </a:t>
            </a:r>
            <a:r>
              <a:rPr lang="en-US" sz="2800" dirty="0" err="1"/>
              <a:t>về</a:t>
            </a:r>
            <a:r>
              <a:rPr lang="en-US" sz="2800" dirty="0"/>
              <a:t> </a:t>
            </a:r>
            <a:r>
              <a:rPr lang="en-US" sz="2800" dirty="0" err="1"/>
              <a:t>hết</a:t>
            </a:r>
            <a:r>
              <a:rPr lang="en-US" sz="2800" dirty="0"/>
              <a:t> 4 </a:t>
            </a:r>
            <a:r>
              <a:rPr lang="en-US" sz="2800" dirty="0" err="1"/>
              <a:t>giờ</a:t>
            </a:r>
            <a:r>
              <a:rPr lang="en-US" sz="2800" dirty="0"/>
              <a:t> 30 </a:t>
            </a:r>
            <a:r>
              <a:rPr lang="en-US" sz="2800" dirty="0" err="1"/>
              <a:t>phút</a:t>
            </a:r>
            <a:endParaRPr lang="en-US" sz="2800" dirty="0"/>
          </a:p>
        </p:txBody>
      </p:sp>
      <p:graphicFrame>
        <p:nvGraphicFramePr>
          <p:cNvPr id="18" name="Table 18">
            <a:extLst>
              <a:ext uri="{FF2B5EF4-FFF2-40B4-BE49-F238E27FC236}">
                <a16:creationId xmlns:a16="http://schemas.microsoft.com/office/drawing/2014/main" id="{1C8C80FC-F9CB-6AB5-235D-9609694354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1238110"/>
              </p:ext>
            </p:extLst>
          </p:nvPr>
        </p:nvGraphicFramePr>
        <p:xfrm>
          <a:off x="987083" y="2848252"/>
          <a:ext cx="10914184" cy="24174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13914">
                  <a:extLst>
                    <a:ext uri="{9D8B030D-6E8A-4147-A177-3AD203B41FA5}">
                      <a16:colId xmlns:a16="http://schemas.microsoft.com/office/drawing/2014/main" val="2820430795"/>
                    </a:ext>
                  </a:extLst>
                </a:gridCol>
                <a:gridCol w="3010486">
                  <a:extLst>
                    <a:ext uri="{9D8B030D-6E8A-4147-A177-3AD203B41FA5}">
                      <a16:colId xmlns:a16="http://schemas.microsoft.com/office/drawing/2014/main" val="350867075"/>
                    </a:ext>
                  </a:extLst>
                </a:gridCol>
                <a:gridCol w="3080825">
                  <a:extLst>
                    <a:ext uri="{9D8B030D-6E8A-4147-A177-3AD203B41FA5}">
                      <a16:colId xmlns:a16="http://schemas.microsoft.com/office/drawing/2014/main" val="30813468"/>
                    </a:ext>
                  </a:extLst>
                </a:gridCol>
                <a:gridCol w="3108959">
                  <a:extLst>
                    <a:ext uri="{9D8B030D-6E8A-4147-A177-3AD203B41FA5}">
                      <a16:colId xmlns:a16="http://schemas.microsoft.com/office/drawing/2014/main" val="4026422347"/>
                    </a:ext>
                  </a:extLst>
                </a:gridCol>
              </a:tblGrid>
              <a:tr h="80581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 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06876105"/>
                  </a:ext>
                </a:extLst>
              </a:tr>
              <a:tr h="80581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0200842"/>
                  </a:ext>
                </a:extLst>
              </a:tr>
              <a:tr h="80581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7996397"/>
                  </a:ext>
                </a:extLst>
              </a:tr>
            </a:tbl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83F2A35F-8AC4-3B59-142D-5AEA2C20D812}"/>
              </a:ext>
            </a:extLst>
          </p:cNvPr>
          <p:cNvSpPr txBox="1"/>
          <p:nvPr/>
        </p:nvSpPr>
        <p:spPr>
          <a:xfrm>
            <a:off x="2968283" y="3005271"/>
            <a:ext cx="22717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/>
              <a:t>Quãng</a:t>
            </a:r>
            <a:r>
              <a:rPr lang="en-US" sz="2800" b="1" dirty="0"/>
              <a:t> </a:t>
            </a:r>
            <a:r>
              <a:rPr lang="en-US" sz="2800" b="1" dirty="0" err="1"/>
              <a:t>đường</a:t>
            </a:r>
            <a:endParaRPr lang="en-US" sz="2800" b="1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63FB27D-10B2-756F-1A23-B0A2E197FB99}"/>
              </a:ext>
            </a:extLst>
          </p:cNvPr>
          <p:cNvSpPr txBox="1"/>
          <p:nvPr/>
        </p:nvSpPr>
        <p:spPr>
          <a:xfrm>
            <a:off x="6527120" y="3005271"/>
            <a:ext cx="12930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/>
              <a:t>Vận</a:t>
            </a:r>
            <a:r>
              <a:rPr lang="en-US" sz="2800" b="1" dirty="0"/>
              <a:t> </a:t>
            </a:r>
            <a:r>
              <a:rPr lang="en-US" sz="2800" b="1" dirty="0" err="1"/>
              <a:t>tốc</a:t>
            </a:r>
            <a:endParaRPr lang="en-US" sz="2800" b="1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983C9C2-DBFF-6313-8531-225D6C4FA3AF}"/>
              </a:ext>
            </a:extLst>
          </p:cNvPr>
          <p:cNvSpPr txBox="1"/>
          <p:nvPr/>
        </p:nvSpPr>
        <p:spPr>
          <a:xfrm>
            <a:off x="9298133" y="3005271"/>
            <a:ext cx="15808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/>
              <a:t>Thời</a:t>
            </a:r>
            <a:r>
              <a:rPr lang="en-US" sz="2800" b="1" dirty="0"/>
              <a:t> </a:t>
            </a:r>
            <a:r>
              <a:rPr lang="en-US" sz="2800" b="1" dirty="0" err="1"/>
              <a:t>gian</a:t>
            </a:r>
            <a:endParaRPr lang="en-US" sz="2800" b="1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6F19548-9BBA-C034-4676-5103CB301361}"/>
              </a:ext>
            </a:extLst>
          </p:cNvPr>
          <p:cNvSpPr txBox="1"/>
          <p:nvPr/>
        </p:nvSpPr>
        <p:spPr>
          <a:xfrm>
            <a:off x="1457278" y="3749553"/>
            <a:ext cx="5020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>
                <a:solidFill>
                  <a:srgbClr val="0000CC"/>
                </a:solidFill>
              </a:rPr>
              <a:t>Đi</a:t>
            </a:r>
            <a:endParaRPr lang="en-US" sz="2800" b="1" dirty="0">
              <a:solidFill>
                <a:srgbClr val="0000CC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1D58337-8255-99FC-706C-0872AA411C0F}"/>
              </a:ext>
            </a:extLst>
          </p:cNvPr>
          <p:cNvSpPr txBox="1"/>
          <p:nvPr/>
        </p:nvSpPr>
        <p:spPr>
          <a:xfrm>
            <a:off x="1457278" y="4553635"/>
            <a:ext cx="5589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>
                <a:solidFill>
                  <a:srgbClr val="0000CC"/>
                </a:solidFill>
              </a:rPr>
              <a:t>Về</a:t>
            </a:r>
            <a:endParaRPr lang="en-US" sz="2800" b="1" dirty="0">
              <a:solidFill>
                <a:srgbClr val="0000CC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D05B1D4-BDE7-8545-7971-3E0AC504D37A}"/>
              </a:ext>
            </a:extLst>
          </p:cNvPr>
          <p:cNvSpPr txBox="1"/>
          <p:nvPr/>
        </p:nvSpPr>
        <p:spPr>
          <a:xfrm>
            <a:off x="3754395" y="3737379"/>
            <a:ext cx="3497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x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48909D30-E2AD-E912-CF9A-F0810E1382BA}"/>
              </a:ext>
            </a:extLst>
          </p:cNvPr>
          <p:cNvGrpSpPr/>
          <p:nvPr/>
        </p:nvGrpSpPr>
        <p:grpSpPr>
          <a:xfrm>
            <a:off x="9929062" y="3629117"/>
            <a:ext cx="550151" cy="924518"/>
            <a:chOff x="4076902" y="5239783"/>
            <a:chExt cx="550151" cy="924518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E1B04A35-7A8C-F1BF-E50C-E41E8FF0B7FA}"/>
                </a:ext>
              </a:extLst>
            </p:cNvPr>
            <p:cNvSpPr txBox="1"/>
            <p:nvPr/>
          </p:nvSpPr>
          <p:spPr>
            <a:xfrm>
              <a:off x="4177090" y="5239783"/>
              <a:ext cx="34977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>
                  <a:solidFill>
                    <a:srgbClr val="FF0000"/>
                  </a:solidFill>
                </a:rPr>
                <a:t>x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DAC276B1-50D6-FD42-4C9D-28DE4824BB03}"/>
                </a:ext>
              </a:extLst>
            </p:cNvPr>
            <p:cNvSpPr txBox="1"/>
            <p:nvPr/>
          </p:nvSpPr>
          <p:spPr>
            <a:xfrm>
              <a:off x="4076902" y="5641081"/>
              <a:ext cx="55015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>
                  <a:solidFill>
                    <a:srgbClr val="FF0000"/>
                  </a:solidFill>
                </a:rPr>
                <a:t>50</a:t>
              </a: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5AC1E04F-B6F5-F8D9-ED3C-FFDCD984B9B0}"/>
                </a:ext>
              </a:extLst>
            </p:cNvPr>
            <p:cNvCxnSpPr/>
            <p:nvPr/>
          </p:nvCxnSpPr>
          <p:spPr>
            <a:xfrm>
              <a:off x="4177090" y="5715274"/>
              <a:ext cx="348175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20C84A63-CBCC-3019-C431-9D9728A6B05F}"/>
              </a:ext>
            </a:extLst>
          </p:cNvPr>
          <p:cNvSpPr txBox="1"/>
          <p:nvPr/>
        </p:nvSpPr>
        <p:spPr>
          <a:xfrm>
            <a:off x="3752514" y="4483555"/>
            <a:ext cx="3497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F8AE305-4B90-0168-0DA0-1373A321EF3B}"/>
              </a:ext>
            </a:extLst>
          </p:cNvPr>
          <p:cNvSpPr txBox="1"/>
          <p:nvPr/>
        </p:nvSpPr>
        <p:spPr>
          <a:xfrm>
            <a:off x="6831957" y="3768805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50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1AC0DCC-2EBF-104C-9718-F1EB9B2AA917}"/>
              </a:ext>
            </a:extLst>
          </p:cNvPr>
          <p:cNvSpPr txBox="1"/>
          <p:nvPr/>
        </p:nvSpPr>
        <p:spPr>
          <a:xfrm>
            <a:off x="6840788" y="4532555"/>
            <a:ext cx="5589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40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B10E0B8B-993E-80B4-1833-3A49C0F04CB0}"/>
              </a:ext>
            </a:extLst>
          </p:cNvPr>
          <p:cNvGrpSpPr/>
          <p:nvPr/>
        </p:nvGrpSpPr>
        <p:grpSpPr>
          <a:xfrm>
            <a:off x="9884041" y="4341164"/>
            <a:ext cx="550151" cy="924518"/>
            <a:chOff x="4076902" y="5239783"/>
            <a:chExt cx="550151" cy="924518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09AE0A30-3736-5F08-AD2E-77155B36BDC0}"/>
                </a:ext>
              </a:extLst>
            </p:cNvPr>
            <p:cNvSpPr txBox="1"/>
            <p:nvPr/>
          </p:nvSpPr>
          <p:spPr>
            <a:xfrm>
              <a:off x="4177090" y="5239783"/>
              <a:ext cx="34977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>
                  <a:solidFill>
                    <a:srgbClr val="FF0000"/>
                  </a:solidFill>
                </a:rPr>
                <a:t>x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C3A3850C-9D2F-70BF-B34A-BFD5B737C3CD}"/>
                </a:ext>
              </a:extLst>
            </p:cNvPr>
            <p:cNvSpPr txBox="1"/>
            <p:nvPr/>
          </p:nvSpPr>
          <p:spPr>
            <a:xfrm>
              <a:off x="4076902" y="5641081"/>
              <a:ext cx="55015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>
                  <a:solidFill>
                    <a:srgbClr val="FF0000"/>
                  </a:solidFill>
                </a:rPr>
                <a:t>40</a:t>
              </a:r>
            </a:p>
          </p:txBody>
        </p: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53776E82-AC3E-EE39-7508-30DDC32E6106}"/>
                </a:ext>
              </a:extLst>
            </p:cNvPr>
            <p:cNvCxnSpPr/>
            <p:nvPr/>
          </p:nvCxnSpPr>
          <p:spPr>
            <a:xfrm>
              <a:off x="4177090" y="5715274"/>
              <a:ext cx="348175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Text Box 59">
            <a:extLst>
              <a:ext uri="{FF2B5EF4-FFF2-40B4-BE49-F238E27FC236}">
                <a16:creationId xmlns:a16="http://schemas.microsoft.com/office/drawing/2014/main" id="{0EA2363F-510F-8FAB-CEA7-0B13E4733F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20659" y="5583810"/>
            <a:ext cx="28194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 dirty="0" err="1"/>
              <a:t>Phương</a:t>
            </a:r>
            <a:r>
              <a:rPr lang="en-US" sz="2400" b="1" dirty="0"/>
              <a:t> </a:t>
            </a:r>
            <a:r>
              <a:rPr lang="en-US" sz="2400" b="1" dirty="0" err="1"/>
              <a:t>trình</a:t>
            </a:r>
            <a:r>
              <a:rPr lang="en-US" sz="2400" b="1" dirty="0"/>
              <a:t> : </a:t>
            </a: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FF12324C-A829-45EE-CB08-55703A692D6E}"/>
              </a:ext>
            </a:extLst>
          </p:cNvPr>
          <p:cNvGrpSpPr/>
          <p:nvPr/>
        </p:nvGrpSpPr>
        <p:grpSpPr>
          <a:xfrm>
            <a:off x="5129635" y="5416583"/>
            <a:ext cx="2345952" cy="937750"/>
            <a:chOff x="5129635" y="5416583"/>
            <a:chExt cx="2345952" cy="937750"/>
          </a:xfrm>
        </p:grpSpPr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56A7F32C-134E-0805-8620-2A41F2B5BE88}"/>
                </a:ext>
              </a:extLst>
            </p:cNvPr>
            <p:cNvGrpSpPr/>
            <p:nvPr/>
          </p:nvGrpSpPr>
          <p:grpSpPr>
            <a:xfrm>
              <a:off x="5129635" y="5416583"/>
              <a:ext cx="550151" cy="924518"/>
              <a:chOff x="4076902" y="5239783"/>
              <a:chExt cx="550151" cy="924518"/>
            </a:xfrm>
          </p:grpSpPr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FE011D51-67CC-8701-1292-DDF9CDF2B643}"/>
                  </a:ext>
                </a:extLst>
              </p:cNvPr>
              <p:cNvSpPr txBox="1"/>
              <p:nvPr/>
            </p:nvSpPr>
            <p:spPr>
              <a:xfrm>
                <a:off x="4177090" y="5239783"/>
                <a:ext cx="349776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dirty="0">
                    <a:solidFill>
                      <a:srgbClr val="FF0000"/>
                    </a:solidFill>
                  </a:rPr>
                  <a:t>x</a:t>
                </a:r>
              </a:p>
            </p:txBody>
          </p:sp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2810A88A-0D8F-1632-1481-CD4BDFF837C0}"/>
                  </a:ext>
                </a:extLst>
              </p:cNvPr>
              <p:cNvSpPr txBox="1"/>
              <p:nvPr/>
            </p:nvSpPr>
            <p:spPr>
              <a:xfrm>
                <a:off x="4076902" y="5641081"/>
                <a:ext cx="550151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dirty="0">
                    <a:solidFill>
                      <a:srgbClr val="FF0000"/>
                    </a:solidFill>
                  </a:rPr>
                  <a:t>50</a:t>
                </a:r>
              </a:p>
            </p:txBody>
          </p:sp>
          <p:cxnSp>
            <p:nvCxnSpPr>
              <p:cNvPr id="41" name="Straight Connector 40">
                <a:extLst>
                  <a:ext uri="{FF2B5EF4-FFF2-40B4-BE49-F238E27FC236}">
                    <a16:creationId xmlns:a16="http://schemas.microsoft.com/office/drawing/2014/main" id="{469949C7-F0F7-5667-5955-FDDC55FCD532}"/>
                  </a:ext>
                </a:extLst>
              </p:cNvPr>
              <p:cNvCxnSpPr/>
              <p:nvPr/>
            </p:nvCxnSpPr>
            <p:spPr>
              <a:xfrm>
                <a:off x="4177090" y="5715274"/>
                <a:ext cx="348175" cy="0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1B66D0A6-31A9-155D-BF37-32B16F24333B}"/>
                </a:ext>
              </a:extLst>
            </p:cNvPr>
            <p:cNvGrpSpPr/>
            <p:nvPr/>
          </p:nvGrpSpPr>
          <p:grpSpPr>
            <a:xfrm>
              <a:off x="6096000" y="5429815"/>
              <a:ext cx="550151" cy="924518"/>
              <a:chOff x="4076902" y="5239783"/>
              <a:chExt cx="550151" cy="924518"/>
            </a:xfrm>
          </p:grpSpPr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30F9FB4C-76AD-B4F1-896C-B7447044C281}"/>
                  </a:ext>
                </a:extLst>
              </p:cNvPr>
              <p:cNvSpPr txBox="1"/>
              <p:nvPr/>
            </p:nvSpPr>
            <p:spPr>
              <a:xfrm>
                <a:off x="4177090" y="5239783"/>
                <a:ext cx="349776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dirty="0">
                    <a:solidFill>
                      <a:srgbClr val="FF0000"/>
                    </a:solidFill>
                  </a:rPr>
                  <a:t>x</a:t>
                </a:r>
              </a:p>
            </p:txBody>
          </p:sp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E276BAE2-254E-8F91-293D-6AAE305EC27B}"/>
                  </a:ext>
                </a:extLst>
              </p:cNvPr>
              <p:cNvSpPr txBox="1"/>
              <p:nvPr/>
            </p:nvSpPr>
            <p:spPr>
              <a:xfrm>
                <a:off x="4076902" y="5641081"/>
                <a:ext cx="550151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dirty="0">
                    <a:solidFill>
                      <a:srgbClr val="FF0000"/>
                    </a:solidFill>
                  </a:rPr>
                  <a:t>40</a:t>
                </a:r>
              </a:p>
            </p:txBody>
          </p:sp>
          <p:cxnSp>
            <p:nvCxnSpPr>
              <p:cNvPr id="45" name="Straight Connector 44">
                <a:extLst>
                  <a:ext uri="{FF2B5EF4-FFF2-40B4-BE49-F238E27FC236}">
                    <a16:creationId xmlns:a16="http://schemas.microsoft.com/office/drawing/2014/main" id="{416D3BE6-E2D6-C8EA-B151-60D385C1F6C2}"/>
                  </a:ext>
                </a:extLst>
              </p:cNvPr>
              <p:cNvCxnSpPr/>
              <p:nvPr/>
            </p:nvCxnSpPr>
            <p:spPr>
              <a:xfrm>
                <a:off x="4177090" y="5715274"/>
                <a:ext cx="348175" cy="0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4F42A447-5013-7029-4CCC-E331EDC7DC81}"/>
                </a:ext>
              </a:extLst>
            </p:cNvPr>
            <p:cNvSpPr txBox="1"/>
            <p:nvPr/>
          </p:nvSpPr>
          <p:spPr>
            <a:xfrm>
              <a:off x="5737611" y="5585537"/>
              <a:ext cx="173797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>
                  <a:solidFill>
                    <a:srgbClr val="FF0000"/>
                  </a:solidFill>
                </a:rPr>
                <a:t>+        = 4,5</a:t>
              </a: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B8A14C93-6095-2891-D0DE-931DC77B94F7}"/>
              </a:ext>
            </a:extLst>
          </p:cNvPr>
          <p:cNvSpPr txBox="1"/>
          <p:nvPr/>
        </p:nvSpPr>
        <p:spPr>
          <a:xfrm>
            <a:off x="1457375" y="2259095"/>
            <a:ext cx="48205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>
                <a:solidFill>
                  <a:srgbClr val="0000CC"/>
                </a:solidFill>
              </a:rPr>
              <a:t>Gọi</a:t>
            </a:r>
            <a:r>
              <a:rPr lang="en-US" sz="2800" dirty="0">
                <a:solidFill>
                  <a:srgbClr val="0000CC"/>
                </a:solidFill>
              </a:rPr>
              <a:t> </a:t>
            </a:r>
            <a:r>
              <a:rPr lang="en-US" sz="2800" dirty="0" err="1">
                <a:solidFill>
                  <a:srgbClr val="0000CC"/>
                </a:solidFill>
              </a:rPr>
              <a:t>quãng</a:t>
            </a:r>
            <a:r>
              <a:rPr lang="en-US" sz="2800" dirty="0">
                <a:solidFill>
                  <a:srgbClr val="0000CC"/>
                </a:solidFill>
              </a:rPr>
              <a:t> </a:t>
            </a:r>
            <a:r>
              <a:rPr lang="en-US" sz="2800" dirty="0" err="1">
                <a:solidFill>
                  <a:srgbClr val="0000CC"/>
                </a:solidFill>
              </a:rPr>
              <a:t>đường</a:t>
            </a:r>
            <a:r>
              <a:rPr lang="en-US" sz="2800" dirty="0">
                <a:solidFill>
                  <a:srgbClr val="0000CC"/>
                </a:solidFill>
              </a:rPr>
              <a:t> AB </a:t>
            </a:r>
            <a:r>
              <a:rPr lang="en-US" sz="2800" dirty="0" err="1">
                <a:solidFill>
                  <a:srgbClr val="0000CC"/>
                </a:solidFill>
              </a:rPr>
              <a:t>dài</a:t>
            </a:r>
            <a:r>
              <a:rPr lang="en-US" sz="2800" dirty="0">
                <a:solidFill>
                  <a:srgbClr val="0000CC"/>
                </a:solidFill>
              </a:rPr>
              <a:t> x (km),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19C5F9E-0C45-3A44-6D8B-DFD2713F7283}"/>
              </a:ext>
            </a:extLst>
          </p:cNvPr>
          <p:cNvSpPr txBox="1"/>
          <p:nvPr/>
        </p:nvSpPr>
        <p:spPr>
          <a:xfrm>
            <a:off x="6096000" y="2281402"/>
            <a:ext cx="10839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0000CC"/>
                </a:solidFill>
              </a:rPr>
              <a:t>(x &gt; 0)</a:t>
            </a:r>
          </a:p>
        </p:txBody>
      </p:sp>
    </p:spTree>
    <p:extLst>
      <p:ext uri="{BB962C8B-B14F-4D97-AF65-F5344CB8AC3E}">
        <p14:creationId xmlns:p14="http://schemas.microsoft.com/office/powerpoint/2010/main" val="1722647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6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1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9" grpId="0"/>
      <p:bldP spid="20" grpId="0"/>
      <p:bldP spid="21" grpId="0"/>
      <p:bldP spid="22" grpId="0"/>
      <p:bldP spid="23" grpId="0"/>
      <p:bldP spid="24" grpId="0"/>
      <p:bldP spid="30" grpId="0"/>
      <p:bldP spid="31" grpId="0"/>
      <p:bldP spid="32" grpId="0"/>
      <p:bldP spid="37" grpId="0"/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D0A06A1-40E9-33F9-08F2-5BF15AD038FE}"/>
              </a:ext>
            </a:extLst>
          </p:cNvPr>
          <p:cNvSpPr txBox="1"/>
          <p:nvPr/>
        </p:nvSpPr>
        <p:spPr>
          <a:xfrm>
            <a:off x="3763108" y="586154"/>
            <a:ext cx="35178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0000CC"/>
                </a:solidFill>
              </a:rPr>
              <a:t>TRÒ CHƠI TIẾP SỨC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94F1BE3-2649-8CA2-CF43-7F5AE5B13594}"/>
              </a:ext>
            </a:extLst>
          </p:cNvPr>
          <p:cNvSpPr txBox="1"/>
          <p:nvPr/>
        </p:nvSpPr>
        <p:spPr>
          <a:xfrm>
            <a:off x="4325815" y="1465385"/>
            <a:ext cx="17892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LUẬT CHƠI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F3C218E-50D1-300D-CA3A-1612C0745424}"/>
              </a:ext>
            </a:extLst>
          </p:cNvPr>
          <p:cNvSpPr txBox="1"/>
          <p:nvPr/>
        </p:nvSpPr>
        <p:spPr>
          <a:xfrm>
            <a:off x="1225543" y="2283061"/>
            <a:ext cx="1040374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rgbClr val="0000CC"/>
                </a:solidFill>
              </a:rPr>
              <a:t>Hình</a:t>
            </a:r>
            <a:r>
              <a:rPr lang="en-US" sz="2800" b="1" dirty="0">
                <a:solidFill>
                  <a:srgbClr val="0000CC"/>
                </a:solidFill>
              </a:rPr>
              <a:t> </a:t>
            </a:r>
            <a:r>
              <a:rPr lang="en-US" sz="2800" b="1" dirty="0" err="1">
                <a:solidFill>
                  <a:srgbClr val="0000CC"/>
                </a:solidFill>
              </a:rPr>
              <a:t>thức</a:t>
            </a:r>
            <a:r>
              <a:rPr lang="en-US" sz="2800" b="1" dirty="0">
                <a:solidFill>
                  <a:srgbClr val="0000CC"/>
                </a:solidFill>
              </a:rPr>
              <a:t>: </a:t>
            </a:r>
            <a:r>
              <a:rPr lang="en-US" sz="2800" dirty="0" err="1"/>
              <a:t>Mỗi</a:t>
            </a:r>
            <a:r>
              <a:rPr lang="en-US" sz="2800" dirty="0"/>
              <a:t> </a:t>
            </a:r>
            <a:r>
              <a:rPr lang="en-US" sz="2800" dirty="0" err="1"/>
              <a:t>đội</a:t>
            </a:r>
            <a:r>
              <a:rPr lang="en-US" sz="2800" dirty="0"/>
              <a:t> </a:t>
            </a:r>
            <a:r>
              <a:rPr lang="en-US" sz="2800" dirty="0" err="1"/>
              <a:t>cử</a:t>
            </a:r>
            <a:r>
              <a:rPr lang="en-US" sz="2800" dirty="0"/>
              <a:t> </a:t>
            </a:r>
            <a:r>
              <a:rPr lang="en-US" sz="2800" dirty="0" err="1"/>
              <a:t>ra</a:t>
            </a:r>
            <a:r>
              <a:rPr lang="en-US" sz="2800" dirty="0"/>
              <a:t> 4 </a:t>
            </a:r>
            <a:r>
              <a:rPr lang="en-US" sz="2800" dirty="0" err="1"/>
              <a:t>bạn</a:t>
            </a:r>
            <a:r>
              <a:rPr lang="en-US" sz="2800" dirty="0"/>
              <a:t> </a:t>
            </a:r>
            <a:r>
              <a:rPr lang="en-US" sz="2800" dirty="0" err="1"/>
              <a:t>đại</a:t>
            </a:r>
            <a:r>
              <a:rPr lang="en-US" sz="2800" dirty="0"/>
              <a:t> </a:t>
            </a:r>
            <a:r>
              <a:rPr lang="en-US" sz="2800" dirty="0" err="1"/>
              <a:t>diện</a:t>
            </a:r>
            <a:r>
              <a:rPr lang="en-US" sz="2800" dirty="0"/>
              <a:t> </a:t>
            </a:r>
            <a:r>
              <a:rPr lang="en-US" sz="2800" dirty="0" err="1"/>
              <a:t>chơi</a:t>
            </a:r>
            <a:r>
              <a:rPr lang="en-US" sz="2800" dirty="0"/>
              <a:t> </a:t>
            </a:r>
            <a:r>
              <a:rPr lang="en-US" sz="2800" dirty="0" err="1"/>
              <a:t>tiếp</a:t>
            </a:r>
            <a:r>
              <a:rPr lang="en-US" sz="2800" dirty="0"/>
              <a:t> </a:t>
            </a:r>
            <a:r>
              <a:rPr lang="en-US" sz="2800" dirty="0" err="1"/>
              <a:t>sức</a:t>
            </a:r>
            <a:endParaRPr lang="en-US" sz="2800" dirty="0"/>
          </a:p>
          <a:p>
            <a:r>
              <a:rPr lang="en-US" sz="2800" b="1" dirty="0" err="1">
                <a:solidFill>
                  <a:srgbClr val="0000CC"/>
                </a:solidFill>
              </a:rPr>
              <a:t>Thời</a:t>
            </a:r>
            <a:r>
              <a:rPr lang="en-US" sz="2800" b="1" dirty="0">
                <a:solidFill>
                  <a:srgbClr val="0000CC"/>
                </a:solidFill>
              </a:rPr>
              <a:t> </a:t>
            </a:r>
            <a:r>
              <a:rPr lang="en-US" sz="2800" b="1" dirty="0" err="1">
                <a:solidFill>
                  <a:srgbClr val="0000CC"/>
                </a:solidFill>
              </a:rPr>
              <a:t>gian</a:t>
            </a:r>
            <a:r>
              <a:rPr lang="en-US" sz="2800" b="1" dirty="0">
                <a:solidFill>
                  <a:srgbClr val="0000CC"/>
                </a:solidFill>
              </a:rPr>
              <a:t> : </a:t>
            </a:r>
            <a:r>
              <a:rPr lang="en-US" sz="2800" dirty="0"/>
              <a:t>2 </a:t>
            </a:r>
            <a:r>
              <a:rPr lang="en-US" sz="2800" dirty="0" err="1"/>
              <a:t>phút</a:t>
            </a:r>
            <a:endParaRPr lang="en-US" sz="2800" dirty="0"/>
          </a:p>
          <a:p>
            <a:r>
              <a:rPr lang="en-US" sz="2800" b="1" dirty="0" err="1">
                <a:solidFill>
                  <a:srgbClr val="0000CC"/>
                </a:solidFill>
              </a:rPr>
              <a:t>Yêu</a:t>
            </a:r>
            <a:r>
              <a:rPr lang="en-US" sz="2800" b="1" dirty="0">
                <a:solidFill>
                  <a:srgbClr val="0000CC"/>
                </a:solidFill>
              </a:rPr>
              <a:t> </a:t>
            </a:r>
            <a:r>
              <a:rPr lang="en-US" sz="2800" b="1" dirty="0" err="1">
                <a:solidFill>
                  <a:srgbClr val="0000CC"/>
                </a:solidFill>
              </a:rPr>
              <a:t>cầu</a:t>
            </a:r>
            <a:r>
              <a:rPr lang="en-US" sz="2800" b="1" dirty="0">
                <a:solidFill>
                  <a:srgbClr val="0000CC"/>
                </a:solidFill>
              </a:rPr>
              <a:t>: </a:t>
            </a:r>
            <a:r>
              <a:rPr lang="en-US" sz="2800" dirty="0" err="1"/>
              <a:t>Điền</a:t>
            </a:r>
            <a:r>
              <a:rPr lang="en-US" sz="2800" dirty="0"/>
              <a:t> </a:t>
            </a:r>
            <a:r>
              <a:rPr lang="en-US" sz="2800" dirty="0" err="1"/>
              <a:t>biểu</a:t>
            </a:r>
            <a:r>
              <a:rPr lang="en-US" sz="2800" dirty="0"/>
              <a:t> </a:t>
            </a:r>
            <a:r>
              <a:rPr lang="en-US" sz="2800" dirty="0" err="1"/>
              <a:t>thức</a:t>
            </a:r>
            <a:r>
              <a:rPr lang="en-US" sz="2800" dirty="0"/>
              <a:t> </a:t>
            </a:r>
            <a:r>
              <a:rPr lang="en-US" sz="2800" dirty="0" err="1"/>
              <a:t>thích</a:t>
            </a:r>
            <a:r>
              <a:rPr lang="en-US" sz="2800" dirty="0"/>
              <a:t> </a:t>
            </a:r>
            <a:r>
              <a:rPr lang="en-US" sz="2800" dirty="0" err="1"/>
              <a:t>hợp</a:t>
            </a:r>
            <a:r>
              <a:rPr lang="en-US" sz="2800" dirty="0"/>
              <a:t> </a:t>
            </a:r>
            <a:r>
              <a:rPr lang="en-US" sz="2800" dirty="0" err="1"/>
              <a:t>vào</a:t>
            </a:r>
            <a:r>
              <a:rPr lang="en-US" sz="2800" dirty="0"/>
              <a:t> </a:t>
            </a:r>
            <a:r>
              <a:rPr lang="en-US" sz="2800" dirty="0" err="1"/>
              <a:t>chỗ</a:t>
            </a:r>
            <a:r>
              <a:rPr lang="en-US" sz="2800" dirty="0"/>
              <a:t> </a:t>
            </a:r>
            <a:r>
              <a:rPr lang="en-US" sz="2800" dirty="0" err="1"/>
              <a:t>trống</a:t>
            </a:r>
            <a:r>
              <a:rPr lang="en-US" sz="2800" dirty="0"/>
              <a:t>.</a:t>
            </a:r>
          </a:p>
          <a:p>
            <a:r>
              <a:rPr lang="en-US" sz="2800" b="1" dirty="0" err="1">
                <a:solidFill>
                  <a:srgbClr val="0000CC"/>
                </a:solidFill>
              </a:rPr>
              <a:t>Cách</a:t>
            </a:r>
            <a:r>
              <a:rPr lang="en-US" sz="2800" b="1" dirty="0">
                <a:solidFill>
                  <a:srgbClr val="0000CC"/>
                </a:solidFill>
              </a:rPr>
              <a:t> </a:t>
            </a:r>
            <a:r>
              <a:rPr lang="en-US" sz="2800" b="1" dirty="0" err="1">
                <a:solidFill>
                  <a:srgbClr val="0000CC"/>
                </a:solidFill>
              </a:rPr>
              <a:t>tính</a:t>
            </a:r>
            <a:r>
              <a:rPr lang="en-US" sz="2800" b="1" dirty="0">
                <a:solidFill>
                  <a:srgbClr val="0000CC"/>
                </a:solidFill>
              </a:rPr>
              <a:t> </a:t>
            </a:r>
            <a:r>
              <a:rPr lang="en-US" sz="2800" b="1" dirty="0" err="1">
                <a:solidFill>
                  <a:srgbClr val="0000CC"/>
                </a:solidFill>
              </a:rPr>
              <a:t>điểm</a:t>
            </a:r>
            <a:r>
              <a:rPr lang="en-US" sz="2800" b="1" dirty="0">
                <a:solidFill>
                  <a:srgbClr val="0000CC"/>
                </a:solidFill>
              </a:rPr>
              <a:t>: </a:t>
            </a:r>
            <a:r>
              <a:rPr lang="en-US" sz="2800" dirty="0" err="1"/>
              <a:t>Mỗi</a:t>
            </a:r>
            <a:r>
              <a:rPr lang="en-US" sz="2800" dirty="0"/>
              <a:t> </a:t>
            </a:r>
            <a:r>
              <a:rPr lang="en-US" sz="2800" dirty="0" err="1"/>
              <a:t>câu</a:t>
            </a:r>
            <a:r>
              <a:rPr lang="en-US" sz="2800" dirty="0"/>
              <a:t> </a:t>
            </a:r>
            <a:r>
              <a:rPr lang="en-US" sz="2800" dirty="0" err="1"/>
              <a:t>trả</a:t>
            </a:r>
            <a:r>
              <a:rPr lang="en-US" sz="2800" dirty="0"/>
              <a:t> </a:t>
            </a:r>
            <a:r>
              <a:rPr lang="en-US" sz="2800" dirty="0" err="1"/>
              <a:t>lời</a:t>
            </a:r>
            <a:r>
              <a:rPr lang="en-US" sz="2800" dirty="0"/>
              <a:t> </a:t>
            </a:r>
            <a:r>
              <a:rPr lang="en-US" sz="2800" dirty="0" err="1"/>
              <a:t>đúng</a:t>
            </a:r>
            <a:r>
              <a:rPr lang="en-US" sz="2800" dirty="0"/>
              <a:t> </a:t>
            </a:r>
            <a:r>
              <a:rPr lang="en-US" sz="2800" dirty="0" err="1"/>
              <a:t>được</a:t>
            </a:r>
            <a:r>
              <a:rPr lang="en-US" sz="2800" dirty="0"/>
              <a:t> 2 </a:t>
            </a:r>
            <a:r>
              <a:rPr lang="en-US" sz="2800" dirty="0" err="1"/>
              <a:t>điểm</a:t>
            </a:r>
            <a:r>
              <a:rPr lang="en-US" sz="2800" dirty="0"/>
              <a:t>. </a:t>
            </a:r>
            <a:r>
              <a:rPr lang="en-US" sz="2800" dirty="0" err="1"/>
              <a:t>Đội</a:t>
            </a:r>
            <a:r>
              <a:rPr lang="en-US" sz="2800" dirty="0"/>
              <a:t> </a:t>
            </a:r>
            <a:r>
              <a:rPr lang="en-US" sz="2800" dirty="0" err="1"/>
              <a:t>làm</a:t>
            </a:r>
            <a:r>
              <a:rPr lang="en-US" sz="2800" dirty="0"/>
              <a:t> </a:t>
            </a:r>
            <a:r>
              <a:rPr lang="en-US" sz="2800" dirty="0" err="1"/>
              <a:t>xong</a:t>
            </a:r>
            <a:r>
              <a:rPr lang="en-US" sz="2800" dirty="0"/>
              <a:t> </a:t>
            </a:r>
            <a:r>
              <a:rPr lang="en-US" sz="2800" dirty="0" err="1"/>
              <a:t>trước</a:t>
            </a:r>
            <a:r>
              <a:rPr lang="en-US" sz="2800" dirty="0"/>
              <a:t> </a:t>
            </a:r>
            <a:r>
              <a:rPr lang="en-US" sz="2800" dirty="0" err="1"/>
              <a:t>được</a:t>
            </a:r>
            <a:r>
              <a:rPr lang="en-US" sz="2800" dirty="0"/>
              <a:t> </a:t>
            </a:r>
            <a:r>
              <a:rPr lang="en-US" sz="2800" dirty="0" err="1"/>
              <a:t>thưởng</a:t>
            </a:r>
            <a:r>
              <a:rPr lang="en-US" sz="2800" dirty="0"/>
              <a:t> 2 </a:t>
            </a:r>
            <a:r>
              <a:rPr lang="en-US" sz="2800" dirty="0" err="1"/>
              <a:t>điểm</a:t>
            </a:r>
            <a:r>
              <a:rPr lang="en-US" sz="2800" dirty="0"/>
              <a:t>. </a:t>
            </a:r>
            <a:r>
              <a:rPr lang="en-US" sz="2800" dirty="0" err="1"/>
              <a:t>Đội</a:t>
            </a:r>
            <a:r>
              <a:rPr lang="en-US" sz="2800" dirty="0"/>
              <a:t> vi </a:t>
            </a:r>
            <a:r>
              <a:rPr lang="en-US" sz="2800" dirty="0" err="1"/>
              <a:t>phạm</a:t>
            </a:r>
            <a:r>
              <a:rPr lang="en-US" sz="2800" dirty="0"/>
              <a:t> </a:t>
            </a:r>
            <a:r>
              <a:rPr lang="en-US" sz="2800" dirty="0" err="1"/>
              <a:t>luật</a:t>
            </a:r>
            <a:r>
              <a:rPr lang="en-US" sz="2800" dirty="0"/>
              <a:t> </a:t>
            </a:r>
            <a:r>
              <a:rPr lang="en-US" sz="2800" dirty="0" err="1"/>
              <a:t>chơi</a:t>
            </a:r>
            <a:r>
              <a:rPr lang="en-US" sz="2800" dirty="0"/>
              <a:t> </a:t>
            </a:r>
            <a:r>
              <a:rPr lang="en-US" sz="2800" dirty="0" err="1"/>
              <a:t>bị</a:t>
            </a:r>
            <a:r>
              <a:rPr lang="en-US" sz="2800" dirty="0"/>
              <a:t> </a:t>
            </a:r>
            <a:r>
              <a:rPr lang="en-US" sz="2800" dirty="0" err="1"/>
              <a:t>trừ</a:t>
            </a:r>
            <a:r>
              <a:rPr lang="en-US" sz="2800" dirty="0"/>
              <a:t> 1 </a:t>
            </a:r>
            <a:r>
              <a:rPr lang="en-US" sz="2800" dirty="0" err="1"/>
              <a:t>điểm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13554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35222" y="508590"/>
            <a:ext cx="6077537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sz="24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DẠNG 3: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endParaRPr lang="en-US" sz="2400" b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sz="24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6: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 .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lúc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ô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tô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tốc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tốc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10km/h,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30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phút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gặp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tốc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quãng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AB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dài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135 km.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6120036" y="1025295"/>
            <a:ext cx="25758" cy="56023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135224" y="3373218"/>
            <a:ext cx="36962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*) </a:t>
            </a:r>
            <a:r>
              <a:rPr lang="en-US" sz="2400" b="1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Tóm</a:t>
            </a:r>
            <a:r>
              <a:rPr lang="en-US" sz="24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tắt</a:t>
            </a:r>
            <a:r>
              <a:rPr lang="en-US" sz="24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258167" y="212324"/>
            <a:ext cx="5777696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u="sng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200" b="1" u="sng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u="sng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n-US" sz="2200" b="1" u="sng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en-US" sz="2200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en-US" sz="22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sz="22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tốc</a:t>
            </a:r>
            <a:r>
              <a:rPr lang="en-US" sz="22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2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2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xe</a:t>
            </a:r>
            <a:r>
              <a:rPr lang="en-US" sz="22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sz="22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2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sz="2200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2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 </a:t>
            </a:r>
            <a:r>
              <a:rPr lang="en-US" sz="2200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2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x km/h  (ĐK: x &gt; 0)</a:t>
            </a:r>
          </a:p>
          <a:p>
            <a:r>
              <a:rPr lang="en-US" sz="2200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sz="22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tốc</a:t>
            </a:r>
            <a:r>
              <a:rPr lang="en-US" sz="22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2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2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ô </a:t>
            </a:r>
            <a:r>
              <a:rPr lang="en-US" sz="2200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tô</a:t>
            </a:r>
            <a:r>
              <a:rPr lang="en-US" sz="22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2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 </a:t>
            </a:r>
            <a:r>
              <a:rPr lang="en-US" sz="2200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2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sz="2200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2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x + 10 (km/h)   </a:t>
            </a:r>
          </a:p>
          <a:p>
            <a:r>
              <a:rPr lang="en-US" sz="2200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Quãng</a:t>
            </a:r>
            <a:r>
              <a:rPr lang="en-US" sz="22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2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xe</a:t>
            </a:r>
            <a:r>
              <a:rPr lang="en-US" sz="22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sz="22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2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2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1,5h </a:t>
            </a:r>
            <a:r>
              <a:rPr lang="en-US" sz="2200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2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1,5x (km)</a:t>
            </a:r>
          </a:p>
          <a:p>
            <a:r>
              <a:rPr lang="en-US" sz="2200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Quãng</a:t>
            </a:r>
            <a:r>
              <a:rPr lang="en-US" sz="22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2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ô </a:t>
            </a:r>
            <a:r>
              <a:rPr lang="en-US" sz="2200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tô</a:t>
            </a:r>
            <a:r>
              <a:rPr lang="en-US" sz="22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2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2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1,5h </a:t>
            </a:r>
            <a:r>
              <a:rPr lang="en-US" sz="2200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2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1,5(x + 10) (km)</a:t>
            </a:r>
          </a:p>
          <a:p>
            <a:r>
              <a:rPr lang="en-US" sz="22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+) Hai </a:t>
            </a:r>
            <a:r>
              <a:rPr lang="en-US" sz="2200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xe</a:t>
            </a:r>
            <a:r>
              <a:rPr lang="en-US" sz="22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2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ngược</a:t>
            </a:r>
            <a:r>
              <a:rPr lang="en-US" sz="22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chiều</a:t>
            </a:r>
            <a:r>
              <a:rPr lang="en-US" sz="22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gặp</a:t>
            </a:r>
            <a:r>
              <a:rPr lang="en-US" sz="22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22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nên</a:t>
            </a:r>
            <a:r>
              <a:rPr lang="en-US" sz="22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tổng</a:t>
            </a:r>
            <a:r>
              <a:rPr lang="en-US" sz="22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quãng</a:t>
            </a:r>
            <a:r>
              <a:rPr lang="en-US" sz="22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2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2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xe</a:t>
            </a:r>
            <a:r>
              <a:rPr lang="en-US" sz="22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2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2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2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quãng</a:t>
            </a:r>
            <a:r>
              <a:rPr lang="en-US" sz="22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2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AB </a:t>
            </a:r>
            <a:r>
              <a:rPr lang="en-US" sz="2200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dài</a:t>
            </a:r>
            <a:r>
              <a:rPr lang="en-US" sz="22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135 km, ta </a:t>
            </a:r>
            <a:r>
              <a:rPr lang="en-US" sz="2200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2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PT :</a:t>
            </a:r>
          </a:p>
          <a:p>
            <a:r>
              <a:rPr lang="en-US" sz="22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1,5x +1,5(x + 10) = 135</a:t>
            </a:r>
          </a:p>
          <a:p>
            <a:pPr marL="342900" indent="-342900">
              <a:buFont typeface="Wingdings" panose="05000000000000000000" pitchFamily="2" charset="2"/>
              <a:buChar char="ó"/>
            </a:pPr>
            <a:r>
              <a:rPr lang="en-US" sz="22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1,5x +1,5x + 15 = 135</a:t>
            </a:r>
          </a:p>
          <a:p>
            <a:pPr marL="342900" indent="-342900">
              <a:buFont typeface="Wingdings" panose="05000000000000000000" pitchFamily="2" charset="2"/>
              <a:buChar char="ó"/>
            </a:pPr>
            <a:r>
              <a:rPr lang="en-US" sz="22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3x + 15= 135</a:t>
            </a:r>
          </a:p>
          <a:p>
            <a:pPr marL="342900" indent="-342900">
              <a:buFont typeface="Wingdings" panose="05000000000000000000" pitchFamily="2" charset="2"/>
              <a:buChar char="ó"/>
            </a:pPr>
            <a:r>
              <a:rPr lang="en-US" sz="22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3x = 135 – 15</a:t>
            </a:r>
          </a:p>
          <a:p>
            <a:pPr marL="342900" indent="-342900">
              <a:buFont typeface="Wingdings" panose="05000000000000000000" pitchFamily="2" charset="2"/>
              <a:buChar char="ó"/>
            </a:pPr>
            <a:r>
              <a:rPr lang="en-US" sz="22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3x = 120</a:t>
            </a:r>
          </a:p>
          <a:p>
            <a:pPr marL="342900" indent="-342900">
              <a:buFont typeface="Wingdings" panose="05000000000000000000" pitchFamily="2" charset="2"/>
              <a:buChar char="ó"/>
            </a:pPr>
            <a:r>
              <a:rPr lang="en-US" sz="22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x = 40</a:t>
            </a:r>
          </a:p>
          <a:p>
            <a:r>
              <a:rPr lang="en-US" sz="2200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Vậy</a:t>
            </a:r>
            <a:r>
              <a:rPr lang="en-US" sz="22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2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sz="22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tốc</a:t>
            </a:r>
            <a:r>
              <a:rPr lang="en-US" sz="22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2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2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xe</a:t>
            </a:r>
            <a:r>
              <a:rPr lang="en-US" sz="22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sz="22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200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2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40 km/h</a:t>
            </a:r>
          </a:p>
          <a:p>
            <a:r>
              <a:rPr lang="en-US" sz="22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sz="22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tốc</a:t>
            </a:r>
            <a:r>
              <a:rPr lang="en-US" sz="22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2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2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ô </a:t>
            </a:r>
            <a:r>
              <a:rPr lang="en-US" sz="2200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tô</a:t>
            </a:r>
            <a:r>
              <a:rPr lang="en-US" sz="22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2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40 + 10 = 50 km/h	 </a:t>
            </a:r>
          </a:p>
          <a:p>
            <a:endParaRPr lang="en-US" sz="2200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endParaRPr lang="en-US" sz="2200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Wingdings" panose="05000000000000000000" pitchFamily="2" charset="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385558" y="5223999"/>
            <a:ext cx="21799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Thoả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mãn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ĐK)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0060626"/>
              </p:ext>
            </p:extLst>
          </p:nvPr>
        </p:nvGraphicFramePr>
        <p:xfrm>
          <a:off x="135222" y="4503300"/>
          <a:ext cx="5956485" cy="150290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271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457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06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30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0313"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rgbClr val="0033C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rgbClr val="0033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rgbClr val="0033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rgbClr val="0033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0313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rgbClr val="0033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CĐ</a:t>
                      </a:r>
                      <a:r>
                        <a:rPr lang="en-US" sz="2400" baseline="0" dirty="0">
                          <a:solidFill>
                            <a:srgbClr val="0033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aseline="0" dirty="0" err="1">
                          <a:solidFill>
                            <a:srgbClr val="0033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xe</a:t>
                      </a:r>
                      <a:r>
                        <a:rPr lang="en-US" sz="2400" baseline="0" dirty="0">
                          <a:solidFill>
                            <a:srgbClr val="0033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aseline="0" dirty="0" err="1">
                          <a:solidFill>
                            <a:srgbClr val="0033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máy</a:t>
                      </a:r>
                      <a:endParaRPr lang="en-US" sz="2400" baseline="0" dirty="0">
                        <a:solidFill>
                          <a:srgbClr val="0033C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rgbClr val="0033C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rgbClr val="0033C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rgbClr val="0033C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8503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rgbClr val="0033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CĐ</a:t>
                      </a:r>
                      <a:r>
                        <a:rPr lang="en-US" sz="2400" baseline="0" dirty="0">
                          <a:solidFill>
                            <a:srgbClr val="0033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ô </a:t>
                      </a:r>
                      <a:r>
                        <a:rPr lang="en-US" sz="2400" baseline="0" dirty="0" err="1">
                          <a:solidFill>
                            <a:srgbClr val="0033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tô</a:t>
                      </a:r>
                      <a:endParaRPr lang="en-US" sz="2400" dirty="0">
                        <a:solidFill>
                          <a:srgbClr val="0033C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rgbClr val="0033C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rgbClr val="0033C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rgbClr val="0033C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680281" y="6181970"/>
            <a:ext cx="39689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PT:  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1,5x + 1,5(x + 10) = 135</a:t>
            </a:r>
          </a:p>
          <a:p>
            <a:r>
              <a:rPr lang="en-US" sz="24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cxnSp>
        <p:nvCxnSpPr>
          <p:cNvPr id="15" name="Straight Connector 14"/>
          <p:cNvCxnSpPr/>
          <p:nvPr/>
        </p:nvCxnSpPr>
        <p:spPr>
          <a:xfrm flipH="1" flipV="1">
            <a:off x="2665927" y="3680565"/>
            <a:ext cx="3116687" cy="1288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2253803" y="3603292"/>
            <a:ext cx="3992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782614" y="3734660"/>
            <a:ext cx="3992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</a:t>
            </a:r>
          </a:p>
        </p:txBody>
      </p:sp>
      <p:cxnSp>
        <p:nvCxnSpPr>
          <p:cNvPr id="33" name="Straight Connector 32"/>
          <p:cNvCxnSpPr>
            <a:stCxn id="6" idx="3"/>
          </p:cNvCxnSpPr>
          <p:nvPr/>
        </p:nvCxnSpPr>
        <p:spPr>
          <a:xfrm>
            <a:off x="3831461" y="3604051"/>
            <a:ext cx="12879" cy="18390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>
            <a:stCxn id="6" idx="3"/>
            <a:endCxn id="6" idx="3"/>
          </p:cNvCxnSpPr>
          <p:nvPr/>
        </p:nvCxnSpPr>
        <p:spPr>
          <a:xfrm>
            <a:off x="3831461" y="3604051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3692365" y="3159794"/>
            <a:ext cx="3992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3127446" y="4009423"/>
            <a:ext cx="9968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1,5h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472812" y="3685867"/>
            <a:ext cx="9968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1,5h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2248655" y="5429888"/>
            <a:ext cx="15892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1,5(x + 10) </a:t>
            </a:r>
            <a:endParaRPr lang="en-US" sz="2400" b="1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5211876" y="4923597"/>
            <a:ext cx="6398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1,5</a:t>
            </a:r>
            <a:endParaRPr lang="en-US" sz="2400" b="1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952514" y="5420745"/>
            <a:ext cx="10287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 + 10 </a:t>
            </a:r>
            <a:endParaRPr lang="en-US" sz="2400" b="1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248082" y="4895494"/>
            <a:ext cx="6027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endParaRPr lang="en-US" sz="2400" b="1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626530" y="4918736"/>
            <a:ext cx="10575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1,5x</a:t>
            </a:r>
            <a:endParaRPr lang="en-US" sz="2400" b="1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223431" y="5420744"/>
            <a:ext cx="6398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1,5</a:t>
            </a:r>
            <a:endParaRPr lang="en-US" sz="2400" b="1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0BF2B710-E748-6CE1-9A03-748EE5B60F5A}"/>
              </a:ext>
            </a:extLst>
          </p:cNvPr>
          <p:cNvCxnSpPr>
            <a:cxnSpLocks/>
          </p:cNvCxnSpPr>
          <p:nvPr/>
        </p:nvCxnSpPr>
        <p:spPr>
          <a:xfrm>
            <a:off x="2667562" y="4009423"/>
            <a:ext cx="1139063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E6879945-1DDB-65B4-2816-6B4919138017}"/>
              </a:ext>
            </a:extLst>
          </p:cNvPr>
          <p:cNvCxnSpPr>
            <a:cxnSpLocks/>
          </p:cNvCxnSpPr>
          <p:nvPr/>
        </p:nvCxnSpPr>
        <p:spPr>
          <a:xfrm flipH="1" flipV="1">
            <a:off x="3806625" y="4009423"/>
            <a:ext cx="2003465" cy="1097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92574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00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00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500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500"/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500"/>
                                        <p:tgtEl>
                                          <p:spTgt spid="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4" dur="500"/>
                                        <p:tgtEl>
                                          <p:spTgt spid="1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500"/>
                                        <p:tgtEl>
                                          <p:spTgt spid="1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  <p:bldP spid="19" grpId="0"/>
      <p:bldP spid="30" grpId="0"/>
      <p:bldP spid="31" grpId="0"/>
      <p:bldP spid="36" grpId="0"/>
      <p:bldP spid="42" grpId="0"/>
      <p:bldP spid="43" grpId="0"/>
      <p:bldP spid="44" grpId="0"/>
      <p:bldP spid="46" grpId="0"/>
      <p:bldP spid="47" grpId="0"/>
      <p:bldP spid="48" grpId="0"/>
      <p:bldP spid="49" grpId="0"/>
      <p:bldP spid="5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0" y="160420"/>
            <a:ext cx="9144000" cy="156966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7: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Lúc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xe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khởi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A. 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Sau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ô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cũng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A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tốc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lớn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tốc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xe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20km/h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xe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gặp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lúc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30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phút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xe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gặp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A bao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nhiêu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km?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8069693"/>
              </p:ext>
            </p:extLst>
          </p:nvPr>
        </p:nvGraphicFramePr>
        <p:xfrm>
          <a:off x="1584198" y="1908326"/>
          <a:ext cx="8855203" cy="145249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686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09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8094"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6096000" y="2065420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tốc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(km/h)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657600" y="1989220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(h)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153400" y="1989221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Quãng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(km)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801570" y="2522620"/>
            <a:ext cx="16274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Xe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máy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915064" y="2903620"/>
            <a:ext cx="828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Times New Roman" pitchFamily="18" charset="0"/>
                <a:cs typeface="Times New Roman" pitchFamily="18" charset="0"/>
              </a:rPr>
              <a:t>Ô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tô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92156" y="2446420"/>
            <a:ext cx="12132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3,5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815956" y="2903620"/>
            <a:ext cx="12132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2,5</a:t>
            </a:r>
          </a:p>
        </p:txBody>
      </p:sp>
      <p:sp>
        <p:nvSpPr>
          <p:cNvPr id="6" name="Right Arrow 5"/>
          <p:cNvSpPr/>
          <p:nvPr/>
        </p:nvSpPr>
        <p:spPr>
          <a:xfrm rot="5400000">
            <a:off x="5676483" y="4702761"/>
            <a:ext cx="527033" cy="754796"/>
          </a:xfrm>
          <a:prstGeom prst="right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6330556" y="2446420"/>
            <a:ext cx="12132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x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482956" y="2884510"/>
            <a:ext cx="12132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x+20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692756" y="2446420"/>
            <a:ext cx="12132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3,5.x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464156" y="2884510"/>
            <a:ext cx="15942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2,5.(x+20)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800599" y="5438275"/>
            <a:ext cx="41669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3,5.x = 2,5.(x+20)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828800" y="3826042"/>
            <a:ext cx="2133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/>
              <a:t>Mối</a:t>
            </a:r>
            <a:r>
              <a:rPr lang="en-US" sz="2000" b="1" dirty="0"/>
              <a:t> </a:t>
            </a:r>
            <a:r>
              <a:rPr lang="en-US" sz="2000" b="1" dirty="0" err="1"/>
              <a:t>quan</a:t>
            </a:r>
            <a:r>
              <a:rPr lang="en-US" sz="2000" b="1" dirty="0"/>
              <a:t> </a:t>
            </a:r>
            <a:r>
              <a:rPr lang="en-US" sz="2000" b="1" dirty="0" err="1"/>
              <a:t>hệ</a:t>
            </a:r>
            <a:r>
              <a:rPr lang="en-US" sz="2000" b="1" dirty="0"/>
              <a:t>: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572000" y="3617803"/>
            <a:ext cx="32766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v</a:t>
            </a:r>
            <a:r>
              <a:rPr lang="en-US" dirty="0"/>
              <a:t>(ô </a:t>
            </a:r>
            <a:r>
              <a:rPr lang="en-US" dirty="0" err="1"/>
              <a:t>tô</a:t>
            </a:r>
            <a:r>
              <a:rPr lang="en-US" dirty="0"/>
              <a:t>) = </a:t>
            </a:r>
            <a:r>
              <a:rPr lang="en-US" sz="3200" dirty="0"/>
              <a:t>v </a:t>
            </a:r>
            <a:r>
              <a:rPr lang="en-US" dirty="0"/>
              <a:t>(</a:t>
            </a:r>
            <a:r>
              <a:rPr lang="en-US" dirty="0" err="1"/>
              <a:t>xe</a:t>
            </a:r>
            <a:r>
              <a:rPr lang="en-US" dirty="0"/>
              <a:t> </a:t>
            </a:r>
            <a:r>
              <a:rPr lang="en-US" dirty="0" err="1"/>
              <a:t>máy</a:t>
            </a:r>
            <a:r>
              <a:rPr lang="en-US" dirty="0"/>
              <a:t>) + 20</a:t>
            </a:r>
          </a:p>
          <a:p>
            <a:endParaRPr lang="en-US" dirty="0"/>
          </a:p>
        </p:txBody>
      </p:sp>
      <p:cxnSp>
        <p:nvCxnSpPr>
          <p:cNvPr id="29" name="Straight Arrow Connector 28"/>
          <p:cNvCxnSpPr/>
          <p:nvPr/>
        </p:nvCxnSpPr>
        <p:spPr>
          <a:xfrm flipV="1">
            <a:off x="3810000" y="3978443"/>
            <a:ext cx="838200" cy="4765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3810000" y="4026098"/>
            <a:ext cx="838200" cy="45347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4610100" y="3984339"/>
            <a:ext cx="32766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r>
              <a:rPr lang="en-US" sz="2800" dirty="0"/>
              <a:t>S</a:t>
            </a:r>
            <a:r>
              <a:rPr lang="en-US" dirty="0"/>
              <a:t> (ô </a:t>
            </a:r>
            <a:r>
              <a:rPr lang="en-US" dirty="0" err="1"/>
              <a:t>tô</a:t>
            </a:r>
            <a:r>
              <a:rPr lang="en-US" dirty="0"/>
              <a:t>)  = </a:t>
            </a:r>
            <a:r>
              <a:rPr lang="en-US" sz="2800" dirty="0"/>
              <a:t>S</a:t>
            </a:r>
            <a:r>
              <a:rPr lang="en-US" dirty="0"/>
              <a:t> (</a:t>
            </a:r>
            <a:r>
              <a:rPr lang="en-US" dirty="0" err="1"/>
              <a:t>xe</a:t>
            </a:r>
            <a:r>
              <a:rPr lang="en-US" dirty="0"/>
              <a:t> </a:t>
            </a:r>
            <a:r>
              <a:rPr lang="en-US" dirty="0" err="1"/>
              <a:t>máy</a:t>
            </a:r>
            <a:r>
              <a:rPr lang="en-US" dirty="0"/>
              <a:t>) </a:t>
            </a:r>
          </a:p>
        </p:txBody>
      </p:sp>
    </p:spTree>
    <p:extLst>
      <p:ext uri="{BB962C8B-B14F-4D97-AF65-F5344CB8AC3E}">
        <p14:creationId xmlns:p14="http://schemas.microsoft.com/office/powerpoint/2010/main" val="113597996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5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25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25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25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25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25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6" grpId="0" animBg="1"/>
      <p:bldP spid="27" grpId="0"/>
      <p:bldP spid="28" grpId="0"/>
      <p:bldP spid="3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12C2974-8CE6-1464-3AE9-35331AACE337}"/>
              </a:ext>
            </a:extLst>
          </p:cNvPr>
          <p:cNvSpPr txBox="1"/>
          <p:nvPr/>
        </p:nvSpPr>
        <p:spPr>
          <a:xfrm>
            <a:off x="803055" y="1337480"/>
            <a:ext cx="1058588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8</a:t>
            </a:r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rằng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thêm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bên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trái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thêm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bên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72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đơn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endParaRPr lang="en-US" sz="2800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09FF993-2712-F18A-0A11-0F0DBAB8E1A9}"/>
              </a:ext>
            </a:extLst>
          </p:cNvPr>
          <p:cNvSpPr txBox="1"/>
          <p:nvPr/>
        </p:nvSpPr>
        <p:spPr>
          <a:xfrm>
            <a:off x="634561" y="516899"/>
            <a:ext cx="718560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u="sng" dirty="0">
                <a:solidFill>
                  <a:srgbClr val="FF0000"/>
                </a:solidFill>
                <a:latin typeface="Arial" panose="020B0604020202020204" pitchFamily="34" charset="0"/>
              </a:rPr>
              <a:t>DẠNG 4:</a:t>
            </a:r>
            <a:r>
              <a:rPr lang="en-US" sz="2800" b="1" dirty="0">
                <a:solidFill>
                  <a:srgbClr val="0033CC"/>
                </a:solidFill>
                <a:latin typeface="Arial" panose="020B0604020202020204" pitchFamily="34" charset="0"/>
              </a:rPr>
              <a:t> </a:t>
            </a:r>
            <a:r>
              <a:rPr lang="vi-VN" sz="2800" b="1" dirty="0">
                <a:solidFill>
                  <a:srgbClr val="0033CC"/>
                </a:solidFill>
                <a:latin typeface="Arial" panose="020B0604020202020204" pitchFamily="34" charset="0"/>
              </a:rPr>
              <a:t>Toán </a:t>
            </a:r>
            <a:r>
              <a:rPr lang="en-US" sz="2800" b="1" dirty="0" err="1">
                <a:solidFill>
                  <a:srgbClr val="0033CC"/>
                </a:solidFill>
                <a:latin typeface="Arial" panose="020B0604020202020204" pitchFamily="34" charset="0"/>
              </a:rPr>
              <a:t>về</a:t>
            </a:r>
            <a:r>
              <a:rPr lang="en-US" sz="2800" b="1" dirty="0">
                <a:solidFill>
                  <a:srgbClr val="0033CC"/>
                </a:solidFill>
                <a:latin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33CC"/>
                </a:solidFill>
                <a:latin typeface="Arial" panose="020B0604020202020204" pitchFamily="34" charset="0"/>
              </a:rPr>
              <a:t>quan</a:t>
            </a:r>
            <a:r>
              <a:rPr lang="en-US" sz="2800" b="1" dirty="0">
                <a:solidFill>
                  <a:srgbClr val="0033CC"/>
                </a:solidFill>
                <a:latin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33CC"/>
                </a:solidFill>
                <a:latin typeface="Arial" panose="020B0604020202020204" pitchFamily="34" charset="0"/>
              </a:rPr>
              <a:t>hệ</a:t>
            </a:r>
            <a:r>
              <a:rPr lang="en-US" sz="2800" b="1" dirty="0">
                <a:solidFill>
                  <a:srgbClr val="0033CC"/>
                </a:solidFill>
                <a:latin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33CC"/>
                </a:solidFill>
                <a:latin typeface="Arial" panose="020B0604020202020204" pitchFamily="34" charset="0"/>
              </a:rPr>
              <a:t>các</a:t>
            </a:r>
            <a:r>
              <a:rPr lang="en-US" sz="2800" b="1" dirty="0">
                <a:solidFill>
                  <a:srgbClr val="0033CC"/>
                </a:solidFill>
                <a:latin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33CC"/>
                </a:solidFill>
                <a:latin typeface="Arial" panose="020B0604020202020204" pitchFamily="34" charset="0"/>
              </a:rPr>
              <a:t>số</a:t>
            </a:r>
            <a:r>
              <a:rPr lang="en-US" sz="2800" b="1" dirty="0">
                <a:solidFill>
                  <a:srgbClr val="0033CC"/>
                </a:solidFill>
                <a:latin typeface="Arial" panose="020B0604020202020204" pitchFamily="34" charset="0"/>
              </a:rPr>
              <a:t>:</a:t>
            </a:r>
            <a:endParaRPr lang="en-US" sz="28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1B18310-D036-A5C8-EBF3-7D640406B9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0709835"/>
              </p:ext>
            </p:extLst>
          </p:nvPr>
        </p:nvGraphicFramePr>
        <p:xfrm>
          <a:off x="634561" y="3429000"/>
          <a:ext cx="11091195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27839">
                  <a:extLst>
                    <a:ext uri="{9D8B030D-6E8A-4147-A177-3AD203B41FA5}">
                      <a16:colId xmlns:a16="http://schemas.microsoft.com/office/drawing/2014/main" val="2255473902"/>
                    </a:ext>
                  </a:extLst>
                </a:gridCol>
                <a:gridCol w="4152900">
                  <a:extLst>
                    <a:ext uri="{9D8B030D-6E8A-4147-A177-3AD203B41FA5}">
                      <a16:colId xmlns:a16="http://schemas.microsoft.com/office/drawing/2014/main" val="441253993"/>
                    </a:ext>
                  </a:extLst>
                </a:gridCol>
                <a:gridCol w="3610456">
                  <a:extLst>
                    <a:ext uri="{9D8B030D-6E8A-4147-A177-3AD203B41FA5}">
                      <a16:colId xmlns:a16="http://schemas.microsoft.com/office/drawing/2014/main" val="22698274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Gọi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x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là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số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tự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nhiên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có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hai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chữ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số</a:t>
                      </a:r>
                      <a:endParaRPr 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80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80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520701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7B9859B2-B0C9-9589-E7EE-FE690DA553B1}"/>
              </a:ext>
            </a:extLst>
          </p:cNvPr>
          <p:cNvSpPr txBox="1"/>
          <p:nvPr/>
        </p:nvSpPr>
        <p:spPr>
          <a:xfrm>
            <a:off x="4138584" y="3443028"/>
            <a:ext cx="382373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chemeClr val="tx1"/>
                </a:solidFill>
              </a:rPr>
              <a:t>Khi </a:t>
            </a:r>
            <a:r>
              <a:rPr lang="en-US" sz="2800" b="1" dirty="0" err="1">
                <a:solidFill>
                  <a:schemeClr val="tx1"/>
                </a:solidFill>
              </a:rPr>
              <a:t>viết</a:t>
            </a:r>
            <a:r>
              <a:rPr lang="en-US" sz="2800" b="1" dirty="0">
                <a:solidFill>
                  <a:schemeClr val="tx1"/>
                </a:solidFill>
              </a:rPr>
              <a:t> </a:t>
            </a:r>
            <a:r>
              <a:rPr lang="en-US" sz="2800" b="1" dirty="0" err="1">
                <a:solidFill>
                  <a:schemeClr val="tx1"/>
                </a:solidFill>
              </a:rPr>
              <a:t>thêm</a:t>
            </a:r>
            <a:r>
              <a:rPr lang="en-US" sz="2800" b="1" dirty="0">
                <a:solidFill>
                  <a:schemeClr val="tx1"/>
                </a:solidFill>
              </a:rPr>
              <a:t> </a:t>
            </a:r>
            <a:r>
              <a:rPr lang="en-US" sz="2800" b="1" dirty="0" err="1">
                <a:solidFill>
                  <a:schemeClr val="tx1"/>
                </a:solidFill>
              </a:rPr>
              <a:t>chữ</a:t>
            </a:r>
            <a:r>
              <a:rPr lang="en-US" sz="2800" b="1" dirty="0">
                <a:solidFill>
                  <a:schemeClr val="tx1"/>
                </a:solidFill>
              </a:rPr>
              <a:t> </a:t>
            </a:r>
            <a:r>
              <a:rPr lang="en-US" sz="2800" b="1" dirty="0" err="1">
                <a:solidFill>
                  <a:schemeClr val="tx1"/>
                </a:solidFill>
              </a:rPr>
              <a:t>số</a:t>
            </a:r>
            <a:r>
              <a:rPr lang="en-US" sz="2800" b="1" dirty="0">
                <a:solidFill>
                  <a:schemeClr val="tx1"/>
                </a:solidFill>
              </a:rPr>
              <a:t> 2 </a:t>
            </a:r>
            <a:r>
              <a:rPr lang="en-US" sz="2800" b="1" dirty="0" err="1">
                <a:solidFill>
                  <a:schemeClr val="tx1"/>
                </a:solidFill>
              </a:rPr>
              <a:t>vào</a:t>
            </a:r>
            <a:r>
              <a:rPr lang="en-US" sz="2800" b="1" dirty="0">
                <a:solidFill>
                  <a:schemeClr val="tx1"/>
                </a:solidFill>
              </a:rPr>
              <a:t> </a:t>
            </a:r>
            <a:r>
              <a:rPr lang="en-US" sz="2800" b="1" dirty="0" err="1">
                <a:solidFill>
                  <a:schemeClr val="tx1"/>
                </a:solidFill>
              </a:rPr>
              <a:t>bên</a:t>
            </a:r>
            <a:r>
              <a:rPr lang="en-US" sz="2800" b="1" dirty="0">
                <a:solidFill>
                  <a:schemeClr val="tx1"/>
                </a:solidFill>
              </a:rPr>
              <a:t> </a:t>
            </a:r>
            <a:r>
              <a:rPr lang="en-US" sz="2800" b="1" dirty="0" err="1">
                <a:solidFill>
                  <a:schemeClr val="tx1"/>
                </a:solidFill>
              </a:rPr>
              <a:t>trái</a:t>
            </a:r>
            <a:r>
              <a:rPr lang="en-US" sz="2800" b="1" dirty="0">
                <a:solidFill>
                  <a:schemeClr val="tx1"/>
                </a:solidFill>
              </a:rPr>
              <a:t> </a:t>
            </a:r>
            <a:r>
              <a:rPr lang="en-US" sz="2800" b="1" dirty="0" err="1">
                <a:solidFill>
                  <a:schemeClr val="tx1"/>
                </a:solidFill>
              </a:rPr>
              <a:t>số</a:t>
            </a:r>
            <a:r>
              <a:rPr lang="en-US" sz="2800" b="1" dirty="0">
                <a:solidFill>
                  <a:schemeClr val="tx1"/>
                </a:solidFill>
              </a:rPr>
              <a:t> x ta </a:t>
            </a:r>
            <a:r>
              <a:rPr lang="en-US" sz="2800" b="1" dirty="0" err="1">
                <a:solidFill>
                  <a:schemeClr val="tx1"/>
                </a:solidFill>
              </a:rPr>
              <a:t>được</a:t>
            </a:r>
            <a:r>
              <a:rPr lang="en-US" sz="2800" b="1" dirty="0">
                <a:solidFill>
                  <a:schemeClr val="tx1"/>
                </a:solidFill>
              </a:rPr>
              <a:t> </a:t>
            </a:r>
            <a:r>
              <a:rPr lang="en-US" sz="2800" b="1" dirty="0" err="1">
                <a:solidFill>
                  <a:schemeClr val="tx1"/>
                </a:solidFill>
              </a:rPr>
              <a:t>số</a:t>
            </a:r>
            <a:r>
              <a:rPr lang="en-US" sz="2800" b="1" dirty="0">
                <a:solidFill>
                  <a:schemeClr val="tx1"/>
                </a:solidFill>
              </a:rPr>
              <a:t> 200 + x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3A81D77-884B-F989-D37E-644EF03275BC}"/>
              </a:ext>
            </a:extLst>
          </p:cNvPr>
          <p:cNvSpPr txBox="1"/>
          <p:nvPr/>
        </p:nvSpPr>
        <p:spPr>
          <a:xfrm>
            <a:off x="8108773" y="3429316"/>
            <a:ext cx="382373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chemeClr val="tx1"/>
                </a:solidFill>
              </a:rPr>
              <a:t>Khi </a:t>
            </a:r>
            <a:r>
              <a:rPr lang="en-US" sz="2800" b="1" dirty="0" err="1">
                <a:solidFill>
                  <a:schemeClr val="tx1"/>
                </a:solidFill>
              </a:rPr>
              <a:t>viết</a:t>
            </a:r>
            <a:r>
              <a:rPr lang="en-US" sz="2800" b="1" dirty="0">
                <a:solidFill>
                  <a:schemeClr val="tx1"/>
                </a:solidFill>
              </a:rPr>
              <a:t> </a:t>
            </a:r>
            <a:r>
              <a:rPr lang="en-US" sz="2800" b="1" dirty="0" err="1">
                <a:solidFill>
                  <a:schemeClr val="tx1"/>
                </a:solidFill>
              </a:rPr>
              <a:t>thêm</a:t>
            </a:r>
            <a:r>
              <a:rPr lang="en-US" sz="2800" b="1" dirty="0">
                <a:solidFill>
                  <a:schemeClr val="tx1"/>
                </a:solidFill>
              </a:rPr>
              <a:t> </a:t>
            </a:r>
            <a:r>
              <a:rPr lang="en-US" sz="2800" b="1" dirty="0" err="1">
                <a:solidFill>
                  <a:schemeClr val="tx1"/>
                </a:solidFill>
              </a:rPr>
              <a:t>chữ</a:t>
            </a:r>
            <a:r>
              <a:rPr lang="en-US" sz="2800" b="1" dirty="0">
                <a:solidFill>
                  <a:schemeClr val="tx1"/>
                </a:solidFill>
              </a:rPr>
              <a:t> </a:t>
            </a:r>
            <a:r>
              <a:rPr lang="en-US" sz="2800" b="1" dirty="0" err="1">
                <a:solidFill>
                  <a:schemeClr val="tx1"/>
                </a:solidFill>
              </a:rPr>
              <a:t>số</a:t>
            </a:r>
            <a:r>
              <a:rPr lang="en-US" sz="2800" b="1" dirty="0">
                <a:solidFill>
                  <a:schemeClr val="tx1"/>
                </a:solidFill>
              </a:rPr>
              <a:t> 2 </a:t>
            </a:r>
            <a:r>
              <a:rPr lang="en-US" sz="2800" b="1" dirty="0" err="1">
                <a:solidFill>
                  <a:schemeClr val="tx1"/>
                </a:solidFill>
              </a:rPr>
              <a:t>vào</a:t>
            </a:r>
            <a:r>
              <a:rPr lang="en-US" sz="2800" b="1" dirty="0">
                <a:solidFill>
                  <a:schemeClr val="tx1"/>
                </a:solidFill>
              </a:rPr>
              <a:t> </a:t>
            </a:r>
            <a:r>
              <a:rPr lang="en-US" sz="2800" b="1" dirty="0" err="1">
                <a:solidFill>
                  <a:schemeClr val="tx1"/>
                </a:solidFill>
              </a:rPr>
              <a:t>bên</a:t>
            </a:r>
            <a:r>
              <a:rPr lang="en-US" sz="2800" b="1" dirty="0">
                <a:solidFill>
                  <a:schemeClr val="tx1"/>
                </a:solidFill>
              </a:rPr>
              <a:t> </a:t>
            </a:r>
            <a:r>
              <a:rPr lang="en-US" sz="2800" b="1" dirty="0" err="1">
                <a:solidFill>
                  <a:schemeClr val="tx1"/>
                </a:solidFill>
              </a:rPr>
              <a:t>phải</a:t>
            </a:r>
            <a:r>
              <a:rPr lang="en-US" sz="2800" b="1" dirty="0">
                <a:solidFill>
                  <a:schemeClr val="tx1"/>
                </a:solidFill>
              </a:rPr>
              <a:t> </a:t>
            </a:r>
            <a:r>
              <a:rPr lang="en-US" sz="2800" b="1" dirty="0" err="1">
                <a:solidFill>
                  <a:schemeClr val="tx1"/>
                </a:solidFill>
              </a:rPr>
              <a:t>số</a:t>
            </a:r>
            <a:r>
              <a:rPr lang="en-US" sz="2800" b="1" dirty="0">
                <a:solidFill>
                  <a:schemeClr val="tx1"/>
                </a:solidFill>
              </a:rPr>
              <a:t> x ta </a:t>
            </a:r>
            <a:r>
              <a:rPr lang="en-US" sz="2800" b="1" dirty="0" err="1">
                <a:solidFill>
                  <a:schemeClr val="tx1"/>
                </a:solidFill>
              </a:rPr>
              <a:t>được</a:t>
            </a:r>
            <a:r>
              <a:rPr lang="en-US" sz="2800" b="1" dirty="0">
                <a:solidFill>
                  <a:schemeClr val="tx1"/>
                </a:solidFill>
              </a:rPr>
              <a:t> </a:t>
            </a:r>
            <a:r>
              <a:rPr lang="en-US" sz="2800" b="1" dirty="0" err="1">
                <a:solidFill>
                  <a:schemeClr val="tx1"/>
                </a:solidFill>
              </a:rPr>
              <a:t>số</a:t>
            </a:r>
            <a:r>
              <a:rPr lang="en-US" sz="2800" b="1" dirty="0">
                <a:solidFill>
                  <a:schemeClr val="tx1"/>
                </a:solidFill>
              </a:rPr>
              <a:t> 10x + 2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097C70B-EDC0-E390-615A-03C1278A4253}"/>
              </a:ext>
            </a:extLst>
          </p:cNvPr>
          <p:cNvSpPr txBox="1"/>
          <p:nvPr/>
        </p:nvSpPr>
        <p:spPr>
          <a:xfrm>
            <a:off x="3981090" y="5017140"/>
            <a:ext cx="277235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dirty="0" err="1">
                <a:solidFill>
                  <a:srgbClr val="FF0000"/>
                </a:solidFill>
              </a:rPr>
              <a:t>Phương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trình</a:t>
            </a:r>
            <a:r>
              <a:rPr lang="en-US" sz="2800" b="1" dirty="0">
                <a:solidFill>
                  <a:srgbClr val="FF0000"/>
                </a:solidFill>
              </a:rPr>
              <a:t>: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DE629FB-6313-FAED-0483-9B75FD067160}"/>
              </a:ext>
            </a:extLst>
          </p:cNvPr>
          <p:cNvSpPr txBox="1"/>
          <p:nvPr/>
        </p:nvSpPr>
        <p:spPr>
          <a:xfrm>
            <a:off x="6304547" y="5044563"/>
            <a:ext cx="393229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dirty="0">
                <a:solidFill>
                  <a:srgbClr val="FF0000"/>
                </a:solidFill>
              </a:rPr>
              <a:t>(200 + x) – (10x + 2) = 72</a:t>
            </a:r>
          </a:p>
        </p:txBody>
      </p:sp>
    </p:spTree>
    <p:extLst>
      <p:ext uri="{BB962C8B-B14F-4D97-AF65-F5344CB8AC3E}">
        <p14:creationId xmlns:p14="http://schemas.microsoft.com/office/powerpoint/2010/main" val="2803954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4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12C2974-8CE6-1464-3AE9-35331AACE337}"/>
              </a:ext>
            </a:extLst>
          </p:cNvPr>
          <p:cNvSpPr txBox="1"/>
          <p:nvPr/>
        </p:nvSpPr>
        <p:spPr>
          <a:xfrm>
            <a:off x="803055" y="1337480"/>
            <a:ext cx="1058588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8</a:t>
            </a:r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rằng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thêm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bên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trái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thêm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bên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là72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đơn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09FF993-2712-F18A-0A11-0F0DBAB8E1A9}"/>
              </a:ext>
            </a:extLst>
          </p:cNvPr>
          <p:cNvSpPr txBox="1"/>
          <p:nvPr/>
        </p:nvSpPr>
        <p:spPr>
          <a:xfrm>
            <a:off x="634561" y="516899"/>
            <a:ext cx="718560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u="sng" dirty="0">
                <a:solidFill>
                  <a:srgbClr val="FF0000"/>
                </a:solidFill>
                <a:latin typeface="Arial" panose="020B0604020202020204" pitchFamily="34" charset="0"/>
              </a:rPr>
              <a:t>DẠNG 4:</a:t>
            </a:r>
            <a:r>
              <a:rPr lang="en-US" sz="2800" b="1" dirty="0">
                <a:solidFill>
                  <a:srgbClr val="0033CC"/>
                </a:solidFill>
                <a:latin typeface="Arial" panose="020B0604020202020204" pitchFamily="34" charset="0"/>
              </a:rPr>
              <a:t> </a:t>
            </a:r>
            <a:r>
              <a:rPr lang="vi-VN" sz="2800" b="1" dirty="0">
                <a:solidFill>
                  <a:srgbClr val="0033CC"/>
                </a:solidFill>
                <a:latin typeface="Arial" panose="020B0604020202020204" pitchFamily="34" charset="0"/>
              </a:rPr>
              <a:t>Toán </a:t>
            </a:r>
            <a:r>
              <a:rPr lang="en-US" sz="2800" b="1" dirty="0" err="1">
                <a:solidFill>
                  <a:srgbClr val="0033CC"/>
                </a:solidFill>
                <a:latin typeface="Arial" panose="020B0604020202020204" pitchFamily="34" charset="0"/>
              </a:rPr>
              <a:t>về</a:t>
            </a:r>
            <a:r>
              <a:rPr lang="en-US" sz="2800" b="1" dirty="0">
                <a:solidFill>
                  <a:srgbClr val="0033CC"/>
                </a:solidFill>
                <a:latin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33CC"/>
                </a:solidFill>
                <a:latin typeface="Arial" panose="020B0604020202020204" pitchFamily="34" charset="0"/>
              </a:rPr>
              <a:t>quan</a:t>
            </a:r>
            <a:r>
              <a:rPr lang="en-US" sz="2800" b="1" dirty="0">
                <a:solidFill>
                  <a:srgbClr val="0033CC"/>
                </a:solidFill>
                <a:latin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33CC"/>
                </a:solidFill>
                <a:latin typeface="Arial" panose="020B0604020202020204" pitchFamily="34" charset="0"/>
              </a:rPr>
              <a:t>hệ</a:t>
            </a:r>
            <a:r>
              <a:rPr lang="en-US" sz="2800" b="1" dirty="0">
                <a:solidFill>
                  <a:srgbClr val="0033CC"/>
                </a:solidFill>
                <a:latin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33CC"/>
                </a:solidFill>
                <a:latin typeface="Arial" panose="020B0604020202020204" pitchFamily="34" charset="0"/>
              </a:rPr>
              <a:t>các</a:t>
            </a:r>
            <a:r>
              <a:rPr lang="en-US" sz="2800" b="1" dirty="0">
                <a:solidFill>
                  <a:srgbClr val="0033CC"/>
                </a:solidFill>
                <a:latin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33CC"/>
                </a:solidFill>
                <a:latin typeface="Arial" panose="020B0604020202020204" pitchFamily="34" charset="0"/>
              </a:rPr>
              <a:t>số</a:t>
            </a:r>
            <a:r>
              <a:rPr lang="en-US" sz="2800" b="1" dirty="0">
                <a:solidFill>
                  <a:srgbClr val="0033CC"/>
                </a:solidFill>
                <a:latin typeface="Arial" panose="020B0604020202020204" pitchFamily="34" charset="0"/>
              </a:rPr>
              <a:t>:</a:t>
            </a:r>
            <a:endParaRPr lang="en-US" sz="28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4D0242C-8054-33CA-C472-B8C564D89955}"/>
              </a:ext>
            </a:extLst>
          </p:cNvPr>
          <p:cNvSpPr txBox="1"/>
          <p:nvPr/>
        </p:nvSpPr>
        <p:spPr>
          <a:xfrm>
            <a:off x="1286016" y="3563222"/>
            <a:ext cx="907718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chemeClr val="tx1"/>
                </a:solidFill>
              </a:rPr>
              <a:t>Khi </a:t>
            </a:r>
            <a:r>
              <a:rPr lang="en-US" sz="2800" dirty="0" err="1">
                <a:solidFill>
                  <a:schemeClr val="tx1"/>
                </a:solidFill>
              </a:rPr>
              <a:t>viết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thêm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chữ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số</a:t>
            </a:r>
            <a:r>
              <a:rPr lang="en-US" sz="2800" dirty="0">
                <a:solidFill>
                  <a:schemeClr val="tx1"/>
                </a:solidFill>
              </a:rPr>
              <a:t> 2 </a:t>
            </a:r>
            <a:r>
              <a:rPr lang="en-US" sz="2800" dirty="0" err="1">
                <a:solidFill>
                  <a:schemeClr val="tx1"/>
                </a:solidFill>
              </a:rPr>
              <a:t>vào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bên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trái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số</a:t>
            </a:r>
            <a:r>
              <a:rPr lang="en-US" sz="2800" dirty="0">
                <a:solidFill>
                  <a:schemeClr val="tx1"/>
                </a:solidFill>
              </a:rPr>
              <a:t> x ta </a:t>
            </a:r>
            <a:r>
              <a:rPr lang="en-US" sz="2800" dirty="0" err="1">
                <a:solidFill>
                  <a:schemeClr val="tx1"/>
                </a:solidFill>
              </a:rPr>
              <a:t>được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số</a:t>
            </a:r>
            <a:r>
              <a:rPr lang="en-US" sz="2800" dirty="0">
                <a:solidFill>
                  <a:schemeClr val="tx1"/>
                </a:solidFill>
              </a:rPr>
              <a:t> 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3F2F0E9-0680-FF7F-9BC8-579C08D9272B}"/>
              </a:ext>
            </a:extLst>
          </p:cNvPr>
          <p:cNvSpPr txBox="1"/>
          <p:nvPr/>
        </p:nvSpPr>
        <p:spPr>
          <a:xfrm>
            <a:off x="1286016" y="4143592"/>
            <a:ext cx="802679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>
                <a:solidFill>
                  <a:schemeClr val="tx1"/>
                </a:solidFill>
              </a:rPr>
              <a:t>Khi </a:t>
            </a:r>
            <a:r>
              <a:rPr lang="en-US" sz="2800" dirty="0" err="1">
                <a:solidFill>
                  <a:schemeClr val="tx1"/>
                </a:solidFill>
              </a:rPr>
              <a:t>viết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thêm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chữ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số</a:t>
            </a:r>
            <a:r>
              <a:rPr lang="en-US" sz="2800" dirty="0">
                <a:solidFill>
                  <a:schemeClr val="tx1"/>
                </a:solidFill>
              </a:rPr>
              <a:t> 2 </a:t>
            </a:r>
            <a:r>
              <a:rPr lang="en-US" sz="2800" dirty="0" err="1">
                <a:solidFill>
                  <a:schemeClr val="tx1"/>
                </a:solidFill>
              </a:rPr>
              <a:t>vào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bên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phải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số</a:t>
            </a:r>
            <a:r>
              <a:rPr lang="en-US" sz="2800" dirty="0">
                <a:solidFill>
                  <a:schemeClr val="tx1"/>
                </a:solidFill>
              </a:rPr>
              <a:t> x ta </a:t>
            </a:r>
            <a:r>
              <a:rPr lang="en-US" sz="2800" dirty="0" err="1">
                <a:solidFill>
                  <a:schemeClr val="tx1"/>
                </a:solidFill>
              </a:rPr>
              <a:t>được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số</a:t>
            </a:r>
            <a:endParaRPr lang="en-US" sz="2800" dirty="0">
              <a:solidFill>
                <a:schemeClr val="tx1"/>
              </a:solidFill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DCEBB65-7E98-016C-CAAD-1D2CF35D4777}"/>
              </a:ext>
            </a:extLst>
          </p:cNvPr>
          <p:cNvGrpSpPr/>
          <p:nvPr/>
        </p:nvGrpSpPr>
        <p:grpSpPr>
          <a:xfrm>
            <a:off x="1286016" y="2941189"/>
            <a:ext cx="7776681" cy="523220"/>
            <a:chOff x="1286016" y="2941189"/>
            <a:chExt cx="7776681" cy="523220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EF2C713C-4794-92A0-4638-748AA409E4F0}"/>
                </a:ext>
              </a:extLst>
            </p:cNvPr>
            <p:cNvSpPr txBox="1"/>
            <p:nvPr/>
          </p:nvSpPr>
          <p:spPr>
            <a:xfrm>
              <a:off x="1286016" y="2941189"/>
              <a:ext cx="777668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 err="1"/>
                <a:t>Gọi</a:t>
              </a:r>
              <a:r>
                <a:rPr lang="en-US" sz="2800" dirty="0"/>
                <a:t> x </a:t>
              </a:r>
              <a:r>
                <a:rPr lang="en-US" sz="2800" dirty="0" err="1"/>
                <a:t>là</a:t>
              </a:r>
              <a:r>
                <a:rPr lang="en-US" sz="2800" dirty="0"/>
                <a:t> </a:t>
              </a:r>
              <a:r>
                <a:rPr lang="en-US" sz="2800" dirty="0" err="1"/>
                <a:t>số</a:t>
              </a:r>
              <a:r>
                <a:rPr lang="en-US" sz="2800" dirty="0"/>
                <a:t> </a:t>
              </a:r>
              <a:r>
                <a:rPr lang="en-US" sz="2800" dirty="0" err="1"/>
                <a:t>tự</a:t>
              </a:r>
              <a:r>
                <a:rPr lang="en-US" sz="2800" dirty="0"/>
                <a:t> </a:t>
              </a:r>
              <a:r>
                <a:rPr lang="en-US" sz="2800" dirty="0" err="1"/>
                <a:t>nhiên</a:t>
              </a:r>
              <a:r>
                <a:rPr lang="en-US" sz="2800" dirty="0"/>
                <a:t> </a:t>
              </a:r>
              <a:r>
                <a:rPr lang="en-US" sz="2800" dirty="0" err="1"/>
                <a:t>có</a:t>
              </a:r>
              <a:r>
                <a:rPr lang="en-US" sz="2800" dirty="0"/>
                <a:t> </a:t>
              </a:r>
              <a:r>
                <a:rPr lang="en-US" sz="2800" dirty="0" err="1"/>
                <a:t>hai</a:t>
              </a:r>
              <a:r>
                <a:rPr lang="en-US" sz="2800" dirty="0"/>
                <a:t> </a:t>
              </a:r>
              <a:r>
                <a:rPr lang="en-US" sz="2800" dirty="0" err="1"/>
                <a:t>chữ</a:t>
              </a:r>
              <a:r>
                <a:rPr lang="en-US" sz="2800" dirty="0"/>
                <a:t> </a:t>
              </a:r>
              <a:r>
                <a:rPr lang="en-US" sz="2800" dirty="0" err="1"/>
                <a:t>số</a:t>
              </a:r>
              <a:r>
                <a:rPr lang="en-US" sz="2800" dirty="0"/>
                <a:t>, x    N, 9 &lt; x &lt; 100  </a:t>
              </a:r>
            </a:p>
          </p:txBody>
        </p:sp>
        <p:graphicFrame>
          <p:nvGraphicFramePr>
            <p:cNvPr id="11" name="Object 10">
              <a:extLst>
                <a:ext uri="{FF2B5EF4-FFF2-40B4-BE49-F238E27FC236}">
                  <a16:creationId xmlns:a16="http://schemas.microsoft.com/office/drawing/2014/main" id="{C6B9137F-B483-96A6-5A7A-98E28C6FE753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594660058"/>
                </p:ext>
              </p:extLst>
            </p:nvPr>
          </p:nvGraphicFramePr>
          <p:xfrm>
            <a:off x="6432432" y="3028495"/>
            <a:ext cx="326749" cy="34422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2" imgW="139680" imgH="139680" progId="Equation.DSMT4">
                    <p:embed/>
                  </p:oleObj>
                </mc:Choice>
                <mc:Fallback>
                  <p:oleObj name="Equation" r:id="rId2" imgW="139680" imgH="13968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6432432" y="3028495"/>
                          <a:ext cx="326749" cy="34422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A07236F4-E2A0-68AD-57F3-96CFA3D2FB2C}"/>
              </a:ext>
            </a:extLst>
          </p:cNvPr>
          <p:cNvSpPr txBox="1"/>
          <p:nvPr/>
        </p:nvSpPr>
        <p:spPr>
          <a:xfrm>
            <a:off x="752640" y="2645561"/>
            <a:ext cx="893193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b="1">
                <a:solidFill>
                  <a:srgbClr val="0000CC"/>
                </a:solidFill>
              </a:rPr>
              <a:t>Giải: </a:t>
            </a:r>
            <a:endParaRPr lang="en-US" sz="2600" b="1" dirty="0">
              <a:solidFill>
                <a:srgbClr val="0000CC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405CAAE-C182-DAB0-500B-845C37FFCB8C}"/>
              </a:ext>
            </a:extLst>
          </p:cNvPr>
          <p:cNvSpPr txBox="1"/>
          <p:nvPr/>
        </p:nvSpPr>
        <p:spPr>
          <a:xfrm>
            <a:off x="8769444" y="3574883"/>
            <a:ext cx="159375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200 + x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066F7E9-35CE-BABC-0B12-30919178FD1E}"/>
              </a:ext>
            </a:extLst>
          </p:cNvPr>
          <p:cNvSpPr txBox="1"/>
          <p:nvPr/>
        </p:nvSpPr>
        <p:spPr>
          <a:xfrm>
            <a:off x="8879641" y="4171381"/>
            <a:ext cx="159375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000CC"/>
                </a:solidFill>
              </a:rPr>
              <a:t>10.x + 2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6AC7D25-7E6C-0F1F-A66B-C4262804F103}"/>
              </a:ext>
            </a:extLst>
          </p:cNvPr>
          <p:cNvSpPr txBox="1"/>
          <p:nvPr/>
        </p:nvSpPr>
        <p:spPr>
          <a:xfrm>
            <a:off x="1286016" y="4761882"/>
            <a:ext cx="802679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>
                <a:solidFill>
                  <a:schemeClr val="tx1"/>
                </a:solidFill>
              </a:rPr>
              <a:t>Theo </a:t>
            </a:r>
            <a:r>
              <a:rPr lang="en-US" sz="2800" dirty="0" err="1">
                <a:solidFill>
                  <a:schemeClr val="tx1"/>
                </a:solidFill>
              </a:rPr>
              <a:t>đề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bài</a:t>
            </a:r>
            <a:r>
              <a:rPr lang="en-US" sz="2800" dirty="0">
                <a:solidFill>
                  <a:schemeClr val="tx1"/>
                </a:solidFill>
              </a:rPr>
              <a:t> ta </a:t>
            </a:r>
            <a:r>
              <a:rPr lang="en-US" sz="2800" dirty="0" err="1">
                <a:solidFill>
                  <a:schemeClr val="tx1"/>
                </a:solidFill>
              </a:rPr>
              <a:t>có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phương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trình</a:t>
            </a:r>
            <a:r>
              <a:rPr lang="en-US" sz="2800" dirty="0">
                <a:solidFill>
                  <a:schemeClr val="tx1"/>
                </a:solidFill>
              </a:rPr>
              <a:t>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2AFF48A-AF83-D225-B9E2-589F9B85C923}"/>
              </a:ext>
            </a:extLst>
          </p:cNvPr>
          <p:cNvSpPr txBox="1"/>
          <p:nvPr/>
        </p:nvSpPr>
        <p:spPr>
          <a:xfrm>
            <a:off x="6095999" y="4821628"/>
            <a:ext cx="393229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>
                <a:solidFill>
                  <a:srgbClr val="FF0000"/>
                </a:solidFill>
              </a:rPr>
              <a:t>(200 + x) </a:t>
            </a:r>
            <a:r>
              <a:rPr lang="en-US" sz="2800" dirty="0">
                <a:solidFill>
                  <a:schemeClr val="tx1"/>
                </a:solidFill>
              </a:rPr>
              <a:t>– </a:t>
            </a:r>
            <a:r>
              <a:rPr lang="en-US" sz="2800" dirty="0">
                <a:solidFill>
                  <a:srgbClr val="0000CC"/>
                </a:solidFill>
              </a:rPr>
              <a:t>(10x + 2) </a:t>
            </a:r>
            <a:r>
              <a:rPr lang="en-US" sz="2800" dirty="0">
                <a:solidFill>
                  <a:schemeClr val="tx1"/>
                </a:solidFill>
              </a:rPr>
              <a:t>= 72</a:t>
            </a:r>
          </a:p>
        </p:txBody>
      </p:sp>
    </p:spTree>
    <p:extLst>
      <p:ext uri="{BB962C8B-B14F-4D97-AF65-F5344CB8AC3E}">
        <p14:creationId xmlns:p14="http://schemas.microsoft.com/office/powerpoint/2010/main" val="2849718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9" grpId="0"/>
      <p:bldP spid="4" grpId="0"/>
      <p:bldP spid="8" grpId="0"/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ext Box 5"/>
          <p:cNvSpPr txBox="1">
            <a:spLocks noChangeArrowheads="1"/>
          </p:cNvSpPr>
          <p:nvPr/>
        </p:nvSpPr>
        <p:spPr bwMode="auto">
          <a:xfrm>
            <a:off x="2057400" y="228601"/>
            <a:ext cx="8153400" cy="584775"/>
          </a:xfrm>
          <a:prstGeom prst="rect">
            <a:avLst/>
          </a:prstGeom>
          <a:solidFill>
            <a:srgbClr val="92D050"/>
          </a:solidFill>
          <a:ln w="12700" cap="sq" algn="ctr">
            <a:solidFill>
              <a:schemeClr val="tx2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Lưu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toán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lập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PT.</a:t>
            </a:r>
          </a:p>
        </p:txBody>
      </p:sp>
      <p:sp>
        <p:nvSpPr>
          <p:cNvPr id="43014" name="Text Box 6"/>
          <p:cNvSpPr txBox="1">
            <a:spLocks noChangeArrowheads="1"/>
          </p:cNvSpPr>
          <p:nvPr/>
        </p:nvSpPr>
        <p:spPr bwMode="auto">
          <a:xfrm>
            <a:off x="1721622" y="1126648"/>
            <a:ext cx="8748756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 eaLnBrk="1" hangingPunct="1">
              <a:buFont typeface="Wingdings" pitchFamily="2" charset="2"/>
              <a:buChar char="v"/>
            </a:pPr>
            <a:r>
              <a:rPr lang="en-US" sz="2400" b="1" i="1" dirty="0">
                <a:solidFill>
                  <a:schemeClr val="tx2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Thông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thường</a:t>
            </a:r>
            <a:r>
              <a:rPr lang="en-US" sz="2400" b="1" i="1" dirty="0">
                <a:solidFill>
                  <a:srgbClr val="FF0000"/>
                </a:solidFill>
              </a:rPr>
              <a:t> ta hay </a:t>
            </a:r>
            <a:r>
              <a:rPr lang="en-US" sz="2400" b="1" i="1" dirty="0" err="1">
                <a:solidFill>
                  <a:srgbClr val="FF0000"/>
                </a:solidFill>
              </a:rPr>
              <a:t>chọn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ẩn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trực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tiếp</a:t>
            </a:r>
            <a:r>
              <a:rPr lang="en-US" sz="2400" b="1" i="1" dirty="0">
                <a:solidFill>
                  <a:srgbClr val="FF0000"/>
                </a:solidFill>
              </a:rPr>
              <a:t> , </a:t>
            </a:r>
            <a:r>
              <a:rPr lang="en-US" sz="2400" b="1" i="1" dirty="0" err="1">
                <a:solidFill>
                  <a:srgbClr val="FF0000"/>
                </a:solidFill>
              </a:rPr>
              <a:t>nhưng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cũng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có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trường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hợp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chọn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một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đại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lượng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chưa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biết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khác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là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ẩn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lại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tiện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hơn</a:t>
            </a:r>
            <a:r>
              <a:rPr lang="en-US" sz="2400" b="1" i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43015" name="Text Box 7"/>
          <p:cNvSpPr txBox="1">
            <a:spLocks noChangeArrowheads="1"/>
          </p:cNvSpPr>
          <p:nvPr/>
        </p:nvSpPr>
        <p:spPr bwMode="auto">
          <a:xfrm>
            <a:off x="1701790" y="2362200"/>
            <a:ext cx="49387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buFont typeface="Wingdings" pitchFamily="2" charset="2"/>
              <a:buChar char="v"/>
            </a:pPr>
            <a:r>
              <a:rPr lang="en-US" sz="2400" b="1" i="1" dirty="0">
                <a:solidFill>
                  <a:schemeClr val="tx2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Về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điều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kiện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thích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hợp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của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ẩn</a:t>
            </a:r>
            <a:r>
              <a:rPr lang="en-US" sz="2400" b="1" i="1" dirty="0">
                <a:solidFill>
                  <a:srgbClr val="FF0000"/>
                </a:solidFill>
              </a:rPr>
              <a:t>:</a:t>
            </a:r>
          </a:p>
        </p:txBody>
      </p:sp>
      <p:sp>
        <p:nvSpPr>
          <p:cNvPr id="43016" name="Text Box 8"/>
          <p:cNvSpPr txBox="1">
            <a:spLocks noChangeArrowheads="1"/>
          </p:cNvSpPr>
          <p:nvPr/>
        </p:nvSpPr>
        <p:spPr bwMode="auto">
          <a:xfrm>
            <a:off x="1919288" y="2941638"/>
            <a:ext cx="874871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 eaLnBrk="1" hangingPunct="1">
              <a:buFont typeface="Wingdings" pitchFamily="2" charset="2"/>
              <a:buChar char="ü"/>
            </a:pPr>
            <a:r>
              <a:rPr lang="en-US" sz="2400">
                <a:solidFill>
                  <a:schemeClr val="tx2"/>
                </a:solidFill>
              </a:rPr>
              <a:t> </a:t>
            </a:r>
            <a:r>
              <a:rPr lang="en-US" sz="2400">
                <a:solidFill>
                  <a:srgbClr val="0000FF"/>
                </a:solidFill>
              </a:rPr>
              <a:t>Nếu x biểu thị số cây, số con, số người ... thì x phải là số nguyên dương.</a:t>
            </a:r>
          </a:p>
        </p:txBody>
      </p:sp>
      <p:sp>
        <p:nvSpPr>
          <p:cNvPr id="43017" name="Text Box 9"/>
          <p:cNvSpPr txBox="1">
            <a:spLocks noChangeArrowheads="1"/>
          </p:cNvSpPr>
          <p:nvPr/>
        </p:nvSpPr>
        <p:spPr bwMode="auto">
          <a:xfrm>
            <a:off x="1884364" y="3749676"/>
            <a:ext cx="878363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 eaLnBrk="1" hangingPunct="1">
              <a:buFont typeface="Wingdings" pitchFamily="2" charset="2"/>
              <a:buChar char="ü"/>
            </a:pPr>
            <a:r>
              <a:rPr lang="en-US" sz="2400">
                <a:solidFill>
                  <a:schemeClr val="tx2"/>
                </a:solidFill>
              </a:rPr>
              <a:t> </a:t>
            </a:r>
            <a:r>
              <a:rPr lang="en-US" sz="2400">
                <a:solidFill>
                  <a:srgbClr val="0000FF"/>
                </a:solidFill>
              </a:rPr>
              <a:t>Nếu x biểu thị vận tốc hay thời gian của một chuyển động thì điều kiện là x &gt; 0</a:t>
            </a:r>
          </a:p>
        </p:txBody>
      </p:sp>
      <p:sp>
        <p:nvSpPr>
          <p:cNvPr id="43019" name="Text Box 11"/>
          <p:cNvSpPr txBox="1">
            <a:spLocks noChangeArrowheads="1"/>
          </p:cNvSpPr>
          <p:nvPr/>
        </p:nvSpPr>
        <p:spPr bwMode="auto">
          <a:xfrm>
            <a:off x="1587500" y="5440472"/>
            <a:ext cx="87518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 eaLnBrk="1" hangingPunct="1">
              <a:buFont typeface="Wingdings" pitchFamily="2" charset="2"/>
              <a:buChar char="v"/>
            </a:pPr>
            <a:r>
              <a:rPr lang="en-US" sz="2400" b="1" i="1" dirty="0">
                <a:solidFill>
                  <a:schemeClr val="tx2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Lập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phương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trình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và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giải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phương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trình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không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ghi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đơn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vị</a:t>
            </a:r>
            <a:r>
              <a:rPr lang="en-US" sz="2400" b="1" i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43020" name="Text Box 12"/>
          <p:cNvSpPr txBox="1">
            <a:spLocks noChangeArrowheads="1"/>
          </p:cNvSpPr>
          <p:nvPr/>
        </p:nvSpPr>
        <p:spPr bwMode="auto">
          <a:xfrm>
            <a:off x="1587500" y="5897672"/>
            <a:ext cx="56848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buFont typeface="Wingdings" pitchFamily="2" charset="2"/>
              <a:buChar char="v"/>
            </a:pPr>
            <a:r>
              <a:rPr lang="en-US" sz="2400" b="1" i="1">
                <a:solidFill>
                  <a:schemeClr val="tx2"/>
                </a:solidFill>
              </a:rPr>
              <a:t> </a:t>
            </a:r>
            <a:r>
              <a:rPr lang="en-US" sz="2400" b="1" i="1">
                <a:solidFill>
                  <a:srgbClr val="FF0000"/>
                </a:solidFill>
              </a:rPr>
              <a:t>Trả lời có kèm theo đơn vị (nếu có).</a:t>
            </a:r>
          </a:p>
        </p:txBody>
      </p:sp>
      <p:sp>
        <p:nvSpPr>
          <p:cNvPr id="43018" name="Text Box 10"/>
          <p:cNvSpPr txBox="1">
            <a:spLocks noChangeArrowheads="1"/>
          </p:cNvSpPr>
          <p:nvPr/>
        </p:nvSpPr>
        <p:spPr bwMode="auto">
          <a:xfrm>
            <a:off x="1562100" y="4610210"/>
            <a:ext cx="9144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 eaLnBrk="1" hangingPunct="1">
              <a:buFont typeface="Wingdings" pitchFamily="2" charset="2"/>
              <a:buChar char="v"/>
            </a:pPr>
            <a:r>
              <a:rPr lang="en-US" sz="2400" b="1" i="1" dirty="0">
                <a:solidFill>
                  <a:schemeClr val="tx2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Khi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biểu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diễn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các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đại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lượng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chưa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biết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cần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kèm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theo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đơn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vị</a:t>
            </a:r>
            <a:r>
              <a:rPr lang="en-US" sz="2400" b="1" i="1" dirty="0">
                <a:solidFill>
                  <a:srgbClr val="FF0000"/>
                </a:solidFill>
              </a:rPr>
              <a:t> (</a:t>
            </a:r>
            <a:r>
              <a:rPr lang="en-US" sz="2400" b="1" i="1" dirty="0" err="1">
                <a:solidFill>
                  <a:srgbClr val="FF0000"/>
                </a:solidFill>
              </a:rPr>
              <a:t>nếu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có</a:t>
            </a:r>
            <a:r>
              <a:rPr lang="en-US" sz="2400" b="1" i="1" dirty="0">
                <a:solidFill>
                  <a:srgbClr val="FF0000"/>
                </a:solidFill>
              </a:rPr>
              <a:t>).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3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3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3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3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3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3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4" grpId="0"/>
      <p:bldP spid="43015" grpId="0"/>
      <p:bldP spid="43016" grpId="0"/>
      <p:bldP spid="43017" grpId="0"/>
      <p:bldP spid="43019" grpId="0"/>
      <p:bldP spid="43020" grpId="0"/>
      <p:bldP spid="430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75DAE3BE-CEC4-3F2A-CF8F-5D53C5F190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6771295"/>
              </p:ext>
            </p:extLst>
          </p:nvPr>
        </p:nvGraphicFramePr>
        <p:xfrm>
          <a:off x="401817" y="818305"/>
          <a:ext cx="11567445" cy="557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1568">
                  <a:extLst>
                    <a:ext uri="{9D8B030D-6E8A-4147-A177-3AD203B41FA5}">
                      <a16:colId xmlns:a16="http://schemas.microsoft.com/office/drawing/2014/main" val="4157199554"/>
                    </a:ext>
                  </a:extLst>
                </a:gridCol>
                <a:gridCol w="3821723">
                  <a:extLst>
                    <a:ext uri="{9D8B030D-6E8A-4147-A177-3AD203B41FA5}">
                      <a16:colId xmlns:a16="http://schemas.microsoft.com/office/drawing/2014/main" val="2420062839"/>
                    </a:ext>
                  </a:extLst>
                </a:gridCol>
                <a:gridCol w="3634154">
                  <a:extLst>
                    <a:ext uri="{9D8B030D-6E8A-4147-A177-3AD203B41FA5}">
                      <a16:colId xmlns:a16="http://schemas.microsoft.com/office/drawing/2014/main" val="11399678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Nhóm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Nhóm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91603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Tuổi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của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mẹ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gấp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3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lần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tuổi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của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con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Gọi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tuổi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của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con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là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x</a:t>
                      </a:r>
                    </a:p>
                    <a:p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Tuổi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của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mẹ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là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...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Gọi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tuổi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của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mẹ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là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x</a:t>
                      </a:r>
                    </a:p>
                    <a:p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Tuổi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của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con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là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...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06222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Chiều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dài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của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hcn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lớn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hơn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chiều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rộng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là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4 cm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Gọi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chiều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dài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hcn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là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x</a:t>
                      </a:r>
                    </a:p>
                    <a:p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Chiều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rộng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là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...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Gọi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chiều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rộng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hcn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là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x</a:t>
                      </a:r>
                    </a:p>
                    <a:p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Chiều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dài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là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...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97417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Gọi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x (km/h)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là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vận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tốc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của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một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ô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tô</a:t>
                      </a:r>
                      <a:endParaRPr 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Quãng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đường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ô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tô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đi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được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trong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2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giờ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là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...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Thời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gian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để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ô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tô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đi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được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quãng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đường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50 km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là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...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35127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Gọi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x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là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số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tự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nhiên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có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hai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chữ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số</a:t>
                      </a:r>
                      <a:endParaRPr 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Khi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viết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thêm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chữ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số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2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vào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bên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trái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số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x ta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được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số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...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Khi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viết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thêm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chữ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số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2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vào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bên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phải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số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x ta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được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số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...</a:t>
                      </a:r>
                    </a:p>
                    <a:p>
                      <a:endParaRPr 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167320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47CAE2B8-FD76-D32E-E661-70BC719694B0}"/>
              </a:ext>
            </a:extLst>
          </p:cNvPr>
          <p:cNvSpPr txBox="1"/>
          <p:nvPr/>
        </p:nvSpPr>
        <p:spPr>
          <a:xfrm>
            <a:off x="2705659" y="153701"/>
            <a:ext cx="709054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 err="1">
                <a:solidFill>
                  <a:srgbClr val="FF0000"/>
                </a:solidFill>
              </a:rPr>
              <a:t>Điền</a:t>
            </a:r>
            <a:r>
              <a:rPr lang="en-US" sz="3200" b="1" dirty="0">
                <a:solidFill>
                  <a:srgbClr val="FF0000"/>
                </a:solidFill>
              </a:rPr>
              <a:t> </a:t>
            </a:r>
            <a:r>
              <a:rPr lang="en-US" sz="3200" b="1" dirty="0" err="1">
                <a:solidFill>
                  <a:srgbClr val="FF0000"/>
                </a:solidFill>
              </a:rPr>
              <a:t>biểu</a:t>
            </a:r>
            <a:r>
              <a:rPr lang="en-US" sz="3200" b="1" dirty="0">
                <a:solidFill>
                  <a:srgbClr val="FF0000"/>
                </a:solidFill>
              </a:rPr>
              <a:t> </a:t>
            </a:r>
            <a:r>
              <a:rPr lang="en-US" sz="3200" b="1" dirty="0" err="1">
                <a:solidFill>
                  <a:srgbClr val="FF0000"/>
                </a:solidFill>
              </a:rPr>
              <a:t>thức</a:t>
            </a:r>
            <a:r>
              <a:rPr lang="en-US" sz="3200" b="1" dirty="0">
                <a:solidFill>
                  <a:srgbClr val="FF0000"/>
                </a:solidFill>
              </a:rPr>
              <a:t> </a:t>
            </a:r>
            <a:r>
              <a:rPr lang="en-US" sz="3200" b="1" dirty="0" err="1">
                <a:solidFill>
                  <a:srgbClr val="FF0000"/>
                </a:solidFill>
              </a:rPr>
              <a:t>thích</a:t>
            </a:r>
            <a:r>
              <a:rPr lang="en-US" sz="3200" b="1" dirty="0">
                <a:solidFill>
                  <a:srgbClr val="FF0000"/>
                </a:solidFill>
              </a:rPr>
              <a:t> </a:t>
            </a:r>
            <a:r>
              <a:rPr lang="en-US" sz="3200" b="1" dirty="0" err="1">
                <a:solidFill>
                  <a:srgbClr val="FF0000"/>
                </a:solidFill>
              </a:rPr>
              <a:t>hợp</a:t>
            </a:r>
            <a:r>
              <a:rPr lang="en-US" sz="3200" b="1" dirty="0">
                <a:solidFill>
                  <a:srgbClr val="FF0000"/>
                </a:solidFill>
              </a:rPr>
              <a:t> </a:t>
            </a:r>
            <a:r>
              <a:rPr lang="en-US" sz="3200" b="1" dirty="0" err="1">
                <a:solidFill>
                  <a:srgbClr val="FF0000"/>
                </a:solidFill>
              </a:rPr>
              <a:t>vào</a:t>
            </a:r>
            <a:r>
              <a:rPr lang="en-US" sz="3200" b="1" dirty="0">
                <a:solidFill>
                  <a:srgbClr val="FF0000"/>
                </a:solidFill>
              </a:rPr>
              <a:t> </a:t>
            </a:r>
            <a:r>
              <a:rPr lang="en-US" sz="3200" b="1" dirty="0" err="1">
                <a:solidFill>
                  <a:srgbClr val="FF0000"/>
                </a:solidFill>
              </a:rPr>
              <a:t>chỗ</a:t>
            </a:r>
            <a:r>
              <a:rPr lang="en-US" sz="3200" b="1" dirty="0">
                <a:solidFill>
                  <a:srgbClr val="FF0000"/>
                </a:solidFill>
              </a:rPr>
              <a:t> </a:t>
            </a:r>
            <a:r>
              <a:rPr lang="en-US" sz="3200" b="1" dirty="0" err="1">
                <a:solidFill>
                  <a:srgbClr val="FF0000"/>
                </a:solidFill>
              </a:rPr>
              <a:t>trống</a:t>
            </a:r>
            <a:endParaRPr 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24027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75DAE3BE-CEC4-3F2A-CF8F-5D53C5F19072}"/>
              </a:ext>
            </a:extLst>
          </p:cNvPr>
          <p:cNvGraphicFramePr>
            <a:graphicFrameLocks noGrp="1"/>
          </p:cNvGraphicFramePr>
          <p:nvPr/>
        </p:nvGraphicFramePr>
        <p:xfrm>
          <a:off x="401817" y="818305"/>
          <a:ext cx="11567445" cy="557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1568">
                  <a:extLst>
                    <a:ext uri="{9D8B030D-6E8A-4147-A177-3AD203B41FA5}">
                      <a16:colId xmlns:a16="http://schemas.microsoft.com/office/drawing/2014/main" val="4157199554"/>
                    </a:ext>
                  </a:extLst>
                </a:gridCol>
                <a:gridCol w="3821723">
                  <a:extLst>
                    <a:ext uri="{9D8B030D-6E8A-4147-A177-3AD203B41FA5}">
                      <a16:colId xmlns:a16="http://schemas.microsoft.com/office/drawing/2014/main" val="2420062839"/>
                    </a:ext>
                  </a:extLst>
                </a:gridCol>
                <a:gridCol w="3634154">
                  <a:extLst>
                    <a:ext uri="{9D8B030D-6E8A-4147-A177-3AD203B41FA5}">
                      <a16:colId xmlns:a16="http://schemas.microsoft.com/office/drawing/2014/main" val="11399678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Nhóm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Nhóm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91603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Tuổi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của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mẹ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gấp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3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lần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tuổi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của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con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Gọi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tuổi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của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con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là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x</a:t>
                      </a:r>
                    </a:p>
                    <a:p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Tuổi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của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mẹ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là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...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Gọi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tuổi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của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mẹ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là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x</a:t>
                      </a:r>
                    </a:p>
                    <a:p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Tuổi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của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con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là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...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06222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Chiều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dài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của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hcn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lớn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hơn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chiều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rộng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là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4 cm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Gọi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chiều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dài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hcn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là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x</a:t>
                      </a:r>
                    </a:p>
                    <a:p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Chiều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rộng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là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...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Gọi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chiều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rộng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hcn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là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x</a:t>
                      </a:r>
                    </a:p>
                    <a:p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Chiều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dài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là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...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97417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Gọi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x (km/h)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là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vận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tốc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của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một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ô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tô</a:t>
                      </a:r>
                      <a:endParaRPr 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Quãng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đường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ô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tô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đi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được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trong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2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giờ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là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...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Thời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gian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để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ô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tô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đi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được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quãng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đường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50 km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là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...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35127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Gọi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x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là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số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tự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nhiên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có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hai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chữ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số</a:t>
                      </a:r>
                      <a:endParaRPr 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Khi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viết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thêm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chữ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số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2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vào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bên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trái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số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x ta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được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số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...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Khi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viết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thêm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chữ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số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2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vào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bên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phải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số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x ta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được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số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...</a:t>
                      </a:r>
                    </a:p>
                    <a:p>
                      <a:endParaRPr 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167320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6537612A-B492-05C9-0099-F310CE6F8A8A}"/>
              </a:ext>
            </a:extLst>
          </p:cNvPr>
          <p:cNvSpPr txBox="1"/>
          <p:nvPr/>
        </p:nvSpPr>
        <p:spPr>
          <a:xfrm>
            <a:off x="2705659" y="153701"/>
            <a:ext cx="709054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 err="1">
                <a:solidFill>
                  <a:srgbClr val="FF0000"/>
                </a:solidFill>
              </a:rPr>
              <a:t>Điền</a:t>
            </a:r>
            <a:r>
              <a:rPr lang="en-US" sz="3200" b="1" dirty="0">
                <a:solidFill>
                  <a:srgbClr val="FF0000"/>
                </a:solidFill>
              </a:rPr>
              <a:t> </a:t>
            </a:r>
            <a:r>
              <a:rPr lang="en-US" sz="3200" b="1" dirty="0" err="1">
                <a:solidFill>
                  <a:srgbClr val="FF0000"/>
                </a:solidFill>
              </a:rPr>
              <a:t>biểu</a:t>
            </a:r>
            <a:r>
              <a:rPr lang="en-US" sz="3200" b="1" dirty="0">
                <a:solidFill>
                  <a:srgbClr val="FF0000"/>
                </a:solidFill>
              </a:rPr>
              <a:t> </a:t>
            </a:r>
            <a:r>
              <a:rPr lang="en-US" sz="3200" b="1" dirty="0" err="1">
                <a:solidFill>
                  <a:srgbClr val="FF0000"/>
                </a:solidFill>
              </a:rPr>
              <a:t>thức</a:t>
            </a:r>
            <a:r>
              <a:rPr lang="en-US" sz="3200" b="1" dirty="0">
                <a:solidFill>
                  <a:srgbClr val="FF0000"/>
                </a:solidFill>
              </a:rPr>
              <a:t> </a:t>
            </a:r>
            <a:r>
              <a:rPr lang="en-US" sz="3200" b="1" dirty="0" err="1">
                <a:solidFill>
                  <a:srgbClr val="FF0000"/>
                </a:solidFill>
              </a:rPr>
              <a:t>thích</a:t>
            </a:r>
            <a:r>
              <a:rPr lang="en-US" sz="3200" b="1" dirty="0">
                <a:solidFill>
                  <a:srgbClr val="FF0000"/>
                </a:solidFill>
              </a:rPr>
              <a:t> </a:t>
            </a:r>
            <a:r>
              <a:rPr lang="en-US" sz="3200" b="1" dirty="0" err="1">
                <a:solidFill>
                  <a:srgbClr val="FF0000"/>
                </a:solidFill>
              </a:rPr>
              <a:t>hợp</a:t>
            </a:r>
            <a:r>
              <a:rPr lang="en-US" sz="3200" b="1" dirty="0">
                <a:solidFill>
                  <a:srgbClr val="FF0000"/>
                </a:solidFill>
              </a:rPr>
              <a:t> </a:t>
            </a:r>
            <a:r>
              <a:rPr lang="en-US" sz="3200" b="1" dirty="0" err="1">
                <a:solidFill>
                  <a:srgbClr val="FF0000"/>
                </a:solidFill>
              </a:rPr>
              <a:t>vào</a:t>
            </a:r>
            <a:r>
              <a:rPr lang="en-US" sz="3200" b="1" dirty="0">
                <a:solidFill>
                  <a:srgbClr val="FF0000"/>
                </a:solidFill>
              </a:rPr>
              <a:t> </a:t>
            </a:r>
            <a:r>
              <a:rPr lang="en-US" sz="3200" b="1" dirty="0" err="1">
                <a:solidFill>
                  <a:srgbClr val="FF0000"/>
                </a:solidFill>
              </a:rPr>
              <a:t>chỗ</a:t>
            </a:r>
            <a:r>
              <a:rPr lang="en-US" sz="3200" b="1" dirty="0">
                <a:solidFill>
                  <a:srgbClr val="FF0000"/>
                </a:solidFill>
              </a:rPr>
              <a:t> </a:t>
            </a:r>
            <a:r>
              <a:rPr lang="en-US" sz="3200" b="1" dirty="0" err="1">
                <a:solidFill>
                  <a:srgbClr val="FF0000"/>
                </a:solidFill>
              </a:rPr>
              <a:t>trống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3" name="Rounded Rectangle 127">
            <a:extLst>
              <a:ext uri="{FF2B5EF4-FFF2-40B4-BE49-F238E27FC236}">
                <a16:creationId xmlns:a16="http://schemas.microsoft.com/office/drawing/2014/main" id="{BFB71B1F-C154-B21E-5A5D-FDD98B1B5B0F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02:00</a:t>
            </a:r>
          </a:p>
        </p:txBody>
      </p:sp>
      <p:sp>
        <p:nvSpPr>
          <p:cNvPr id="5" name="Rounded Rectangle 128">
            <a:extLst>
              <a:ext uri="{FF2B5EF4-FFF2-40B4-BE49-F238E27FC236}">
                <a16:creationId xmlns:a16="http://schemas.microsoft.com/office/drawing/2014/main" id="{D1D1DA7F-7CC8-D125-1971-C6BBE9E5FD59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01:59</a:t>
            </a:r>
          </a:p>
        </p:txBody>
      </p:sp>
      <p:sp>
        <p:nvSpPr>
          <p:cNvPr id="6" name="Rounded Rectangle 129">
            <a:extLst>
              <a:ext uri="{FF2B5EF4-FFF2-40B4-BE49-F238E27FC236}">
                <a16:creationId xmlns:a16="http://schemas.microsoft.com/office/drawing/2014/main" id="{9DE52767-EA37-CFD4-8BD0-5D40D6784192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01:58</a:t>
            </a:r>
          </a:p>
        </p:txBody>
      </p:sp>
      <p:sp>
        <p:nvSpPr>
          <p:cNvPr id="7" name="Rounded Rectangle 130">
            <a:extLst>
              <a:ext uri="{FF2B5EF4-FFF2-40B4-BE49-F238E27FC236}">
                <a16:creationId xmlns:a16="http://schemas.microsoft.com/office/drawing/2014/main" id="{E35981C2-4E4E-E701-5BED-BD38986448F9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01:57</a:t>
            </a:r>
          </a:p>
        </p:txBody>
      </p:sp>
      <p:sp>
        <p:nvSpPr>
          <p:cNvPr id="8" name="Rounded Rectangle 131">
            <a:extLst>
              <a:ext uri="{FF2B5EF4-FFF2-40B4-BE49-F238E27FC236}">
                <a16:creationId xmlns:a16="http://schemas.microsoft.com/office/drawing/2014/main" id="{B1A8D7D0-72FD-7E3E-7894-E0B84C1189AC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01:56</a:t>
            </a:r>
          </a:p>
        </p:txBody>
      </p:sp>
      <p:sp>
        <p:nvSpPr>
          <p:cNvPr id="9" name="Rounded Rectangle 132">
            <a:extLst>
              <a:ext uri="{FF2B5EF4-FFF2-40B4-BE49-F238E27FC236}">
                <a16:creationId xmlns:a16="http://schemas.microsoft.com/office/drawing/2014/main" id="{0328FA2D-6804-3DA6-A4B0-F36C6BC4A987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01:55</a:t>
            </a:r>
          </a:p>
        </p:txBody>
      </p:sp>
      <p:sp>
        <p:nvSpPr>
          <p:cNvPr id="10" name="Rounded Rectangle 133">
            <a:extLst>
              <a:ext uri="{FF2B5EF4-FFF2-40B4-BE49-F238E27FC236}">
                <a16:creationId xmlns:a16="http://schemas.microsoft.com/office/drawing/2014/main" id="{324573FC-E2A6-240C-D81E-8C58EFB168AA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01:54</a:t>
            </a:r>
          </a:p>
        </p:txBody>
      </p:sp>
      <p:sp>
        <p:nvSpPr>
          <p:cNvPr id="11" name="Rounded Rectangle 134">
            <a:extLst>
              <a:ext uri="{FF2B5EF4-FFF2-40B4-BE49-F238E27FC236}">
                <a16:creationId xmlns:a16="http://schemas.microsoft.com/office/drawing/2014/main" id="{F31088FC-D26A-1D3C-1C28-6121C3B43E05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01:53</a:t>
            </a:r>
          </a:p>
        </p:txBody>
      </p:sp>
      <p:sp>
        <p:nvSpPr>
          <p:cNvPr id="12" name="Rounded Rectangle 135">
            <a:extLst>
              <a:ext uri="{FF2B5EF4-FFF2-40B4-BE49-F238E27FC236}">
                <a16:creationId xmlns:a16="http://schemas.microsoft.com/office/drawing/2014/main" id="{AB85F367-2B35-3BD8-4690-4F5AD2743272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01:52</a:t>
            </a:r>
          </a:p>
        </p:txBody>
      </p:sp>
      <p:sp>
        <p:nvSpPr>
          <p:cNvPr id="13" name="Rounded Rectangle 136">
            <a:extLst>
              <a:ext uri="{FF2B5EF4-FFF2-40B4-BE49-F238E27FC236}">
                <a16:creationId xmlns:a16="http://schemas.microsoft.com/office/drawing/2014/main" id="{28411E11-6319-BE61-F7ED-54CFDDE6FFD3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01:51</a:t>
            </a:r>
          </a:p>
        </p:txBody>
      </p:sp>
      <p:sp>
        <p:nvSpPr>
          <p:cNvPr id="14" name="Rounded Rectangle 137">
            <a:extLst>
              <a:ext uri="{FF2B5EF4-FFF2-40B4-BE49-F238E27FC236}">
                <a16:creationId xmlns:a16="http://schemas.microsoft.com/office/drawing/2014/main" id="{9E7BB5E6-9FAF-90BC-C834-AA85CAF93EB0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01:50</a:t>
            </a:r>
          </a:p>
        </p:txBody>
      </p:sp>
      <p:sp>
        <p:nvSpPr>
          <p:cNvPr id="15" name="Rounded Rectangle 138">
            <a:extLst>
              <a:ext uri="{FF2B5EF4-FFF2-40B4-BE49-F238E27FC236}">
                <a16:creationId xmlns:a16="http://schemas.microsoft.com/office/drawing/2014/main" id="{C99CDBDE-51B1-123C-E027-D798E723D332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01:49</a:t>
            </a:r>
          </a:p>
        </p:txBody>
      </p:sp>
      <p:sp>
        <p:nvSpPr>
          <p:cNvPr id="16" name="Rounded Rectangle 139">
            <a:extLst>
              <a:ext uri="{FF2B5EF4-FFF2-40B4-BE49-F238E27FC236}">
                <a16:creationId xmlns:a16="http://schemas.microsoft.com/office/drawing/2014/main" id="{94FA350F-11D6-EF93-0AF6-5F5C139C9BCD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01:48</a:t>
            </a:r>
          </a:p>
        </p:txBody>
      </p:sp>
      <p:sp>
        <p:nvSpPr>
          <p:cNvPr id="17" name="Rounded Rectangle 140">
            <a:extLst>
              <a:ext uri="{FF2B5EF4-FFF2-40B4-BE49-F238E27FC236}">
                <a16:creationId xmlns:a16="http://schemas.microsoft.com/office/drawing/2014/main" id="{C18BDD79-C0D5-D1D0-5730-1E6E6E00C82E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01:47</a:t>
            </a:r>
          </a:p>
        </p:txBody>
      </p:sp>
      <p:sp>
        <p:nvSpPr>
          <p:cNvPr id="18" name="Rounded Rectangle 141">
            <a:extLst>
              <a:ext uri="{FF2B5EF4-FFF2-40B4-BE49-F238E27FC236}">
                <a16:creationId xmlns:a16="http://schemas.microsoft.com/office/drawing/2014/main" id="{E214E5CB-25D2-8CA4-74E6-F9C7F54A137F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01:46</a:t>
            </a:r>
          </a:p>
        </p:txBody>
      </p:sp>
      <p:sp>
        <p:nvSpPr>
          <p:cNvPr id="19" name="Rounded Rectangle 142">
            <a:extLst>
              <a:ext uri="{FF2B5EF4-FFF2-40B4-BE49-F238E27FC236}">
                <a16:creationId xmlns:a16="http://schemas.microsoft.com/office/drawing/2014/main" id="{7EB5D935-F40C-BF1A-871D-FE70C7CCD78E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01:45</a:t>
            </a:r>
          </a:p>
        </p:txBody>
      </p:sp>
      <p:sp>
        <p:nvSpPr>
          <p:cNvPr id="20" name="Rounded Rectangle 143">
            <a:extLst>
              <a:ext uri="{FF2B5EF4-FFF2-40B4-BE49-F238E27FC236}">
                <a16:creationId xmlns:a16="http://schemas.microsoft.com/office/drawing/2014/main" id="{3869B561-E328-2D69-98F3-913FE8D8ED56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01:44</a:t>
            </a:r>
          </a:p>
        </p:txBody>
      </p:sp>
      <p:sp>
        <p:nvSpPr>
          <p:cNvPr id="21" name="Rounded Rectangle 144">
            <a:extLst>
              <a:ext uri="{FF2B5EF4-FFF2-40B4-BE49-F238E27FC236}">
                <a16:creationId xmlns:a16="http://schemas.microsoft.com/office/drawing/2014/main" id="{69297C89-7649-7189-EDE3-77B69B9EC9D5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01:43</a:t>
            </a:r>
          </a:p>
        </p:txBody>
      </p:sp>
      <p:sp>
        <p:nvSpPr>
          <p:cNvPr id="22" name="Rounded Rectangle 145">
            <a:extLst>
              <a:ext uri="{FF2B5EF4-FFF2-40B4-BE49-F238E27FC236}">
                <a16:creationId xmlns:a16="http://schemas.microsoft.com/office/drawing/2014/main" id="{C2AAD8ED-96B4-F8AB-CBD6-7B682D9E3054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01:42</a:t>
            </a:r>
          </a:p>
        </p:txBody>
      </p:sp>
      <p:sp>
        <p:nvSpPr>
          <p:cNvPr id="23" name="Rounded Rectangle 146">
            <a:extLst>
              <a:ext uri="{FF2B5EF4-FFF2-40B4-BE49-F238E27FC236}">
                <a16:creationId xmlns:a16="http://schemas.microsoft.com/office/drawing/2014/main" id="{99169F28-7808-C9B8-1CD9-817B19FF7FFA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01:41</a:t>
            </a:r>
          </a:p>
        </p:txBody>
      </p:sp>
      <p:sp>
        <p:nvSpPr>
          <p:cNvPr id="24" name="Rounded Rectangle 147">
            <a:extLst>
              <a:ext uri="{FF2B5EF4-FFF2-40B4-BE49-F238E27FC236}">
                <a16:creationId xmlns:a16="http://schemas.microsoft.com/office/drawing/2014/main" id="{8BD0D186-CA28-DD75-DF95-36B3447C32EC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01:40</a:t>
            </a:r>
          </a:p>
        </p:txBody>
      </p:sp>
      <p:sp>
        <p:nvSpPr>
          <p:cNvPr id="25" name="Rounded Rectangle 148">
            <a:extLst>
              <a:ext uri="{FF2B5EF4-FFF2-40B4-BE49-F238E27FC236}">
                <a16:creationId xmlns:a16="http://schemas.microsoft.com/office/drawing/2014/main" id="{3420F5C5-49D1-9D1F-CCA0-30E3FB131E1D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01:39</a:t>
            </a:r>
          </a:p>
        </p:txBody>
      </p:sp>
      <p:sp>
        <p:nvSpPr>
          <p:cNvPr id="26" name="Rounded Rectangle 149">
            <a:extLst>
              <a:ext uri="{FF2B5EF4-FFF2-40B4-BE49-F238E27FC236}">
                <a16:creationId xmlns:a16="http://schemas.microsoft.com/office/drawing/2014/main" id="{AC90CEDF-9390-646E-F69E-361D5FE132D2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01:38</a:t>
            </a:r>
          </a:p>
        </p:txBody>
      </p:sp>
      <p:sp>
        <p:nvSpPr>
          <p:cNvPr id="27" name="Rounded Rectangle 150">
            <a:extLst>
              <a:ext uri="{FF2B5EF4-FFF2-40B4-BE49-F238E27FC236}">
                <a16:creationId xmlns:a16="http://schemas.microsoft.com/office/drawing/2014/main" id="{1F6EC704-A71A-351A-84C4-6FDA16FB0887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01:37</a:t>
            </a:r>
          </a:p>
        </p:txBody>
      </p:sp>
      <p:sp>
        <p:nvSpPr>
          <p:cNvPr id="28" name="Rounded Rectangle 151">
            <a:extLst>
              <a:ext uri="{FF2B5EF4-FFF2-40B4-BE49-F238E27FC236}">
                <a16:creationId xmlns:a16="http://schemas.microsoft.com/office/drawing/2014/main" id="{5B5B7DC7-A3CF-E594-091C-1C6392AC0F48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01:36</a:t>
            </a:r>
          </a:p>
        </p:txBody>
      </p:sp>
      <p:sp>
        <p:nvSpPr>
          <p:cNvPr id="29" name="Rounded Rectangle 152">
            <a:extLst>
              <a:ext uri="{FF2B5EF4-FFF2-40B4-BE49-F238E27FC236}">
                <a16:creationId xmlns:a16="http://schemas.microsoft.com/office/drawing/2014/main" id="{AF3BF3BA-EEE1-143D-7C7F-17C7C9B541E0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01:35</a:t>
            </a:r>
          </a:p>
        </p:txBody>
      </p:sp>
      <p:sp>
        <p:nvSpPr>
          <p:cNvPr id="30" name="Rounded Rectangle 153">
            <a:extLst>
              <a:ext uri="{FF2B5EF4-FFF2-40B4-BE49-F238E27FC236}">
                <a16:creationId xmlns:a16="http://schemas.microsoft.com/office/drawing/2014/main" id="{729832AA-39EA-94EB-8A80-62884592F7DD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01:34</a:t>
            </a:r>
          </a:p>
        </p:txBody>
      </p:sp>
      <p:sp>
        <p:nvSpPr>
          <p:cNvPr id="31" name="Rounded Rectangle 154">
            <a:extLst>
              <a:ext uri="{FF2B5EF4-FFF2-40B4-BE49-F238E27FC236}">
                <a16:creationId xmlns:a16="http://schemas.microsoft.com/office/drawing/2014/main" id="{DD8BE185-8ACD-BD44-6928-C9F6CB613259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01:33</a:t>
            </a:r>
          </a:p>
        </p:txBody>
      </p:sp>
      <p:sp>
        <p:nvSpPr>
          <p:cNvPr id="32" name="Rounded Rectangle 155">
            <a:extLst>
              <a:ext uri="{FF2B5EF4-FFF2-40B4-BE49-F238E27FC236}">
                <a16:creationId xmlns:a16="http://schemas.microsoft.com/office/drawing/2014/main" id="{EE60F122-127F-514B-DF29-8B8AB15FFB82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01:32</a:t>
            </a:r>
          </a:p>
        </p:txBody>
      </p:sp>
      <p:sp>
        <p:nvSpPr>
          <p:cNvPr id="33" name="Rounded Rectangle 156">
            <a:extLst>
              <a:ext uri="{FF2B5EF4-FFF2-40B4-BE49-F238E27FC236}">
                <a16:creationId xmlns:a16="http://schemas.microsoft.com/office/drawing/2014/main" id="{87E35CB1-30A6-5ED4-5723-030A38702F5F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01:31</a:t>
            </a:r>
          </a:p>
        </p:txBody>
      </p:sp>
      <p:sp>
        <p:nvSpPr>
          <p:cNvPr id="34" name="Rounded Rectangle 157">
            <a:extLst>
              <a:ext uri="{FF2B5EF4-FFF2-40B4-BE49-F238E27FC236}">
                <a16:creationId xmlns:a16="http://schemas.microsoft.com/office/drawing/2014/main" id="{52F8B832-555F-3E12-48DD-AA158A1E42F3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01:30</a:t>
            </a:r>
          </a:p>
        </p:txBody>
      </p:sp>
      <p:sp>
        <p:nvSpPr>
          <p:cNvPr id="35" name="Rounded Rectangle 158">
            <a:extLst>
              <a:ext uri="{FF2B5EF4-FFF2-40B4-BE49-F238E27FC236}">
                <a16:creationId xmlns:a16="http://schemas.microsoft.com/office/drawing/2014/main" id="{0F0B635C-E654-5C47-CF7E-0F5410E51B63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01:29</a:t>
            </a:r>
          </a:p>
        </p:txBody>
      </p:sp>
      <p:sp>
        <p:nvSpPr>
          <p:cNvPr id="36" name="Rounded Rectangle 159">
            <a:extLst>
              <a:ext uri="{FF2B5EF4-FFF2-40B4-BE49-F238E27FC236}">
                <a16:creationId xmlns:a16="http://schemas.microsoft.com/office/drawing/2014/main" id="{E01503D2-2120-11E1-01D1-7CD8F896A29A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01:28</a:t>
            </a:r>
          </a:p>
        </p:txBody>
      </p:sp>
      <p:sp>
        <p:nvSpPr>
          <p:cNvPr id="37" name="Rounded Rectangle 160">
            <a:extLst>
              <a:ext uri="{FF2B5EF4-FFF2-40B4-BE49-F238E27FC236}">
                <a16:creationId xmlns:a16="http://schemas.microsoft.com/office/drawing/2014/main" id="{F2B7176C-DE9B-5CC2-2282-B3D92945BA6C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01:27</a:t>
            </a:r>
          </a:p>
        </p:txBody>
      </p:sp>
      <p:sp>
        <p:nvSpPr>
          <p:cNvPr id="38" name="Rounded Rectangle 161">
            <a:extLst>
              <a:ext uri="{FF2B5EF4-FFF2-40B4-BE49-F238E27FC236}">
                <a16:creationId xmlns:a16="http://schemas.microsoft.com/office/drawing/2014/main" id="{6D36423D-2ACF-D038-F944-969537FE83AB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01:26</a:t>
            </a:r>
          </a:p>
        </p:txBody>
      </p:sp>
      <p:sp>
        <p:nvSpPr>
          <p:cNvPr id="39" name="Rounded Rectangle 162">
            <a:extLst>
              <a:ext uri="{FF2B5EF4-FFF2-40B4-BE49-F238E27FC236}">
                <a16:creationId xmlns:a16="http://schemas.microsoft.com/office/drawing/2014/main" id="{8242887B-EEC4-F1E8-9350-F85764A38FCA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01:25</a:t>
            </a:r>
          </a:p>
        </p:txBody>
      </p:sp>
      <p:sp>
        <p:nvSpPr>
          <p:cNvPr id="40" name="Rounded Rectangle 163">
            <a:extLst>
              <a:ext uri="{FF2B5EF4-FFF2-40B4-BE49-F238E27FC236}">
                <a16:creationId xmlns:a16="http://schemas.microsoft.com/office/drawing/2014/main" id="{C8C3D072-F0E5-CCB5-09C7-2EAF92021CB9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01:24</a:t>
            </a:r>
          </a:p>
        </p:txBody>
      </p:sp>
      <p:sp>
        <p:nvSpPr>
          <p:cNvPr id="41" name="Rounded Rectangle 164">
            <a:extLst>
              <a:ext uri="{FF2B5EF4-FFF2-40B4-BE49-F238E27FC236}">
                <a16:creationId xmlns:a16="http://schemas.microsoft.com/office/drawing/2014/main" id="{C8F37BFD-2225-151A-C935-739E00B3A6EF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01:23</a:t>
            </a:r>
          </a:p>
        </p:txBody>
      </p:sp>
      <p:sp>
        <p:nvSpPr>
          <p:cNvPr id="42" name="Rounded Rectangle 165">
            <a:extLst>
              <a:ext uri="{FF2B5EF4-FFF2-40B4-BE49-F238E27FC236}">
                <a16:creationId xmlns:a16="http://schemas.microsoft.com/office/drawing/2014/main" id="{0EF5FA65-08E1-F1B8-CC2B-13EDB94FDC8C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01:22</a:t>
            </a:r>
          </a:p>
        </p:txBody>
      </p:sp>
      <p:sp>
        <p:nvSpPr>
          <p:cNvPr id="43" name="Rounded Rectangle 166">
            <a:extLst>
              <a:ext uri="{FF2B5EF4-FFF2-40B4-BE49-F238E27FC236}">
                <a16:creationId xmlns:a16="http://schemas.microsoft.com/office/drawing/2014/main" id="{A81AAC30-E17E-8AF2-B7BF-88E5D9448E77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01:21</a:t>
            </a:r>
          </a:p>
        </p:txBody>
      </p:sp>
      <p:sp>
        <p:nvSpPr>
          <p:cNvPr id="44" name="Rounded Rectangle 167">
            <a:extLst>
              <a:ext uri="{FF2B5EF4-FFF2-40B4-BE49-F238E27FC236}">
                <a16:creationId xmlns:a16="http://schemas.microsoft.com/office/drawing/2014/main" id="{FD61C807-E9DF-0554-8333-7220B5CF6E0E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01:20</a:t>
            </a:r>
          </a:p>
        </p:txBody>
      </p:sp>
      <p:sp>
        <p:nvSpPr>
          <p:cNvPr id="45" name="Rounded Rectangle 168">
            <a:extLst>
              <a:ext uri="{FF2B5EF4-FFF2-40B4-BE49-F238E27FC236}">
                <a16:creationId xmlns:a16="http://schemas.microsoft.com/office/drawing/2014/main" id="{BDDFD767-DAE1-E523-3984-322A870B6BC8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01:19</a:t>
            </a:r>
          </a:p>
        </p:txBody>
      </p:sp>
      <p:sp>
        <p:nvSpPr>
          <p:cNvPr id="46" name="Rounded Rectangle 169">
            <a:extLst>
              <a:ext uri="{FF2B5EF4-FFF2-40B4-BE49-F238E27FC236}">
                <a16:creationId xmlns:a16="http://schemas.microsoft.com/office/drawing/2014/main" id="{4CC4357C-78C5-D11E-6E18-B276AFC622A4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01:18</a:t>
            </a:r>
          </a:p>
        </p:txBody>
      </p:sp>
      <p:sp>
        <p:nvSpPr>
          <p:cNvPr id="47" name="Rounded Rectangle 170">
            <a:extLst>
              <a:ext uri="{FF2B5EF4-FFF2-40B4-BE49-F238E27FC236}">
                <a16:creationId xmlns:a16="http://schemas.microsoft.com/office/drawing/2014/main" id="{90CDDBC7-FC42-D2CD-A0D8-65B8FF4453EF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01:17</a:t>
            </a:r>
          </a:p>
        </p:txBody>
      </p:sp>
      <p:sp>
        <p:nvSpPr>
          <p:cNvPr id="48" name="Rounded Rectangle 171">
            <a:extLst>
              <a:ext uri="{FF2B5EF4-FFF2-40B4-BE49-F238E27FC236}">
                <a16:creationId xmlns:a16="http://schemas.microsoft.com/office/drawing/2014/main" id="{3ACFB5F2-8FE8-02B6-17B4-80BE25383F74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01:16</a:t>
            </a:r>
          </a:p>
        </p:txBody>
      </p:sp>
      <p:sp>
        <p:nvSpPr>
          <p:cNvPr id="49" name="Rounded Rectangle 172">
            <a:extLst>
              <a:ext uri="{FF2B5EF4-FFF2-40B4-BE49-F238E27FC236}">
                <a16:creationId xmlns:a16="http://schemas.microsoft.com/office/drawing/2014/main" id="{DE1EEB32-138A-B246-44B8-68712A9DD97B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01:15</a:t>
            </a:r>
          </a:p>
        </p:txBody>
      </p:sp>
      <p:sp>
        <p:nvSpPr>
          <p:cNvPr id="50" name="Rounded Rectangle 173">
            <a:extLst>
              <a:ext uri="{FF2B5EF4-FFF2-40B4-BE49-F238E27FC236}">
                <a16:creationId xmlns:a16="http://schemas.microsoft.com/office/drawing/2014/main" id="{5E143631-2E1D-6110-16F5-DD2CB2E4413D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01:14</a:t>
            </a:r>
          </a:p>
        </p:txBody>
      </p:sp>
      <p:sp>
        <p:nvSpPr>
          <p:cNvPr id="51" name="Rounded Rectangle 174">
            <a:extLst>
              <a:ext uri="{FF2B5EF4-FFF2-40B4-BE49-F238E27FC236}">
                <a16:creationId xmlns:a16="http://schemas.microsoft.com/office/drawing/2014/main" id="{CCBD0A87-5D18-458B-0C4E-8A4D93C7F2C7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01:13</a:t>
            </a:r>
          </a:p>
        </p:txBody>
      </p:sp>
      <p:sp>
        <p:nvSpPr>
          <p:cNvPr id="52" name="Rounded Rectangle 175">
            <a:extLst>
              <a:ext uri="{FF2B5EF4-FFF2-40B4-BE49-F238E27FC236}">
                <a16:creationId xmlns:a16="http://schemas.microsoft.com/office/drawing/2014/main" id="{38226FD5-AFD1-3653-0D32-12B9E4073B2F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01:12</a:t>
            </a:r>
          </a:p>
        </p:txBody>
      </p:sp>
      <p:sp>
        <p:nvSpPr>
          <p:cNvPr id="53" name="Rounded Rectangle 176">
            <a:extLst>
              <a:ext uri="{FF2B5EF4-FFF2-40B4-BE49-F238E27FC236}">
                <a16:creationId xmlns:a16="http://schemas.microsoft.com/office/drawing/2014/main" id="{D8B5E86C-62C9-C06A-5C8D-F1019556A2A8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01:11</a:t>
            </a:r>
          </a:p>
        </p:txBody>
      </p:sp>
      <p:sp>
        <p:nvSpPr>
          <p:cNvPr id="54" name="Rounded Rectangle 177">
            <a:extLst>
              <a:ext uri="{FF2B5EF4-FFF2-40B4-BE49-F238E27FC236}">
                <a16:creationId xmlns:a16="http://schemas.microsoft.com/office/drawing/2014/main" id="{989E34E4-2B9E-9ED6-AB03-505B9669EDA9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01:10</a:t>
            </a:r>
          </a:p>
        </p:txBody>
      </p:sp>
      <p:sp>
        <p:nvSpPr>
          <p:cNvPr id="55" name="Rounded Rectangle 178">
            <a:extLst>
              <a:ext uri="{FF2B5EF4-FFF2-40B4-BE49-F238E27FC236}">
                <a16:creationId xmlns:a16="http://schemas.microsoft.com/office/drawing/2014/main" id="{5CE0579E-07E8-F323-BCBB-7A9267FFB2D8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01:09</a:t>
            </a:r>
          </a:p>
        </p:txBody>
      </p:sp>
      <p:sp>
        <p:nvSpPr>
          <p:cNvPr id="56" name="Rounded Rectangle 179">
            <a:extLst>
              <a:ext uri="{FF2B5EF4-FFF2-40B4-BE49-F238E27FC236}">
                <a16:creationId xmlns:a16="http://schemas.microsoft.com/office/drawing/2014/main" id="{65BE2F2E-0989-F47A-CBAD-F2036CF78575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01:08</a:t>
            </a:r>
          </a:p>
        </p:txBody>
      </p:sp>
      <p:sp>
        <p:nvSpPr>
          <p:cNvPr id="57" name="Rounded Rectangle 180">
            <a:extLst>
              <a:ext uri="{FF2B5EF4-FFF2-40B4-BE49-F238E27FC236}">
                <a16:creationId xmlns:a16="http://schemas.microsoft.com/office/drawing/2014/main" id="{47F49961-D6C0-1661-7FFC-794206235990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01:07</a:t>
            </a:r>
          </a:p>
        </p:txBody>
      </p:sp>
      <p:sp>
        <p:nvSpPr>
          <p:cNvPr id="58" name="Rounded Rectangle 181">
            <a:extLst>
              <a:ext uri="{FF2B5EF4-FFF2-40B4-BE49-F238E27FC236}">
                <a16:creationId xmlns:a16="http://schemas.microsoft.com/office/drawing/2014/main" id="{B44FB829-05A6-7AF8-8C8C-AC9623A3285B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01:06</a:t>
            </a:r>
          </a:p>
        </p:txBody>
      </p:sp>
      <p:sp>
        <p:nvSpPr>
          <p:cNvPr id="59" name="Rounded Rectangle 182">
            <a:extLst>
              <a:ext uri="{FF2B5EF4-FFF2-40B4-BE49-F238E27FC236}">
                <a16:creationId xmlns:a16="http://schemas.microsoft.com/office/drawing/2014/main" id="{3C04AB2F-8898-636B-4C13-73FD0AE5ED36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01:05</a:t>
            </a:r>
          </a:p>
        </p:txBody>
      </p:sp>
      <p:sp>
        <p:nvSpPr>
          <p:cNvPr id="60" name="Rounded Rectangle 183">
            <a:extLst>
              <a:ext uri="{FF2B5EF4-FFF2-40B4-BE49-F238E27FC236}">
                <a16:creationId xmlns:a16="http://schemas.microsoft.com/office/drawing/2014/main" id="{1AE34F0F-2C9C-2171-7D80-5A584EAD8167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01:04</a:t>
            </a:r>
          </a:p>
        </p:txBody>
      </p:sp>
      <p:sp>
        <p:nvSpPr>
          <p:cNvPr id="61" name="Rounded Rectangle 184">
            <a:extLst>
              <a:ext uri="{FF2B5EF4-FFF2-40B4-BE49-F238E27FC236}">
                <a16:creationId xmlns:a16="http://schemas.microsoft.com/office/drawing/2014/main" id="{5136D133-DB70-EAB2-85F7-A9F21E86E2AF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01:03</a:t>
            </a:r>
          </a:p>
        </p:txBody>
      </p:sp>
      <p:sp>
        <p:nvSpPr>
          <p:cNvPr id="62" name="Rounded Rectangle 185">
            <a:extLst>
              <a:ext uri="{FF2B5EF4-FFF2-40B4-BE49-F238E27FC236}">
                <a16:creationId xmlns:a16="http://schemas.microsoft.com/office/drawing/2014/main" id="{82EB3EB7-E9E7-E42F-677A-15EA66F74740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01:02</a:t>
            </a:r>
          </a:p>
        </p:txBody>
      </p:sp>
      <p:sp>
        <p:nvSpPr>
          <p:cNvPr id="63" name="Rounded Rectangle 186">
            <a:extLst>
              <a:ext uri="{FF2B5EF4-FFF2-40B4-BE49-F238E27FC236}">
                <a16:creationId xmlns:a16="http://schemas.microsoft.com/office/drawing/2014/main" id="{514F58DC-95F1-17CA-D3CF-B151B55F31DF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01:01</a:t>
            </a:r>
          </a:p>
        </p:txBody>
      </p:sp>
      <p:sp>
        <p:nvSpPr>
          <p:cNvPr id="64" name="Rounded Rectangle 187">
            <a:extLst>
              <a:ext uri="{FF2B5EF4-FFF2-40B4-BE49-F238E27FC236}">
                <a16:creationId xmlns:a16="http://schemas.microsoft.com/office/drawing/2014/main" id="{313D0DAB-6C77-539D-2621-BC360B3C2738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01:00</a:t>
            </a:r>
          </a:p>
        </p:txBody>
      </p:sp>
      <p:sp>
        <p:nvSpPr>
          <p:cNvPr id="65" name="Rounded Rectangle 188">
            <a:extLst>
              <a:ext uri="{FF2B5EF4-FFF2-40B4-BE49-F238E27FC236}">
                <a16:creationId xmlns:a16="http://schemas.microsoft.com/office/drawing/2014/main" id="{62736D4C-1FEC-4B7A-4916-FF0AAE87D30B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00:59</a:t>
            </a:r>
          </a:p>
        </p:txBody>
      </p:sp>
      <p:sp>
        <p:nvSpPr>
          <p:cNvPr id="66" name="Rounded Rectangle 189">
            <a:extLst>
              <a:ext uri="{FF2B5EF4-FFF2-40B4-BE49-F238E27FC236}">
                <a16:creationId xmlns:a16="http://schemas.microsoft.com/office/drawing/2014/main" id="{5F0F2415-CD1A-2ECF-74E6-300BF3115D8F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00:58</a:t>
            </a:r>
          </a:p>
        </p:txBody>
      </p:sp>
      <p:sp>
        <p:nvSpPr>
          <p:cNvPr id="67" name="Rounded Rectangle 190">
            <a:extLst>
              <a:ext uri="{FF2B5EF4-FFF2-40B4-BE49-F238E27FC236}">
                <a16:creationId xmlns:a16="http://schemas.microsoft.com/office/drawing/2014/main" id="{F3D8D81F-2F5B-65A8-4298-2EF91C09F9CC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00:57</a:t>
            </a:r>
          </a:p>
        </p:txBody>
      </p:sp>
      <p:sp>
        <p:nvSpPr>
          <p:cNvPr id="68" name="Rounded Rectangle 191">
            <a:extLst>
              <a:ext uri="{FF2B5EF4-FFF2-40B4-BE49-F238E27FC236}">
                <a16:creationId xmlns:a16="http://schemas.microsoft.com/office/drawing/2014/main" id="{71F19F85-4910-F7DB-CC57-3EEE42ED625C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00:56</a:t>
            </a:r>
          </a:p>
        </p:txBody>
      </p:sp>
      <p:sp>
        <p:nvSpPr>
          <p:cNvPr id="69" name="Rounded Rectangle 192">
            <a:extLst>
              <a:ext uri="{FF2B5EF4-FFF2-40B4-BE49-F238E27FC236}">
                <a16:creationId xmlns:a16="http://schemas.microsoft.com/office/drawing/2014/main" id="{94BFB0F4-7D07-7598-CCEE-B82903F868EC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00:55</a:t>
            </a:r>
          </a:p>
        </p:txBody>
      </p:sp>
      <p:sp>
        <p:nvSpPr>
          <p:cNvPr id="70" name="Rounded Rectangle 193">
            <a:extLst>
              <a:ext uri="{FF2B5EF4-FFF2-40B4-BE49-F238E27FC236}">
                <a16:creationId xmlns:a16="http://schemas.microsoft.com/office/drawing/2014/main" id="{52FC8151-75E1-B957-6546-42152701C485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00:54</a:t>
            </a:r>
          </a:p>
        </p:txBody>
      </p:sp>
      <p:sp>
        <p:nvSpPr>
          <p:cNvPr id="71" name="Rounded Rectangle 194">
            <a:extLst>
              <a:ext uri="{FF2B5EF4-FFF2-40B4-BE49-F238E27FC236}">
                <a16:creationId xmlns:a16="http://schemas.microsoft.com/office/drawing/2014/main" id="{240E213A-22EE-68B1-B991-81705DA1CA00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00:53</a:t>
            </a:r>
          </a:p>
        </p:txBody>
      </p:sp>
      <p:sp>
        <p:nvSpPr>
          <p:cNvPr id="72" name="Rounded Rectangle 195">
            <a:extLst>
              <a:ext uri="{FF2B5EF4-FFF2-40B4-BE49-F238E27FC236}">
                <a16:creationId xmlns:a16="http://schemas.microsoft.com/office/drawing/2014/main" id="{F9B87940-5AB7-55AA-A8D6-31E1DD83EE41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00:52</a:t>
            </a:r>
          </a:p>
        </p:txBody>
      </p:sp>
      <p:sp>
        <p:nvSpPr>
          <p:cNvPr id="73" name="Rounded Rectangle 196">
            <a:extLst>
              <a:ext uri="{FF2B5EF4-FFF2-40B4-BE49-F238E27FC236}">
                <a16:creationId xmlns:a16="http://schemas.microsoft.com/office/drawing/2014/main" id="{F35E2186-6041-8247-14EA-30027031F9F7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00:51</a:t>
            </a:r>
          </a:p>
        </p:txBody>
      </p:sp>
      <p:sp>
        <p:nvSpPr>
          <p:cNvPr id="74" name="Rounded Rectangle 197">
            <a:extLst>
              <a:ext uri="{FF2B5EF4-FFF2-40B4-BE49-F238E27FC236}">
                <a16:creationId xmlns:a16="http://schemas.microsoft.com/office/drawing/2014/main" id="{66473C2C-A31E-8DFD-E01E-495EC9FD73AF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00:50</a:t>
            </a:r>
          </a:p>
        </p:txBody>
      </p:sp>
      <p:sp>
        <p:nvSpPr>
          <p:cNvPr id="75" name="Rounded Rectangle 198">
            <a:extLst>
              <a:ext uri="{FF2B5EF4-FFF2-40B4-BE49-F238E27FC236}">
                <a16:creationId xmlns:a16="http://schemas.microsoft.com/office/drawing/2014/main" id="{0FA915A6-9802-71AB-BC7E-D093241E4FD9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00:49</a:t>
            </a:r>
          </a:p>
        </p:txBody>
      </p:sp>
      <p:sp>
        <p:nvSpPr>
          <p:cNvPr id="76" name="Rounded Rectangle 199">
            <a:extLst>
              <a:ext uri="{FF2B5EF4-FFF2-40B4-BE49-F238E27FC236}">
                <a16:creationId xmlns:a16="http://schemas.microsoft.com/office/drawing/2014/main" id="{D7C9F2DA-F1ED-B716-6E96-222B2466CD6D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00:48</a:t>
            </a:r>
          </a:p>
        </p:txBody>
      </p:sp>
      <p:sp>
        <p:nvSpPr>
          <p:cNvPr id="77" name="Rounded Rectangle 200">
            <a:extLst>
              <a:ext uri="{FF2B5EF4-FFF2-40B4-BE49-F238E27FC236}">
                <a16:creationId xmlns:a16="http://schemas.microsoft.com/office/drawing/2014/main" id="{BAD8DD79-4041-4B15-8D23-F72EA1063307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00:47</a:t>
            </a:r>
          </a:p>
        </p:txBody>
      </p:sp>
      <p:sp>
        <p:nvSpPr>
          <p:cNvPr id="78" name="Rounded Rectangle 201">
            <a:extLst>
              <a:ext uri="{FF2B5EF4-FFF2-40B4-BE49-F238E27FC236}">
                <a16:creationId xmlns:a16="http://schemas.microsoft.com/office/drawing/2014/main" id="{F60922C3-5E44-E358-E3A2-B72B83DE36D8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00:46</a:t>
            </a:r>
          </a:p>
        </p:txBody>
      </p:sp>
      <p:sp>
        <p:nvSpPr>
          <p:cNvPr id="79" name="Rounded Rectangle 202">
            <a:extLst>
              <a:ext uri="{FF2B5EF4-FFF2-40B4-BE49-F238E27FC236}">
                <a16:creationId xmlns:a16="http://schemas.microsoft.com/office/drawing/2014/main" id="{AE85F9CE-B68E-2285-1CBC-12516478A39C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00:45</a:t>
            </a:r>
          </a:p>
        </p:txBody>
      </p:sp>
      <p:sp>
        <p:nvSpPr>
          <p:cNvPr id="80" name="Rounded Rectangle 203">
            <a:extLst>
              <a:ext uri="{FF2B5EF4-FFF2-40B4-BE49-F238E27FC236}">
                <a16:creationId xmlns:a16="http://schemas.microsoft.com/office/drawing/2014/main" id="{4A8B80EF-8A92-C363-1182-9049D5EE0BDC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00:44</a:t>
            </a:r>
          </a:p>
        </p:txBody>
      </p:sp>
      <p:sp>
        <p:nvSpPr>
          <p:cNvPr id="81" name="Rounded Rectangle 204">
            <a:extLst>
              <a:ext uri="{FF2B5EF4-FFF2-40B4-BE49-F238E27FC236}">
                <a16:creationId xmlns:a16="http://schemas.microsoft.com/office/drawing/2014/main" id="{590AC374-EC7A-DE22-C9AD-2361F0B039D4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00:43</a:t>
            </a:r>
          </a:p>
        </p:txBody>
      </p:sp>
      <p:sp>
        <p:nvSpPr>
          <p:cNvPr id="82" name="Rounded Rectangle 205">
            <a:extLst>
              <a:ext uri="{FF2B5EF4-FFF2-40B4-BE49-F238E27FC236}">
                <a16:creationId xmlns:a16="http://schemas.microsoft.com/office/drawing/2014/main" id="{2E555D0F-E01E-B2AA-1F60-5A414A66DD89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00:42</a:t>
            </a:r>
          </a:p>
        </p:txBody>
      </p:sp>
      <p:sp>
        <p:nvSpPr>
          <p:cNvPr id="83" name="Rounded Rectangle 206">
            <a:extLst>
              <a:ext uri="{FF2B5EF4-FFF2-40B4-BE49-F238E27FC236}">
                <a16:creationId xmlns:a16="http://schemas.microsoft.com/office/drawing/2014/main" id="{2CFF65BF-2C35-AA96-7972-F2C24E7A235D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00:41</a:t>
            </a:r>
          </a:p>
        </p:txBody>
      </p:sp>
      <p:sp>
        <p:nvSpPr>
          <p:cNvPr id="84" name="Rounded Rectangle 207">
            <a:extLst>
              <a:ext uri="{FF2B5EF4-FFF2-40B4-BE49-F238E27FC236}">
                <a16:creationId xmlns:a16="http://schemas.microsoft.com/office/drawing/2014/main" id="{4C32B3C0-868F-74DF-1821-AEF68837B2CA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00:40</a:t>
            </a:r>
          </a:p>
        </p:txBody>
      </p:sp>
      <p:sp>
        <p:nvSpPr>
          <p:cNvPr id="85" name="Rounded Rectangle 208">
            <a:extLst>
              <a:ext uri="{FF2B5EF4-FFF2-40B4-BE49-F238E27FC236}">
                <a16:creationId xmlns:a16="http://schemas.microsoft.com/office/drawing/2014/main" id="{69150137-1847-6E48-9A45-D1598C5FB408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00:39</a:t>
            </a:r>
          </a:p>
        </p:txBody>
      </p:sp>
      <p:sp>
        <p:nvSpPr>
          <p:cNvPr id="86" name="Rounded Rectangle 209">
            <a:extLst>
              <a:ext uri="{FF2B5EF4-FFF2-40B4-BE49-F238E27FC236}">
                <a16:creationId xmlns:a16="http://schemas.microsoft.com/office/drawing/2014/main" id="{4B7E6E2E-E4BF-6FBE-8A3B-061C6321B189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00:38</a:t>
            </a:r>
          </a:p>
        </p:txBody>
      </p:sp>
      <p:sp>
        <p:nvSpPr>
          <p:cNvPr id="87" name="Rounded Rectangle 210">
            <a:extLst>
              <a:ext uri="{FF2B5EF4-FFF2-40B4-BE49-F238E27FC236}">
                <a16:creationId xmlns:a16="http://schemas.microsoft.com/office/drawing/2014/main" id="{D5DB83FA-9A9F-BCF4-8843-E0BD1A6F9F3C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00:37</a:t>
            </a:r>
          </a:p>
        </p:txBody>
      </p:sp>
      <p:sp>
        <p:nvSpPr>
          <p:cNvPr id="88" name="Rounded Rectangle 211">
            <a:extLst>
              <a:ext uri="{FF2B5EF4-FFF2-40B4-BE49-F238E27FC236}">
                <a16:creationId xmlns:a16="http://schemas.microsoft.com/office/drawing/2014/main" id="{EEDE3C59-FB4A-DE11-857B-ACA50A8CB729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00:36</a:t>
            </a:r>
          </a:p>
        </p:txBody>
      </p:sp>
      <p:sp>
        <p:nvSpPr>
          <p:cNvPr id="89" name="Rounded Rectangle 212">
            <a:extLst>
              <a:ext uri="{FF2B5EF4-FFF2-40B4-BE49-F238E27FC236}">
                <a16:creationId xmlns:a16="http://schemas.microsoft.com/office/drawing/2014/main" id="{425BAAC0-43D9-FAD5-16D8-E0F52AD6CCF2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00:35</a:t>
            </a:r>
          </a:p>
        </p:txBody>
      </p:sp>
      <p:sp>
        <p:nvSpPr>
          <p:cNvPr id="90" name="Rounded Rectangle 213">
            <a:extLst>
              <a:ext uri="{FF2B5EF4-FFF2-40B4-BE49-F238E27FC236}">
                <a16:creationId xmlns:a16="http://schemas.microsoft.com/office/drawing/2014/main" id="{B2F2801E-15C0-326A-B4BE-2E1E628C6CD5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00:34</a:t>
            </a:r>
          </a:p>
        </p:txBody>
      </p:sp>
      <p:sp>
        <p:nvSpPr>
          <p:cNvPr id="91" name="Rounded Rectangle 214">
            <a:extLst>
              <a:ext uri="{FF2B5EF4-FFF2-40B4-BE49-F238E27FC236}">
                <a16:creationId xmlns:a16="http://schemas.microsoft.com/office/drawing/2014/main" id="{6D2105AE-5EF4-C7DA-3596-0A417FBB0D8F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00:33</a:t>
            </a:r>
          </a:p>
        </p:txBody>
      </p:sp>
      <p:sp>
        <p:nvSpPr>
          <p:cNvPr id="92" name="Rounded Rectangle 215">
            <a:extLst>
              <a:ext uri="{FF2B5EF4-FFF2-40B4-BE49-F238E27FC236}">
                <a16:creationId xmlns:a16="http://schemas.microsoft.com/office/drawing/2014/main" id="{59EB46B9-F2B8-E601-4230-CC1421766CA5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00:32</a:t>
            </a:r>
          </a:p>
        </p:txBody>
      </p:sp>
      <p:sp>
        <p:nvSpPr>
          <p:cNvPr id="93" name="Rounded Rectangle 216">
            <a:extLst>
              <a:ext uri="{FF2B5EF4-FFF2-40B4-BE49-F238E27FC236}">
                <a16:creationId xmlns:a16="http://schemas.microsoft.com/office/drawing/2014/main" id="{8A68E76B-3572-EF44-24AA-36A9BFE58511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00:31</a:t>
            </a:r>
          </a:p>
        </p:txBody>
      </p:sp>
      <p:sp>
        <p:nvSpPr>
          <p:cNvPr id="94" name="Rounded Rectangle 217">
            <a:extLst>
              <a:ext uri="{FF2B5EF4-FFF2-40B4-BE49-F238E27FC236}">
                <a16:creationId xmlns:a16="http://schemas.microsoft.com/office/drawing/2014/main" id="{56F9593C-0FE6-B8D1-52CB-8CDDAB8397D1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00:30</a:t>
            </a:r>
          </a:p>
        </p:txBody>
      </p:sp>
      <p:sp>
        <p:nvSpPr>
          <p:cNvPr id="95" name="Rounded Rectangle 218">
            <a:extLst>
              <a:ext uri="{FF2B5EF4-FFF2-40B4-BE49-F238E27FC236}">
                <a16:creationId xmlns:a16="http://schemas.microsoft.com/office/drawing/2014/main" id="{BE58FC16-E478-AAEB-1B61-50B121894D22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00:29</a:t>
            </a:r>
          </a:p>
        </p:txBody>
      </p:sp>
      <p:sp>
        <p:nvSpPr>
          <p:cNvPr id="96" name="Rounded Rectangle 219">
            <a:extLst>
              <a:ext uri="{FF2B5EF4-FFF2-40B4-BE49-F238E27FC236}">
                <a16:creationId xmlns:a16="http://schemas.microsoft.com/office/drawing/2014/main" id="{E80A774D-C726-D368-6024-1651FD38C1CC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00:28</a:t>
            </a:r>
          </a:p>
        </p:txBody>
      </p:sp>
      <p:sp>
        <p:nvSpPr>
          <p:cNvPr id="97" name="Rounded Rectangle 220">
            <a:extLst>
              <a:ext uri="{FF2B5EF4-FFF2-40B4-BE49-F238E27FC236}">
                <a16:creationId xmlns:a16="http://schemas.microsoft.com/office/drawing/2014/main" id="{6093D62B-A100-C97D-2A79-6328894CA722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00:27</a:t>
            </a:r>
          </a:p>
        </p:txBody>
      </p:sp>
      <p:sp>
        <p:nvSpPr>
          <p:cNvPr id="98" name="Rounded Rectangle 221">
            <a:extLst>
              <a:ext uri="{FF2B5EF4-FFF2-40B4-BE49-F238E27FC236}">
                <a16:creationId xmlns:a16="http://schemas.microsoft.com/office/drawing/2014/main" id="{FD18DC7F-3CC2-9631-382D-A351A5CB4BF0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00:26</a:t>
            </a:r>
          </a:p>
        </p:txBody>
      </p:sp>
      <p:sp>
        <p:nvSpPr>
          <p:cNvPr id="99" name="Rounded Rectangle 222">
            <a:extLst>
              <a:ext uri="{FF2B5EF4-FFF2-40B4-BE49-F238E27FC236}">
                <a16:creationId xmlns:a16="http://schemas.microsoft.com/office/drawing/2014/main" id="{09B8BB84-A992-66FB-D6D1-3408098BCA84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00:25</a:t>
            </a:r>
          </a:p>
        </p:txBody>
      </p:sp>
      <p:sp>
        <p:nvSpPr>
          <p:cNvPr id="100" name="Rounded Rectangle 223">
            <a:extLst>
              <a:ext uri="{FF2B5EF4-FFF2-40B4-BE49-F238E27FC236}">
                <a16:creationId xmlns:a16="http://schemas.microsoft.com/office/drawing/2014/main" id="{B1A97C6F-5FA3-0E27-5839-F7317417BACF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00:24</a:t>
            </a:r>
          </a:p>
        </p:txBody>
      </p:sp>
      <p:sp>
        <p:nvSpPr>
          <p:cNvPr id="101" name="Rounded Rectangle 224">
            <a:extLst>
              <a:ext uri="{FF2B5EF4-FFF2-40B4-BE49-F238E27FC236}">
                <a16:creationId xmlns:a16="http://schemas.microsoft.com/office/drawing/2014/main" id="{CCC44680-44A0-6ED1-A780-B70B6D5C4818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00:23</a:t>
            </a:r>
          </a:p>
        </p:txBody>
      </p:sp>
      <p:sp>
        <p:nvSpPr>
          <p:cNvPr id="102" name="Rounded Rectangle 225">
            <a:extLst>
              <a:ext uri="{FF2B5EF4-FFF2-40B4-BE49-F238E27FC236}">
                <a16:creationId xmlns:a16="http://schemas.microsoft.com/office/drawing/2014/main" id="{96B671BC-47F1-59D9-9397-260B8DB0687E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00:22</a:t>
            </a:r>
          </a:p>
        </p:txBody>
      </p:sp>
      <p:sp>
        <p:nvSpPr>
          <p:cNvPr id="103" name="Rounded Rectangle 226">
            <a:extLst>
              <a:ext uri="{FF2B5EF4-FFF2-40B4-BE49-F238E27FC236}">
                <a16:creationId xmlns:a16="http://schemas.microsoft.com/office/drawing/2014/main" id="{F681DA9A-FD79-9206-03CE-6CF028F41110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00:21</a:t>
            </a:r>
          </a:p>
        </p:txBody>
      </p:sp>
      <p:sp>
        <p:nvSpPr>
          <p:cNvPr id="104" name="Rounded Rectangle 227">
            <a:extLst>
              <a:ext uri="{FF2B5EF4-FFF2-40B4-BE49-F238E27FC236}">
                <a16:creationId xmlns:a16="http://schemas.microsoft.com/office/drawing/2014/main" id="{1C4D6ED3-1690-B4FB-81AE-C81DAC5AE331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00:20</a:t>
            </a:r>
          </a:p>
        </p:txBody>
      </p:sp>
      <p:sp>
        <p:nvSpPr>
          <p:cNvPr id="105" name="Rounded Rectangle 228">
            <a:extLst>
              <a:ext uri="{FF2B5EF4-FFF2-40B4-BE49-F238E27FC236}">
                <a16:creationId xmlns:a16="http://schemas.microsoft.com/office/drawing/2014/main" id="{DF6F7FF2-77A0-3CB0-4EF6-D612BA30BF75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00:19</a:t>
            </a:r>
          </a:p>
        </p:txBody>
      </p:sp>
      <p:sp>
        <p:nvSpPr>
          <p:cNvPr id="106" name="Rounded Rectangle 229">
            <a:extLst>
              <a:ext uri="{FF2B5EF4-FFF2-40B4-BE49-F238E27FC236}">
                <a16:creationId xmlns:a16="http://schemas.microsoft.com/office/drawing/2014/main" id="{A9FCA73C-4D65-70EE-BEA3-68CE3B6CA365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00:18</a:t>
            </a:r>
          </a:p>
        </p:txBody>
      </p:sp>
      <p:sp>
        <p:nvSpPr>
          <p:cNvPr id="107" name="Rounded Rectangle 230">
            <a:extLst>
              <a:ext uri="{FF2B5EF4-FFF2-40B4-BE49-F238E27FC236}">
                <a16:creationId xmlns:a16="http://schemas.microsoft.com/office/drawing/2014/main" id="{B3F918C6-6CDF-6DC3-60EF-B321770B9EFE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00:17</a:t>
            </a:r>
          </a:p>
        </p:txBody>
      </p:sp>
      <p:sp>
        <p:nvSpPr>
          <p:cNvPr id="108" name="Rounded Rectangle 231">
            <a:extLst>
              <a:ext uri="{FF2B5EF4-FFF2-40B4-BE49-F238E27FC236}">
                <a16:creationId xmlns:a16="http://schemas.microsoft.com/office/drawing/2014/main" id="{16D5DCD5-25D7-673D-8273-E44CE4CFBAC9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00:16</a:t>
            </a:r>
          </a:p>
        </p:txBody>
      </p:sp>
      <p:sp>
        <p:nvSpPr>
          <p:cNvPr id="109" name="Rounded Rectangle 232">
            <a:extLst>
              <a:ext uri="{FF2B5EF4-FFF2-40B4-BE49-F238E27FC236}">
                <a16:creationId xmlns:a16="http://schemas.microsoft.com/office/drawing/2014/main" id="{A0D8D768-5492-9175-8661-126978387077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00:15</a:t>
            </a:r>
          </a:p>
        </p:txBody>
      </p:sp>
      <p:sp>
        <p:nvSpPr>
          <p:cNvPr id="110" name="Rounded Rectangle 233">
            <a:extLst>
              <a:ext uri="{FF2B5EF4-FFF2-40B4-BE49-F238E27FC236}">
                <a16:creationId xmlns:a16="http://schemas.microsoft.com/office/drawing/2014/main" id="{F84952FC-A371-407A-69AE-3AB997096656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00:14</a:t>
            </a:r>
          </a:p>
        </p:txBody>
      </p:sp>
      <p:sp>
        <p:nvSpPr>
          <p:cNvPr id="111" name="Rounded Rectangle 234">
            <a:extLst>
              <a:ext uri="{FF2B5EF4-FFF2-40B4-BE49-F238E27FC236}">
                <a16:creationId xmlns:a16="http://schemas.microsoft.com/office/drawing/2014/main" id="{96BC03D6-9C99-8C32-EB40-D1A27F260DC1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00:13</a:t>
            </a:r>
          </a:p>
        </p:txBody>
      </p:sp>
      <p:sp>
        <p:nvSpPr>
          <p:cNvPr id="112" name="Rounded Rectangle 235">
            <a:extLst>
              <a:ext uri="{FF2B5EF4-FFF2-40B4-BE49-F238E27FC236}">
                <a16:creationId xmlns:a16="http://schemas.microsoft.com/office/drawing/2014/main" id="{81C015B4-B734-9E3F-08A1-AAD3D4E0BE73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00:12</a:t>
            </a:r>
          </a:p>
        </p:txBody>
      </p:sp>
      <p:sp>
        <p:nvSpPr>
          <p:cNvPr id="113" name="Rounded Rectangle 236">
            <a:extLst>
              <a:ext uri="{FF2B5EF4-FFF2-40B4-BE49-F238E27FC236}">
                <a16:creationId xmlns:a16="http://schemas.microsoft.com/office/drawing/2014/main" id="{B9D88A1E-C5B7-6EF5-0B49-29F56F361693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00:11</a:t>
            </a:r>
          </a:p>
        </p:txBody>
      </p:sp>
      <p:sp>
        <p:nvSpPr>
          <p:cNvPr id="114" name="Rounded Rectangle 237">
            <a:extLst>
              <a:ext uri="{FF2B5EF4-FFF2-40B4-BE49-F238E27FC236}">
                <a16:creationId xmlns:a16="http://schemas.microsoft.com/office/drawing/2014/main" id="{187D23D3-E4C9-0B90-3FC8-32C42FF78D03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00:10</a:t>
            </a:r>
          </a:p>
        </p:txBody>
      </p:sp>
      <p:sp>
        <p:nvSpPr>
          <p:cNvPr id="115" name="Rounded Rectangle 238">
            <a:extLst>
              <a:ext uri="{FF2B5EF4-FFF2-40B4-BE49-F238E27FC236}">
                <a16:creationId xmlns:a16="http://schemas.microsoft.com/office/drawing/2014/main" id="{5AB43D0E-76DE-346A-CF8A-FF39DBC4BFE4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00:09</a:t>
            </a:r>
          </a:p>
        </p:txBody>
      </p:sp>
      <p:sp>
        <p:nvSpPr>
          <p:cNvPr id="116" name="Rounded Rectangle 239">
            <a:extLst>
              <a:ext uri="{FF2B5EF4-FFF2-40B4-BE49-F238E27FC236}">
                <a16:creationId xmlns:a16="http://schemas.microsoft.com/office/drawing/2014/main" id="{2FF7DFE7-3AFD-6CCD-BCE0-2018F5039616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00:08</a:t>
            </a:r>
          </a:p>
        </p:txBody>
      </p:sp>
      <p:sp>
        <p:nvSpPr>
          <p:cNvPr id="117" name="Rounded Rectangle 240">
            <a:extLst>
              <a:ext uri="{FF2B5EF4-FFF2-40B4-BE49-F238E27FC236}">
                <a16:creationId xmlns:a16="http://schemas.microsoft.com/office/drawing/2014/main" id="{AB853718-0BD5-5525-BBEC-60FA477A9D42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00:07</a:t>
            </a:r>
          </a:p>
        </p:txBody>
      </p:sp>
      <p:sp>
        <p:nvSpPr>
          <p:cNvPr id="118" name="Rounded Rectangle 241">
            <a:extLst>
              <a:ext uri="{FF2B5EF4-FFF2-40B4-BE49-F238E27FC236}">
                <a16:creationId xmlns:a16="http://schemas.microsoft.com/office/drawing/2014/main" id="{52BC2DE3-F96F-88EC-8189-F15817D40FC5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00:06</a:t>
            </a:r>
          </a:p>
        </p:txBody>
      </p:sp>
      <p:sp>
        <p:nvSpPr>
          <p:cNvPr id="119" name="Rounded Rectangle 242">
            <a:extLst>
              <a:ext uri="{FF2B5EF4-FFF2-40B4-BE49-F238E27FC236}">
                <a16:creationId xmlns:a16="http://schemas.microsoft.com/office/drawing/2014/main" id="{2B236CD6-384B-8E08-73D6-36354836C0CD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00:05</a:t>
            </a:r>
          </a:p>
        </p:txBody>
      </p:sp>
      <p:sp>
        <p:nvSpPr>
          <p:cNvPr id="120" name="Rounded Rectangle 243">
            <a:extLst>
              <a:ext uri="{FF2B5EF4-FFF2-40B4-BE49-F238E27FC236}">
                <a16:creationId xmlns:a16="http://schemas.microsoft.com/office/drawing/2014/main" id="{22A927FF-BBE1-0F06-4E26-83080D25DC7C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00:04</a:t>
            </a:r>
          </a:p>
        </p:txBody>
      </p:sp>
      <p:sp>
        <p:nvSpPr>
          <p:cNvPr id="121" name="Rounded Rectangle 244">
            <a:extLst>
              <a:ext uri="{FF2B5EF4-FFF2-40B4-BE49-F238E27FC236}">
                <a16:creationId xmlns:a16="http://schemas.microsoft.com/office/drawing/2014/main" id="{4ACE1B8C-38F6-6FCC-2DB4-E5D4DCA5ED4D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00:03</a:t>
            </a:r>
          </a:p>
        </p:txBody>
      </p:sp>
      <p:sp>
        <p:nvSpPr>
          <p:cNvPr id="122" name="Rounded Rectangle 245">
            <a:extLst>
              <a:ext uri="{FF2B5EF4-FFF2-40B4-BE49-F238E27FC236}">
                <a16:creationId xmlns:a16="http://schemas.microsoft.com/office/drawing/2014/main" id="{28FF9237-F0CB-AFDA-AA55-9FAEA15BA8FD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00:02</a:t>
            </a:r>
          </a:p>
        </p:txBody>
      </p:sp>
      <p:sp>
        <p:nvSpPr>
          <p:cNvPr id="123" name="Rounded Rectangle 246">
            <a:extLst>
              <a:ext uri="{FF2B5EF4-FFF2-40B4-BE49-F238E27FC236}">
                <a16:creationId xmlns:a16="http://schemas.microsoft.com/office/drawing/2014/main" id="{DC8C6357-5317-8F3E-6F36-90003B445E83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00:01</a:t>
            </a:r>
          </a:p>
        </p:txBody>
      </p:sp>
      <p:sp>
        <p:nvSpPr>
          <p:cNvPr id="124" name="Rounded Rectangle 247">
            <a:extLst>
              <a:ext uri="{FF2B5EF4-FFF2-40B4-BE49-F238E27FC236}">
                <a16:creationId xmlns:a16="http://schemas.microsoft.com/office/drawing/2014/main" id="{74ED66A1-BA01-F267-5374-B5D22B96DDC0}"/>
              </a:ext>
            </a:extLst>
          </p:cNvPr>
          <p:cNvSpPr/>
          <p:nvPr/>
        </p:nvSpPr>
        <p:spPr>
          <a:xfrm>
            <a:off x="10315136" y="20286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/>
              <a:t>00:00</a:t>
            </a:r>
          </a:p>
        </p:txBody>
      </p:sp>
    </p:spTree>
    <p:extLst>
      <p:ext uri="{BB962C8B-B14F-4D97-AF65-F5344CB8AC3E}">
        <p14:creationId xmlns:p14="http://schemas.microsoft.com/office/powerpoint/2010/main" val="3337454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000"/>
                            </p:stCondLst>
                            <p:childTnLst>
                              <p:par>
                                <p:cTn id="2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000"/>
                            </p:stCondLst>
                            <p:childTnLst>
                              <p:par>
                                <p:cTn id="3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1000"/>
                            </p:stCondLst>
                            <p:childTnLst>
                              <p:par>
                                <p:cTn id="3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3000"/>
                            </p:stCondLst>
                            <p:childTnLst>
                              <p:par>
                                <p:cTn id="4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000"/>
                            </p:stCondLst>
                            <p:childTnLst>
                              <p:par>
                                <p:cTn id="4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0"/>
                            </p:stCondLst>
                            <p:childTnLst>
                              <p:par>
                                <p:cTn id="5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6000"/>
                            </p:stCondLst>
                            <p:childTnLst>
                              <p:par>
                                <p:cTn id="5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7000"/>
                            </p:stCondLst>
                            <p:childTnLst>
                              <p:par>
                                <p:cTn id="5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8000"/>
                            </p:stCondLst>
                            <p:childTnLst>
                              <p:par>
                                <p:cTn id="5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9000"/>
                            </p:stCondLst>
                            <p:childTnLst>
                              <p:par>
                                <p:cTn id="6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0"/>
                            </p:stCondLst>
                            <p:childTnLst>
                              <p:par>
                                <p:cTn id="6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1000"/>
                            </p:stCondLst>
                            <p:childTnLst>
                              <p:par>
                                <p:cTn id="6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2000"/>
                            </p:stCondLst>
                            <p:childTnLst>
                              <p:par>
                                <p:cTn id="7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3000"/>
                            </p:stCondLst>
                            <p:childTnLst>
                              <p:par>
                                <p:cTn id="7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4000"/>
                            </p:stCondLst>
                            <p:childTnLst>
                              <p:par>
                                <p:cTn id="7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5000"/>
                            </p:stCondLst>
                            <p:childTnLst>
                              <p:par>
                                <p:cTn id="8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6000"/>
                            </p:stCondLst>
                            <p:childTnLst>
                              <p:par>
                                <p:cTn id="8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7000"/>
                            </p:stCondLst>
                            <p:childTnLst>
                              <p:par>
                                <p:cTn id="8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8000"/>
                            </p:stCondLst>
                            <p:childTnLst>
                              <p:par>
                                <p:cTn id="8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9000"/>
                            </p:stCondLst>
                            <p:childTnLst>
                              <p:par>
                                <p:cTn id="9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30000"/>
                            </p:stCondLst>
                            <p:childTnLst>
                              <p:par>
                                <p:cTn id="9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1000"/>
                            </p:stCondLst>
                            <p:childTnLst>
                              <p:par>
                                <p:cTn id="9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2000"/>
                            </p:stCondLst>
                            <p:childTnLst>
                              <p:par>
                                <p:cTn id="10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3000"/>
                            </p:stCondLst>
                            <p:childTnLst>
                              <p:par>
                                <p:cTn id="10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4000"/>
                            </p:stCondLst>
                            <p:childTnLst>
                              <p:par>
                                <p:cTn id="10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35000"/>
                            </p:stCondLst>
                            <p:childTnLst>
                              <p:par>
                                <p:cTn id="11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36000"/>
                            </p:stCondLst>
                            <p:childTnLst>
                              <p:par>
                                <p:cTn id="11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37000"/>
                            </p:stCondLst>
                            <p:childTnLst>
                              <p:par>
                                <p:cTn id="11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38000"/>
                            </p:stCondLst>
                            <p:childTnLst>
                              <p:par>
                                <p:cTn id="11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39000"/>
                            </p:stCondLst>
                            <p:childTnLst>
                              <p:par>
                                <p:cTn id="12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40000"/>
                            </p:stCondLst>
                            <p:childTnLst>
                              <p:par>
                                <p:cTn id="12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41000"/>
                            </p:stCondLst>
                            <p:childTnLst>
                              <p:par>
                                <p:cTn id="12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42000"/>
                            </p:stCondLst>
                            <p:childTnLst>
                              <p:par>
                                <p:cTn id="13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43000"/>
                            </p:stCondLst>
                            <p:childTnLst>
                              <p:par>
                                <p:cTn id="13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44000"/>
                            </p:stCondLst>
                            <p:childTnLst>
                              <p:par>
                                <p:cTn id="13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45000"/>
                            </p:stCondLst>
                            <p:childTnLst>
                              <p:par>
                                <p:cTn id="14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46000"/>
                            </p:stCondLst>
                            <p:childTnLst>
                              <p:par>
                                <p:cTn id="14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47000"/>
                            </p:stCondLst>
                            <p:childTnLst>
                              <p:par>
                                <p:cTn id="14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48000"/>
                            </p:stCondLst>
                            <p:childTnLst>
                              <p:par>
                                <p:cTn id="14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49000"/>
                            </p:stCondLst>
                            <p:childTnLst>
                              <p:par>
                                <p:cTn id="15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50000"/>
                            </p:stCondLst>
                            <p:childTnLst>
                              <p:par>
                                <p:cTn id="15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51000"/>
                            </p:stCondLst>
                            <p:childTnLst>
                              <p:par>
                                <p:cTn id="15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52000"/>
                            </p:stCondLst>
                            <p:childTnLst>
                              <p:par>
                                <p:cTn id="16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53000"/>
                            </p:stCondLst>
                            <p:childTnLst>
                              <p:par>
                                <p:cTn id="16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54000"/>
                            </p:stCondLst>
                            <p:childTnLst>
                              <p:par>
                                <p:cTn id="16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55000"/>
                            </p:stCondLst>
                            <p:childTnLst>
                              <p:par>
                                <p:cTn id="17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56000"/>
                            </p:stCondLst>
                            <p:childTnLst>
                              <p:par>
                                <p:cTn id="17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57000"/>
                            </p:stCondLst>
                            <p:childTnLst>
                              <p:par>
                                <p:cTn id="17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58000"/>
                            </p:stCondLst>
                            <p:childTnLst>
                              <p:par>
                                <p:cTn id="17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59000"/>
                            </p:stCondLst>
                            <p:childTnLst>
                              <p:par>
                                <p:cTn id="18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60000"/>
                            </p:stCondLst>
                            <p:childTnLst>
                              <p:par>
                                <p:cTn id="18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61000"/>
                            </p:stCondLst>
                            <p:childTnLst>
                              <p:par>
                                <p:cTn id="18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62000"/>
                            </p:stCondLst>
                            <p:childTnLst>
                              <p:par>
                                <p:cTn id="19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63000"/>
                            </p:stCondLst>
                            <p:childTnLst>
                              <p:par>
                                <p:cTn id="19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64000"/>
                            </p:stCondLst>
                            <p:childTnLst>
                              <p:par>
                                <p:cTn id="19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65000"/>
                            </p:stCondLst>
                            <p:childTnLst>
                              <p:par>
                                <p:cTn id="20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66000"/>
                            </p:stCondLst>
                            <p:childTnLst>
                              <p:par>
                                <p:cTn id="20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67000"/>
                            </p:stCondLst>
                            <p:childTnLst>
                              <p:par>
                                <p:cTn id="20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68000"/>
                            </p:stCondLst>
                            <p:childTnLst>
                              <p:par>
                                <p:cTn id="20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69000"/>
                            </p:stCondLst>
                            <p:childTnLst>
                              <p:par>
                                <p:cTn id="21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70000"/>
                            </p:stCondLst>
                            <p:childTnLst>
                              <p:par>
                                <p:cTn id="21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71000"/>
                            </p:stCondLst>
                            <p:childTnLst>
                              <p:par>
                                <p:cTn id="21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72000"/>
                            </p:stCondLst>
                            <p:childTnLst>
                              <p:par>
                                <p:cTn id="22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73000"/>
                            </p:stCondLst>
                            <p:childTnLst>
                              <p:par>
                                <p:cTn id="22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74000"/>
                            </p:stCondLst>
                            <p:childTnLst>
                              <p:par>
                                <p:cTn id="22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75000"/>
                            </p:stCondLst>
                            <p:childTnLst>
                              <p:par>
                                <p:cTn id="23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76000"/>
                            </p:stCondLst>
                            <p:childTnLst>
                              <p:par>
                                <p:cTn id="23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77000"/>
                            </p:stCondLst>
                            <p:childTnLst>
                              <p:par>
                                <p:cTn id="23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78000"/>
                            </p:stCondLst>
                            <p:childTnLst>
                              <p:par>
                                <p:cTn id="23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79000"/>
                            </p:stCondLst>
                            <p:childTnLst>
                              <p:par>
                                <p:cTn id="24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80000"/>
                            </p:stCondLst>
                            <p:childTnLst>
                              <p:par>
                                <p:cTn id="24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81000"/>
                            </p:stCondLst>
                            <p:childTnLst>
                              <p:par>
                                <p:cTn id="24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82000"/>
                            </p:stCondLst>
                            <p:childTnLst>
                              <p:par>
                                <p:cTn id="25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83000"/>
                            </p:stCondLst>
                            <p:childTnLst>
                              <p:par>
                                <p:cTn id="25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84000"/>
                            </p:stCondLst>
                            <p:childTnLst>
                              <p:par>
                                <p:cTn id="25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85000"/>
                            </p:stCondLst>
                            <p:childTnLst>
                              <p:par>
                                <p:cTn id="26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86000"/>
                            </p:stCondLst>
                            <p:childTnLst>
                              <p:par>
                                <p:cTn id="26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>
                            <p:stCondLst>
                              <p:cond delay="87000"/>
                            </p:stCondLst>
                            <p:childTnLst>
                              <p:par>
                                <p:cTn id="26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88000"/>
                            </p:stCondLst>
                            <p:childTnLst>
                              <p:par>
                                <p:cTn id="26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89000"/>
                            </p:stCondLst>
                            <p:childTnLst>
                              <p:par>
                                <p:cTn id="27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>
                            <p:stCondLst>
                              <p:cond delay="90000"/>
                            </p:stCondLst>
                            <p:childTnLst>
                              <p:par>
                                <p:cTn id="27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7" fill="hold">
                            <p:stCondLst>
                              <p:cond delay="91000"/>
                            </p:stCondLst>
                            <p:childTnLst>
                              <p:par>
                                <p:cTn id="27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0" fill="hold">
                            <p:stCondLst>
                              <p:cond delay="92000"/>
                            </p:stCondLst>
                            <p:childTnLst>
                              <p:par>
                                <p:cTn id="28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3" fill="hold">
                            <p:stCondLst>
                              <p:cond delay="93000"/>
                            </p:stCondLst>
                            <p:childTnLst>
                              <p:par>
                                <p:cTn id="28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6" fill="hold">
                            <p:stCondLst>
                              <p:cond delay="94000"/>
                            </p:stCondLst>
                            <p:childTnLst>
                              <p:par>
                                <p:cTn id="28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95000"/>
                            </p:stCondLst>
                            <p:childTnLst>
                              <p:par>
                                <p:cTn id="29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96000"/>
                            </p:stCondLst>
                            <p:childTnLst>
                              <p:par>
                                <p:cTn id="29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5" fill="hold">
                            <p:stCondLst>
                              <p:cond delay="97000"/>
                            </p:stCondLst>
                            <p:childTnLst>
                              <p:par>
                                <p:cTn id="29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8" fill="hold">
                            <p:stCondLst>
                              <p:cond delay="98000"/>
                            </p:stCondLst>
                            <p:childTnLst>
                              <p:par>
                                <p:cTn id="29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1" fill="hold">
                            <p:stCondLst>
                              <p:cond delay="99000"/>
                            </p:stCondLst>
                            <p:childTnLst>
                              <p:par>
                                <p:cTn id="30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4" fill="hold">
                            <p:stCondLst>
                              <p:cond delay="100000"/>
                            </p:stCondLst>
                            <p:childTnLst>
                              <p:par>
                                <p:cTn id="30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7" fill="hold">
                            <p:stCondLst>
                              <p:cond delay="101000"/>
                            </p:stCondLst>
                            <p:childTnLst>
                              <p:par>
                                <p:cTn id="30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102000"/>
                            </p:stCondLst>
                            <p:childTnLst>
                              <p:par>
                                <p:cTn id="31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>
                            <p:stCondLst>
                              <p:cond delay="103000"/>
                            </p:stCondLst>
                            <p:childTnLst>
                              <p:par>
                                <p:cTn id="31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6" fill="hold">
                            <p:stCondLst>
                              <p:cond delay="104000"/>
                            </p:stCondLst>
                            <p:childTnLst>
                              <p:par>
                                <p:cTn id="31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9" fill="hold">
                            <p:stCondLst>
                              <p:cond delay="105000"/>
                            </p:stCondLst>
                            <p:childTnLst>
                              <p:par>
                                <p:cTn id="32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2" fill="hold">
                            <p:stCondLst>
                              <p:cond delay="106000"/>
                            </p:stCondLst>
                            <p:childTnLst>
                              <p:par>
                                <p:cTn id="32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5" fill="hold">
                            <p:stCondLst>
                              <p:cond delay="107000"/>
                            </p:stCondLst>
                            <p:childTnLst>
                              <p:par>
                                <p:cTn id="32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8" fill="hold">
                            <p:stCondLst>
                              <p:cond delay="108000"/>
                            </p:stCondLst>
                            <p:childTnLst>
                              <p:par>
                                <p:cTn id="32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109000"/>
                            </p:stCondLst>
                            <p:childTnLst>
                              <p:par>
                                <p:cTn id="33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4" fill="hold">
                            <p:stCondLst>
                              <p:cond delay="110000"/>
                            </p:stCondLst>
                            <p:childTnLst>
                              <p:par>
                                <p:cTn id="33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7" fill="hold">
                            <p:stCondLst>
                              <p:cond delay="111000"/>
                            </p:stCondLst>
                            <p:childTnLst>
                              <p:par>
                                <p:cTn id="33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0" fill="hold">
                            <p:stCondLst>
                              <p:cond delay="112000"/>
                            </p:stCondLst>
                            <p:childTnLst>
                              <p:par>
                                <p:cTn id="34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3" fill="hold">
                            <p:stCondLst>
                              <p:cond delay="113000"/>
                            </p:stCondLst>
                            <p:childTnLst>
                              <p:par>
                                <p:cTn id="34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6" fill="hold">
                            <p:stCondLst>
                              <p:cond delay="114000"/>
                            </p:stCondLst>
                            <p:childTnLst>
                              <p:par>
                                <p:cTn id="34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9" fill="hold">
                            <p:stCondLst>
                              <p:cond delay="115000"/>
                            </p:stCondLst>
                            <p:childTnLst>
                              <p:par>
                                <p:cTn id="35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116000"/>
                            </p:stCondLst>
                            <p:childTnLst>
                              <p:par>
                                <p:cTn id="35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5" fill="hold">
                            <p:stCondLst>
                              <p:cond delay="117000"/>
                            </p:stCondLst>
                            <p:childTnLst>
                              <p:par>
                                <p:cTn id="35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8" fill="hold">
                            <p:stCondLst>
                              <p:cond delay="118000"/>
                            </p:stCondLst>
                            <p:childTnLst>
                              <p:par>
                                <p:cTn id="35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1" fill="hold">
                            <p:stCondLst>
                              <p:cond delay="119000"/>
                            </p:stCondLst>
                            <p:childTnLst>
                              <p:par>
                                <p:cTn id="36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4" fill="hold">
                            <p:stCondLst>
                              <p:cond delay="120000"/>
                            </p:stCondLst>
                            <p:childTnLst>
                              <p:par>
                                <p:cTn id="36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75DAE3BE-CEC4-3F2A-CF8F-5D53C5F190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7856796"/>
              </p:ext>
            </p:extLst>
          </p:nvPr>
        </p:nvGraphicFramePr>
        <p:xfrm>
          <a:off x="401817" y="818305"/>
          <a:ext cx="11567445" cy="557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1568">
                  <a:extLst>
                    <a:ext uri="{9D8B030D-6E8A-4147-A177-3AD203B41FA5}">
                      <a16:colId xmlns:a16="http://schemas.microsoft.com/office/drawing/2014/main" val="4157199554"/>
                    </a:ext>
                  </a:extLst>
                </a:gridCol>
                <a:gridCol w="3821723">
                  <a:extLst>
                    <a:ext uri="{9D8B030D-6E8A-4147-A177-3AD203B41FA5}">
                      <a16:colId xmlns:a16="http://schemas.microsoft.com/office/drawing/2014/main" val="2420062839"/>
                    </a:ext>
                  </a:extLst>
                </a:gridCol>
                <a:gridCol w="3634154">
                  <a:extLst>
                    <a:ext uri="{9D8B030D-6E8A-4147-A177-3AD203B41FA5}">
                      <a16:colId xmlns:a16="http://schemas.microsoft.com/office/drawing/2014/main" val="11399678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Nhóm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Nhóm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91603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Tuổi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của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mẹ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gấp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3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lần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tuổi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của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con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Gọi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tuổi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của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con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là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x</a:t>
                      </a:r>
                    </a:p>
                    <a:p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Tuổi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của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mẹ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là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...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Gọi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tuổi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của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mẹ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là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x</a:t>
                      </a:r>
                    </a:p>
                    <a:p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Tuổi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của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con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là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...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06222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Chiều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dài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của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hcn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lớn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hơn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chiều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rộng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là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4 cm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Gọi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chiều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dài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hcn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là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x</a:t>
                      </a:r>
                    </a:p>
                    <a:p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Chiều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rộng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là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...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Gọi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chiều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rộng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hcn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là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x</a:t>
                      </a:r>
                    </a:p>
                    <a:p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Chiều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dài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là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...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97417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Gọi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x (km/h)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là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vận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tốc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của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một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ô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tô</a:t>
                      </a:r>
                      <a:endParaRPr 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Quãng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đường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ô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tô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đi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được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trong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2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giờ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là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...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Thời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gian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để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ô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tô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đi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được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quãng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đường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50 km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là</a:t>
                      </a:r>
                      <a:endParaRPr 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35127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Gọi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x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là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số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tự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nhiên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có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hai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chữ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số</a:t>
                      </a:r>
                      <a:endParaRPr 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Khi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viết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thêm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chữ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số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2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vào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bên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trái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số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x ta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được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số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...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Khi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viết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thêm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chữ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số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2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vào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bên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phải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số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x ta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được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số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...</a:t>
                      </a:r>
                    </a:p>
                    <a:p>
                      <a:endParaRPr 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167320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F23CADB4-BC8F-E474-6130-8144A9D66095}"/>
              </a:ext>
            </a:extLst>
          </p:cNvPr>
          <p:cNvSpPr txBox="1"/>
          <p:nvPr/>
        </p:nvSpPr>
        <p:spPr>
          <a:xfrm>
            <a:off x="6670431" y="1763316"/>
            <a:ext cx="5325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3x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F70D154-E8CE-E915-11F9-49399DA629AC}"/>
              </a:ext>
            </a:extLst>
          </p:cNvPr>
          <p:cNvSpPr txBox="1"/>
          <p:nvPr/>
        </p:nvSpPr>
        <p:spPr>
          <a:xfrm>
            <a:off x="6605072" y="2708327"/>
            <a:ext cx="8066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x - 4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272BDBB-E970-4CD9-2EF7-CFA00247ABB4}"/>
              </a:ext>
            </a:extLst>
          </p:cNvPr>
          <p:cNvSpPr txBox="1"/>
          <p:nvPr/>
        </p:nvSpPr>
        <p:spPr>
          <a:xfrm>
            <a:off x="10138018" y="2708327"/>
            <a:ext cx="8755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x + 4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EC23F31-8F17-013B-A4A1-DEA024429914}"/>
              </a:ext>
            </a:extLst>
          </p:cNvPr>
          <p:cNvSpPr txBox="1"/>
          <p:nvPr/>
        </p:nvSpPr>
        <p:spPr>
          <a:xfrm>
            <a:off x="7529342" y="3677304"/>
            <a:ext cx="5325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2x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688B843-9353-E8DC-3406-EC921EA34368}"/>
              </a:ext>
            </a:extLst>
          </p:cNvPr>
          <p:cNvSpPr txBox="1"/>
          <p:nvPr/>
        </p:nvSpPr>
        <p:spPr>
          <a:xfrm>
            <a:off x="4947139" y="5467808"/>
            <a:ext cx="12410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200 + x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08D4A9F-5D74-468D-C914-5A5E52A10047}"/>
              </a:ext>
            </a:extLst>
          </p:cNvPr>
          <p:cNvSpPr txBox="1"/>
          <p:nvPr/>
        </p:nvSpPr>
        <p:spPr>
          <a:xfrm>
            <a:off x="9648092" y="5467808"/>
            <a:ext cx="12410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10x + 2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5290E8BC-4A7A-89B6-0B0F-52DD57415806}"/>
              </a:ext>
            </a:extLst>
          </p:cNvPr>
          <p:cNvGrpSpPr/>
          <p:nvPr/>
        </p:nvGrpSpPr>
        <p:grpSpPr>
          <a:xfrm>
            <a:off x="10584614" y="1562667"/>
            <a:ext cx="449964" cy="924518"/>
            <a:chOff x="4076902" y="5239783"/>
            <a:chExt cx="449964" cy="924518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7831157-2827-E265-4FBC-224FFF12B84A}"/>
                </a:ext>
              </a:extLst>
            </p:cNvPr>
            <p:cNvSpPr txBox="1"/>
            <p:nvPr/>
          </p:nvSpPr>
          <p:spPr>
            <a:xfrm>
              <a:off x="4177090" y="5239783"/>
              <a:ext cx="34977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>
                  <a:solidFill>
                    <a:srgbClr val="FF0000"/>
                  </a:solidFill>
                </a:rPr>
                <a:t>x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655057F-D4E6-EDBB-7FBE-149A374BF638}"/>
                </a:ext>
              </a:extLst>
            </p:cNvPr>
            <p:cNvSpPr txBox="1"/>
            <p:nvPr/>
          </p:nvSpPr>
          <p:spPr>
            <a:xfrm>
              <a:off x="4076902" y="5641081"/>
              <a:ext cx="44916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>
                  <a:solidFill>
                    <a:srgbClr val="FF0000"/>
                  </a:solidFill>
                </a:rPr>
                <a:t> 3</a:t>
              </a:r>
            </a:p>
          </p:txBody>
        </p: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DFBE3088-359E-C23A-C87C-CBB7EB762445}"/>
                </a:ext>
              </a:extLst>
            </p:cNvPr>
            <p:cNvCxnSpPr/>
            <p:nvPr/>
          </p:nvCxnSpPr>
          <p:spPr>
            <a:xfrm>
              <a:off x="4177090" y="5715274"/>
              <a:ext cx="348175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02FF7070-AB30-D9D9-407E-8C4F26A24D72}"/>
              </a:ext>
            </a:extLst>
          </p:cNvPr>
          <p:cNvGrpSpPr/>
          <p:nvPr/>
        </p:nvGrpSpPr>
        <p:grpSpPr>
          <a:xfrm>
            <a:off x="9336990" y="3973302"/>
            <a:ext cx="565931" cy="924518"/>
            <a:chOff x="4076902" y="5239783"/>
            <a:chExt cx="565931" cy="924518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83242C13-5196-9A8B-C3A4-BCD55D29F0EF}"/>
                </a:ext>
              </a:extLst>
            </p:cNvPr>
            <p:cNvSpPr txBox="1"/>
            <p:nvPr/>
          </p:nvSpPr>
          <p:spPr>
            <a:xfrm>
              <a:off x="4092682" y="5239783"/>
              <a:ext cx="55015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>
                  <a:solidFill>
                    <a:srgbClr val="FF0000"/>
                  </a:solidFill>
                </a:rPr>
                <a:t>50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9801C7C1-2669-DF49-7C8C-4D0453A3391A}"/>
                </a:ext>
              </a:extLst>
            </p:cNvPr>
            <p:cNvSpPr txBox="1"/>
            <p:nvPr/>
          </p:nvSpPr>
          <p:spPr>
            <a:xfrm>
              <a:off x="4076902" y="5641081"/>
              <a:ext cx="43152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>
                  <a:solidFill>
                    <a:srgbClr val="FF0000"/>
                  </a:solidFill>
                </a:rPr>
                <a:t> x</a:t>
              </a:r>
            </a:p>
          </p:txBody>
        </p: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89C273ED-4C89-D945-A16E-E33A3A17BC67}"/>
                </a:ext>
              </a:extLst>
            </p:cNvPr>
            <p:cNvCxnSpPr/>
            <p:nvPr/>
          </p:nvCxnSpPr>
          <p:spPr>
            <a:xfrm>
              <a:off x="4177090" y="5715274"/>
              <a:ext cx="348175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6ED2C5C6-ECB1-9ADC-D290-6D096BD46549}"/>
              </a:ext>
            </a:extLst>
          </p:cNvPr>
          <p:cNvSpPr txBox="1"/>
          <p:nvPr/>
        </p:nvSpPr>
        <p:spPr>
          <a:xfrm>
            <a:off x="2705659" y="153701"/>
            <a:ext cx="709054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 err="1">
                <a:solidFill>
                  <a:srgbClr val="FF0000"/>
                </a:solidFill>
              </a:rPr>
              <a:t>Điền</a:t>
            </a:r>
            <a:r>
              <a:rPr lang="en-US" sz="3200" b="1" dirty="0">
                <a:solidFill>
                  <a:srgbClr val="FF0000"/>
                </a:solidFill>
              </a:rPr>
              <a:t> </a:t>
            </a:r>
            <a:r>
              <a:rPr lang="en-US" sz="3200" b="1" dirty="0" err="1">
                <a:solidFill>
                  <a:srgbClr val="FF0000"/>
                </a:solidFill>
              </a:rPr>
              <a:t>biểu</a:t>
            </a:r>
            <a:r>
              <a:rPr lang="en-US" sz="3200" b="1" dirty="0">
                <a:solidFill>
                  <a:srgbClr val="FF0000"/>
                </a:solidFill>
              </a:rPr>
              <a:t> </a:t>
            </a:r>
            <a:r>
              <a:rPr lang="en-US" sz="3200" b="1" dirty="0" err="1">
                <a:solidFill>
                  <a:srgbClr val="FF0000"/>
                </a:solidFill>
              </a:rPr>
              <a:t>thức</a:t>
            </a:r>
            <a:r>
              <a:rPr lang="en-US" sz="3200" b="1" dirty="0">
                <a:solidFill>
                  <a:srgbClr val="FF0000"/>
                </a:solidFill>
              </a:rPr>
              <a:t> </a:t>
            </a:r>
            <a:r>
              <a:rPr lang="en-US" sz="3200" b="1" dirty="0" err="1">
                <a:solidFill>
                  <a:srgbClr val="FF0000"/>
                </a:solidFill>
              </a:rPr>
              <a:t>thích</a:t>
            </a:r>
            <a:r>
              <a:rPr lang="en-US" sz="3200" b="1" dirty="0">
                <a:solidFill>
                  <a:srgbClr val="FF0000"/>
                </a:solidFill>
              </a:rPr>
              <a:t> </a:t>
            </a:r>
            <a:r>
              <a:rPr lang="en-US" sz="3200" b="1" dirty="0" err="1">
                <a:solidFill>
                  <a:srgbClr val="FF0000"/>
                </a:solidFill>
              </a:rPr>
              <a:t>hợp</a:t>
            </a:r>
            <a:r>
              <a:rPr lang="en-US" sz="3200" b="1" dirty="0">
                <a:solidFill>
                  <a:srgbClr val="FF0000"/>
                </a:solidFill>
              </a:rPr>
              <a:t> </a:t>
            </a:r>
            <a:r>
              <a:rPr lang="en-US" sz="3200" b="1" dirty="0" err="1">
                <a:solidFill>
                  <a:srgbClr val="FF0000"/>
                </a:solidFill>
              </a:rPr>
              <a:t>vào</a:t>
            </a:r>
            <a:r>
              <a:rPr lang="en-US" sz="3200" b="1" dirty="0">
                <a:solidFill>
                  <a:srgbClr val="FF0000"/>
                </a:solidFill>
              </a:rPr>
              <a:t> </a:t>
            </a:r>
            <a:r>
              <a:rPr lang="en-US" sz="3200" b="1" dirty="0" err="1">
                <a:solidFill>
                  <a:srgbClr val="FF0000"/>
                </a:solidFill>
              </a:rPr>
              <a:t>chỗ</a:t>
            </a:r>
            <a:r>
              <a:rPr lang="en-US" sz="3200" b="1" dirty="0">
                <a:solidFill>
                  <a:srgbClr val="FF0000"/>
                </a:solidFill>
              </a:rPr>
              <a:t> </a:t>
            </a:r>
            <a:r>
              <a:rPr lang="en-US" sz="3200" b="1" dirty="0" err="1">
                <a:solidFill>
                  <a:srgbClr val="FF0000"/>
                </a:solidFill>
              </a:rPr>
              <a:t>trống</a:t>
            </a:r>
            <a:endParaRPr 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09485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2"/>
          <p:cNvSpPr txBox="1">
            <a:spLocks noChangeArrowheads="1"/>
          </p:cNvSpPr>
          <p:nvPr/>
        </p:nvSpPr>
        <p:spPr bwMode="auto">
          <a:xfrm>
            <a:off x="1524000" y="501650"/>
            <a:ext cx="4648200" cy="292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sz="2400" b="1" u="sng" dirty="0" err="1">
                <a:solidFill>
                  <a:srgbClr val="0000CC"/>
                </a:solidFill>
              </a:rPr>
              <a:t>Ví</a:t>
            </a:r>
            <a:r>
              <a:rPr lang="en-US" sz="2400" b="1" u="sng" dirty="0">
                <a:solidFill>
                  <a:srgbClr val="0000CC"/>
                </a:solidFill>
              </a:rPr>
              <a:t> </a:t>
            </a:r>
            <a:r>
              <a:rPr lang="en-US" sz="2400" b="1" u="sng" dirty="0" err="1">
                <a:solidFill>
                  <a:srgbClr val="0000CC"/>
                </a:solidFill>
              </a:rPr>
              <a:t>dụ</a:t>
            </a:r>
            <a:r>
              <a:rPr lang="en-US" sz="2400" b="1" u="sng" dirty="0">
                <a:solidFill>
                  <a:srgbClr val="0000CC"/>
                </a:solidFill>
              </a:rPr>
              <a:t> </a:t>
            </a:r>
            <a:r>
              <a:rPr lang="en-US" sz="2400" b="1" dirty="0">
                <a:solidFill>
                  <a:srgbClr val="0000CC"/>
                </a:solidFill>
              </a:rPr>
              <a:t>: </a:t>
            </a:r>
            <a:r>
              <a:rPr lang="en-US" sz="2200" b="1" i="1" dirty="0" err="1">
                <a:solidFill>
                  <a:srgbClr val="0000CC"/>
                </a:solidFill>
              </a:rPr>
              <a:t>Bài</a:t>
            </a:r>
            <a:r>
              <a:rPr lang="en-US" sz="2200" b="1" i="1" dirty="0">
                <a:solidFill>
                  <a:srgbClr val="0000CC"/>
                </a:solidFill>
              </a:rPr>
              <a:t> </a:t>
            </a:r>
            <a:r>
              <a:rPr lang="en-US" sz="2200" b="1" i="1" dirty="0" err="1">
                <a:solidFill>
                  <a:srgbClr val="0000CC"/>
                </a:solidFill>
              </a:rPr>
              <a:t>toán</a:t>
            </a:r>
            <a:r>
              <a:rPr lang="en-US" sz="2200" b="1" i="1" dirty="0">
                <a:solidFill>
                  <a:srgbClr val="0000CC"/>
                </a:solidFill>
              </a:rPr>
              <a:t> </a:t>
            </a:r>
            <a:r>
              <a:rPr lang="en-US" sz="2200" b="1" i="1" dirty="0" err="1">
                <a:solidFill>
                  <a:srgbClr val="0000CC"/>
                </a:solidFill>
              </a:rPr>
              <a:t>cổ</a:t>
            </a:r>
            <a:r>
              <a:rPr lang="en-US" sz="2200" b="1" i="1" dirty="0">
                <a:solidFill>
                  <a:srgbClr val="0000CC"/>
                </a:solidFill>
              </a:rPr>
              <a:t> :</a:t>
            </a:r>
            <a:endParaRPr lang="en-US" sz="2400" i="1" dirty="0">
              <a:solidFill>
                <a:srgbClr val="0000CC"/>
              </a:solidFill>
            </a:endParaRPr>
          </a:p>
          <a:p>
            <a:pPr lvl="2" algn="l" eaLnBrk="1" hangingPunct="1">
              <a:spcBef>
                <a:spcPct val="50000"/>
              </a:spcBef>
            </a:pPr>
            <a:r>
              <a:rPr lang="en-US" sz="2800" dirty="0">
                <a:solidFill>
                  <a:srgbClr val="0000CC"/>
                </a:solidFill>
              </a:rPr>
              <a:t>  </a:t>
            </a:r>
            <a:r>
              <a:rPr lang="en-US" sz="2000" b="1" dirty="0" err="1">
                <a:solidFill>
                  <a:srgbClr val="0000CC"/>
                </a:solidFill>
              </a:rPr>
              <a:t>Vừa</a:t>
            </a:r>
            <a:r>
              <a:rPr lang="en-US" sz="2000" b="1" dirty="0">
                <a:solidFill>
                  <a:srgbClr val="0000CC"/>
                </a:solidFill>
              </a:rPr>
              <a:t> </a:t>
            </a:r>
            <a:r>
              <a:rPr lang="en-US" sz="2000" b="1" dirty="0" err="1">
                <a:solidFill>
                  <a:srgbClr val="0000CC"/>
                </a:solidFill>
              </a:rPr>
              <a:t>gà</a:t>
            </a:r>
            <a:r>
              <a:rPr lang="en-US" sz="2000" b="1" dirty="0">
                <a:solidFill>
                  <a:srgbClr val="0000CC"/>
                </a:solidFill>
              </a:rPr>
              <a:t> </a:t>
            </a:r>
            <a:r>
              <a:rPr lang="en-US" sz="2000" b="1" dirty="0" err="1">
                <a:solidFill>
                  <a:srgbClr val="0000CC"/>
                </a:solidFill>
              </a:rPr>
              <a:t>vừa</a:t>
            </a:r>
            <a:r>
              <a:rPr lang="en-US" sz="2000" b="1" dirty="0">
                <a:solidFill>
                  <a:srgbClr val="0000CC"/>
                </a:solidFill>
              </a:rPr>
              <a:t> </a:t>
            </a:r>
            <a:r>
              <a:rPr lang="en-US" sz="2000" b="1" dirty="0" err="1">
                <a:solidFill>
                  <a:srgbClr val="0000CC"/>
                </a:solidFill>
              </a:rPr>
              <a:t>chó</a:t>
            </a:r>
            <a:endParaRPr lang="en-US" sz="2000" b="1" dirty="0">
              <a:solidFill>
                <a:srgbClr val="0000CC"/>
              </a:solidFill>
            </a:endParaRPr>
          </a:p>
          <a:p>
            <a:pPr lvl="2" algn="l" eaLnBrk="1" hangingPunct="1">
              <a:spcBef>
                <a:spcPct val="50000"/>
              </a:spcBef>
            </a:pPr>
            <a:r>
              <a:rPr lang="en-US" sz="2000" b="1" dirty="0">
                <a:solidFill>
                  <a:srgbClr val="0000CC"/>
                </a:solidFill>
              </a:rPr>
              <a:t>  </a:t>
            </a:r>
            <a:r>
              <a:rPr lang="en-US" sz="2000" b="1" dirty="0" err="1">
                <a:solidFill>
                  <a:srgbClr val="0000CC"/>
                </a:solidFill>
              </a:rPr>
              <a:t>Bó</a:t>
            </a:r>
            <a:r>
              <a:rPr lang="en-US" sz="2000" b="1" dirty="0">
                <a:solidFill>
                  <a:srgbClr val="0000CC"/>
                </a:solidFill>
              </a:rPr>
              <a:t> </a:t>
            </a:r>
            <a:r>
              <a:rPr lang="en-US" sz="2000" b="1" dirty="0" err="1">
                <a:solidFill>
                  <a:srgbClr val="0000CC"/>
                </a:solidFill>
              </a:rPr>
              <a:t>lại</a:t>
            </a:r>
            <a:r>
              <a:rPr lang="en-US" sz="2000" b="1" dirty="0">
                <a:solidFill>
                  <a:srgbClr val="0000CC"/>
                </a:solidFill>
              </a:rPr>
              <a:t> </a:t>
            </a:r>
            <a:r>
              <a:rPr lang="en-US" sz="2000" b="1" dirty="0" err="1">
                <a:solidFill>
                  <a:srgbClr val="0000CC"/>
                </a:solidFill>
              </a:rPr>
              <a:t>cho</a:t>
            </a:r>
            <a:r>
              <a:rPr lang="en-US" sz="2000" b="1" dirty="0">
                <a:solidFill>
                  <a:srgbClr val="0000CC"/>
                </a:solidFill>
              </a:rPr>
              <a:t> </a:t>
            </a:r>
            <a:r>
              <a:rPr lang="en-US" sz="2000" b="1" dirty="0" err="1">
                <a:solidFill>
                  <a:srgbClr val="0000CC"/>
                </a:solidFill>
              </a:rPr>
              <a:t>tròn</a:t>
            </a:r>
            <a:endParaRPr lang="en-US" sz="2000" b="1" dirty="0">
              <a:solidFill>
                <a:srgbClr val="0000CC"/>
              </a:solidFill>
            </a:endParaRPr>
          </a:p>
          <a:p>
            <a:pPr lvl="2" algn="l" eaLnBrk="1" hangingPunct="1">
              <a:spcBef>
                <a:spcPct val="50000"/>
              </a:spcBef>
            </a:pPr>
            <a:r>
              <a:rPr lang="en-US" sz="2000" b="1" dirty="0">
                <a:solidFill>
                  <a:srgbClr val="0000CC"/>
                </a:solidFill>
              </a:rPr>
              <a:t>  Ba </a:t>
            </a:r>
            <a:r>
              <a:rPr lang="en-US" sz="2000" b="1" dirty="0" err="1">
                <a:solidFill>
                  <a:srgbClr val="0000CC"/>
                </a:solidFill>
              </a:rPr>
              <a:t>mươi</a:t>
            </a:r>
            <a:r>
              <a:rPr lang="en-US" sz="2000" b="1" dirty="0">
                <a:solidFill>
                  <a:srgbClr val="0000CC"/>
                </a:solidFill>
              </a:rPr>
              <a:t> </a:t>
            </a:r>
            <a:r>
              <a:rPr lang="en-US" sz="2000" b="1" dirty="0" err="1">
                <a:solidFill>
                  <a:srgbClr val="0000CC"/>
                </a:solidFill>
              </a:rPr>
              <a:t>sáu</a:t>
            </a:r>
            <a:r>
              <a:rPr lang="en-US" sz="2000" b="1" dirty="0">
                <a:solidFill>
                  <a:srgbClr val="0000CC"/>
                </a:solidFill>
              </a:rPr>
              <a:t> con</a:t>
            </a:r>
          </a:p>
          <a:p>
            <a:pPr lvl="2" algn="l" eaLnBrk="1" hangingPunct="1">
              <a:spcBef>
                <a:spcPct val="50000"/>
              </a:spcBef>
            </a:pPr>
            <a:r>
              <a:rPr lang="en-US" sz="2000" b="1" dirty="0">
                <a:solidFill>
                  <a:srgbClr val="0000CC"/>
                </a:solidFill>
              </a:rPr>
              <a:t>  </a:t>
            </a:r>
            <a:r>
              <a:rPr lang="en-US" sz="2000" b="1" dirty="0" err="1">
                <a:solidFill>
                  <a:srgbClr val="0000CC"/>
                </a:solidFill>
              </a:rPr>
              <a:t>Một</a:t>
            </a:r>
            <a:r>
              <a:rPr lang="en-US" sz="2000" b="1" dirty="0">
                <a:solidFill>
                  <a:srgbClr val="0000CC"/>
                </a:solidFill>
              </a:rPr>
              <a:t> </a:t>
            </a:r>
            <a:r>
              <a:rPr lang="en-US" sz="2000" b="1" dirty="0" err="1">
                <a:solidFill>
                  <a:srgbClr val="0000CC"/>
                </a:solidFill>
              </a:rPr>
              <a:t>trăm</a:t>
            </a:r>
            <a:r>
              <a:rPr lang="en-US" sz="2000" b="1" dirty="0">
                <a:solidFill>
                  <a:srgbClr val="0000CC"/>
                </a:solidFill>
              </a:rPr>
              <a:t> </a:t>
            </a:r>
            <a:r>
              <a:rPr lang="en-US" sz="2000" b="1" dirty="0" err="1">
                <a:solidFill>
                  <a:srgbClr val="0000CC"/>
                </a:solidFill>
              </a:rPr>
              <a:t>chân</a:t>
            </a:r>
            <a:r>
              <a:rPr lang="en-US" sz="2000" b="1" dirty="0">
                <a:solidFill>
                  <a:srgbClr val="0000CC"/>
                </a:solidFill>
              </a:rPr>
              <a:t> </a:t>
            </a:r>
            <a:r>
              <a:rPr lang="en-US" sz="2000" b="1" dirty="0" err="1">
                <a:solidFill>
                  <a:srgbClr val="0000CC"/>
                </a:solidFill>
              </a:rPr>
              <a:t>chẵn</a:t>
            </a:r>
            <a:endParaRPr lang="en-US" sz="2000" b="1" dirty="0">
              <a:solidFill>
                <a:srgbClr val="0000CC"/>
              </a:solidFill>
            </a:endParaRPr>
          </a:p>
          <a:p>
            <a:pPr algn="l" eaLnBrk="1" hangingPunct="1">
              <a:spcBef>
                <a:spcPct val="50000"/>
              </a:spcBef>
            </a:pPr>
            <a:r>
              <a:rPr lang="en-US" sz="2000" b="1" dirty="0" err="1">
                <a:solidFill>
                  <a:srgbClr val="0000CC"/>
                </a:solidFill>
              </a:rPr>
              <a:t>Hỏi</a:t>
            </a:r>
            <a:r>
              <a:rPr lang="en-US" sz="2000" b="1" dirty="0">
                <a:solidFill>
                  <a:srgbClr val="0000CC"/>
                </a:solidFill>
              </a:rPr>
              <a:t> </a:t>
            </a:r>
            <a:r>
              <a:rPr lang="en-US" sz="2000" b="1" dirty="0" err="1">
                <a:solidFill>
                  <a:srgbClr val="0000CC"/>
                </a:solidFill>
              </a:rPr>
              <a:t>có</a:t>
            </a:r>
            <a:r>
              <a:rPr lang="en-US" sz="2000" b="1" dirty="0">
                <a:solidFill>
                  <a:srgbClr val="0000CC"/>
                </a:solidFill>
              </a:rPr>
              <a:t> bao </a:t>
            </a:r>
            <a:r>
              <a:rPr lang="en-US" sz="2000" b="1" dirty="0" err="1">
                <a:solidFill>
                  <a:srgbClr val="0000CC"/>
                </a:solidFill>
              </a:rPr>
              <a:t>nhiêu</a:t>
            </a:r>
            <a:r>
              <a:rPr lang="en-US" sz="2000" b="1" dirty="0">
                <a:solidFill>
                  <a:srgbClr val="0000CC"/>
                </a:solidFill>
              </a:rPr>
              <a:t> </a:t>
            </a:r>
            <a:r>
              <a:rPr lang="en-US" sz="2000" b="1" dirty="0" err="1">
                <a:solidFill>
                  <a:srgbClr val="0000CC"/>
                </a:solidFill>
              </a:rPr>
              <a:t>gà</a:t>
            </a:r>
            <a:r>
              <a:rPr lang="en-US" sz="2000" b="1" dirty="0">
                <a:solidFill>
                  <a:srgbClr val="0000CC"/>
                </a:solidFill>
              </a:rPr>
              <a:t>, bao </a:t>
            </a:r>
            <a:r>
              <a:rPr lang="en-US" sz="2000" b="1" dirty="0" err="1">
                <a:solidFill>
                  <a:srgbClr val="0000CC"/>
                </a:solidFill>
              </a:rPr>
              <a:t>nhiêu</a:t>
            </a:r>
            <a:r>
              <a:rPr lang="en-US" sz="2000" b="1" dirty="0">
                <a:solidFill>
                  <a:srgbClr val="0000CC"/>
                </a:solidFill>
              </a:rPr>
              <a:t> </a:t>
            </a:r>
            <a:r>
              <a:rPr lang="en-US" sz="2000" b="1" dirty="0" err="1">
                <a:solidFill>
                  <a:srgbClr val="0000CC"/>
                </a:solidFill>
              </a:rPr>
              <a:t>chó</a:t>
            </a:r>
            <a:r>
              <a:rPr lang="en-US" sz="2000" b="1" dirty="0">
                <a:solidFill>
                  <a:srgbClr val="0000CC"/>
                </a:solidFill>
              </a:rPr>
              <a:t>?</a:t>
            </a:r>
          </a:p>
        </p:txBody>
      </p:sp>
      <p:sp>
        <p:nvSpPr>
          <p:cNvPr id="7171" name="Line 3"/>
          <p:cNvSpPr>
            <a:spLocks noChangeShapeType="1"/>
          </p:cNvSpPr>
          <p:nvPr/>
        </p:nvSpPr>
        <p:spPr bwMode="auto">
          <a:xfrm>
            <a:off x="6172200" y="533400"/>
            <a:ext cx="0" cy="266700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6248399" y="609601"/>
            <a:ext cx="5023939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sz="2000" b="1" dirty="0" err="1">
                <a:solidFill>
                  <a:srgbClr val="0000CC"/>
                </a:solidFill>
              </a:rPr>
              <a:t>Tóm</a:t>
            </a:r>
            <a:r>
              <a:rPr lang="en-US" sz="2000" b="1" dirty="0">
                <a:solidFill>
                  <a:srgbClr val="0000CC"/>
                </a:solidFill>
              </a:rPr>
              <a:t> </a:t>
            </a:r>
            <a:r>
              <a:rPr lang="en-US" sz="2000" b="1" dirty="0" err="1">
                <a:solidFill>
                  <a:srgbClr val="0000CC"/>
                </a:solidFill>
              </a:rPr>
              <a:t>tắt</a:t>
            </a:r>
            <a:r>
              <a:rPr lang="en-US" sz="2000" b="1" dirty="0">
                <a:solidFill>
                  <a:srgbClr val="0000CC"/>
                </a:solidFill>
              </a:rPr>
              <a:t> </a:t>
            </a:r>
            <a:r>
              <a:rPr lang="en-US" sz="2000" b="1" dirty="0" err="1">
                <a:solidFill>
                  <a:srgbClr val="0000CC"/>
                </a:solidFill>
              </a:rPr>
              <a:t>đề</a:t>
            </a:r>
            <a:r>
              <a:rPr lang="en-US" sz="2000" b="1" dirty="0">
                <a:solidFill>
                  <a:srgbClr val="0000CC"/>
                </a:solidFill>
              </a:rPr>
              <a:t> </a:t>
            </a:r>
            <a:r>
              <a:rPr lang="en-US" sz="2000" b="1" dirty="0" err="1">
                <a:solidFill>
                  <a:srgbClr val="0000CC"/>
                </a:solidFill>
              </a:rPr>
              <a:t>bài</a:t>
            </a:r>
            <a:r>
              <a:rPr lang="en-US" sz="2000" b="1" dirty="0">
                <a:solidFill>
                  <a:srgbClr val="0000CC"/>
                </a:solidFill>
              </a:rPr>
              <a:t> :</a:t>
            </a:r>
          </a:p>
          <a:p>
            <a:pPr algn="l" eaLnBrk="1" hangingPunct="1">
              <a:spcBef>
                <a:spcPct val="50000"/>
              </a:spcBef>
            </a:pPr>
            <a:r>
              <a:rPr lang="en-US" sz="2000" b="1" u="sng" dirty="0">
                <a:solidFill>
                  <a:srgbClr val="0000CC"/>
                </a:solidFill>
              </a:rPr>
              <a:t>Cho</a:t>
            </a:r>
          </a:p>
          <a:p>
            <a:pPr algn="l" eaLnBrk="1" hangingPunct="1">
              <a:spcBef>
                <a:spcPct val="50000"/>
              </a:spcBef>
            </a:pPr>
            <a:r>
              <a:rPr lang="en-US" sz="2000" b="1" dirty="0" err="1">
                <a:solidFill>
                  <a:srgbClr val="0000CC"/>
                </a:solidFill>
              </a:rPr>
              <a:t>Số</a:t>
            </a:r>
            <a:r>
              <a:rPr lang="en-US" sz="2000" b="1" dirty="0">
                <a:solidFill>
                  <a:srgbClr val="0000CC"/>
                </a:solidFill>
              </a:rPr>
              <a:t> </a:t>
            </a:r>
            <a:r>
              <a:rPr lang="en-US" sz="2000" b="1" dirty="0" err="1">
                <a:solidFill>
                  <a:srgbClr val="0000CC"/>
                </a:solidFill>
              </a:rPr>
              <a:t>gà</a:t>
            </a:r>
            <a:r>
              <a:rPr lang="en-US" sz="2000" b="1" dirty="0">
                <a:solidFill>
                  <a:srgbClr val="0000CC"/>
                </a:solidFill>
              </a:rPr>
              <a:t> + </a:t>
            </a:r>
            <a:r>
              <a:rPr lang="en-US" sz="2000" b="1" dirty="0" err="1">
                <a:solidFill>
                  <a:srgbClr val="0000CC"/>
                </a:solidFill>
              </a:rPr>
              <a:t>số</a:t>
            </a:r>
            <a:r>
              <a:rPr lang="en-US" sz="2000" b="1" dirty="0">
                <a:solidFill>
                  <a:srgbClr val="0000CC"/>
                </a:solidFill>
              </a:rPr>
              <a:t> </a:t>
            </a:r>
            <a:r>
              <a:rPr lang="en-US" sz="2000" b="1" dirty="0" err="1">
                <a:solidFill>
                  <a:srgbClr val="0000CC"/>
                </a:solidFill>
              </a:rPr>
              <a:t>chó</a:t>
            </a:r>
            <a:r>
              <a:rPr lang="en-US" sz="2000" b="1" dirty="0">
                <a:solidFill>
                  <a:srgbClr val="0000CC"/>
                </a:solidFill>
              </a:rPr>
              <a:t> = </a:t>
            </a:r>
            <a:r>
              <a:rPr lang="en-US" sz="2000" b="1" dirty="0">
                <a:solidFill>
                  <a:srgbClr val="FF0000"/>
                </a:solidFill>
              </a:rPr>
              <a:t>36 con</a:t>
            </a:r>
          </a:p>
          <a:p>
            <a:pPr algn="l" eaLnBrk="1" hangingPunct="1">
              <a:spcBef>
                <a:spcPct val="50000"/>
              </a:spcBef>
            </a:pPr>
            <a:r>
              <a:rPr lang="en-US" sz="2000" b="1" dirty="0" err="1">
                <a:solidFill>
                  <a:srgbClr val="0000CC"/>
                </a:solidFill>
              </a:rPr>
              <a:t>Số</a:t>
            </a:r>
            <a:r>
              <a:rPr lang="en-US" sz="2000" b="1" dirty="0">
                <a:solidFill>
                  <a:srgbClr val="0000CC"/>
                </a:solidFill>
              </a:rPr>
              <a:t> </a:t>
            </a:r>
            <a:r>
              <a:rPr lang="en-US" sz="2000" b="1" dirty="0" err="1">
                <a:solidFill>
                  <a:srgbClr val="0000CC"/>
                </a:solidFill>
              </a:rPr>
              <a:t>chân</a:t>
            </a:r>
            <a:r>
              <a:rPr lang="en-US" sz="2000" b="1" dirty="0">
                <a:solidFill>
                  <a:srgbClr val="0000CC"/>
                </a:solidFill>
              </a:rPr>
              <a:t> </a:t>
            </a:r>
            <a:r>
              <a:rPr lang="en-US" sz="2000" b="1" dirty="0" err="1">
                <a:solidFill>
                  <a:srgbClr val="0000CC"/>
                </a:solidFill>
              </a:rPr>
              <a:t>gà</a:t>
            </a:r>
            <a:r>
              <a:rPr lang="en-US" sz="2000" b="1" dirty="0">
                <a:solidFill>
                  <a:srgbClr val="0000CC"/>
                </a:solidFill>
              </a:rPr>
              <a:t> + </a:t>
            </a:r>
            <a:r>
              <a:rPr lang="en-US" sz="2000" b="1" dirty="0" err="1">
                <a:solidFill>
                  <a:srgbClr val="0000CC"/>
                </a:solidFill>
              </a:rPr>
              <a:t>số</a:t>
            </a:r>
            <a:r>
              <a:rPr lang="en-US" sz="2000" b="1" dirty="0">
                <a:solidFill>
                  <a:srgbClr val="0000CC"/>
                </a:solidFill>
              </a:rPr>
              <a:t> </a:t>
            </a:r>
            <a:r>
              <a:rPr lang="en-US" sz="2000" b="1" dirty="0" err="1">
                <a:solidFill>
                  <a:srgbClr val="0000CC"/>
                </a:solidFill>
              </a:rPr>
              <a:t>chân</a:t>
            </a:r>
            <a:r>
              <a:rPr lang="en-US" sz="2000" b="1" dirty="0">
                <a:solidFill>
                  <a:srgbClr val="0000CC"/>
                </a:solidFill>
              </a:rPr>
              <a:t> </a:t>
            </a:r>
            <a:r>
              <a:rPr lang="en-US" sz="2000" b="1" dirty="0" err="1">
                <a:solidFill>
                  <a:srgbClr val="0000CC"/>
                </a:solidFill>
              </a:rPr>
              <a:t>chó</a:t>
            </a:r>
            <a:r>
              <a:rPr lang="en-US" sz="2000" b="1" dirty="0">
                <a:solidFill>
                  <a:srgbClr val="0000CC"/>
                </a:solidFill>
              </a:rPr>
              <a:t> = </a:t>
            </a:r>
            <a:r>
              <a:rPr lang="en-US" sz="2000" b="1" dirty="0">
                <a:solidFill>
                  <a:srgbClr val="FF0000"/>
                </a:solidFill>
              </a:rPr>
              <a:t>100 </a:t>
            </a:r>
            <a:r>
              <a:rPr lang="vi-VN" sz="2000" b="1" dirty="0">
                <a:solidFill>
                  <a:srgbClr val="FF0000"/>
                </a:solidFill>
              </a:rPr>
              <a:t>chân</a:t>
            </a:r>
            <a:endParaRPr lang="en-US" sz="2000" b="1" dirty="0">
              <a:solidFill>
                <a:srgbClr val="FF0000"/>
              </a:solidFill>
            </a:endParaRPr>
          </a:p>
          <a:p>
            <a:pPr algn="l" eaLnBrk="1" hangingPunct="1">
              <a:spcBef>
                <a:spcPct val="50000"/>
              </a:spcBef>
            </a:pPr>
            <a:r>
              <a:rPr lang="en-US" sz="2000" b="1" u="sng" dirty="0" err="1">
                <a:solidFill>
                  <a:srgbClr val="0000CC"/>
                </a:solidFill>
              </a:rPr>
              <a:t>Hỏi</a:t>
            </a:r>
            <a:r>
              <a:rPr lang="en-US" sz="2000" b="1" u="sng" dirty="0">
                <a:solidFill>
                  <a:srgbClr val="0000CC"/>
                </a:solidFill>
              </a:rPr>
              <a:t>: </a:t>
            </a:r>
            <a:r>
              <a:rPr lang="en-US" sz="2000" b="1" dirty="0" err="1">
                <a:solidFill>
                  <a:srgbClr val="0000CC"/>
                </a:solidFill>
              </a:rPr>
              <a:t>Số</a:t>
            </a:r>
            <a:r>
              <a:rPr lang="en-US" sz="2000" b="1" dirty="0">
                <a:solidFill>
                  <a:srgbClr val="0000CC"/>
                </a:solidFill>
              </a:rPr>
              <a:t> con </a:t>
            </a:r>
            <a:r>
              <a:rPr lang="en-US" sz="2000" b="1" dirty="0" err="1">
                <a:solidFill>
                  <a:srgbClr val="0000CC"/>
                </a:solidFill>
              </a:rPr>
              <a:t>gà</a:t>
            </a:r>
            <a:r>
              <a:rPr lang="en-US" sz="2000" b="1" dirty="0">
                <a:solidFill>
                  <a:srgbClr val="0000CC"/>
                </a:solidFill>
              </a:rPr>
              <a:t> ? </a:t>
            </a:r>
            <a:r>
              <a:rPr lang="en-US" sz="2000" b="1" dirty="0" err="1">
                <a:solidFill>
                  <a:srgbClr val="0000CC"/>
                </a:solidFill>
              </a:rPr>
              <a:t>Số</a:t>
            </a:r>
            <a:r>
              <a:rPr lang="en-US" sz="2000" b="1" dirty="0">
                <a:solidFill>
                  <a:srgbClr val="0000CC"/>
                </a:solidFill>
              </a:rPr>
              <a:t> con </a:t>
            </a:r>
            <a:r>
              <a:rPr lang="en-US" sz="2000" b="1" dirty="0" err="1">
                <a:solidFill>
                  <a:srgbClr val="0000CC"/>
                </a:solidFill>
              </a:rPr>
              <a:t>chó</a:t>
            </a:r>
            <a:r>
              <a:rPr lang="en-US" sz="2000" b="1" dirty="0">
                <a:solidFill>
                  <a:srgbClr val="0000CC"/>
                </a:solidFill>
              </a:rPr>
              <a:t> ?</a:t>
            </a:r>
          </a:p>
        </p:txBody>
      </p:sp>
      <p:graphicFrame>
        <p:nvGraphicFramePr>
          <p:cNvPr id="7222" name="Group 54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258490567"/>
              </p:ext>
            </p:extLst>
          </p:nvPr>
        </p:nvGraphicFramePr>
        <p:xfrm>
          <a:off x="4305444" y="4198983"/>
          <a:ext cx="4861640" cy="1428750"/>
        </p:xfrm>
        <a:graphic>
          <a:graphicData uri="http://schemas.openxmlformats.org/drawingml/2006/table">
            <a:tbl>
              <a:tblPr/>
              <a:tblGrid>
                <a:gridCol w="13845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818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951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12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4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2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225" name="Text Box 57"/>
          <p:cNvSpPr txBox="1">
            <a:spLocks noChangeArrowheads="1"/>
          </p:cNvSpPr>
          <p:nvPr/>
        </p:nvSpPr>
        <p:spPr bwMode="auto">
          <a:xfrm>
            <a:off x="6222298" y="4633715"/>
            <a:ext cx="838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7226" name="Text Box 58"/>
          <p:cNvSpPr txBox="1">
            <a:spLocks noChangeArrowheads="1"/>
          </p:cNvSpPr>
          <p:nvPr/>
        </p:nvSpPr>
        <p:spPr bwMode="auto">
          <a:xfrm>
            <a:off x="5974264" y="5138618"/>
            <a:ext cx="1524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 dirty="0">
                <a:solidFill>
                  <a:srgbClr val="FF0000"/>
                </a:solidFill>
              </a:rPr>
              <a:t>36 - x</a:t>
            </a:r>
          </a:p>
        </p:txBody>
      </p:sp>
      <p:sp>
        <p:nvSpPr>
          <p:cNvPr id="7227" name="Text Box 59"/>
          <p:cNvSpPr txBox="1">
            <a:spLocks noChangeArrowheads="1"/>
          </p:cNvSpPr>
          <p:nvPr/>
        </p:nvSpPr>
        <p:spPr bwMode="auto">
          <a:xfrm>
            <a:off x="8079416" y="4640982"/>
            <a:ext cx="838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 dirty="0">
                <a:solidFill>
                  <a:srgbClr val="FF0000"/>
                </a:solidFill>
              </a:rPr>
              <a:t>2x</a:t>
            </a:r>
          </a:p>
        </p:txBody>
      </p:sp>
      <p:sp>
        <p:nvSpPr>
          <p:cNvPr id="7228" name="Text Box 60"/>
          <p:cNvSpPr txBox="1">
            <a:spLocks noChangeArrowheads="1"/>
          </p:cNvSpPr>
          <p:nvPr/>
        </p:nvSpPr>
        <p:spPr bwMode="auto">
          <a:xfrm>
            <a:off x="7713784" y="5165771"/>
            <a:ext cx="16764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 dirty="0">
                <a:solidFill>
                  <a:srgbClr val="FF0000"/>
                </a:solidFill>
              </a:rPr>
              <a:t>4(36 - x)</a:t>
            </a:r>
          </a:p>
        </p:txBody>
      </p:sp>
      <p:sp>
        <p:nvSpPr>
          <p:cNvPr id="14" name="Text Box 59"/>
          <p:cNvSpPr txBox="1">
            <a:spLocks noChangeArrowheads="1"/>
          </p:cNvSpPr>
          <p:nvPr/>
        </p:nvSpPr>
        <p:spPr bwMode="auto">
          <a:xfrm>
            <a:off x="4226772" y="5870273"/>
            <a:ext cx="28194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 dirty="0" err="1"/>
              <a:t>Phương</a:t>
            </a:r>
            <a:r>
              <a:rPr lang="en-US" sz="2400" b="1" dirty="0"/>
              <a:t> </a:t>
            </a:r>
            <a:r>
              <a:rPr lang="en-US" sz="2400" b="1" dirty="0" err="1"/>
              <a:t>trình</a:t>
            </a:r>
            <a:r>
              <a:rPr lang="en-US" sz="2400" b="1" dirty="0"/>
              <a:t> :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44C4940-C42F-12C4-69D4-25FFB802297D}"/>
              </a:ext>
            </a:extLst>
          </p:cNvPr>
          <p:cNvSpPr txBox="1"/>
          <p:nvPr/>
        </p:nvSpPr>
        <p:spPr>
          <a:xfrm>
            <a:off x="5931057" y="4199409"/>
            <a:ext cx="12089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400" b="1" dirty="0"/>
              <a:t>Số con</a:t>
            </a:r>
            <a:endParaRPr lang="en-US" sz="2400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78813A3-ED71-CC7F-7A4F-B6317A769F63}"/>
              </a:ext>
            </a:extLst>
          </p:cNvPr>
          <p:cNvSpPr txBox="1"/>
          <p:nvPr/>
        </p:nvSpPr>
        <p:spPr>
          <a:xfrm>
            <a:off x="7713784" y="4179317"/>
            <a:ext cx="13805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400" b="1" dirty="0"/>
              <a:t>Số chân</a:t>
            </a:r>
            <a:endParaRPr lang="en-US" sz="2400" b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C6B8589-C554-2229-6A1F-8A8998727D88}"/>
              </a:ext>
            </a:extLst>
          </p:cNvPr>
          <p:cNvSpPr txBox="1"/>
          <p:nvPr/>
        </p:nvSpPr>
        <p:spPr>
          <a:xfrm>
            <a:off x="4582440" y="4641280"/>
            <a:ext cx="5950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400" b="1" dirty="0"/>
              <a:t>Gà</a:t>
            </a:r>
            <a:endParaRPr lang="en-US" sz="2400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03B9B54-A411-29DB-56CE-38C191BDD232}"/>
              </a:ext>
            </a:extLst>
          </p:cNvPr>
          <p:cNvSpPr txBox="1"/>
          <p:nvPr/>
        </p:nvSpPr>
        <p:spPr>
          <a:xfrm>
            <a:off x="4488663" y="5180766"/>
            <a:ext cx="7825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400" b="1" dirty="0"/>
              <a:t>Chó</a:t>
            </a:r>
            <a:endParaRPr lang="en-US" sz="2400" b="1" dirty="0"/>
          </a:p>
        </p:txBody>
      </p:sp>
      <p:sp>
        <p:nvSpPr>
          <p:cNvPr id="6" name="Text Box 59">
            <a:extLst>
              <a:ext uri="{FF2B5EF4-FFF2-40B4-BE49-F238E27FC236}">
                <a16:creationId xmlns:a16="http://schemas.microsoft.com/office/drawing/2014/main" id="{70ABEBE3-9951-E230-73AD-F114B55E38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02983" y="5894388"/>
            <a:ext cx="28194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vi-VN" sz="2400" b="1" dirty="0">
                <a:solidFill>
                  <a:srgbClr val="FF0000"/>
                </a:solidFill>
              </a:rPr>
              <a:t>2x + 4(36-x) = 100</a:t>
            </a:r>
            <a:endParaRPr 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7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  <p:bldP spid="7171" grpId="0" animBg="1"/>
      <p:bldP spid="7172" grpId="0"/>
      <p:bldP spid="7225" grpId="0"/>
      <p:bldP spid="7226" grpId="0"/>
      <p:bldP spid="7227" grpId="0"/>
      <p:bldP spid="7228" grpId="0"/>
      <p:bldP spid="14" grpId="0"/>
      <p:bldP spid="2" grpId="0"/>
      <p:bldP spid="3" grpId="0"/>
      <p:bldP spid="4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1612838" y="351692"/>
            <a:ext cx="8393112" cy="1077218"/>
          </a:xfrm>
          <a:prstGeom prst="rect">
            <a:avLst/>
          </a:prstGeom>
          <a:solidFill>
            <a:srgbClr val="FFC000"/>
          </a:solidFill>
          <a:ln w="9525">
            <a:solidFill>
              <a:srgbClr val="C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Tóm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tắt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toán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lập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12" name="Snip Single Corner Rectangle 11"/>
          <p:cNvSpPr/>
          <p:nvPr/>
        </p:nvSpPr>
        <p:spPr>
          <a:xfrm>
            <a:off x="1043354" y="1620838"/>
            <a:ext cx="10796954" cy="4610100"/>
          </a:xfrm>
          <a:prstGeom prst="snip1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Ins="0" bIns="457200" anchor="ctr"/>
          <a:lstStyle/>
          <a:p>
            <a:pPr>
              <a:defRPr/>
            </a:pP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1: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Lập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trình</a:t>
            </a:r>
            <a:endParaRPr lang="en-US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ẩn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đặt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kiện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ẩn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defRPr/>
            </a:pP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Biểu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diễn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chưa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ẩn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biết</a:t>
            </a:r>
            <a:endParaRPr lang="en-US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Lập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biểu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mối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giữa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lượng</a:t>
            </a:r>
            <a:endParaRPr lang="en-US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2: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trình</a:t>
            </a:r>
            <a:endParaRPr lang="en-US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3: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tra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xem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nghiệm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nghiệm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thoả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mãn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kiện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ẩn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nghiệm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rồi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luận</a:t>
            </a:r>
            <a:endParaRPr lang="en-US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2"/>
          <p:cNvSpPr txBox="1">
            <a:spLocks noChangeArrowheads="1"/>
          </p:cNvSpPr>
          <p:nvPr/>
        </p:nvSpPr>
        <p:spPr bwMode="auto">
          <a:xfrm>
            <a:off x="1524000" y="337528"/>
            <a:ext cx="4648200" cy="292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sz="2400" b="1" u="sng" dirty="0" err="1">
                <a:solidFill>
                  <a:srgbClr val="0000CC"/>
                </a:solidFill>
              </a:rPr>
              <a:t>Ví</a:t>
            </a:r>
            <a:r>
              <a:rPr lang="en-US" sz="2400" b="1" u="sng" dirty="0">
                <a:solidFill>
                  <a:srgbClr val="0000CC"/>
                </a:solidFill>
              </a:rPr>
              <a:t> </a:t>
            </a:r>
            <a:r>
              <a:rPr lang="en-US" sz="2400" b="1" u="sng" dirty="0" err="1">
                <a:solidFill>
                  <a:srgbClr val="0000CC"/>
                </a:solidFill>
              </a:rPr>
              <a:t>dụ</a:t>
            </a:r>
            <a:r>
              <a:rPr lang="en-US" sz="2400" b="1" u="sng" dirty="0">
                <a:solidFill>
                  <a:srgbClr val="0000CC"/>
                </a:solidFill>
              </a:rPr>
              <a:t> </a:t>
            </a:r>
            <a:r>
              <a:rPr lang="en-US" sz="2400" b="1" dirty="0">
                <a:solidFill>
                  <a:srgbClr val="0000CC"/>
                </a:solidFill>
              </a:rPr>
              <a:t>: </a:t>
            </a:r>
            <a:r>
              <a:rPr lang="en-US" sz="2200" b="1" i="1" dirty="0" err="1">
                <a:solidFill>
                  <a:srgbClr val="0000CC"/>
                </a:solidFill>
              </a:rPr>
              <a:t>Bài</a:t>
            </a:r>
            <a:r>
              <a:rPr lang="en-US" sz="2200" b="1" i="1" dirty="0">
                <a:solidFill>
                  <a:srgbClr val="0000CC"/>
                </a:solidFill>
              </a:rPr>
              <a:t> </a:t>
            </a:r>
            <a:r>
              <a:rPr lang="en-US" sz="2200" b="1" i="1" dirty="0" err="1">
                <a:solidFill>
                  <a:srgbClr val="0000CC"/>
                </a:solidFill>
              </a:rPr>
              <a:t>toán</a:t>
            </a:r>
            <a:r>
              <a:rPr lang="en-US" sz="2200" b="1" i="1" dirty="0">
                <a:solidFill>
                  <a:srgbClr val="0000CC"/>
                </a:solidFill>
              </a:rPr>
              <a:t> </a:t>
            </a:r>
            <a:r>
              <a:rPr lang="en-US" sz="2200" b="1" i="1" dirty="0" err="1">
                <a:solidFill>
                  <a:srgbClr val="0000CC"/>
                </a:solidFill>
              </a:rPr>
              <a:t>cổ</a:t>
            </a:r>
            <a:r>
              <a:rPr lang="en-US" sz="2200" b="1" i="1" dirty="0">
                <a:solidFill>
                  <a:srgbClr val="0000CC"/>
                </a:solidFill>
              </a:rPr>
              <a:t> :</a:t>
            </a:r>
            <a:endParaRPr lang="en-US" sz="2400" i="1" dirty="0">
              <a:solidFill>
                <a:srgbClr val="0000CC"/>
              </a:solidFill>
            </a:endParaRPr>
          </a:p>
          <a:p>
            <a:pPr lvl="2" algn="l" eaLnBrk="1" hangingPunct="1">
              <a:spcBef>
                <a:spcPct val="50000"/>
              </a:spcBef>
            </a:pPr>
            <a:r>
              <a:rPr lang="en-US" sz="2800" dirty="0">
                <a:solidFill>
                  <a:srgbClr val="0000CC"/>
                </a:solidFill>
              </a:rPr>
              <a:t>  </a:t>
            </a:r>
            <a:r>
              <a:rPr lang="en-US" sz="2000" b="1" dirty="0" err="1">
                <a:solidFill>
                  <a:srgbClr val="0000CC"/>
                </a:solidFill>
              </a:rPr>
              <a:t>Vừa</a:t>
            </a:r>
            <a:r>
              <a:rPr lang="en-US" sz="2000" b="1" dirty="0">
                <a:solidFill>
                  <a:srgbClr val="0000CC"/>
                </a:solidFill>
              </a:rPr>
              <a:t> </a:t>
            </a:r>
            <a:r>
              <a:rPr lang="en-US" sz="2000" b="1" dirty="0" err="1">
                <a:solidFill>
                  <a:srgbClr val="0000CC"/>
                </a:solidFill>
              </a:rPr>
              <a:t>gà</a:t>
            </a:r>
            <a:r>
              <a:rPr lang="en-US" sz="2000" b="1" dirty="0">
                <a:solidFill>
                  <a:srgbClr val="0000CC"/>
                </a:solidFill>
              </a:rPr>
              <a:t> </a:t>
            </a:r>
            <a:r>
              <a:rPr lang="en-US" sz="2000" b="1" dirty="0" err="1">
                <a:solidFill>
                  <a:srgbClr val="0000CC"/>
                </a:solidFill>
              </a:rPr>
              <a:t>vừa</a:t>
            </a:r>
            <a:r>
              <a:rPr lang="en-US" sz="2000" b="1" dirty="0">
                <a:solidFill>
                  <a:srgbClr val="0000CC"/>
                </a:solidFill>
              </a:rPr>
              <a:t> </a:t>
            </a:r>
            <a:r>
              <a:rPr lang="en-US" sz="2000" b="1" dirty="0" err="1">
                <a:solidFill>
                  <a:srgbClr val="0000CC"/>
                </a:solidFill>
              </a:rPr>
              <a:t>chó</a:t>
            </a:r>
            <a:endParaRPr lang="en-US" sz="2000" b="1" dirty="0">
              <a:solidFill>
                <a:srgbClr val="0000CC"/>
              </a:solidFill>
            </a:endParaRPr>
          </a:p>
          <a:p>
            <a:pPr lvl="2" algn="l" eaLnBrk="1" hangingPunct="1">
              <a:spcBef>
                <a:spcPct val="50000"/>
              </a:spcBef>
            </a:pPr>
            <a:r>
              <a:rPr lang="en-US" sz="2000" b="1" dirty="0">
                <a:solidFill>
                  <a:srgbClr val="0000CC"/>
                </a:solidFill>
              </a:rPr>
              <a:t>  </a:t>
            </a:r>
            <a:r>
              <a:rPr lang="en-US" sz="2000" b="1" dirty="0" err="1">
                <a:solidFill>
                  <a:srgbClr val="0000CC"/>
                </a:solidFill>
              </a:rPr>
              <a:t>Bó</a:t>
            </a:r>
            <a:r>
              <a:rPr lang="en-US" sz="2000" b="1" dirty="0">
                <a:solidFill>
                  <a:srgbClr val="0000CC"/>
                </a:solidFill>
              </a:rPr>
              <a:t> </a:t>
            </a:r>
            <a:r>
              <a:rPr lang="en-US" sz="2000" b="1" dirty="0" err="1">
                <a:solidFill>
                  <a:srgbClr val="0000CC"/>
                </a:solidFill>
              </a:rPr>
              <a:t>lại</a:t>
            </a:r>
            <a:r>
              <a:rPr lang="en-US" sz="2000" b="1" dirty="0">
                <a:solidFill>
                  <a:srgbClr val="0000CC"/>
                </a:solidFill>
              </a:rPr>
              <a:t> </a:t>
            </a:r>
            <a:r>
              <a:rPr lang="en-US" sz="2000" b="1" dirty="0" err="1">
                <a:solidFill>
                  <a:srgbClr val="0000CC"/>
                </a:solidFill>
              </a:rPr>
              <a:t>cho</a:t>
            </a:r>
            <a:r>
              <a:rPr lang="en-US" sz="2000" b="1" dirty="0">
                <a:solidFill>
                  <a:srgbClr val="0000CC"/>
                </a:solidFill>
              </a:rPr>
              <a:t> </a:t>
            </a:r>
            <a:r>
              <a:rPr lang="en-US" sz="2000" b="1" dirty="0" err="1">
                <a:solidFill>
                  <a:srgbClr val="0000CC"/>
                </a:solidFill>
              </a:rPr>
              <a:t>tròn</a:t>
            </a:r>
            <a:endParaRPr lang="en-US" sz="2000" b="1" dirty="0">
              <a:solidFill>
                <a:srgbClr val="0000CC"/>
              </a:solidFill>
            </a:endParaRPr>
          </a:p>
          <a:p>
            <a:pPr lvl="2" algn="l" eaLnBrk="1" hangingPunct="1">
              <a:spcBef>
                <a:spcPct val="50000"/>
              </a:spcBef>
            </a:pPr>
            <a:r>
              <a:rPr lang="en-US" sz="2000" b="1" dirty="0">
                <a:solidFill>
                  <a:srgbClr val="0000CC"/>
                </a:solidFill>
              </a:rPr>
              <a:t>  Ba </a:t>
            </a:r>
            <a:r>
              <a:rPr lang="en-US" sz="2000" b="1" dirty="0" err="1">
                <a:solidFill>
                  <a:srgbClr val="0000CC"/>
                </a:solidFill>
              </a:rPr>
              <a:t>mươi</a:t>
            </a:r>
            <a:r>
              <a:rPr lang="en-US" sz="2000" b="1" dirty="0">
                <a:solidFill>
                  <a:srgbClr val="0000CC"/>
                </a:solidFill>
              </a:rPr>
              <a:t> </a:t>
            </a:r>
            <a:r>
              <a:rPr lang="en-US" sz="2000" b="1" dirty="0" err="1">
                <a:solidFill>
                  <a:srgbClr val="0000CC"/>
                </a:solidFill>
              </a:rPr>
              <a:t>sáu</a:t>
            </a:r>
            <a:r>
              <a:rPr lang="en-US" sz="2000" b="1" dirty="0">
                <a:solidFill>
                  <a:srgbClr val="0000CC"/>
                </a:solidFill>
              </a:rPr>
              <a:t> con</a:t>
            </a:r>
          </a:p>
          <a:p>
            <a:pPr lvl="2" algn="l" eaLnBrk="1" hangingPunct="1">
              <a:spcBef>
                <a:spcPct val="50000"/>
              </a:spcBef>
            </a:pPr>
            <a:r>
              <a:rPr lang="en-US" sz="2000" b="1" dirty="0">
                <a:solidFill>
                  <a:srgbClr val="0000CC"/>
                </a:solidFill>
              </a:rPr>
              <a:t>  </a:t>
            </a:r>
            <a:r>
              <a:rPr lang="en-US" sz="2000" b="1" dirty="0" err="1">
                <a:solidFill>
                  <a:srgbClr val="0000CC"/>
                </a:solidFill>
              </a:rPr>
              <a:t>Một</a:t>
            </a:r>
            <a:r>
              <a:rPr lang="en-US" sz="2000" b="1" dirty="0">
                <a:solidFill>
                  <a:srgbClr val="0000CC"/>
                </a:solidFill>
              </a:rPr>
              <a:t> </a:t>
            </a:r>
            <a:r>
              <a:rPr lang="en-US" sz="2000" b="1" dirty="0" err="1">
                <a:solidFill>
                  <a:srgbClr val="0000CC"/>
                </a:solidFill>
              </a:rPr>
              <a:t>trăm</a:t>
            </a:r>
            <a:r>
              <a:rPr lang="en-US" sz="2000" b="1" dirty="0">
                <a:solidFill>
                  <a:srgbClr val="0000CC"/>
                </a:solidFill>
              </a:rPr>
              <a:t> </a:t>
            </a:r>
            <a:r>
              <a:rPr lang="en-US" sz="2000" b="1" dirty="0" err="1">
                <a:solidFill>
                  <a:srgbClr val="0000CC"/>
                </a:solidFill>
              </a:rPr>
              <a:t>chân</a:t>
            </a:r>
            <a:r>
              <a:rPr lang="en-US" sz="2000" b="1" dirty="0">
                <a:solidFill>
                  <a:srgbClr val="0000CC"/>
                </a:solidFill>
              </a:rPr>
              <a:t> </a:t>
            </a:r>
            <a:r>
              <a:rPr lang="en-US" sz="2000" b="1" dirty="0" err="1">
                <a:solidFill>
                  <a:srgbClr val="0000CC"/>
                </a:solidFill>
              </a:rPr>
              <a:t>chẵn</a:t>
            </a:r>
            <a:endParaRPr lang="en-US" sz="2000" b="1" dirty="0">
              <a:solidFill>
                <a:srgbClr val="0000CC"/>
              </a:solidFill>
            </a:endParaRPr>
          </a:p>
          <a:p>
            <a:pPr algn="l" eaLnBrk="1" hangingPunct="1">
              <a:spcBef>
                <a:spcPct val="50000"/>
              </a:spcBef>
            </a:pPr>
            <a:r>
              <a:rPr lang="en-US" sz="2000" b="1" dirty="0" err="1">
                <a:solidFill>
                  <a:srgbClr val="0000CC"/>
                </a:solidFill>
              </a:rPr>
              <a:t>Hỏi</a:t>
            </a:r>
            <a:r>
              <a:rPr lang="en-US" sz="2000" b="1" dirty="0">
                <a:solidFill>
                  <a:srgbClr val="0000CC"/>
                </a:solidFill>
              </a:rPr>
              <a:t> </a:t>
            </a:r>
            <a:r>
              <a:rPr lang="en-US" sz="2000" b="1" dirty="0" err="1">
                <a:solidFill>
                  <a:srgbClr val="0000CC"/>
                </a:solidFill>
              </a:rPr>
              <a:t>có</a:t>
            </a:r>
            <a:r>
              <a:rPr lang="en-US" sz="2000" b="1" dirty="0">
                <a:solidFill>
                  <a:srgbClr val="0000CC"/>
                </a:solidFill>
              </a:rPr>
              <a:t> bao </a:t>
            </a:r>
            <a:r>
              <a:rPr lang="en-US" sz="2000" b="1" dirty="0" err="1">
                <a:solidFill>
                  <a:srgbClr val="0000CC"/>
                </a:solidFill>
              </a:rPr>
              <a:t>nhiêu</a:t>
            </a:r>
            <a:r>
              <a:rPr lang="en-US" sz="2000" b="1" dirty="0">
                <a:solidFill>
                  <a:srgbClr val="0000CC"/>
                </a:solidFill>
              </a:rPr>
              <a:t> </a:t>
            </a:r>
            <a:r>
              <a:rPr lang="en-US" sz="2000" b="1" dirty="0" err="1">
                <a:solidFill>
                  <a:srgbClr val="0000CC"/>
                </a:solidFill>
              </a:rPr>
              <a:t>gà</a:t>
            </a:r>
            <a:r>
              <a:rPr lang="en-US" sz="2000" b="1" dirty="0">
                <a:solidFill>
                  <a:srgbClr val="0000CC"/>
                </a:solidFill>
              </a:rPr>
              <a:t>, bao </a:t>
            </a:r>
            <a:r>
              <a:rPr lang="en-US" sz="2000" b="1" dirty="0" err="1">
                <a:solidFill>
                  <a:srgbClr val="0000CC"/>
                </a:solidFill>
              </a:rPr>
              <a:t>nhiêu</a:t>
            </a:r>
            <a:r>
              <a:rPr lang="en-US" sz="2000" b="1" dirty="0">
                <a:solidFill>
                  <a:srgbClr val="0000CC"/>
                </a:solidFill>
              </a:rPr>
              <a:t> </a:t>
            </a:r>
            <a:r>
              <a:rPr lang="en-US" sz="2000" b="1" dirty="0" err="1">
                <a:solidFill>
                  <a:srgbClr val="0000CC"/>
                </a:solidFill>
              </a:rPr>
              <a:t>chó</a:t>
            </a:r>
            <a:r>
              <a:rPr lang="en-US" sz="2000" b="1" dirty="0">
                <a:solidFill>
                  <a:srgbClr val="0000CC"/>
                </a:solidFill>
              </a:rPr>
              <a:t>?</a:t>
            </a:r>
          </a:p>
        </p:txBody>
      </p:sp>
      <p:sp>
        <p:nvSpPr>
          <p:cNvPr id="7171" name="Line 3"/>
          <p:cNvSpPr>
            <a:spLocks noChangeShapeType="1"/>
          </p:cNvSpPr>
          <p:nvPr/>
        </p:nvSpPr>
        <p:spPr bwMode="auto">
          <a:xfrm>
            <a:off x="6172200" y="369278"/>
            <a:ext cx="0" cy="266700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6248399" y="445479"/>
            <a:ext cx="5023939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sz="2000" b="1" dirty="0" err="1">
                <a:solidFill>
                  <a:srgbClr val="0000CC"/>
                </a:solidFill>
              </a:rPr>
              <a:t>Tóm</a:t>
            </a:r>
            <a:r>
              <a:rPr lang="en-US" sz="2000" b="1" dirty="0">
                <a:solidFill>
                  <a:srgbClr val="0000CC"/>
                </a:solidFill>
              </a:rPr>
              <a:t> </a:t>
            </a:r>
            <a:r>
              <a:rPr lang="en-US" sz="2000" b="1" dirty="0" err="1">
                <a:solidFill>
                  <a:srgbClr val="0000CC"/>
                </a:solidFill>
              </a:rPr>
              <a:t>tắt</a:t>
            </a:r>
            <a:r>
              <a:rPr lang="en-US" sz="2000" b="1" dirty="0">
                <a:solidFill>
                  <a:srgbClr val="0000CC"/>
                </a:solidFill>
              </a:rPr>
              <a:t> </a:t>
            </a:r>
            <a:r>
              <a:rPr lang="en-US" sz="2000" b="1" dirty="0" err="1">
                <a:solidFill>
                  <a:srgbClr val="0000CC"/>
                </a:solidFill>
              </a:rPr>
              <a:t>đề</a:t>
            </a:r>
            <a:r>
              <a:rPr lang="en-US" sz="2000" b="1" dirty="0">
                <a:solidFill>
                  <a:srgbClr val="0000CC"/>
                </a:solidFill>
              </a:rPr>
              <a:t> </a:t>
            </a:r>
            <a:r>
              <a:rPr lang="en-US" sz="2000" b="1" dirty="0" err="1">
                <a:solidFill>
                  <a:srgbClr val="0000CC"/>
                </a:solidFill>
              </a:rPr>
              <a:t>bài</a:t>
            </a:r>
            <a:r>
              <a:rPr lang="en-US" sz="2000" b="1" dirty="0">
                <a:solidFill>
                  <a:srgbClr val="0000CC"/>
                </a:solidFill>
              </a:rPr>
              <a:t> :</a:t>
            </a:r>
          </a:p>
          <a:p>
            <a:pPr algn="l" eaLnBrk="1" hangingPunct="1">
              <a:spcBef>
                <a:spcPct val="50000"/>
              </a:spcBef>
            </a:pPr>
            <a:r>
              <a:rPr lang="en-US" sz="2000" b="1" u="sng" dirty="0">
                <a:solidFill>
                  <a:srgbClr val="0000CC"/>
                </a:solidFill>
              </a:rPr>
              <a:t>Cho</a:t>
            </a:r>
          </a:p>
          <a:p>
            <a:pPr algn="l" eaLnBrk="1" hangingPunct="1">
              <a:spcBef>
                <a:spcPct val="50000"/>
              </a:spcBef>
            </a:pPr>
            <a:r>
              <a:rPr lang="en-US" sz="2000" b="1" dirty="0" err="1">
                <a:solidFill>
                  <a:srgbClr val="0000CC"/>
                </a:solidFill>
              </a:rPr>
              <a:t>Số</a:t>
            </a:r>
            <a:r>
              <a:rPr lang="en-US" sz="2000" b="1" dirty="0">
                <a:solidFill>
                  <a:srgbClr val="0000CC"/>
                </a:solidFill>
              </a:rPr>
              <a:t> </a:t>
            </a:r>
            <a:r>
              <a:rPr lang="en-US" sz="2000" b="1" dirty="0" err="1">
                <a:solidFill>
                  <a:srgbClr val="0000CC"/>
                </a:solidFill>
              </a:rPr>
              <a:t>gà</a:t>
            </a:r>
            <a:r>
              <a:rPr lang="en-US" sz="2000" b="1" dirty="0">
                <a:solidFill>
                  <a:srgbClr val="0000CC"/>
                </a:solidFill>
              </a:rPr>
              <a:t> + </a:t>
            </a:r>
            <a:r>
              <a:rPr lang="en-US" sz="2000" b="1" dirty="0" err="1">
                <a:solidFill>
                  <a:srgbClr val="0000CC"/>
                </a:solidFill>
              </a:rPr>
              <a:t>số</a:t>
            </a:r>
            <a:r>
              <a:rPr lang="en-US" sz="2000" b="1" dirty="0">
                <a:solidFill>
                  <a:srgbClr val="0000CC"/>
                </a:solidFill>
              </a:rPr>
              <a:t> </a:t>
            </a:r>
            <a:r>
              <a:rPr lang="en-US" sz="2000" b="1" dirty="0" err="1">
                <a:solidFill>
                  <a:srgbClr val="0000CC"/>
                </a:solidFill>
              </a:rPr>
              <a:t>chó</a:t>
            </a:r>
            <a:r>
              <a:rPr lang="en-US" sz="2000" b="1" dirty="0">
                <a:solidFill>
                  <a:srgbClr val="0000CC"/>
                </a:solidFill>
              </a:rPr>
              <a:t> = </a:t>
            </a:r>
            <a:r>
              <a:rPr lang="en-US" sz="2000" b="1" dirty="0">
                <a:solidFill>
                  <a:srgbClr val="FF0000"/>
                </a:solidFill>
              </a:rPr>
              <a:t>36 con</a:t>
            </a:r>
          </a:p>
          <a:p>
            <a:pPr algn="l" eaLnBrk="1" hangingPunct="1">
              <a:spcBef>
                <a:spcPct val="50000"/>
              </a:spcBef>
            </a:pPr>
            <a:r>
              <a:rPr lang="en-US" sz="2000" b="1" dirty="0" err="1">
                <a:solidFill>
                  <a:srgbClr val="0000CC"/>
                </a:solidFill>
              </a:rPr>
              <a:t>Số</a:t>
            </a:r>
            <a:r>
              <a:rPr lang="en-US" sz="2000" b="1" dirty="0">
                <a:solidFill>
                  <a:srgbClr val="0000CC"/>
                </a:solidFill>
              </a:rPr>
              <a:t> </a:t>
            </a:r>
            <a:r>
              <a:rPr lang="en-US" sz="2000" b="1" dirty="0" err="1">
                <a:solidFill>
                  <a:srgbClr val="0000CC"/>
                </a:solidFill>
              </a:rPr>
              <a:t>chân</a:t>
            </a:r>
            <a:r>
              <a:rPr lang="en-US" sz="2000" b="1" dirty="0">
                <a:solidFill>
                  <a:srgbClr val="0000CC"/>
                </a:solidFill>
              </a:rPr>
              <a:t> </a:t>
            </a:r>
            <a:r>
              <a:rPr lang="en-US" sz="2000" b="1" dirty="0" err="1">
                <a:solidFill>
                  <a:srgbClr val="0000CC"/>
                </a:solidFill>
              </a:rPr>
              <a:t>gà</a:t>
            </a:r>
            <a:r>
              <a:rPr lang="en-US" sz="2000" b="1" dirty="0">
                <a:solidFill>
                  <a:srgbClr val="0000CC"/>
                </a:solidFill>
              </a:rPr>
              <a:t> + </a:t>
            </a:r>
            <a:r>
              <a:rPr lang="en-US" sz="2000" b="1" dirty="0" err="1">
                <a:solidFill>
                  <a:srgbClr val="0000CC"/>
                </a:solidFill>
              </a:rPr>
              <a:t>số</a:t>
            </a:r>
            <a:r>
              <a:rPr lang="en-US" sz="2000" b="1" dirty="0">
                <a:solidFill>
                  <a:srgbClr val="0000CC"/>
                </a:solidFill>
              </a:rPr>
              <a:t> </a:t>
            </a:r>
            <a:r>
              <a:rPr lang="en-US" sz="2000" b="1" dirty="0" err="1">
                <a:solidFill>
                  <a:srgbClr val="0000CC"/>
                </a:solidFill>
              </a:rPr>
              <a:t>chân</a:t>
            </a:r>
            <a:r>
              <a:rPr lang="en-US" sz="2000" b="1" dirty="0">
                <a:solidFill>
                  <a:srgbClr val="0000CC"/>
                </a:solidFill>
              </a:rPr>
              <a:t> </a:t>
            </a:r>
            <a:r>
              <a:rPr lang="en-US" sz="2000" b="1" dirty="0" err="1">
                <a:solidFill>
                  <a:srgbClr val="0000CC"/>
                </a:solidFill>
              </a:rPr>
              <a:t>chó</a:t>
            </a:r>
            <a:r>
              <a:rPr lang="en-US" sz="2000" b="1" dirty="0">
                <a:solidFill>
                  <a:srgbClr val="0000CC"/>
                </a:solidFill>
              </a:rPr>
              <a:t> = </a:t>
            </a:r>
            <a:r>
              <a:rPr lang="en-US" sz="2000" b="1" dirty="0">
                <a:solidFill>
                  <a:srgbClr val="FF0000"/>
                </a:solidFill>
              </a:rPr>
              <a:t>100 </a:t>
            </a:r>
            <a:r>
              <a:rPr lang="vi-VN" sz="2000" b="1" dirty="0">
                <a:solidFill>
                  <a:srgbClr val="FF0000"/>
                </a:solidFill>
              </a:rPr>
              <a:t>chân</a:t>
            </a:r>
            <a:endParaRPr lang="en-US" sz="2000" b="1" dirty="0">
              <a:solidFill>
                <a:srgbClr val="FF0000"/>
              </a:solidFill>
            </a:endParaRPr>
          </a:p>
          <a:p>
            <a:pPr algn="l" eaLnBrk="1" hangingPunct="1">
              <a:spcBef>
                <a:spcPct val="50000"/>
              </a:spcBef>
            </a:pPr>
            <a:r>
              <a:rPr lang="en-US" sz="2000" b="1" u="sng" dirty="0" err="1">
                <a:solidFill>
                  <a:srgbClr val="0000CC"/>
                </a:solidFill>
              </a:rPr>
              <a:t>Hỏi</a:t>
            </a:r>
            <a:r>
              <a:rPr lang="en-US" sz="2000" b="1" u="sng" dirty="0">
                <a:solidFill>
                  <a:srgbClr val="0000CC"/>
                </a:solidFill>
              </a:rPr>
              <a:t>: </a:t>
            </a:r>
            <a:r>
              <a:rPr lang="en-US" sz="2000" b="1" dirty="0" err="1">
                <a:solidFill>
                  <a:srgbClr val="0000CC"/>
                </a:solidFill>
              </a:rPr>
              <a:t>Số</a:t>
            </a:r>
            <a:r>
              <a:rPr lang="en-US" sz="2000" b="1" dirty="0">
                <a:solidFill>
                  <a:srgbClr val="0000CC"/>
                </a:solidFill>
              </a:rPr>
              <a:t> con </a:t>
            </a:r>
            <a:r>
              <a:rPr lang="en-US" sz="2000" b="1" dirty="0" err="1">
                <a:solidFill>
                  <a:srgbClr val="0000CC"/>
                </a:solidFill>
              </a:rPr>
              <a:t>gà</a:t>
            </a:r>
            <a:r>
              <a:rPr lang="en-US" sz="2000" b="1" dirty="0">
                <a:solidFill>
                  <a:srgbClr val="0000CC"/>
                </a:solidFill>
              </a:rPr>
              <a:t> ? </a:t>
            </a:r>
            <a:r>
              <a:rPr lang="en-US" sz="2000" b="1" dirty="0" err="1">
                <a:solidFill>
                  <a:srgbClr val="0000CC"/>
                </a:solidFill>
              </a:rPr>
              <a:t>Số</a:t>
            </a:r>
            <a:r>
              <a:rPr lang="en-US" sz="2000" b="1" dirty="0">
                <a:solidFill>
                  <a:srgbClr val="0000CC"/>
                </a:solidFill>
              </a:rPr>
              <a:t> con </a:t>
            </a:r>
            <a:r>
              <a:rPr lang="en-US" sz="2000" b="1" dirty="0" err="1">
                <a:solidFill>
                  <a:srgbClr val="0000CC"/>
                </a:solidFill>
              </a:rPr>
              <a:t>chó</a:t>
            </a:r>
            <a:r>
              <a:rPr lang="en-US" sz="2000" b="1" dirty="0">
                <a:solidFill>
                  <a:srgbClr val="0000CC"/>
                </a:solidFill>
              </a:rPr>
              <a:t> ?</a:t>
            </a:r>
          </a:p>
        </p:txBody>
      </p:sp>
      <p:graphicFrame>
        <p:nvGraphicFramePr>
          <p:cNvPr id="7222" name="Group 54"/>
          <p:cNvGraphicFramePr>
            <a:graphicFrameLocks noGrp="1"/>
          </p:cNvGraphicFramePr>
          <p:nvPr>
            <p:ph/>
          </p:nvPr>
        </p:nvGraphicFramePr>
        <p:xfrm>
          <a:off x="1163659" y="4091032"/>
          <a:ext cx="4861640" cy="1428750"/>
        </p:xfrm>
        <a:graphic>
          <a:graphicData uri="http://schemas.openxmlformats.org/drawingml/2006/table">
            <a:tbl>
              <a:tblPr/>
              <a:tblGrid>
                <a:gridCol w="13845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818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951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12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4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2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225" name="Text Box 57"/>
          <p:cNvSpPr txBox="1">
            <a:spLocks noChangeArrowheads="1"/>
          </p:cNvSpPr>
          <p:nvPr/>
        </p:nvSpPr>
        <p:spPr bwMode="auto">
          <a:xfrm>
            <a:off x="3080513" y="4525764"/>
            <a:ext cx="838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7226" name="Text Box 58"/>
          <p:cNvSpPr txBox="1">
            <a:spLocks noChangeArrowheads="1"/>
          </p:cNvSpPr>
          <p:nvPr/>
        </p:nvSpPr>
        <p:spPr bwMode="auto">
          <a:xfrm>
            <a:off x="2832479" y="5030667"/>
            <a:ext cx="1524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 dirty="0">
                <a:solidFill>
                  <a:srgbClr val="FF0000"/>
                </a:solidFill>
              </a:rPr>
              <a:t>36 - x</a:t>
            </a:r>
          </a:p>
        </p:txBody>
      </p:sp>
      <p:sp>
        <p:nvSpPr>
          <p:cNvPr id="7227" name="Text Box 59"/>
          <p:cNvSpPr txBox="1">
            <a:spLocks noChangeArrowheads="1"/>
          </p:cNvSpPr>
          <p:nvPr/>
        </p:nvSpPr>
        <p:spPr bwMode="auto">
          <a:xfrm>
            <a:off x="4937631" y="4533031"/>
            <a:ext cx="838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 dirty="0">
                <a:solidFill>
                  <a:srgbClr val="FF0000"/>
                </a:solidFill>
              </a:rPr>
              <a:t>2x</a:t>
            </a:r>
          </a:p>
        </p:txBody>
      </p:sp>
      <p:sp>
        <p:nvSpPr>
          <p:cNvPr id="7228" name="Text Box 60"/>
          <p:cNvSpPr txBox="1">
            <a:spLocks noChangeArrowheads="1"/>
          </p:cNvSpPr>
          <p:nvPr/>
        </p:nvSpPr>
        <p:spPr bwMode="auto">
          <a:xfrm>
            <a:off x="4571999" y="5057820"/>
            <a:ext cx="16764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 dirty="0">
                <a:solidFill>
                  <a:srgbClr val="FF0000"/>
                </a:solidFill>
              </a:rPr>
              <a:t>4(36 - x)</a:t>
            </a:r>
          </a:p>
        </p:txBody>
      </p:sp>
      <p:sp>
        <p:nvSpPr>
          <p:cNvPr id="14" name="Text Box 59"/>
          <p:cNvSpPr txBox="1">
            <a:spLocks noChangeArrowheads="1"/>
          </p:cNvSpPr>
          <p:nvPr/>
        </p:nvSpPr>
        <p:spPr bwMode="auto">
          <a:xfrm>
            <a:off x="1084987" y="5762322"/>
            <a:ext cx="28194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 dirty="0" err="1"/>
              <a:t>Phương</a:t>
            </a:r>
            <a:r>
              <a:rPr lang="en-US" sz="2400" b="1" dirty="0"/>
              <a:t> </a:t>
            </a:r>
            <a:r>
              <a:rPr lang="en-US" sz="2400" b="1" dirty="0" err="1"/>
              <a:t>trình</a:t>
            </a:r>
            <a:r>
              <a:rPr lang="en-US" sz="2400" b="1" dirty="0"/>
              <a:t> :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44C4940-C42F-12C4-69D4-25FFB802297D}"/>
              </a:ext>
            </a:extLst>
          </p:cNvPr>
          <p:cNvSpPr txBox="1"/>
          <p:nvPr/>
        </p:nvSpPr>
        <p:spPr>
          <a:xfrm>
            <a:off x="2789272" y="4091458"/>
            <a:ext cx="12089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400" b="1" dirty="0"/>
              <a:t>Số con</a:t>
            </a:r>
            <a:endParaRPr lang="en-US" sz="2400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78813A3-ED71-CC7F-7A4F-B6317A769F63}"/>
              </a:ext>
            </a:extLst>
          </p:cNvPr>
          <p:cNvSpPr txBox="1"/>
          <p:nvPr/>
        </p:nvSpPr>
        <p:spPr>
          <a:xfrm>
            <a:off x="4571999" y="4071366"/>
            <a:ext cx="13805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400" b="1" dirty="0"/>
              <a:t>Số chân</a:t>
            </a:r>
            <a:endParaRPr lang="en-US" sz="2400" b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C6B8589-C554-2229-6A1F-8A8998727D88}"/>
              </a:ext>
            </a:extLst>
          </p:cNvPr>
          <p:cNvSpPr txBox="1"/>
          <p:nvPr/>
        </p:nvSpPr>
        <p:spPr>
          <a:xfrm>
            <a:off x="1440655" y="4533329"/>
            <a:ext cx="5950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400" b="1" dirty="0"/>
              <a:t>Gà</a:t>
            </a:r>
            <a:endParaRPr lang="en-US" sz="2400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03B9B54-A411-29DB-56CE-38C191BDD232}"/>
              </a:ext>
            </a:extLst>
          </p:cNvPr>
          <p:cNvSpPr txBox="1"/>
          <p:nvPr/>
        </p:nvSpPr>
        <p:spPr>
          <a:xfrm>
            <a:off x="1346878" y="5072815"/>
            <a:ext cx="7825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400" b="1" dirty="0"/>
              <a:t>Chó</a:t>
            </a:r>
            <a:endParaRPr lang="en-US" sz="2400" b="1" dirty="0"/>
          </a:p>
        </p:txBody>
      </p:sp>
      <p:sp>
        <p:nvSpPr>
          <p:cNvPr id="6" name="Text Box 59">
            <a:extLst>
              <a:ext uri="{FF2B5EF4-FFF2-40B4-BE49-F238E27FC236}">
                <a16:creationId xmlns:a16="http://schemas.microsoft.com/office/drawing/2014/main" id="{70ABEBE3-9951-E230-73AD-F114B55E38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61198" y="5786437"/>
            <a:ext cx="28194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vi-VN" sz="2400" b="1" dirty="0">
                <a:solidFill>
                  <a:srgbClr val="FF0000"/>
                </a:solidFill>
              </a:rPr>
              <a:t>2x + 4(36-x) = 100</a:t>
            </a:r>
            <a:endParaRPr lang="en-US" sz="2400" b="1" dirty="0">
              <a:solidFill>
                <a:srgbClr val="FF0000"/>
              </a:solidFill>
            </a:endParaRPr>
          </a:p>
        </p:txBody>
      </p:sp>
      <p:graphicFrame>
        <p:nvGraphicFramePr>
          <p:cNvPr id="8" name="Group 54">
            <a:extLst>
              <a:ext uri="{FF2B5EF4-FFF2-40B4-BE49-F238E27FC236}">
                <a16:creationId xmlns:a16="http://schemas.microsoft.com/office/drawing/2014/main" id="{D04EFE50-CCC0-8048-88C0-A1557108E361}"/>
              </a:ext>
            </a:extLst>
          </p:cNvPr>
          <p:cNvGraphicFramePr>
            <a:graphicFrameLocks/>
          </p:cNvGraphicFramePr>
          <p:nvPr/>
        </p:nvGraphicFramePr>
        <p:xfrm>
          <a:off x="6898845" y="4084017"/>
          <a:ext cx="4861640" cy="1428750"/>
        </p:xfrm>
        <a:graphic>
          <a:graphicData uri="http://schemas.openxmlformats.org/drawingml/2006/table">
            <a:tbl>
              <a:tblPr/>
              <a:tblGrid>
                <a:gridCol w="13845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818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951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12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4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2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9" name="Text Box 57">
            <a:extLst>
              <a:ext uri="{FF2B5EF4-FFF2-40B4-BE49-F238E27FC236}">
                <a16:creationId xmlns:a16="http://schemas.microsoft.com/office/drawing/2014/main" id="{DA21274C-4F62-DDFC-BBD8-44370DA90E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89978" y="5030667"/>
            <a:ext cx="838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10" name="Text Box 58">
            <a:extLst>
              <a:ext uri="{FF2B5EF4-FFF2-40B4-BE49-F238E27FC236}">
                <a16:creationId xmlns:a16="http://schemas.microsoft.com/office/drawing/2014/main" id="{AF515B91-F63E-630F-A76D-DF6E254EA4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74286" y="4543762"/>
            <a:ext cx="1524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 dirty="0">
                <a:solidFill>
                  <a:srgbClr val="FF0000"/>
                </a:solidFill>
              </a:rPr>
              <a:t>36 - x</a:t>
            </a:r>
          </a:p>
        </p:txBody>
      </p:sp>
      <p:sp>
        <p:nvSpPr>
          <p:cNvPr id="11" name="Text Box 59">
            <a:extLst>
              <a:ext uri="{FF2B5EF4-FFF2-40B4-BE49-F238E27FC236}">
                <a16:creationId xmlns:a16="http://schemas.microsoft.com/office/drawing/2014/main" id="{6FE13D4F-67DD-649B-946A-D12D32E2B3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78338" y="5050804"/>
            <a:ext cx="838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 dirty="0">
                <a:solidFill>
                  <a:srgbClr val="FF0000"/>
                </a:solidFill>
              </a:rPr>
              <a:t>4x</a:t>
            </a:r>
          </a:p>
        </p:txBody>
      </p:sp>
      <p:sp>
        <p:nvSpPr>
          <p:cNvPr id="12" name="Text Box 60">
            <a:extLst>
              <a:ext uri="{FF2B5EF4-FFF2-40B4-BE49-F238E27FC236}">
                <a16:creationId xmlns:a16="http://schemas.microsoft.com/office/drawing/2014/main" id="{F24BC35F-A160-833D-2BB3-80DF83857A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93471" y="4574426"/>
            <a:ext cx="16764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 dirty="0">
                <a:solidFill>
                  <a:srgbClr val="FF0000"/>
                </a:solidFill>
              </a:rPr>
              <a:t>2(36 - x)</a:t>
            </a:r>
          </a:p>
        </p:txBody>
      </p:sp>
      <p:sp>
        <p:nvSpPr>
          <p:cNvPr id="13" name="Text Box 59">
            <a:extLst>
              <a:ext uri="{FF2B5EF4-FFF2-40B4-BE49-F238E27FC236}">
                <a16:creationId xmlns:a16="http://schemas.microsoft.com/office/drawing/2014/main" id="{4F79C38D-CFF9-3D7A-9C60-F6A8DA6A51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20173" y="5755307"/>
            <a:ext cx="28194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 dirty="0" err="1"/>
              <a:t>Phương</a:t>
            </a:r>
            <a:r>
              <a:rPr lang="en-US" sz="2400" b="1" dirty="0"/>
              <a:t> </a:t>
            </a:r>
            <a:r>
              <a:rPr lang="en-US" sz="2400" b="1" dirty="0" err="1"/>
              <a:t>trình</a:t>
            </a:r>
            <a:r>
              <a:rPr lang="en-US" sz="2400" b="1" dirty="0"/>
              <a:t> :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4E1F2D2-A8CF-3B3D-2DD5-B7BC80368CDD}"/>
              </a:ext>
            </a:extLst>
          </p:cNvPr>
          <p:cNvSpPr txBox="1"/>
          <p:nvPr/>
        </p:nvSpPr>
        <p:spPr>
          <a:xfrm>
            <a:off x="8617354" y="4091032"/>
            <a:ext cx="12089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400" b="1" dirty="0"/>
              <a:t>Số con</a:t>
            </a:r>
            <a:endParaRPr lang="en-US" sz="2400" b="1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970AF2B-9D01-1B7B-160C-1F93BA905FEC}"/>
              </a:ext>
            </a:extLst>
          </p:cNvPr>
          <p:cNvSpPr txBox="1"/>
          <p:nvPr/>
        </p:nvSpPr>
        <p:spPr>
          <a:xfrm>
            <a:off x="10307185" y="4064351"/>
            <a:ext cx="13805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400" b="1" dirty="0"/>
              <a:t>Số chân</a:t>
            </a:r>
            <a:endParaRPr lang="en-US" sz="2400" b="1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8CD2DD3-7BDC-1668-760F-C0BB94DD6E4E}"/>
              </a:ext>
            </a:extLst>
          </p:cNvPr>
          <p:cNvSpPr txBox="1"/>
          <p:nvPr/>
        </p:nvSpPr>
        <p:spPr>
          <a:xfrm>
            <a:off x="7175841" y="4526314"/>
            <a:ext cx="5950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400" b="1" dirty="0"/>
              <a:t>Gà</a:t>
            </a:r>
            <a:endParaRPr lang="en-US" sz="2400" b="1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E209F9B-80AD-0558-2828-4A5C5D76F674}"/>
              </a:ext>
            </a:extLst>
          </p:cNvPr>
          <p:cNvSpPr txBox="1"/>
          <p:nvPr/>
        </p:nvSpPr>
        <p:spPr>
          <a:xfrm>
            <a:off x="7082064" y="5065800"/>
            <a:ext cx="7825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400" b="1" dirty="0"/>
              <a:t>Chó</a:t>
            </a:r>
            <a:endParaRPr lang="en-US" sz="2400" b="1" dirty="0"/>
          </a:p>
        </p:txBody>
      </p:sp>
      <p:sp>
        <p:nvSpPr>
          <p:cNvPr id="19" name="Text Box 59">
            <a:extLst>
              <a:ext uri="{FF2B5EF4-FFF2-40B4-BE49-F238E27FC236}">
                <a16:creationId xmlns:a16="http://schemas.microsoft.com/office/drawing/2014/main" id="{45ADC2A7-E73D-5F17-89AA-629BDCFDDA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64419" y="5802198"/>
            <a:ext cx="2819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 dirty="0">
                <a:solidFill>
                  <a:srgbClr val="FF0000"/>
                </a:solidFill>
              </a:rPr>
              <a:t>2</a:t>
            </a:r>
            <a:r>
              <a:rPr lang="vi-VN" sz="2400" b="1" dirty="0">
                <a:solidFill>
                  <a:srgbClr val="FF0000"/>
                </a:solidFill>
              </a:rPr>
              <a:t>(36-x)</a:t>
            </a:r>
            <a:r>
              <a:rPr lang="en-US" sz="2400" b="1" dirty="0">
                <a:solidFill>
                  <a:srgbClr val="FF0000"/>
                </a:solidFill>
              </a:rPr>
              <a:t> + 4x</a:t>
            </a:r>
            <a:r>
              <a:rPr lang="vi-VN" sz="2400" b="1" dirty="0">
                <a:solidFill>
                  <a:srgbClr val="FF0000"/>
                </a:solidFill>
              </a:rPr>
              <a:t> = 100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7" name="Text Box 59">
            <a:extLst>
              <a:ext uri="{FF2B5EF4-FFF2-40B4-BE49-F238E27FC236}">
                <a16:creationId xmlns:a16="http://schemas.microsoft.com/office/drawing/2014/main" id="{B2B3E607-FDDA-F137-15CC-0A15200462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29841" y="3515149"/>
            <a:ext cx="28194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 dirty="0" err="1">
                <a:solidFill>
                  <a:srgbClr val="000099"/>
                </a:solidFill>
              </a:rPr>
              <a:t>Cách</a:t>
            </a:r>
            <a:r>
              <a:rPr lang="en-US" sz="2400" b="1" dirty="0">
                <a:solidFill>
                  <a:srgbClr val="000099"/>
                </a:solidFill>
              </a:rPr>
              <a:t> 2:</a:t>
            </a:r>
          </a:p>
        </p:txBody>
      </p:sp>
      <p:sp>
        <p:nvSpPr>
          <p:cNvPr id="20" name="Text Box 59">
            <a:extLst>
              <a:ext uri="{FF2B5EF4-FFF2-40B4-BE49-F238E27FC236}">
                <a16:creationId xmlns:a16="http://schemas.microsoft.com/office/drawing/2014/main" id="{E764300D-D38A-C5BD-1758-044B905277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46878" y="3550467"/>
            <a:ext cx="28194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 dirty="0" err="1">
                <a:solidFill>
                  <a:srgbClr val="000099"/>
                </a:solidFill>
              </a:rPr>
              <a:t>Cách</a:t>
            </a:r>
            <a:r>
              <a:rPr lang="en-US" sz="2400" b="1" dirty="0">
                <a:solidFill>
                  <a:srgbClr val="000099"/>
                </a:solidFill>
              </a:rPr>
              <a:t> 1:</a:t>
            </a:r>
          </a:p>
        </p:txBody>
      </p:sp>
    </p:spTree>
    <p:extLst>
      <p:ext uri="{BB962C8B-B14F-4D97-AF65-F5344CB8AC3E}">
        <p14:creationId xmlns:p14="http://schemas.microsoft.com/office/powerpoint/2010/main" val="1715381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5" grpId="0"/>
      <p:bldP spid="16" grpId="0"/>
      <p:bldP spid="17" grpId="0"/>
      <p:bldP spid="18" grpId="0"/>
      <p:bldP spid="19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F5DBB16-E53C-3159-7D39-8C21DDA8286B}"/>
              </a:ext>
            </a:extLst>
          </p:cNvPr>
          <p:cNvSpPr txBox="1"/>
          <p:nvPr/>
        </p:nvSpPr>
        <p:spPr>
          <a:xfrm>
            <a:off x="552675" y="236820"/>
            <a:ext cx="797876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u="sng" dirty="0">
                <a:solidFill>
                  <a:srgbClr val="FF0000"/>
                </a:solidFill>
                <a:latin typeface="Arial" panose="020B0604020202020204" pitchFamily="34" charset="0"/>
              </a:rPr>
              <a:t>DẠNG 1:</a:t>
            </a:r>
            <a:r>
              <a:rPr lang="en-US" sz="2800" b="1" dirty="0">
                <a:solidFill>
                  <a:srgbClr val="0033CC"/>
                </a:solidFill>
                <a:latin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33CC"/>
                </a:solidFill>
                <a:latin typeface="Arial" panose="020B0604020202020204" pitchFamily="34" charset="0"/>
              </a:rPr>
              <a:t>Toán</a:t>
            </a:r>
            <a:r>
              <a:rPr lang="en-US" sz="2800" b="1" dirty="0">
                <a:solidFill>
                  <a:srgbClr val="0033CC"/>
                </a:solidFill>
                <a:latin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33CC"/>
                </a:solidFill>
                <a:latin typeface="Arial" panose="020B0604020202020204" pitchFamily="34" charset="0"/>
              </a:rPr>
              <a:t>về</a:t>
            </a:r>
            <a:r>
              <a:rPr lang="en-US" sz="2800" b="1" dirty="0">
                <a:solidFill>
                  <a:srgbClr val="0033CC"/>
                </a:solidFill>
                <a:latin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33CC"/>
                </a:solidFill>
                <a:latin typeface="Arial" panose="020B0604020202020204" pitchFamily="34" charset="0"/>
              </a:rPr>
              <a:t>quan</a:t>
            </a:r>
            <a:r>
              <a:rPr lang="en-US" sz="2800" b="1" dirty="0">
                <a:solidFill>
                  <a:srgbClr val="0033CC"/>
                </a:solidFill>
                <a:latin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33CC"/>
                </a:solidFill>
                <a:latin typeface="Arial" panose="020B0604020202020204" pitchFamily="34" charset="0"/>
              </a:rPr>
              <a:t>hệ</a:t>
            </a:r>
            <a:r>
              <a:rPr lang="en-US" sz="2800" b="1" dirty="0">
                <a:solidFill>
                  <a:srgbClr val="0033CC"/>
                </a:solidFill>
                <a:latin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33CC"/>
                </a:solidFill>
                <a:latin typeface="Arial" panose="020B0604020202020204" pitchFamily="34" charset="0"/>
              </a:rPr>
              <a:t>hơn</a:t>
            </a:r>
            <a:r>
              <a:rPr lang="en-US" sz="2800" b="1" dirty="0">
                <a:solidFill>
                  <a:srgbClr val="0033CC"/>
                </a:solidFill>
                <a:latin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33CC"/>
                </a:solidFill>
                <a:latin typeface="Arial" panose="020B0604020202020204" pitchFamily="34" charset="0"/>
              </a:rPr>
              <a:t>kém</a:t>
            </a:r>
            <a:r>
              <a:rPr lang="en-US" sz="2800" b="1" dirty="0">
                <a:solidFill>
                  <a:srgbClr val="0033CC"/>
                </a:solidFill>
                <a:latin typeface="Arial" panose="020B0604020202020204" pitchFamily="34" charset="0"/>
              </a:rPr>
              <a:t>, so </a:t>
            </a:r>
            <a:r>
              <a:rPr lang="en-US" sz="2800" b="1" dirty="0" err="1">
                <a:solidFill>
                  <a:srgbClr val="0033CC"/>
                </a:solidFill>
                <a:latin typeface="Arial" panose="020B0604020202020204" pitchFamily="34" charset="0"/>
              </a:rPr>
              <a:t>sánh</a:t>
            </a:r>
            <a:r>
              <a:rPr lang="en-US" sz="2800" b="1" dirty="0">
                <a:solidFill>
                  <a:srgbClr val="0033CC"/>
                </a:solidFill>
                <a:latin typeface="Arial" panose="020B0604020202020204" pitchFamily="34" charset="0"/>
              </a:rPr>
              <a:t>:</a:t>
            </a:r>
            <a:endParaRPr lang="en-US" sz="28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35B5D9E-9F32-4CF8-6911-42FC034A03EE}"/>
              </a:ext>
            </a:extLst>
          </p:cNvPr>
          <p:cNvSpPr txBox="1"/>
          <p:nvPr/>
        </p:nvSpPr>
        <p:spPr>
          <a:xfrm>
            <a:off x="704193" y="1030172"/>
            <a:ext cx="1078361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Bài 1: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nay 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gấp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Phương tính rằng 13 năm nữa thì tuổi mẹ chỉ còn gấp 2 lần tuổi Phương thôi. Hỏi năm nay Phương bao nhiêu tuổi?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Group 54">
            <a:extLst>
              <a:ext uri="{FF2B5EF4-FFF2-40B4-BE49-F238E27FC236}">
                <a16:creationId xmlns:a16="http://schemas.microsoft.com/office/drawing/2014/main" id="{7D20E66E-FFCE-5493-CD4D-6BA5EC6B6FB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95827695"/>
              </p:ext>
            </p:extLst>
          </p:nvPr>
        </p:nvGraphicFramePr>
        <p:xfrm>
          <a:off x="2770495" y="2571176"/>
          <a:ext cx="7342496" cy="1428750"/>
        </p:xfrm>
        <a:graphic>
          <a:graphicData uri="http://schemas.openxmlformats.org/drawingml/2006/table">
            <a:tbl>
              <a:tblPr/>
              <a:tblGrid>
                <a:gridCol w="27719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189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516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12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4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2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0" name="Text Box 57">
            <a:extLst>
              <a:ext uri="{FF2B5EF4-FFF2-40B4-BE49-F238E27FC236}">
                <a16:creationId xmlns:a16="http://schemas.microsoft.com/office/drawing/2014/main" id="{FF7BE94E-DD61-079E-7600-F9EBBB6FC6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11729" y="3036473"/>
            <a:ext cx="838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11" name="Text Box 58">
            <a:extLst>
              <a:ext uri="{FF2B5EF4-FFF2-40B4-BE49-F238E27FC236}">
                <a16:creationId xmlns:a16="http://schemas.microsoft.com/office/drawing/2014/main" id="{EAA8418E-D3D8-C3B7-F6C9-FF00AA1455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68829" y="3515909"/>
            <a:ext cx="1524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vi-VN" sz="2400" b="1" dirty="0">
                <a:solidFill>
                  <a:srgbClr val="FF0000"/>
                </a:solidFill>
              </a:rPr>
              <a:t>x + 13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12" name="Text Box 59">
            <a:extLst>
              <a:ext uri="{FF2B5EF4-FFF2-40B4-BE49-F238E27FC236}">
                <a16:creationId xmlns:a16="http://schemas.microsoft.com/office/drawing/2014/main" id="{AF097A15-F226-5507-9DE2-9BC908FA2C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26205" y="3053946"/>
            <a:ext cx="838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vi-VN" sz="2400" b="1" dirty="0">
                <a:solidFill>
                  <a:srgbClr val="FF0000"/>
                </a:solidFill>
              </a:rPr>
              <a:t>3</a:t>
            </a:r>
            <a:r>
              <a:rPr lang="en-US" sz="2400" b="1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13" name="Text Box 60">
            <a:extLst>
              <a:ext uri="{FF2B5EF4-FFF2-40B4-BE49-F238E27FC236}">
                <a16:creationId xmlns:a16="http://schemas.microsoft.com/office/drawing/2014/main" id="{B2144B7A-A7ED-8DB2-8747-7AFA254178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83305" y="3537964"/>
            <a:ext cx="16764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vi-VN" sz="2400" b="1" dirty="0">
                <a:solidFill>
                  <a:srgbClr val="FF0000"/>
                </a:solidFill>
              </a:rPr>
              <a:t>3x+13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14" name="Text Box 59">
            <a:extLst>
              <a:ext uri="{FF2B5EF4-FFF2-40B4-BE49-F238E27FC236}">
                <a16:creationId xmlns:a16="http://schemas.microsoft.com/office/drawing/2014/main" id="{58E9207E-C677-D1B1-D410-DA3B777062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05807" y="4335108"/>
            <a:ext cx="28194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 dirty="0" err="1"/>
              <a:t>Phương</a:t>
            </a:r>
            <a:r>
              <a:rPr lang="en-US" sz="2400" b="1" dirty="0"/>
              <a:t> </a:t>
            </a:r>
            <a:r>
              <a:rPr lang="en-US" sz="2400" b="1" dirty="0" err="1"/>
              <a:t>trình</a:t>
            </a:r>
            <a:r>
              <a:rPr lang="en-US" sz="2400" b="1" dirty="0"/>
              <a:t> :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45BD923-E3CA-5048-1CBE-9562054C6345}"/>
              </a:ext>
            </a:extLst>
          </p:cNvPr>
          <p:cNvSpPr txBox="1"/>
          <p:nvPr/>
        </p:nvSpPr>
        <p:spPr>
          <a:xfrm>
            <a:off x="5638800" y="2581317"/>
            <a:ext cx="21046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400" b="1" dirty="0"/>
              <a:t>Tuổi Phương</a:t>
            </a:r>
            <a:endParaRPr lang="en-US" sz="2400" b="1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A4EDF20-B10F-256D-06D7-D1B9EC223C71}"/>
              </a:ext>
            </a:extLst>
          </p:cNvPr>
          <p:cNvSpPr txBox="1"/>
          <p:nvPr/>
        </p:nvSpPr>
        <p:spPr>
          <a:xfrm>
            <a:off x="8531444" y="2573066"/>
            <a:ext cx="13400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400" b="1" dirty="0"/>
              <a:t>Tuổi mẹ</a:t>
            </a:r>
            <a:endParaRPr lang="en-US" sz="2400" b="1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A73ECE9-A225-AD9F-EF9D-7787C8F94BC5}"/>
              </a:ext>
            </a:extLst>
          </p:cNvPr>
          <p:cNvSpPr txBox="1"/>
          <p:nvPr/>
        </p:nvSpPr>
        <p:spPr>
          <a:xfrm>
            <a:off x="3313082" y="3036623"/>
            <a:ext cx="14686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400" b="1" dirty="0"/>
              <a:t>Năm nay</a:t>
            </a:r>
            <a:endParaRPr lang="en-US" sz="2400" b="1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07A2B51-2C67-4B6E-52DE-160F2620805B}"/>
              </a:ext>
            </a:extLst>
          </p:cNvPr>
          <p:cNvSpPr txBox="1"/>
          <p:nvPr/>
        </p:nvSpPr>
        <p:spPr>
          <a:xfrm>
            <a:off x="3198179" y="3560316"/>
            <a:ext cx="19127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400" b="1" dirty="0"/>
              <a:t>13 năm nữa</a:t>
            </a:r>
            <a:endParaRPr lang="en-US" sz="2400" b="1" dirty="0"/>
          </a:p>
        </p:txBody>
      </p:sp>
      <p:sp>
        <p:nvSpPr>
          <p:cNvPr id="19" name="Text Box 59">
            <a:extLst>
              <a:ext uri="{FF2B5EF4-FFF2-40B4-BE49-F238E27FC236}">
                <a16:creationId xmlns:a16="http://schemas.microsoft.com/office/drawing/2014/main" id="{AF74D3B0-FACD-7F71-D210-3B82095DA1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38085" y="4357960"/>
            <a:ext cx="28194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vi-VN" sz="2400" b="1" dirty="0">
                <a:solidFill>
                  <a:srgbClr val="FF0000"/>
                </a:solidFill>
              </a:rPr>
              <a:t>3x + 13 = 2 (x+13)</a:t>
            </a:r>
            <a:endParaRPr 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2898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840</TotalTime>
  <Words>3004</Words>
  <Application>Microsoft Office PowerPoint</Application>
  <PresentationFormat>Widescreen</PresentationFormat>
  <Paragraphs>446</Paragraphs>
  <Slides>24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1" baseType="lpstr">
      <vt:lpstr>Arial</vt:lpstr>
      <vt:lpstr>Calibri</vt:lpstr>
      <vt:lpstr>Calibri Light</vt:lpstr>
      <vt:lpstr>Times New Roman</vt:lpstr>
      <vt:lpstr>Wingdings</vt:lpstr>
      <vt:lpstr>Office Theme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Phạm Thị Ngọc Quyên</dc:creator>
  <cp:lastModifiedBy>Phạm Thị Ngọc Quyên</cp:lastModifiedBy>
  <cp:revision>25</cp:revision>
  <dcterms:created xsi:type="dcterms:W3CDTF">2023-02-28T08:44:19Z</dcterms:created>
  <dcterms:modified xsi:type="dcterms:W3CDTF">2023-03-05T22:53:55Z</dcterms:modified>
</cp:coreProperties>
</file>