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304" r:id="rId4"/>
    <p:sldId id="258" r:id="rId5"/>
    <p:sldId id="259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4" r:id="rId27"/>
    <p:sldId id="326" r:id="rId28"/>
    <p:sldId id="327" r:id="rId29"/>
    <p:sldId id="328" r:id="rId30"/>
    <p:sldId id="329" r:id="rId31"/>
    <p:sldId id="330" r:id="rId32"/>
    <p:sldId id="331" r:id="rId33"/>
    <p:sldId id="332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24DACA-DCA8-4785-BCD4-2DAD775D98A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D99DA-3335-4CCC-A76D-A8024C62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0058" y="2110085"/>
            <a:ext cx="7923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7. CÔNG THỨC HÓA HỌC. HÓA TRỊ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230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143"/>
            <a:ext cx="7886700" cy="2161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CTHH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oxygen: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-2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-25000" dirty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</p:txBody>
      </p:sp>
      <p:sp>
        <p:nvSpPr>
          <p:cNvPr id="6" name="Curved Down Arrow 5"/>
          <p:cNvSpPr/>
          <p:nvPr/>
        </p:nvSpPr>
        <p:spPr>
          <a:xfrm>
            <a:off x="4199860" y="563526"/>
            <a:ext cx="1871331" cy="5528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7786" y="1116419"/>
            <a:ext cx="3306726" cy="467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KHHH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nguyên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tố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oxygen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14530" y="1658679"/>
            <a:ext cx="893135" cy="4040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77786" y="1828800"/>
            <a:ext cx="3306726" cy="467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Chỉ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chân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110" y="2429086"/>
            <a:ext cx="7549116" cy="20774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+ CTHH </a:t>
            </a:r>
            <a:r>
              <a:rPr lang="en-US" sz="30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 carbon dioxide: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3000" baseline="-25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en-US" sz="3000" dirty="0" smtClean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C, O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……..</a:t>
            </a:r>
          </a:p>
          <a:p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O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:………</a:t>
            </a:r>
          </a:p>
          <a:p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3000" dirty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350" y="3519205"/>
            <a:ext cx="11614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98004" y="3091084"/>
            <a:ext cx="596509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KHHH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6350" y="39579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8650" y="273844"/>
            <a:ext cx="3571210" cy="48106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4" grpId="0" animBg="1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273845"/>
            <a:ext cx="7886700" cy="3681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6944" y="1076324"/>
            <a:ext cx="4029739" cy="36764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Những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đơn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 KHHH được coi là CTHH của chính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nó?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12" name="Group 411"/>
          <p:cNvGrpSpPr/>
          <p:nvPr/>
        </p:nvGrpSpPr>
        <p:grpSpPr>
          <a:xfrm>
            <a:off x="4143325" y="1701210"/>
            <a:ext cx="1098526" cy="2020185"/>
            <a:chOff x="4143325" y="1701210"/>
            <a:chExt cx="1098526" cy="2020185"/>
          </a:xfrm>
        </p:grpSpPr>
        <p:cxnSp>
          <p:nvCxnSpPr>
            <p:cNvPr id="13" name="Straight Arrow Connector 12"/>
            <p:cNvCxnSpPr>
              <a:stCxn id="4" idx="0"/>
            </p:cNvCxnSpPr>
            <p:nvPr/>
          </p:nvCxnSpPr>
          <p:spPr>
            <a:xfrm flipV="1">
              <a:off x="4143325" y="1701210"/>
              <a:ext cx="1020554" cy="1213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0"/>
            </p:cNvCxnSpPr>
            <p:nvPr/>
          </p:nvCxnSpPr>
          <p:spPr>
            <a:xfrm flipV="1">
              <a:off x="4143325" y="2690038"/>
              <a:ext cx="1098526" cy="2245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0"/>
            </p:cNvCxnSpPr>
            <p:nvPr/>
          </p:nvCxnSpPr>
          <p:spPr>
            <a:xfrm>
              <a:off x="4143325" y="2914538"/>
              <a:ext cx="1020554" cy="8068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5241851" y="1149202"/>
            <a:ext cx="3668234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Cu</a:t>
            </a:r>
          </a:p>
        </p:txBody>
      </p:sp>
      <p:sp>
        <p:nvSpPr>
          <p:cNvPr id="22" name="Oval 21"/>
          <p:cNvSpPr/>
          <p:nvPr/>
        </p:nvSpPr>
        <p:spPr>
          <a:xfrm>
            <a:off x="5351718" y="2238153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hiếm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Helium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41851" y="3323338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C, S,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295275" y="4448175"/>
            <a:ext cx="873885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ý: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KHHH: O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H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Cl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Br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O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158" y="673297"/>
            <a:ext cx="177163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*Đơn 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4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273845"/>
            <a:ext cx="3067050" cy="3681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6944" y="1198378"/>
            <a:ext cx="4029739" cy="376392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CTHH của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3325" y="2049865"/>
            <a:ext cx="1119791" cy="1690577"/>
            <a:chOff x="4143325" y="2259415"/>
            <a:chExt cx="1119791" cy="16905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43325" y="3104704"/>
              <a:ext cx="56689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eft Brace 6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Punched Tape 10"/>
          <p:cNvSpPr/>
          <p:nvPr/>
        </p:nvSpPr>
        <p:spPr>
          <a:xfrm>
            <a:off x="5411958" y="641970"/>
            <a:ext cx="3617742" cy="1745038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5396466" y="2870790"/>
            <a:ext cx="3633234" cy="164804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158" y="673297"/>
            <a:ext cx="179087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*Hợp 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308" y="358972"/>
            <a:ext cx="844814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Ví dụ CTHH của hợp chất methane là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, của muối 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ăn là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2532" y="2262337"/>
            <a:ext cx="4090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6319" y="1845380"/>
            <a:ext cx="486062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Kí hiệu hóa học của nguyên tố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9713" y="2640390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4, 1, 1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308" y="1470184"/>
            <a:ext cx="8172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HĐ cặp đôi 3p hoàn thành các từ còn thiếu: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C, H, Na, Cl là: ...................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C bằng:.....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H, Na, Cl lần lượt bằng: ..........</a:t>
            </a:r>
          </a:p>
        </p:txBody>
      </p:sp>
    </p:spTree>
    <p:extLst>
      <p:ext uri="{BB962C8B-B14F-4D97-AF65-F5344CB8AC3E}">
        <p14:creationId xmlns:p14="http://schemas.microsoft.com/office/powerpoint/2010/main" val="32123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83058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7675" y="17025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658" y="330397"/>
            <a:ext cx="507061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*Ý nghĩa của công thức hóa học</a:t>
            </a:r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-142874" y="1173163"/>
            <a:ext cx="2876550" cy="319881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SGK, HĐ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6p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86344"/>
              </p:ext>
            </p:extLst>
          </p:nvPr>
        </p:nvGraphicFramePr>
        <p:xfrm>
          <a:off x="2771775" y="1327051"/>
          <a:ext cx="5772467" cy="36271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5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178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dụng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hóa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mỗi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Khối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lượng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Ammonia, NH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Saccharose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Đường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C</a:t>
                      </a:r>
                      <a:r>
                        <a:rPr lang="en-US" sz="1400" baseline="-25000" dirty="0">
                          <a:effectLst/>
                        </a:rPr>
                        <a:t>12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-25000" dirty="0">
                          <a:effectLst/>
                        </a:rPr>
                        <a:t>22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Solium</a:t>
                      </a:r>
                      <a:r>
                        <a:rPr lang="en-US" sz="1400" dirty="0">
                          <a:effectLst/>
                        </a:rPr>
                        <a:t> chloride(</a:t>
                      </a:r>
                      <a:r>
                        <a:rPr lang="en-US" sz="1400" dirty="0" err="1">
                          <a:effectLst/>
                        </a:rPr>
                        <a:t>Muối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</a:t>
                      </a:r>
                      <a:r>
                        <a:rPr lang="en-US" sz="1400" dirty="0" err="1">
                          <a:effectLst/>
                        </a:rPr>
                        <a:t>NaCl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, 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Sodium bicarbonate, NaHCO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95824" y="825828"/>
            <a:ext cx="3200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18831"/>
              </p:ext>
            </p:extLst>
          </p:nvPr>
        </p:nvGraphicFramePr>
        <p:xfrm>
          <a:off x="457197" y="685801"/>
          <a:ext cx="8486777" cy="45621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2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hóa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học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tạo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mỗi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Khối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tử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2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Ammonia, NH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N, H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1N, 3H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17 amu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57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Saccharose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ăn</a:t>
                      </a:r>
                      <a:r>
                        <a:rPr lang="en-US" sz="1800" dirty="0">
                          <a:effectLst/>
                        </a:rPr>
                        <a:t>), C</a:t>
                      </a:r>
                      <a:r>
                        <a:rPr lang="en-US" sz="1800" baseline="-25000" dirty="0">
                          <a:effectLst/>
                        </a:rPr>
                        <a:t>12</a:t>
                      </a: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effectLst/>
                        </a:rPr>
                        <a:t>22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r>
                        <a:rPr lang="en-US" sz="1800" baseline="-250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C,H,O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12C, 22H, 11O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342 amu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943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Solium</a:t>
                      </a:r>
                      <a:r>
                        <a:rPr lang="en-US" sz="1800" dirty="0">
                          <a:effectLst/>
                        </a:rPr>
                        <a:t> chloride(</a:t>
                      </a:r>
                      <a:r>
                        <a:rPr lang="en-US" sz="1800" dirty="0" err="1">
                          <a:effectLst/>
                        </a:rPr>
                        <a:t>Muối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ăn</a:t>
                      </a:r>
                      <a:r>
                        <a:rPr lang="en-US" sz="1800" dirty="0">
                          <a:effectLst/>
                        </a:rPr>
                        <a:t>), </a:t>
                      </a:r>
                      <a:r>
                        <a:rPr lang="en-US" sz="1800" dirty="0" err="1">
                          <a:effectLst/>
                        </a:rPr>
                        <a:t>NaCl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Na, Cl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1Na, 1Cl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58,5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76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Nước</a:t>
                      </a:r>
                      <a:r>
                        <a:rPr lang="en-US" sz="1800" dirty="0">
                          <a:effectLst/>
                        </a:rPr>
                        <a:t>, H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H, O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2H, 1O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18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457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Sodium bicarbonate, NaHCO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Na, H, C, 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1Na, 1H, 1C, 3O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84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4051" y="66675"/>
            <a:ext cx="5162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883" y="111322"/>
            <a:ext cx="6747360" cy="95410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3375" y="13144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SGK/41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39, 14, 63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981575" y="12001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8p: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Cu, S, O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sulfate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de-DE" sz="2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43425" y="2724150"/>
            <a:ext cx="400050" cy="29527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9" y="605135"/>
            <a:ext cx="7762875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64.1 + 32.1 + 16.4 = 160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 = ((64.1) : 160).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100%= 40%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%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((32.1) : 160).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100%= 20%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%O = 100% - %Cu - % S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= 100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% - 40%- 20%= 40%)</a:t>
            </a:r>
          </a:p>
        </p:txBody>
      </p:sp>
    </p:spTree>
    <p:extLst>
      <p:ext uri="{BB962C8B-B14F-4D97-AF65-F5344CB8AC3E}">
        <p14:creationId xmlns:p14="http://schemas.microsoft.com/office/powerpoint/2010/main" val="1980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0"/>
            <a:ext cx="3067050" cy="75247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" y="1038224"/>
            <a:ext cx="2838450" cy="1895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Nêu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5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500" b="1" u="sng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500" b="1" u="sng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705224" y="640426"/>
            <a:ext cx="4886325" cy="2378999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 trị là con số biểu thị khả năng liên kết của nguyên tử nguyên tố này với nguyên tử nguyên tố khác.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-414340" y="3143250"/>
            <a:ext cx="4071938" cy="19240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cặp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electron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cộng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14675" y="1829925"/>
            <a:ext cx="666750" cy="275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596AB-1FA3-44C2-85AB-CBED3141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CHÀO MỪNG CÁC EM HỌC SINH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>
                <a:solidFill>
                  <a:schemeClr val="accent2"/>
                </a:solidFill>
              </a:rPr>
              <a:t>HÓA HỌC</a:t>
            </a:r>
            <a:endParaRPr lang="en-US" sz="9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9" y="688124"/>
            <a:ext cx="1905266" cy="1619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0612" y="499730"/>
            <a:ext cx="4231760" cy="82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(O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34586" y="765544"/>
            <a:ext cx="1286539" cy="86123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34586" y="1626781"/>
            <a:ext cx="1286539" cy="24454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9479" y="2569535"/>
            <a:ext cx="3519377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0613" y="1626782"/>
            <a:ext cx="3519377" cy="85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(I)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478" y="3902149"/>
            <a:ext cx="8332382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5" y="261646"/>
            <a:ext cx="7939620" cy="359970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2400" y="3657600"/>
            <a:ext cx="9105900" cy="148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1"/>
            <a:ext cx="3067050" cy="4095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2505205"/>
            <a:ext cx="8496300" cy="180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nguyên tố này bằng tích chỉ số và hóa trị của nguyên tố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(H/c 2 nguyên tố)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9494"/>
            <a:ext cx="8345065" cy="1867161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95324" y="4114800"/>
            <a:ext cx="7248525" cy="10287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9975" y="3886200"/>
            <a:ext cx="514350" cy="4097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933" y="589062"/>
            <a:ext cx="7829387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0" y="1304794"/>
            <a:ext cx="3853075" cy="1867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933" y="3484662"/>
            <a:ext cx="8025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A;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A; 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40" y="684312"/>
            <a:ext cx="8765413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9317" y="1863924"/>
            <a:ext cx="8863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P, S, N, 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70978" y="2918847"/>
            <a:ext cx="923651" cy="661690"/>
            <a:chOff x="2386950" y="2365117"/>
            <a:chExt cx="923651" cy="661690"/>
          </a:xfrm>
        </p:grpSpPr>
        <p:sp>
          <p:nvSpPr>
            <p:cNvPr id="6" name="Rectangle 5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86950" y="2503587"/>
              <a:ext cx="92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3603" y="2912090"/>
            <a:ext cx="784189" cy="661690"/>
            <a:chOff x="2386950" y="2365117"/>
            <a:chExt cx="784189" cy="661690"/>
          </a:xfrm>
        </p:grpSpPr>
        <p:sp>
          <p:nvSpPr>
            <p:cNvPr id="11" name="Rectangle 10"/>
            <p:cNvSpPr/>
            <p:nvPr/>
          </p:nvSpPr>
          <p:spPr>
            <a:xfrm>
              <a:off x="2841996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86950" y="2503587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6271" y="2855059"/>
            <a:ext cx="904601" cy="661690"/>
            <a:chOff x="2386950" y="2365117"/>
            <a:chExt cx="904601" cy="661690"/>
          </a:xfrm>
        </p:grpSpPr>
        <p:sp>
          <p:nvSpPr>
            <p:cNvPr id="15" name="Rectangle 14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6021" y="2892862"/>
            <a:ext cx="904601" cy="661690"/>
            <a:chOff x="2386950" y="2365117"/>
            <a:chExt cx="904601" cy="661690"/>
          </a:xfrm>
        </p:grpSpPr>
        <p:sp>
          <p:nvSpPr>
            <p:cNvPr id="19" name="Rectangle 18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7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047" y="236637"/>
            <a:ext cx="85435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2.a = 5.II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V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b="1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290840"/>
            <a:ext cx="8248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CTHH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KO, K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I, 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II)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824" y="1675835"/>
            <a:ext cx="7934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- Công thức KO có: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1.I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khác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1.II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=&gt; Công thức KO không thỏa mãn quy tắc hóa trị.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- Công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có: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2.I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1.II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=&gt; Công 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thỏa mãn quy tắc hóa trị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de-DE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công thức hóa học của potassium oxium là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9702"/>
            <a:ext cx="8505825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7" y="547833"/>
            <a:ext cx="7363853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74" y="194660"/>
            <a:ext cx="8734426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Lập công thức hóa học của hợp chất.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Lập công thức hóa học của hợp chất khi biết hóa trị.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09574" y="1543050"/>
            <a:ext cx="3743326" cy="31527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VD SGK/43,44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87" y="14382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6786" y="2381250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6786" y="33051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x: y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6785" y="42576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629400" y="2057400"/>
            <a:ext cx="21669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629400" y="3000375"/>
            <a:ext cx="216692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07968" y="3933825"/>
            <a:ext cx="23812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205085"/>
            <a:ext cx="8582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Lập công thức hóa học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của các chất được tạo nên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1. Al(III) và O(II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  - Nhóm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2. Fe(III) và Cl(I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Nhóm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3. K(I)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và nhóm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(II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Nhóm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5974" y="737354"/>
            <a:ext cx="2707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Đáp án:</a:t>
            </a:r>
          </a:p>
          <a:p>
            <a:pPr marL="514350" indent="-514350">
              <a:buAutoNum type="arabicPeriod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2947920"/>
            <a:ext cx="8429625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Cách viết nhanh CTHH khi biết hóa trị (Quy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tắc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chéo): Hóa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trị rút gọn nguyên tố này là chỉ số của nguyên tố kia, hóa trị rút gọn nguyên tố kia là chỉ số nguyên tố này.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CHƠI TRÒ CHƠI: NHÌN HÌNH ĐOÁN CHẤT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099" y="303312"/>
            <a:ext cx="8834470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Lập </a:t>
            </a:r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thức hóa học của hợp chất </a:t>
            </a:r>
            <a:r>
              <a:rPr lang="de-DE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 phần trăm </a:t>
            </a: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guyên tố.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098" y="1608237"/>
            <a:ext cx="8565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HĐ nhóm 9p hoàn thành ?1, ?2 trang 44 SGK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+ Nhóm 1,3: Hoàn thành ?1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+ Nhóm 2,4: Hoàn thành /2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4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320"/>
            <a:ext cx="8096250" cy="4114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1017412"/>
            <a:ext cx="8191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Lập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nhanh CTHH của hợp chất tạo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 Nguyên tố hóa học là Mg hóa trị 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Nguyên tố hóa học là Fe hóa trị III,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Nguyên tố hóa học là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I,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II.</a:t>
            </a:r>
          </a:p>
        </p:txBody>
      </p:sp>
    </p:spTree>
    <p:extLst>
      <p:ext uri="{BB962C8B-B14F-4D97-AF65-F5344CB8AC3E}">
        <p14:creationId xmlns:p14="http://schemas.microsoft.com/office/powerpoint/2010/main" val="29922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759716"/>
            <a:ext cx="7658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MgO;             b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 H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de-DE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00919"/>
              </p:ext>
            </p:extLst>
          </p:nvPr>
        </p:nvGraphicFramePr>
        <p:xfrm>
          <a:off x="628650" y="1452213"/>
          <a:ext cx="82677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2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Trong công thức Fe</a:t>
                      </a:r>
                      <a:r>
                        <a:rPr lang="de-DE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e-DE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Fe.2= 3.II= VI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Fe= VI:2= III.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Vậy Fe có hóa trị III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Trong công thức FeCl</a:t>
                      </a:r>
                      <a:r>
                        <a:rPr lang="de-DE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Fe.1= 2.I= II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Fe= II: 1= II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Vậy Fe có hóa trị III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50" y="482025"/>
            <a:ext cx="76009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%N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 algn="just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Học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thuộc tên nguyên tố, hóa trị tố bảng 7.2, hóa trị nhóm nguyên tố 7.3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Lập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CTHH  của hợp chất khi biết hóa trị của nguyên tố hoặc biết phần trăm khối lượng nguyên tố.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Vận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dụng kiến thức vào thực tế khi đọc số liệu trên các bao bì.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0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F4F65-A7ED-40F1-A030-A9D5BC5C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2" y="98039"/>
            <a:ext cx="8850209" cy="467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1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B0B66-7A4C-4D7C-BFD4-64BF992E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42508"/>
            <a:ext cx="8155172" cy="404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4726" y="4190758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6" y="0"/>
            <a:ext cx="8885426" cy="4369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4725" y="4286451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 dioxide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849525" y="457200"/>
            <a:ext cx="3327991" cy="32216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carbon dioxide, oxygen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092" y="457200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516" y="506814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297" y="1539947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297" y="2560672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Oxygen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75474" y="1880189"/>
            <a:ext cx="1851838" cy="1020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dioxide</a:t>
            </a:r>
          </a:p>
        </p:txBody>
      </p:sp>
    </p:spTree>
    <p:extLst>
      <p:ext uri="{BB962C8B-B14F-4D97-AF65-F5344CB8AC3E}">
        <p14:creationId xmlns:p14="http://schemas.microsoft.com/office/powerpoint/2010/main" val="41802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29340" y="329609"/>
            <a:ext cx="7262038" cy="289205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98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6944" y="1678833"/>
            <a:ext cx="4029739" cy="28707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Công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thức hóa học của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43325" y="2259415"/>
            <a:ext cx="1119791" cy="1690577"/>
            <a:chOff x="4143325" y="2259415"/>
            <a:chExt cx="1119791" cy="1690577"/>
          </a:xfrm>
        </p:grpSpPr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>
              <a:off x="4143325" y="3114229"/>
              <a:ext cx="56689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Left Brace 5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Punched Tape 6"/>
          <p:cNvSpPr/>
          <p:nvPr/>
        </p:nvSpPr>
        <p:spPr>
          <a:xfrm>
            <a:off x="5497019" y="1531088"/>
            <a:ext cx="2721935" cy="139817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411959" y="3104703"/>
            <a:ext cx="2721935" cy="164804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319</TotalTime>
  <Words>1617</Words>
  <Application>Microsoft Office PowerPoint</Application>
  <PresentationFormat>On-screen Show (16:9)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CHÀO MỪNG CÁC EM HỌC SINH  HÓA HỌC</vt:lpstr>
      <vt:lpstr>CHƠI TRÒ CHƠI: NHÌN HÌNH ĐOÁN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Công thức hóa học</vt:lpstr>
      <vt:lpstr>  Ví dụ: + CTHH của oxygen: O2    </vt:lpstr>
      <vt:lpstr>PowerPoint Presentation</vt:lpstr>
      <vt:lpstr>PowerPoint Presentation</vt:lpstr>
      <vt:lpstr>PowerPoint Presentation</vt:lpstr>
      <vt:lpstr>Ví dụ: Tìm những CTHH viết sai: NaCl, O2, S2,O3, C2, 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theo nhóm (Khăn trải bàn)</vt:lpstr>
      <vt:lpstr>Đáp 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204</cp:revision>
  <dcterms:created xsi:type="dcterms:W3CDTF">2021-09-18T19:41:49Z</dcterms:created>
  <dcterms:modified xsi:type="dcterms:W3CDTF">2022-06-29T08:39:10Z</dcterms:modified>
</cp:coreProperties>
</file>