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1.xml" ContentType="application/vnd.openxmlformats-officedocument.presentationml.tags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58" r:id="rId3"/>
  </p:sldMasterIdLst>
  <p:notesMasterIdLst>
    <p:notesMasterId r:id="rId36"/>
  </p:notesMasterIdLst>
  <p:sldIdLst>
    <p:sldId id="257" r:id="rId4"/>
    <p:sldId id="344" r:id="rId5"/>
    <p:sldId id="345" r:id="rId6"/>
    <p:sldId id="346" r:id="rId7"/>
    <p:sldId id="347" r:id="rId8"/>
    <p:sldId id="348" r:id="rId9"/>
    <p:sldId id="349" r:id="rId10"/>
    <p:sldId id="350" r:id="rId11"/>
    <p:sldId id="351" r:id="rId12"/>
    <p:sldId id="298" r:id="rId13"/>
    <p:sldId id="363" r:id="rId14"/>
    <p:sldId id="360" r:id="rId15"/>
    <p:sldId id="361" r:id="rId16"/>
    <p:sldId id="362" r:id="rId17"/>
    <p:sldId id="364" r:id="rId18"/>
    <p:sldId id="365" r:id="rId19"/>
    <p:sldId id="366" r:id="rId20"/>
    <p:sldId id="367" r:id="rId21"/>
    <p:sldId id="352" r:id="rId22"/>
    <p:sldId id="353" r:id="rId23"/>
    <p:sldId id="354" r:id="rId24"/>
    <p:sldId id="318" r:id="rId25"/>
    <p:sldId id="355" r:id="rId26"/>
    <p:sldId id="356" r:id="rId27"/>
    <p:sldId id="357" r:id="rId28"/>
    <p:sldId id="358" r:id="rId29"/>
    <p:sldId id="368" r:id="rId30"/>
    <p:sldId id="369" r:id="rId31"/>
    <p:sldId id="328" r:id="rId32"/>
    <p:sldId id="304" r:id="rId33"/>
    <p:sldId id="359" r:id="rId34"/>
    <p:sldId id="343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CFEF"/>
    <a:srgbClr val="FFFFFF"/>
    <a:srgbClr val="FA9D35"/>
    <a:srgbClr val="00FF00"/>
    <a:srgbClr val="2264AE"/>
    <a:srgbClr val="B9774F"/>
    <a:srgbClr val="4472C4"/>
    <a:srgbClr val="FDFEFE"/>
    <a:srgbClr val="8CC542"/>
    <a:srgbClr val="FBDB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364" autoAdjust="0"/>
  </p:normalViewPr>
  <p:slideViewPr>
    <p:cSldViewPr showGuides="1">
      <p:cViewPr varScale="1">
        <p:scale>
          <a:sx n="78" d="100"/>
          <a:sy n="78" d="100"/>
        </p:scale>
        <p:origin x="87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773FB2-FCE4-4968-B2CD-399F8EE1A4A9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60A18-BC08-41C1-B514-908CEF84A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052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a game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Break the bricks.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a hidden picture under the bricks.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Students play in groups and answer the questions, with each correct answer, students can break one bricks and then guess what is the hidden picture about.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goup who has the correct answer is the winner.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60A18-BC08-41C1-B514-908CEF84AF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4458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Correct students’ answers and give feedback.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60A18-BC08-41C1-B514-908CEF84AF0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7171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students to look at the picture that Tom is holding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students what the picture is about? If they know where is it?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Introduce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Tom’s hometown – Đà Nẵng and Mỹ Khê beach to the students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students share something they know about Đà Nẵng and Mỹ Khê beach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60A18-BC08-41C1-B514-908CEF84AF0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8425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Focus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students on Tom’s bubbles, read what Tom introduce about his hometown and answer the questions: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the name of Tom’s hometown?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Tom’s hometown famous for?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do Tom like to eat in his hometown?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60A18-BC08-41C1-B514-908CEF84AF0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6185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Focus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students on Tom’s bubbles, read what Tom introduce about his hometown and answer the questions: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the name of Tom’s hometown?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Tom’s hometown famous for?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vi-VN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do 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Tom like to eat in his hometown?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60A18-BC08-41C1-B514-908CEF84AF0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0065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Focus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students on Tom’s bubbles, read what Tom introduce about his hometown and answer the questions: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the name of Tom’s hometown?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Tom’s hometown famous for?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vi-VN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do Tom like to eat in his hometown?</a:t>
            </a: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60A18-BC08-41C1-B514-908CEF84AF0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0560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Tell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students that they are going to share about their hometown, using the suggested questions.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the name of your hometown?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it famous for?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 Places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 Foods and drinks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Give students time to do the task.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students to work in groups of 3 and talk about their hometown.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Invite some students to share about their hometown in front of class.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Give feedback.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Focus students on the Fact, look and read it aloud. Ask students name some big and beautiful cities in Vietnam.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60A18-BC08-41C1-B514-908CEF84AF0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4277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Tell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students that they are going to share about their hometown, using the suggested questions.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the name of your hometown?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it famous for?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 Places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 Foods and drinks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Give students time to do the task.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students to work in groups of 3 and talk about their hometown.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Invite some students to share about their hometown in front of class.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Give feedback.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Focus students on the Fact, look and read it aloud. Ask students name some big and beautiful cities in Vietnam.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60A18-BC08-41C1-B514-908CEF84AF0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8409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Tell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students that they are going to share about their hometown, using the suggested questions.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the name of your hometown?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it famous for?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 Places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 Foods and drinks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Give students time to do the task.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students to work in groups of 3 and talk about their hometown.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Invite some students to share about their hometown in front of class.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Give feedback.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Focus students on the Fact, look and read it aloud. Ask students name some big and beautiful cities in Vietnam.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60A18-BC08-41C1-B514-908CEF84AF0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824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Focus students on the Fact, look and read it aloud. Ask students name some big and beautiful cities in Vietnam.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60A18-BC08-41C1-B514-908CEF84AF0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8425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all the words they have learned by using flashcards.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Count the stars.</a:t>
            </a:r>
          </a:p>
          <a:p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Give compliments.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60A18-BC08-41C1-B514-908CEF84AF0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545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A0FE2D3-01DC-4315-B98A-A3468523BB70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25592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all the words they have learned by using flashcards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60A18-BC08-41C1-B514-908CEF84AF0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2028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/>
            <a:fld id="{AF7EADF4-2E15-4156-B7F6-87B07BC7506C}" type="slidenum">
              <a:rPr lang="en-US" altLang="en-US" sz="1300" smtClean="0">
                <a:solidFill>
                  <a:srgbClr val="000000"/>
                </a:solidFill>
                <a:cs typeface="Arial" panose="020B0604020202020204" pitchFamily="34" charset="0"/>
              </a:rPr>
              <a:pPr defTabSz="914400"/>
              <a:t>32</a:t>
            </a:fld>
            <a:endParaRPr lang="en-US" altLang="en-US" sz="13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421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/>
              <a:t>Click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ô </a:t>
            </a:r>
            <a:r>
              <a:rPr lang="en-US" baseline="0" dirty="0" err="1"/>
              <a:t>gạch</a:t>
            </a:r>
            <a:r>
              <a:rPr lang="en-US" baseline="0" dirty="0"/>
              <a:t> </a:t>
            </a:r>
            <a:r>
              <a:rPr lang="en-US" baseline="0" dirty="0" err="1"/>
              <a:t>lần</a:t>
            </a:r>
            <a:r>
              <a:rPr lang="en-US" baseline="0" dirty="0"/>
              <a:t> </a:t>
            </a:r>
            <a:r>
              <a:rPr lang="en-US" baseline="0" dirty="0" err="1"/>
              <a:t>lượt</a:t>
            </a:r>
            <a:r>
              <a:rPr lang="en-US" baseline="0" dirty="0"/>
              <a:t> </a:t>
            </a:r>
            <a:r>
              <a:rPr lang="en-US" baseline="0" dirty="0" err="1"/>
              <a:t>rơi</a:t>
            </a:r>
            <a:r>
              <a:rPr lang="en-US" baseline="0" dirty="0"/>
              <a:t> </a:t>
            </a:r>
            <a:r>
              <a:rPr lang="en-US" baseline="0" dirty="0" err="1"/>
              <a:t>xuống</a:t>
            </a:r>
            <a:r>
              <a:rPr lang="en-US" baseline="0" dirty="0"/>
              <a:t>.</a:t>
            </a:r>
          </a:p>
          <a:p>
            <a:pPr marL="171450" indent="-171450">
              <a:buFontTx/>
              <a:buChar char="-"/>
            </a:pP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biểu</a:t>
            </a:r>
            <a:r>
              <a:rPr lang="en-US" baseline="0" dirty="0"/>
              <a:t> </a:t>
            </a:r>
            <a:r>
              <a:rPr lang="en-US" baseline="0" dirty="0" err="1"/>
              <a:t>tượng</a:t>
            </a:r>
            <a:r>
              <a:rPr lang="en-US" baseline="0" dirty="0"/>
              <a:t> </a:t>
            </a:r>
            <a:r>
              <a:rPr lang="en-US" baseline="0" dirty="0" err="1"/>
              <a:t>chìa</a:t>
            </a:r>
            <a:r>
              <a:rPr lang="en-US" baseline="0" dirty="0"/>
              <a:t> </a:t>
            </a:r>
            <a:r>
              <a:rPr lang="en-US" baseline="0" dirty="0" err="1"/>
              <a:t>khóa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show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042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60A18-BC08-41C1-B514-908CEF84AF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53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students to look at the pictures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ask them What is the picture about? Where is it located?/ Where can we eat these food?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  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students if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they visited Hà Nội or Hồ Chí Minh City. Where did they visit and what did they eat in Hà Nội/Hồ Chí Minh?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vi-VN" dirty="0"/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new words: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Sword Lake, Temple of Literature,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Phở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Hủ tiếu, Independence Palace, Bến Thành market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audio for students to listen and repeat new words.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60A18-BC08-41C1-B514-908CEF84AF0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842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students to look at the pictures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ask them What is the picture about? Where is it located?/ Where can we eat these food?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  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students if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they visited Hà Nội or Hồ Chí Minh City. Where did they visit and what did they eat in Hà Nội/Hồ Chí Minh?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vi-VN" dirty="0"/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new words: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Sword Lake, Temple of Literature,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Phở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Hủ tiếu, Independence Palace, Bến Thành market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audio for students to listen and repeat new words.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60A18-BC08-41C1-B514-908CEF84AF0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846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students to look at the pictures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ask them What is the picture about? Where is it located?/ Where can we eat these food?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  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students if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they visited Hà Nội or Hồ Chí Minh City. Where did they visit and what did they eat in Hà Nội/Hồ Chí Minh?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vi-VN" dirty="0"/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new words: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Sword Lake, Temple of Literature,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Phở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Hủ tiếu, Independence Palace, Bến Thành market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audio for students to listen and repeat new words.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60A18-BC08-41C1-B514-908CEF84AF0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6896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Tell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students that they are going to read about Hà Linh’s and Emma’s hometowns.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audio for students to listen the two girls talk about their hometowns.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stude  nts to listen and repeat each sentences.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Give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time for students to read the two paragraphs.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Students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pairs: one student points, one student reads.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60A18-BC08-41C1-B514-908CEF84AF0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982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students to read the text and answer the questions.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60A18-BC08-41C1-B514-908CEF84AF0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412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6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91181-7680-4CC5-84B6-3B95FFD31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D4EB82-6F8F-40BA-8DAE-1B3237D152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985B78-BEA1-45EC-9824-F60220F1ED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18B6D-5D39-4528-9D9E-3BFDC79E2FAB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07A61-0579-4E29-933B-68374E651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3D0AC-124E-40D1-ADE6-ECF76A62B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D7866B-6AD3-4B79-B498-77A07C9BE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102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D7C35-7F9F-4181-9608-2DD13F506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C5459-1669-4A4E-B008-F3AACAE414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1EF5C2-FA87-4768-ABD4-BE50770B2E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149422-56E3-443B-A4A5-2C4DB8CBCE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18B6D-5D39-4528-9D9E-3BFDC79E2FAB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8EED13-6CCE-4551-8C4E-544DA71B0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7069A-D7C9-4353-BEF0-DD553B370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D7866B-6AD3-4B79-B498-77A07C9BE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602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F2711-6112-4B83-960E-87AE0DD36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2D1EA6-39D8-45FF-8CAE-0AA72D59C8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58FB03-7C48-41FA-B678-AB838CD23D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85E03D-9A5B-4387-A897-946876C946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E3BF7F-E9CB-4AE0-8706-4EEC4B9FC5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46D99F-EB68-45C8-AAAA-0CC2953003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18B6D-5D39-4528-9D9E-3BFDC79E2FAB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E79F0F-F801-40CC-BA99-0C62C4683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15977C-642A-4968-941E-B0B221EDE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D7866B-6AD3-4B79-B498-77A07C9BE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048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7D393-E1BE-4AFF-B7D2-BBA5FBCBD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FB88B7-26A0-4487-BFE1-426DE92822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18B6D-5D39-4528-9D9E-3BFDC79E2FAB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41DC6B-73BA-4EF4-851B-22D542B26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753E00-F1C8-499E-A883-A6D36A96E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D7866B-6AD3-4B79-B498-77A07C9BE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0833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8FB6E0-2CF3-4930-A11E-5F8FFE9328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18B6D-5D39-4528-9D9E-3BFDC79E2FAB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1F80DF-5B91-4E91-B9EB-E53F843D6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EC7289-F06A-4BDD-BFCD-AD430AB23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D7866B-6AD3-4B79-B498-77A07C9BE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9866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DE583-D9B6-42C6-B12C-EDB0F6E37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4257E-5C9A-4850-9E01-BFE01D6C1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4A1C0-4E75-4832-92ED-5C09FB1D3F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E6C7FE-D15A-4D26-BA18-D7CECD8029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18B6D-5D39-4528-9D9E-3BFDC79E2FAB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A7FAA4-0A10-4715-866E-E032B7F54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E9F8AC-AD40-4AE9-8CC0-56AC252FF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D7866B-6AD3-4B79-B498-77A07C9BE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5476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F1BED-D7E8-4C87-B04A-A31754548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A51185-91A6-4FEA-976E-B3C20F2131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094ACE-A62B-41FB-B048-8841C61899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99F68F-32A9-4B61-A571-C870C40DBE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18B6D-5D39-4528-9D9E-3BFDC79E2FAB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D606EA-B5AE-4819-B24A-ED325AD86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5714CA-D813-47A9-ACAF-ACC8057A1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D7866B-6AD3-4B79-B498-77A07C9BE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623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65EFB-480F-4F16-A1E7-BDD89A6DC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DA1BCB-DAD2-4C6A-8F8C-29C760AD11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388BB-E72D-4F7F-BC83-C16DF49776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18B6D-5D39-4528-9D9E-3BFDC79E2FAB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124BEA-DF92-4945-9F70-01B5D1229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262790-C3F4-4ED0-8249-1E2087EA5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D7866B-6AD3-4B79-B498-77A07C9BE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6054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0FADA5-4530-417B-9638-880A48569F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1FC473-94FB-4854-9E8D-84FD1997D5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7DCD8D-1E9A-4D87-8C22-A2233FAA81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18B6D-5D39-4528-9D9E-3BFDC79E2FAB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869C34-02F5-46F4-A96C-86D9CF733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E2709-9298-429A-98AC-DFC810C92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D7866B-6AD3-4B79-B498-77A07C9BE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9783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027464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8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F8865-45DA-47FF-9E81-D6A69179AB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6A84B7-F284-4BE1-AC8C-DD6EB575F0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7440DF-9ADC-4717-A794-6F210A2396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FDC0DF-A799-40C4-B643-B57D82D4B225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0564ED-B85F-4087-B83A-1A92BC4C1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4609A-F6FB-430D-A93B-399B0F758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88849D-ABF8-4A4C-9C46-2DFEE5BC2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550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0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3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13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F1648-7584-4AEA-8C77-7809A781D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9EACA-EA18-4330-8E00-A6EE638C59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741BCD-3A1F-4F81-8567-C86538D045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ECD319-65C0-4D9E-8CC8-C9F4B7BA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AF69DE-49A0-40DA-9375-B38039E45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4ADCBC-3C3A-4256-87D5-D0D9AF50D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23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0484058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204A3-A5AC-46D2-8CD0-3BB0E1154C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A017FB-0033-42FD-AE3E-F971CA821C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95D9EB-D1A6-4994-A0FC-6FFD58C709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18B6D-5D39-4528-9D9E-3BFDC79E2FAB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3A200E-BC1C-45BE-9BA7-78DE19455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B8D46D-891A-4CD7-9DBF-8450FBE50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D7866B-6AD3-4B79-B498-77A07C9BE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238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6C044-566B-4F80-A727-140BBCAB0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C4E09-EB59-49C1-82F3-E78B04AB0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F9CB8-22D4-4008-8B42-64A79D5C77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18B6D-5D39-4528-9D9E-3BFDC79E2FAB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5A52A-C336-44F0-A891-EEE9A736C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BA89D-4831-4748-93AA-02D40EC38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D7866B-6AD3-4B79-B498-77A07C9BE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783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9Slide.vn - 2019">
            <a:extLst>
              <a:ext uri="{FF2B5EF4-FFF2-40B4-BE49-F238E27FC236}">
                <a16:creationId xmlns:a16="http://schemas.microsoft.com/office/drawing/2014/main" id="{89EAD6AF-6EBA-4A29-A34C-501FD74708A6}"/>
              </a:ext>
            </a:extLst>
          </p:cNvPr>
          <p:cNvSpPr txBox="1"/>
          <p:nvPr userDrawn="1"/>
        </p:nvSpPr>
        <p:spPr>
          <a:xfrm>
            <a:off x="0" y="-712232"/>
            <a:ext cx="12192000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rgbClr val="C3C3C3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8D51644-545E-44E3-BC6E-2AD8AC8B2625}"/>
              </a:ext>
            </a:extLst>
          </p:cNvPr>
          <p:cNvSpPr/>
          <p:nvPr userDrawn="1"/>
        </p:nvSpPr>
        <p:spPr>
          <a:xfrm>
            <a:off x="-23164800" y="-13030200"/>
            <a:ext cx="395021" cy="3950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1B1CA3B-4E43-438A-9AA3-C4D817313CF4}"/>
              </a:ext>
            </a:extLst>
          </p:cNvPr>
          <p:cNvSpPr/>
          <p:nvPr userDrawn="1"/>
        </p:nvSpPr>
        <p:spPr>
          <a:xfrm>
            <a:off x="34961779" y="-13030200"/>
            <a:ext cx="395021" cy="3950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3004496-AE44-4F53-BEA8-30179F68F210}"/>
              </a:ext>
            </a:extLst>
          </p:cNvPr>
          <p:cNvSpPr/>
          <p:nvPr userDrawn="1"/>
        </p:nvSpPr>
        <p:spPr>
          <a:xfrm>
            <a:off x="34961779" y="19493179"/>
            <a:ext cx="395021" cy="3950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4C10C7B-BAE9-4433-8761-500EAC3C28A0}"/>
              </a:ext>
            </a:extLst>
          </p:cNvPr>
          <p:cNvSpPr/>
          <p:nvPr userDrawn="1"/>
        </p:nvSpPr>
        <p:spPr>
          <a:xfrm>
            <a:off x="-23164800" y="19493179"/>
            <a:ext cx="395021" cy="3950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9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18146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4" r:id="rId2"/>
    <p:sldLayoutId id="2147483649" r:id="rId3"/>
    <p:sldLayoutId id="2147483657" r:id="rId4"/>
    <p:sldLayoutId id="2147483650" r:id="rId5"/>
    <p:sldLayoutId id="2147483652" r:id="rId6"/>
    <p:sldLayoutId id="2147483673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5943EF-6257-42C9-9504-2E1D8F96D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150478"/>
            <a:ext cx="8686800" cy="10950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E63040C2-4847-418C-87F8-BF606C35DBF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5479" y="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5354F35-172C-4613-9E5D-E53CA872168D}"/>
              </a:ext>
            </a:extLst>
          </p:cNvPr>
          <p:cNvCxnSpPr/>
          <p:nvPr userDrawn="1"/>
        </p:nvCxnSpPr>
        <p:spPr>
          <a:xfrm>
            <a:off x="0" y="6349878"/>
            <a:ext cx="12192000" cy="0"/>
          </a:xfrm>
          <a:prstGeom prst="line">
            <a:avLst/>
          </a:prstGeom>
          <a:ln w="19050">
            <a:solidFill>
              <a:srgbClr val="F684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picture containing text, compact disk&#10;&#10;Description automatically generated">
            <a:extLst>
              <a:ext uri="{FF2B5EF4-FFF2-40B4-BE49-F238E27FC236}">
                <a16:creationId xmlns:a16="http://schemas.microsoft.com/office/drawing/2014/main" id="{8CDDD0EA-C865-4D03-A82F-F32EF2DE2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1250" b="35781" l="9603" r="89956">
                        <a14:foregroundMark x1="32671" y1="11250" x2="30684" y2="13438"/>
                        <a14:foregroundMark x1="10044" y1="15703" x2="9603" y2="17656"/>
                        <a14:foregroundMark x1="37196" y1="35000" x2="38742" y2="35000"/>
                        <a14:foregroundMark x1="43709" y1="33594" x2="43157" y2="35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06" b="62043"/>
          <a:stretch/>
        </p:blipFill>
        <p:spPr>
          <a:xfrm>
            <a:off x="10886" y="6376059"/>
            <a:ext cx="1077683" cy="443841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16E3645-F8E9-4D23-BE3E-774A3B5D5B0D}"/>
              </a:ext>
            </a:extLst>
          </p:cNvPr>
          <p:cNvSpPr/>
          <p:nvPr userDrawn="1"/>
        </p:nvSpPr>
        <p:spPr>
          <a:xfrm>
            <a:off x="10249988" y="6419114"/>
            <a:ext cx="1859280" cy="383855"/>
          </a:xfrm>
          <a:prstGeom prst="roundRect">
            <a:avLst>
              <a:gd name="adj" fmla="val 50000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E8CBFB37-B67E-420D-BBD7-580D9CD4828F}"/>
              </a:ext>
            </a:extLst>
          </p:cNvPr>
          <p:cNvSpPr txBox="1">
            <a:spLocks/>
          </p:cNvSpPr>
          <p:nvPr userDrawn="1"/>
        </p:nvSpPr>
        <p:spPr>
          <a:xfrm>
            <a:off x="10249988" y="6442897"/>
            <a:ext cx="1859280" cy="3362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dirty="0">
                <a:solidFill>
                  <a:srgbClr val="F6844E"/>
                </a:solidFill>
                <a:latin typeface="Lucida Calligraphy" panose="03010101010101010101" pitchFamily="66" charset="0"/>
              </a:rPr>
              <a:t>Unit 4 – Learn more</a:t>
            </a:r>
          </a:p>
        </p:txBody>
      </p:sp>
    </p:spTree>
    <p:extLst>
      <p:ext uri="{BB962C8B-B14F-4D97-AF65-F5344CB8AC3E}">
        <p14:creationId xmlns:p14="http://schemas.microsoft.com/office/powerpoint/2010/main" val="910272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2798928-42E6-4752-9075-AF139FE1632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BE8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text, compact disk&#10;&#10;Description automatically generated">
            <a:extLst>
              <a:ext uri="{FF2B5EF4-FFF2-40B4-BE49-F238E27FC236}">
                <a16:creationId xmlns:a16="http://schemas.microsoft.com/office/drawing/2014/main" id="{E2D38660-3C92-420E-A1FB-B88A60EDCC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42" r="955" b="61482"/>
          <a:stretch/>
        </p:blipFill>
        <p:spPr>
          <a:xfrm>
            <a:off x="114299" y="1698784"/>
            <a:ext cx="11849101" cy="5159216"/>
          </a:xfrm>
          <a:prstGeom prst="rect">
            <a:avLst/>
          </a:prstGeom>
        </p:spPr>
      </p:pic>
      <p:pic>
        <p:nvPicPr>
          <p:cNvPr id="9" name="Picture 1">
            <a:extLst>
              <a:ext uri="{FF2B5EF4-FFF2-40B4-BE49-F238E27FC236}">
                <a16:creationId xmlns:a16="http://schemas.microsoft.com/office/drawing/2014/main" id="{48BB27A0-3C89-404A-9B1E-C85069B641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8600"/>
            <a:ext cx="6096000" cy="1710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6944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6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7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7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5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4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jp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jpg"/><Relationship Id="rId5" Type="http://schemas.openxmlformats.org/officeDocument/2006/relationships/image" Target="../media/image35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3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9.jpeg"/><Relationship Id="rId7" Type="http://schemas.openxmlformats.org/officeDocument/2006/relationships/hyperlink" Target="https://phonics-smart.edu.vn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vpbox.edu.vn/" TargetMode="External"/><Relationship Id="rId5" Type="http://schemas.openxmlformats.org/officeDocument/2006/relationships/hyperlink" Target="mailto:phonics.hcm@vpbox.edu.vn" TargetMode="External"/><Relationship Id="rId4" Type="http://schemas.openxmlformats.org/officeDocument/2006/relationships/hyperlink" Target="mailto:phonics.hanoi@vpbox.edu.vn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8.png"/><Relationship Id="rId7" Type="http://schemas.openxmlformats.org/officeDocument/2006/relationships/slide" Target="slide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image" Target="../media/image9.jpeg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834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3278222-D106-410F-BAA6-C4B554567DCA}"/>
              </a:ext>
            </a:extLst>
          </p:cNvPr>
          <p:cNvGrpSpPr/>
          <p:nvPr/>
        </p:nvGrpSpPr>
        <p:grpSpPr>
          <a:xfrm>
            <a:off x="318135" y="228600"/>
            <a:ext cx="640080" cy="640080"/>
            <a:chOff x="318135" y="337185"/>
            <a:chExt cx="640080" cy="64008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E1F7C8A-4887-4856-BBDD-B6176E1557FF}"/>
                </a:ext>
              </a:extLst>
            </p:cNvPr>
            <p:cNvSpPr/>
            <p:nvPr/>
          </p:nvSpPr>
          <p:spPr>
            <a:xfrm>
              <a:off x="361950" y="381000"/>
              <a:ext cx="552450" cy="552450"/>
            </a:xfrm>
            <a:prstGeom prst="ellipse">
              <a:avLst/>
            </a:prstGeom>
            <a:solidFill>
              <a:srgbClr val="FA9D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F04FEEA-9319-4A58-98A9-266A9105995C}"/>
                </a:ext>
              </a:extLst>
            </p:cNvPr>
            <p:cNvSpPr/>
            <p:nvPr/>
          </p:nvSpPr>
          <p:spPr>
            <a:xfrm>
              <a:off x="318135" y="337185"/>
              <a:ext cx="640080" cy="640080"/>
            </a:xfrm>
            <a:prstGeom prst="ellipse">
              <a:avLst/>
            </a:prstGeom>
            <a:noFill/>
            <a:ln>
              <a:solidFill>
                <a:srgbClr val="FA9D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069D35E-DD2C-4BDF-A159-109C18B0A069}"/>
              </a:ext>
            </a:extLst>
          </p:cNvPr>
          <p:cNvSpPr txBox="1"/>
          <p:nvPr/>
        </p:nvSpPr>
        <p:spPr>
          <a:xfrm>
            <a:off x="1143000" y="283905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013" y="1524000"/>
            <a:ext cx="4999823" cy="34680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r="1824"/>
          <a:stretch/>
        </p:blipFill>
        <p:spPr>
          <a:xfrm>
            <a:off x="5863398" y="2590800"/>
            <a:ext cx="5871402" cy="3846916"/>
          </a:xfrm>
          <a:prstGeom prst="rect">
            <a:avLst/>
          </a:prstGeom>
        </p:spPr>
      </p:pic>
      <p:pic>
        <p:nvPicPr>
          <p:cNvPr id="10" name="Track 69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6993.6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318267" y="381000"/>
            <a:ext cx="573196" cy="573196"/>
          </a:xfrm>
          <a:prstGeom prst="rect">
            <a:avLst/>
          </a:prstGeom>
        </p:spPr>
      </p:pic>
      <p:pic>
        <p:nvPicPr>
          <p:cNvPr id="12" name="Picture 11" descr="LOGO VPBOX MOI chuan_25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3107" y="0"/>
            <a:ext cx="1261260" cy="10156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673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2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3278222-D106-410F-BAA6-C4B554567DCA}"/>
              </a:ext>
            </a:extLst>
          </p:cNvPr>
          <p:cNvGrpSpPr/>
          <p:nvPr/>
        </p:nvGrpSpPr>
        <p:grpSpPr>
          <a:xfrm>
            <a:off x="318135" y="228600"/>
            <a:ext cx="640080" cy="640080"/>
            <a:chOff x="318135" y="337185"/>
            <a:chExt cx="640080" cy="64008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E1F7C8A-4887-4856-BBDD-B6176E1557FF}"/>
                </a:ext>
              </a:extLst>
            </p:cNvPr>
            <p:cNvSpPr/>
            <p:nvPr/>
          </p:nvSpPr>
          <p:spPr>
            <a:xfrm>
              <a:off x="361950" y="381000"/>
              <a:ext cx="552450" cy="552450"/>
            </a:xfrm>
            <a:prstGeom prst="ellipse">
              <a:avLst/>
            </a:prstGeom>
            <a:solidFill>
              <a:srgbClr val="FA9D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F04FEEA-9319-4A58-98A9-266A9105995C}"/>
                </a:ext>
              </a:extLst>
            </p:cNvPr>
            <p:cNvSpPr/>
            <p:nvPr/>
          </p:nvSpPr>
          <p:spPr>
            <a:xfrm>
              <a:off x="318135" y="337185"/>
              <a:ext cx="640080" cy="640080"/>
            </a:xfrm>
            <a:prstGeom prst="ellipse">
              <a:avLst/>
            </a:prstGeom>
            <a:noFill/>
            <a:ln>
              <a:solidFill>
                <a:srgbClr val="FA9D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069D35E-DD2C-4BDF-A159-109C18B0A069}"/>
              </a:ext>
            </a:extLst>
          </p:cNvPr>
          <p:cNvSpPr txBox="1"/>
          <p:nvPr/>
        </p:nvSpPr>
        <p:spPr>
          <a:xfrm>
            <a:off x="1143000" y="283905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9800" y="1295400"/>
            <a:ext cx="7010400" cy="4862705"/>
          </a:xfrm>
          <a:prstGeom prst="rect">
            <a:avLst/>
          </a:prstGeom>
        </p:spPr>
      </p:pic>
      <p:pic>
        <p:nvPicPr>
          <p:cNvPr id="10" name="Track 69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6993.6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18267" y="381000"/>
            <a:ext cx="573196" cy="573196"/>
          </a:xfrm>
          <a:prstGeom prst="rect">
            <a:avLst/>
          </a:prstGeom>
        </p:spPr>
      </p:pic>
      <p:pic>
        <p:nvPicPr>
          <p:cNvPr id="12" name="Picture 11" descr="LOGO VPBOX MOI chuan_25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3107" y="0"/>
            <a:ext cx="1261260" cy="10156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C270EB-0EED-1A12-9AE0-F7B73D003002}"/>
              </a:ext>
            </a:extLst>
          </p:cNvPr>
          <p:cNvSpPr txBox="1"/>
          <p:nvPr/>
        </p:nvSpPr>
        <p:spPr>
          <a:xfrm>
            <a:off x="7162800" y="4953000"/>
            <a:ext cx="160020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400" dirty="0"/>
              <a:t>Ha Noi</a:t>
            </a:r>
          </a:p>
        </p:txBody>
      </p:sp>
    </p:spTree>
    <p:extLst>
      <p:ext uri="{BB962C8B-B14F-4D97-AF65-F5344CB8AC3E}">
        <p14:creationId xmlns:p14="http://schemas.microsoft.com/office/powerpoint/2010/main" val="304644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2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9A8682B-27AA-A201-4E92-25273AB1F5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609600"/>
            <a:ext cx="5638800" cy="4572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6D89255-3A10-973B-40F3-E67A5B1FC1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762000"/>
            <a:ext cx="5334000" cy="3556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B822C5-75BE-B671-93EC-D383C5C4927D}"/>
              </a:ext>
            </a:extLst>
          </p:cNvPr>
          <p:cNvSpPr txBox="1"/>
          <p:nvPr/>
        </p:nvSpPr>
        <p:spPr>
          <a:xfrm>
            <a:off x="4945685" y="5564125"/>
            <a:ext cx="230063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600" b="1" dirty="0">
                <a:solidFill>
                  <a:srgbClr val="FF0000"/>
                </a:solidFill>
                <a:latin typeface="Aptos" panose="020B0004020202020204" pitchFamily="34" charset="0"/>
              </a:rPr>
              <a:t>Sword lake</a:t>
            </a:r>
          </a:p>
        </p:txBody>
      </p:sp>
    </p:spTree>
    <p:extLst>
      <p:ext uri="{BB962C8B-B14F-4D97-AF65-F5344CB8AC3E}">
        <p14:creationId xmlns:p14="http://schemas.microsoft.com/office/powerpoint/2010/main" val="145763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833085-6E26-5FB5-CA2D-5280D0D07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304800"/>
            <a:ext cx="5715000" cy="5029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B822C5-75BE-B671-93EC-D383C5C4927D}"/>
              </a:ext>
            </a:extLst>
          </p:cNvPr>
          <p:cNvSpPr txBox="1"/>
          <p:nvPr/>
        </p:nvSpPr>
        <p:spPr>
          <a:xfrm>
            <a:off x="3886200" y="5410200"/>
            <a:ext cx="4172424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600" b="1" dirty="0">
                <a:solidFill>
                  <a:srgbClr val="FF0000"/>
                </a:solidFill>
                <a:latin typeface="Aptos" panose="020B0004020202020204" pitchFamily="34" charset="0"/>
              </a:rPr>
              <a:t>Temple of Literature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44DE11-A169-548B-CCB5-9B7173D4B7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0" y="533400"/>
            <a:ext cx="5334000" cy="384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215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4F2D54D-C271-B7B7-1190-0C5627257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533400"/>
            <a:ext cx="5943600" cy="4876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B822C5-75BE-B671-93EC-D383C5C4927D}"/>
              </a:ext>
            </a:extLst>
          </p:cNvPr>
          <p:cNvSpPr txBox="1"/>
          <p:nvPr/>
        </p:nvSpPr>
        <p:spPr>
          <a:xfrm>
            <a:off x="5614240" y="5610828"/>
            <a:ext cx="811119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600" b="1" dirty="0">
                <a:solidFill>
                  <a:srgbClr val="FF0000"/>
                </a:solidFill>
                <a:latin typeface="Aptos" panose="020B0004020202020204" pitchFamily="34" charset="0"/>
              </a:rPr>
              <a:t>Pho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A286A1-E178-B25F-408B-8349FC05DB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685800"/>
            <a:ext cx="55626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526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3278222-D106-410F-BAA6-C4B554567DCA}"/>
              </a:ext>
            </a:extLst>
          </p:cNvPr>
          <p:cNvGrpSpPr/>
          <p:nvPr/>
        </p:nvGrpSpPr>
        <p:grpSpPr>
          <a:xfrm>
            <a:off x="318135" y="228600"/>
            <a:ext cx="640080" cy="640080"/>
            <a:chOff x="318135" y="337185"/>
            <a:chExt cx="640080" cy="64008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E1F7C8A-4887-4856-BBDD-B6176E1557FF}"/>
                </a:ext>
              </a:extLst>
            </p:cNvPr>
            <p:cNvSpPr/>
            <p:nvPr/>
          </p:nvSpPr>
          <p:spPr>
            <a:xfrm>
              <a:off x="361950" y="381000"/>
              <a:ext cx="552450" cy="552450"/>
            </a:xfrm>
            <a:prstGeom prst="ellipse">
              <a:avLst/>
            </a:prstGeom>
            <a:solidFill>
              <a:srgbClr val="FA9D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F04FEEA-9319-4A58-98A9-266A9105995C}"/>
                </a:ext>
              </a:extLst>
            </p:cNvPr>
            <p:cNvSpPr/>
            <p:nvPr/>
          </p:nvSpPr>
          <p:spPr>
            <a:xfrm>
              <a:off x="318135" y="337185"/>
              <a:ext cx="640080" cy="640080"/>
            </a:xfrm>
            <a:prstGeom prst="ellipse">
              <a:avLst/>
            </a:prstGeom>
            <a:noFill/>
            <a:ln>
              <a:solidFill>
                <a:srgbClr val="FA9D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069D35E-DD2C-4BDF-A159-109C18B0A069}"/>
              </a:ext>
            </a:extLst>
          </p:cNvPr>
          <p:cNvSpPr txBox="1"/>
          <p:nvPr/>
        </p:nvSpPr>
        <p:spPr>
          <a:xfrm>
            <a:off x="1143000" y="283905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r="1824"/>
          <a:stretch/>
        </p:blipFill>
        <p:spPr>
          <a:xfrm>
            <a:off x="1972855" y="1186639"/>
            <a:ext cx="7620000" cy="4209458"/>
          </a:xfrm>
          <a:prstGeom prst="rect">
            <a:avLst/>
          </a:prstGeom>
        </p:spPr>
      </p:pic>
      <p:pic>
        <p:nvPicPr>
          <p:cNvPr id="10" name="Track 69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6993.6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18267" y="381000"/>
            <a:ext cx="573196" cy="573196"/>
          </a:xfrm>
          <a:prstGeom prst="rect">
            <a:avLst/>
          </a:prstGeom>
        </p:spPr>
      </p:pic>
      <p:pic>
        <p:nvPicPr>
          <p:cNvPr id="12" name="Picture 11" descr="LOGO VPBOX MOI chuan_25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3107" y="0"/>
            <a:ext cx="1261260" cy="10156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5569D5D-2C64-F5E0-E55B-EF554DD29E1C}"/>
              </a:ext>
            </a:extLst>
          </p:cNvPr>
          <p:cNvSpPr txBox="1"/>
          <p:nvPr/>
        </p:nvSpPr>
        <p:spPr>
          <a:xfrm>
            <a:off x="3356487" y="5589210"/>
            <a:ext cx="4852737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400" dirty="0"/>
              <a:t>Ho Chi Minh City</a:t>
            </a:r>
          </a:p>
        </p:txBody>
      </p:sp>
    </p:spTree>
    <p:extLst>
      <p:ext uri="{BB962C8B-B14F-4D97-AF65-F5344CB8AC3E}">
        <p14:creationId xmlns:p14="http://schemas.microsoft.com/office/powerpoint/2010/main" val="127444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2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4F2D54D-C271-B7B7-1190-0C5627257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533400"/>
            <a:ext cx="5943600" cy="4876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B822C5-75BE-B671-93EC-D383C5C4927D}"/>
              </a:ext>
            </a:extLst>
          </p:cNvPr>
          <p:cNvSpPr txBox="1"/>
          <p:nvPr/>
        </p:nvSpPr>
        <p:spPr>
          <a:xfrm>
            <a:off x="3749948" y="5628501"/>
            <a:ext cx="4936852" cy="5539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600" b="1" dirty="0">
                <a:solidFill>
                  <a:sysClr val="windowText" lastClr="000000"/>
                </a:solidFill>
                <a:latin typeface="Aptos" panose="020B0004020202020204" pitchFamily="34" charset="0"/>
              </a:rPr>
              <a:t>Independence Palace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6084BF-A1A1-CEEA-9B93-28DD050CE4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838200"/>
            <a:ext cx="54864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559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4F2D54D-C271-B7B7-1190-0C5627257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533400"/>
            <a:ext cx="5943600" cy="4876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B822C5-75BE-B671-93EC-D383C5C4927D}"/>
              </a:ext>
            </a:extLst>
          </p:cNvPr>
          <p:cNvSpPr txBox="1"/>
          <p:nvPr/>
        </p:nvSpPr>
        <p:spPr>
          <a:xfrm>
            <a:off x="3962400" y="5630959"/>
            <a:ext cx="4114800" cy="5539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600" b="1" dirty="0">
                <a:solidFill>
                  <a:sysClr val="windowText" lastClr="000000"/>
                </a:solidFill>
                <a:latin typeface="Aptos" panose="020B0004020202020204" pitchFamily="34" charset="0"/>
              </a:rPr>
              <a:t>Ben Thanh Market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129790-D8EE-568D-553B-628EC0CF20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838200"/>
            <a:ext cx="54864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389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4F2D54D-C271-B7B7-1190-0C5627257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533400"/>
            <a:ext cx="5943600" cy="4876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B822C5-75BE-B671-93EC-D383C5C4927D}"/>
              </a:ext>
            </a:extLst>
          </p:cNvPr>
          <p:cNvSpPr txBox="1"/>
          <p:nvPr/>
        </p:nvSpPr>
        <p:spPr>
          <a:xfrm>
            <a:off x="5091259" y="5628501"/>
            <a:ext cx="2009481" cy="5539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600" b="1" dirty="0">
                <a:solidFill>
                  <a:sysClr val="windowText" lastClr="000000"/>
                </a:solidFill>
                <a:latin typeface="Aptos" panose="020B0004020202020204" pitchFamily="34" charset="0"/>
              </a:rPr>
              <a:t>Hu Tieu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8D0128-95D4-9E8A-130A-CED7E36A96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838200"/>
            <a:ext cx="54864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11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3278222-D106-410F-BAA6-C4B554567DCA}"/>
              </a:ext>
            </a:extLst>
          </p:cNvPr>
          <p:cNvGrpSpPr/>
          <p:nvPr/>
        </p:nvGrpSpPr>
        <p:grpSpPr>
          <a:xfrm>
            <a:off x="318135" y="228600"/>
            <a:ext cx="640080" cy="640080"/>
            <a:chOff x="318135" y="337185"/>
            <a:chExt cx="640080" cy="64008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E1F7C8A-4887-4856-BBDD-B6176E1557FF}"/>
                </a:ext>
              </a:extLst>
            </p:cNvPr>
            <p:cNvSpPr/>
            <p:nvPr/>
          </p:nvSpPr>
          <p:spPr>
            <a:xfrm>
              <a:off x="361950" y="381000"/>
              <a:ext cx="552450" cy="552450"/>
            </a:xfrm>
            <a:prstGeom prst="ellipse">
              <a:avLst/>
            </a:prstGeom>
            <a:solidFill>
              <a:srgbClr val="FA9D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F04FEEA-9319-4A58-98A9-266A9105995C}"/>
                </a:ext>
              </a:extLst>
            </p:cNvPr>
            <p:cNvSpPr/>
            <p:nvPr/>
          </p:nvSpPr>
          <p:spPr>
            <a:xfrm>
              <a:off x="318135" y="337185"/>
              <a:ext cx="640080" cy="640080"/>
            </a:xfrm>
            <a:prstGeom prst="ellipse">
              <a:avLst/>
            </a:prstGeom>
            <a:noFill/>
            <a:ln>
              <a:solidFill>
                <a:srgbClr val="FA9D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069D35E-DD2C-4BDF-A159-109C18B0A069}"/>
              </a:ext>
            </a:extLst>
          </p:cNvPr>
          <p:cNvSpPr txBox="1"/>
          <p:nvPr/>
        </p:nvSpPr>
        <p:spPr>
          <a:xfrm>
            <a:off x="1143000" y="283905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pic>
        <p:nvPicPr>
          <p:cNvPr id="10" name="Track 69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5254" end="16204.62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05200" y="1095171"/>
            <a:ext cx="476451" cy="47645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876" y="1736558"/>
            <a:ext cx="4460838" cy="4876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3200" y="1752600"/>
            <a:ext cx="5082493" cy="4958865"/>
          </a:xfrm>
          <a:prstGeom prst="rect">
            <a:avLst/>
          </a:prstGeom>
        </p:spPr>
      </p:pic>
      <p:pic>
        <p:nvPicPr>
          <p:cNvPr id="11" name="Track 69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6226" end="0.62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62800" y="780894"/>
            <a:ext cx="476451" cy="476451"/>
          </a:xfrm>
          <a:prstGeom prst="rect">
            <a:avLst/>
          </a:prstGeom>
        </p:spPr>
      </p:pic>
      <p:pic>
        <p:nvPicPr>
          <p:cNvPr id="12" name="Picture 11" descr="LOGO VPBOX MOI chuan_25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3107" y="0"/>
            <a:ext cx="1261260" cy="10156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626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5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78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4748"/>
            <a:ext cx="10972800" cy="5791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7047" y="5754759"/>
            <a:ext cx="388997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LET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’S PLAY</a:t>
            </a:r>
            <a:endParaRPr lang="en-US" sz="6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026" name="Picture 2" descr="https://lh6.googleusercontent.com/J3DaXLpHW3fB54qI6RuMEcWh5bJmTYqTa_DGfbwozgD5ayVmkEdHxwNvC8FJxK4wNIbbZBpdUBTADVn_jvFUMbqTo8tJYQcQLVf6D3JZ4zuhaSXXB2gB-P5kvDKLUmN-0nhTUp2oqWBoatpBKPXRnfRPPapUu5qRVvxcXtIr6x2BDRd8vHhyTKA3CxgaIhAjOa3xSA=n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5" y="152400"/>
            <a:ext cx="1063625" cy="750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153276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3278222-D106-410F-BAA6-C4B554567DCA}"/>
              </a:ext>
            </a:extLst>
          </p:cNvPr>
          <p:cNvGrpSpPr/>
          <p:nvPr/>
        </p:nvGrpSpPr>
        <p:grpSpPr>
          <a:xfrm>
            <a:off x="318135" y="228600"/>
            <a:ext cx="640080" cy="640080"/>
            <a:chOff x="318135" y="337185"/>
            <a:chExt cx="640080" cy="64008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E1F7C8A-4887-4856-BBDD-B6176E1557FF}"/>
                </a:ext>
              </a:extLst>
            </p:cNvPr>
            <p:cNvSpPr/>
            <p:nvPr/>
          </p:nvSpPr>
          <p:spPr>
            <a:xfrm>
              <a:off x="361950" y="381000"/>
              <a:ext cx="552450" cy="552450"/>
            </a:xfrm>
            <a:prstGeom prst="ellipse">
              <a:avLst/>
            </a:prstGeom>
            <a:solidFill>
              <a:srgbClr val="FA9D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F04FEEA-9319-4A58-98A9-266A9105995C}"/>
                </a:ext>
              </a:extLst>
            </p:cNvPr>
            <p:cNvSpPr/>
            <p:nvPr/>
          </p:nvSpPr>
          <p:spPr>
            <a:xfrm>
              <a:off x="318135" y="337185"/>
              <a:ext cx="640080" cy="640080"/>
            </a:xfrm>
            <a:prstGeom prst="ellipse">
              <a:avLst/>
            </a:prstGeom>
            <a:noFill/>
            <a:ln>
              <a:solidFill>
                <a:srgbClr val="FA9D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069D35E-DD2C-4BDF-A159-109C18B0A069}"/>
              </a:ext>
            </a:extLst>
          </p:cNvPr>
          <p:cNvSpPr txBox="1"/>
          <p:nvPr/>
        </p:nvSpPr>
        <p:spPr>
          <a:xfrm>
            <a:off x="1143000" y="283905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60609"/>
          <a:stretch/>
        </p:blipFill>
        <p:spPr>
          <a:xfrm>
            <a:off x="1524000" y="1789337"/>
            <a:ext cx="3352800" cy="14438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b="50828"/>
          <a:stretch/>
        </p:blipFill>
        <p:spPr>
          <a:xfrm>
            <a:off x="6934200" y="2277518"/>
            <a:ext cx="4261817" cy="2044668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3200400" y="981449"/>
            <a:ext cx="6596742" cy="700951"/>
          </a:xfrm>
          <a:prstGeom prst="roundRect">
            <a:avLst/>
          </a:prstGeom>
          <a:solidFill>
            <a:schemeClr val="bg1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E2005B"/>
                </a:solidFill>
              </a:rPr>
              <a:t>Answer the questions</a:t>
            </a:r>
            <a:endParaRPr lang="en-US" sz="3200" b="1" dirty="0">
              <a:solidFill>
                <a:srgbClr val="E2005B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3347" y="3214211"/>
            <a:ext cx="8023345" cy="3347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1.	Where is </a:t>
            </a:r>
            <a:r>
              <a:rPr lang="en-US" sz="2400" dirty="0" err="1"/>
              <a:t>Hà</a:t>
            </a:r>
            <a:r>
              <a:rPr lang="en-US" sz="2400" dirty="0"/>
              <a:t> Linh’s hometown?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2.	Where is Emma’s hometown?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3.	Is Sword Lake in </a:t>
            </a:r>
            <a:r>
              <a:rPr lang="en-US" sz="2400" dirty="0" err="1"/>
              <a:t>Hà</a:t>
            </a:r>
            <a:r>
              <a:rPr lang="en-US" sz="2400" dirty="0"/>
              <a:t> </a:t>
            </a:r>
            <a:r>
              <a:rPr lang="en-US" sz="2400" dirty="0" err="1"/>
              <a:t>Nội</a:t>
            </a:r>
            <a:r>
              <a:rPr lang="en-US" sz="2400" dirty="0"/>
              <a:t>?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4.	What is </a:t>
            </a:r>
            <a:r>
              <a:rPr lang="en-US" sz="2400" dirty="0" err="1"/>
              <a:t>Hồ</a:t>
            </a:r>
            <a:r>
              <a:rPr lang="en-US" sz="2400" dirty="0"/>
              <a:t> </a:t>
            </a:r>
            <a:r>
              <a:rPr lang="en-US" sz="2400" dirty="0" err="1"/>
              <a:t>Chí</a:t>
            </a:r>
            <a:r>
              <a:rPr lang="en-US" sz="2400" dirty="0"/>
              <a:t> Minh City famous for?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5.	Does </a:t>
            </a:r>
            <a:r>
              <a:rPr lang="en-US" sz="2400" dirty="0" err="1"/>
              <a:t>Hà</a:t>
            </a:r>
            <a:r>
              <a:rPr lang="en-US" sz="2400" dirty="0"/>
              <a:t> Linh like </a:t>
            </a:r>
            <a:r>
              <a:rPr lang="en-US" sz="2400" dirty="0" err="1"/>
              <a:t>phở</a:t>
            </a:r>
            <a:r>
              <a:rPr lang="en-US" sz="2400" dirty="0"/>
              <a:t>?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6.	What does Emma like to eat in her hometown?</a:t>
            </a:r>
          </a:p>
        </p:txBody>
      </p:sp>
      <p:pic>
        <p:nvPicPr>
          <p:cNvPr id="13" name="Picture 12" descr="LOGO VPBOX MOI chuan_2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3107" y="0"/>
            <a:ext cx="1261260" cy="10156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1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3278222-D106-410F-BAA6-C4B554567DCA}"/>
              </a:ext>
            </a:extLst>
          </p:cNvPr>
          <p:cNvGrpSpPr/>
          <p:nvPr/>
        </p:nvGrpSpPr>
        <p:grpSpPr>
          <a:xfrm>
            <a:off x="318135" y="228600"/>
            <a:ext cx="640080" cy="640080"/>
            <a:chOff x="318135" y="337185"/>
            <a:chExt cx="640080" cy="64008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E1F7C8A-4887-4856-BBDD-B6176E1557FF}"/>
                </a:ext>
              </a:extLst>
            </p:cNvPr>
            <p:cNvSpPr/>
            <p:nvPr/>
          </p:nvSpPr>
          <p:spPr>
            <a:xfrm>
              <a:off x="361950" y="381000"/>
              <a:ext cx="552450" cy="552450"/>
            </a:xfrm>
            <a:prstGeom prst="ellipse">
              <a:avLst/>
            </a:prstGeom>
            <a:solidFill>
              <a:srgbClr val="FA9D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F04FEEA-9319-4A58-98A9-266A9105995C}"/>
                </a:ext>
              </a:extLst>
            </p:cNvPr>
            <p:cNvSpPr/>
            <p:nvPr/>
          </p:nvSpPr>
          <p:spPr>
            <a:xfrm>
              <a:off x="318135" y="337185"/>
              <a:ext cx="640080" cy="640080"/>
            </a:xfrm>
            <a:prstGeom prst="ellipse">
              <a:avLst/>
            </a:prstGeom>
            <a:noFill/>
            <a:ln>
              <a:solidFill>
                <a:srgbClr val="FA9D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069D35E-DD2C-4BDF-A159-109C18B0A069}"/>
              </a:ext>
            </a:extLst>
          </p:cNvPr>
          <p:cNvSpPr txBox="1"/>
          <p:nvPr/>
        </p:nvSpPr>
        <p:spPr>
          <a:xfrm>
            <a:off x="1143000" y="283905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962400" y="989695"/>
            <a:ext cx="4876800" cy="807720"/>
          </a:xfrm>
          <a:prstGeom prst="roundRect">
            <a:avLst/>
          </a:prstGeom>
          <a:solidFill>
            <a:schemeClr val="bg1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E2005B"/>
                </a:solidFill>
              </a:rPr>
              <a:t>Answer the questions</a:t>
            </a:r>
            <a:endParaRPr lang="en-US" sz="3200" b="1" dirty="0">
              <a:solidFill>
                <a:srgbClr val="E2005B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905000"/>
            <a:ext cx="12192000" cy="45243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sz="2400" dirty="0"/>
              <a:t>Where is </a:t>
            </a:r>
            <a:r>
              <a:rPr lang="en-US" sz="2400" dirty="0" err="1"/>
              <a:t>Hà</a:t>
            </a:r>
            <a:r>
              <a:rPr lang="en-US" sz="2400" dirty="0"/>
              <a:t> Linh’s hometown?</a:t>
            </a:r>
            <a:endParaRPr lang="vi-VN" sz="2400" dirty="0"/>
          </a:p>
          <a:p>
            <a:pPr marL="457200" indent="-457200">
              <a:lnSpc>
                <a:spcPct val="200000"/>
              </a:lnSpc>
              <a:buAutoNum type="arabicPeriod" startAt="2"/>
            </a:pPr>
            <a:r>
              <a:rPr lang="en-US" sz="2400" dirty="0"/>
              <a:t>Where is Emma’s hometown?</a:t>
            </a:r>
            <a:endParaRPr lang="vi-VN" sz="2400" dirty="0"/>
          </a:p>
          <a:p>
            <a:pPr>
              <a:lnSpc>
                <a:spcPct val="200000"/>
              </a:lnSpc>
            </a:pPr>
            <a:r>
              <a:rPr lang="vi-VN" sz="2400" dirty="0"/>
              <a:t>3. </a:t>
            </a:r>
            <a:r>
              <a:rPr lang="en-US" sz="2400" dirty="0"/>
              <a:t>Is Sword Lake in </a:t>
            </a:r>
            <a:r>
              <a:rPr lang="en-US" sz="2400" dirty="0" err="1"/>
              <a:t>Hà</a:t>
            </a:r>
            <a:r>
              <a:rPr lang="en-US" sz="2400" dirty="0"/>
              <a:t> </a:t>
            </a:r>
            <a:r>
              <a:rPr lang="en-US" sz="2400" dirty="0" err="1"/>
              <a:t>Nội</a:t>
            </a:r>
            <a:r>
              <a:rPr lang="en-US" sz="2400" dirty="0"/>
              <a:t>? </a:t>
            </a:r>
            <a:endParaRPr lang="vi-VN" sz="2400" dirty="0"/>
          </a:p>
          <a:p>
            <a:pPr>
              <a:lnSpc>
                <a:spcPct val="200000"/>
              </a:lnSpc>
            </a:pPr>
            <a:r>
              <a:rPr lang="en-US" sz="2400" dirty="0"/>
              <a:t>4.</a:t>
            </a:r>
            <a:r>
              <a:rPr lang="vi-VN" sz="2400" dirty="0"/>
              <a:t> </a:t>
            </a:r>
            <a:r>
              <a:rPr lang="en-US" sz="2400" dirty="0"/>
              <a:t>What is </a:t>
            </a:r>
            <a:r>
              <a:rPr lang="en-US" sz="2400" dirty="0" err="1"/>
              <a:t>Hồ</a:t>
            </a:r>
            <a:r>
              <a:rPr lang="en-US" sz="2400" dirty="0"/>
              <a:t> </a:t>
            </a:r>
            <a:r>
              <a:rPr lang="en-US" sz="2400" dirty="0" err="1"/>
              <a:t>Chí</a:t>
            </a:r>
            <a:r>
              <a:rPr lang="en-US" sz="2400" dirty="0"/>
              <a:t> Minh City famous for?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5.</a:t>
            </a:r>
            <a:r>
              <a:rPr lang="vi-VN" sz="2400" dirty="0"/>
              <a:t> </a:t>
            </a:r>
            <a:r>
              <a:rPr lang="en-US" sz="2400" dirty="0"/>
              <a:t>Does </a:t>
            </a:r>
            <a:r>
              <a:rPr lang="en-US" sz="2400" dirty="0" err="1"/>
              <a:t>Hà</a:t>
            </a:r>
            <a:r>
              <a:rPr lang="en-US" sz="2400" dirty="0"/>
              <a:t> Linh like </a:t>
            </a:r>
            <a:r>
              <a:rPr lang="en-US" sz="2400" dirty="0" err="1"/>
              <a:t>phở</a:t>
            </a:r>
            <a:r>
              <a:rPr lang="en-US" sz="2400" dirty="0"/>
              <a:t>?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6.</a:t>
            </a:r>
            <a:r>
              <a:rPr lang="vi-VN" sz="2400" dirty="0"/>
              <a:t> </a:t>
            </a:r>
            <a:r>
              <a:rPr lang="en-US" sz="2400" dirty="0"/>
              <a:t>What does Emma like to eat in her hometown?</a:t>
            </a:r>
          </a:p>
        </p:txBody>
      </p:sp>
      <p:sp>
        <p:nvSpPr>
          <p:cNvPr id="6" name="Rectangle 5"/>
          <p:cNvSpPr/>
          <p:nvPr/>
        </p:nvSpPr>
        <p:spPr>
          <a:xfrm>
            <a:off x="6035842" y="2014054"/>
            <a:ext cx="6172200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 Linh’s hometown is Hà Nội.</a:t>
            </a:r>
            <a:endParaRPr lang="en-US" sz="2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19800" y="2737688"/>
            <a:ext cx="5961568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Emma’s hometown is Hồ Chí Minh City.</a:t>
            </a:r>
            <a:endParaRPr lang="en-US" sz="2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19800" y="3443176"/>
            <a:ext cx="1425327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Yes, it is.</a:t>
            </a:r>
            <a:endParaRPr lang="en-US" sz="2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19800" y="4212848"/>
            <a:ext cx="596156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famous for Independence Palace and Bến Thành market.</a:t>
            </a:r>
            <a:endParaRPr lang="en-US" sz="2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11779" y="5057589"/>
            <a:ext cx="1685013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Yes, she is.</a:t>
            </a:r>
            <a:endParaRPr lang="en-US" sz="2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54285" y="5681067"/>
            <a:ext cx="2769476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likes </a:t>
            </a:r>
            <a:r>
              <a:rPr lang="en-US" sz="2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2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 </a:t>
            </a:r>
            <a:r>
              <a:rPr lang="en-US" sz="2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iếu</a:t>
            </a:r>
            <a:r>
              <a:rPr lang="en-US" sz="2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8" name="Picture 17" descr="LOGO VPBOX MOI chuan_2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3107" y="0"/>
            <a:ext cx="1261260" cy="10156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542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3" grpId="0"/>
      <p:bldP spid="15" grpId="0"/>
      <p:bldP spid="16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3278222-D106-410F-BAA6-C4B554567DCA}"/>
              </a:ext>
            </a:extLst>
          </p:cNvPr>
          <p:cNvGrpSpPr/>
          <p:nvPr/>
        </p:nvGrpSpPr>
        <p:grpSpPr>
          <a:xfrm>
            <a:off x="318135" y="228600"/>
            <a:ext cx="640080" cy="640080"/>
            <a:chOff x="318135" y="337185"/>
            <a:chExt cx="640080" cy="64008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E1F7C8A-4887-4856-BBDD-B6176E1557FF}"/>
                </a:ext>
              </a:extLst>
            </p:cNvPr>
            <p:cNvSpPr/>
            <p:nvPr/>
          </p:nvSpPr>
          <p:spPr>
            <a:xfrm>
              <a:off x="361950" y="381000"/>
              <a:ext cx="552450" cy="552450"/>
            </a:xfrm>
            <a:prstGeom prst="ellipse">
              <a:avLst/>
            </a:prstGeom>
            <a:solidFill>
              <a:srgbClr val="FA9D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F04FEEA-9319-4A58-98A9-266A9105995C}"/>
                </a:ext>
              </a:extLst>
            </p:cNvPr>
            <p:cNvSpPr/>
            <p:nvPr/>
          </p:nvSpPr>
          <p:spPr>
            <a:xfrm>
              <a:off x="318135" y="337185"/>
              <a:ext cx="640080" cy="640080"/>
            </a:xfrm>
            <a:prstGeom prst="ellipse">
              <a:avLst/>
            </a:prstGeom>
            <a:noFill/>
            <a:ln>
              <a:solidFill>
                <a:srgbClr val="FA9D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069D35E-DD2C-4BDF-A159-109C18B0A069}"/>
              </a:ext>
            </a:extLst>
          </p:cNvPr>
          <p:cNvSpPr txBox="1"/>
          <p:nvPr/>
        </p:nvSpPr>
        <p:spPr>
          <a:xfrm>
            <a:off x="1143000" y="283905"/>
            <a:ext cx="906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Arial" panose="020B0604020202020204" pitchFamily="34" charset="0"/>
                <a:cs typeface="Arial" panose="020B0604020202020204" pitchFamily="34" charset="0"/>
              </a:rPr>
              <a:t>Talk about your hometown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Oval 1"/>
          <p:cNvSpPr/>
          <p:nvPr/>
        </p:nvSpPr>
        <p:spPr>
          <a:xfrm>
            <a:off x="3317240" y="2301240"/>
            <a:ext cx="416560" cy="4419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010"/>
          <a:stretch/>
        </p:blipFill>
        <p:spPr>
          <a:xfrm>
            <a:off x="8287586" y="2409952"/>
            <a:ext cx="3714750" cy="4448048"/>
          </a:xfrm>
          <a:prstGeom prst="rect">
            <a:avLst/>
          </a:prstGeom>
        </p:spPr>
      </p:pic>
      <p:pic>
        <p:nvPicPr>
          <p:cNvPr id="3074" name="Picture 2" descr="TripAdvisor names My Khe among top 10 best Asian beach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395" y="1884993"/>
            <a:ext cx="3841917" cy="288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u lịch Đà Nẵng mùa nào đẹp, thời tiết thuận lợi nhất?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89" y="988597"/>
            <a:ext cx="4035425" cy="268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Alternate Process 10"/>
          <p:cNvSpPr/>
          <p:nvPr/>
        </p:nvSpPr>
        <p:spPr>
          <a:xfrm>
            <a:off x="577934" y="3733399"/>
            <a:ext cx="2373229" cy="483897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chemeClr val="tx1"/>
                </a:solidFill>
                <a:latin typeface="+mj-lt"/>
              </a:rPr>
              <a:t>Đà Nẵng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5105400" y="4876800"/>
            <a:ext cx="2770854" cy="483897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  <a:latin typeface="+mj-lt"/>
              </a:rPr>
              <a:t>Mỹ Khê Beach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3" name="Picture 12" descr="LOGO VPBOX MOI chuan_2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3107" y="0"/>
            <a:ext cx="1261260" cy="10156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633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3278222-D106-410F-BAA6-C4B554567DCA}"/>
              </a:ext>
            </a:extLst>
          </p:cNvPr>
          <p:cNvGrpSpPr/>
          <p:nvPr/>
        </p:nvGrpSpPr>
        <p:grpSpPr>
          <a:xfrm>
            <a:off x="318135" y="228600"/>
            <a:ext cx="640080" cy="640080"/>
            <a:chOff x="318135" y="337185"/>
            <a:chExt cx="640080" cy="64008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E1F7C8A-4887-4856-BBDD-B6176E1557FF}"/>
                </a:ext>
              </a:extLst>
            </p:cNvPr>
            <p:cNvSpPr/>
            <p:nvPr/>
          </p:nvSpPr>
          <p:spPr>
            <a:xfrm>
              <a:off x="361950" y="381000"/>
              <a:ext cx="552450" cy="552450"/>
            </a:xfrm>
            <a:prstGeom prst="ellipse">
              <a:avLst/>
            </a:prstGeom>
            <a:solidFill>
              <a:srgbClr val="FA9D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F04FEEA-9319-4A58-98A9-266A9105995C}"/>
                </a:ext>
              </a:extLst>
            </p:cNvPr>
            <p:cNvSpPr/>
            <p:nvPr/>
          </p:nvSpPr>
          <p:spPr>
            <a:xfrm>
              <a:off x="318135" y="337185"/>
              <a:ext cx="640080" cy="640080"/>
            </a:xfrm>
            <a:prstGeom prst="ellipse">
              <a:avLst/>
            </a:prstGeom>
            <a:noFill/>
            <a:ln>
              <a:solidFill>
                <a:srgbClr val="FA9D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069D35E-DD2C-4BDF-A159-109C18B0A069}"/>
              </a:ext>
            </a:extLst>
          </p:cNvPr>
          <p:cNvSpPr txBox="1"/>
          <p:nvPr/>
        </p:nvSpPr>
        <p:spPr>
          <a:xfrm>
            <a:off x="1143000" y="283905"/>
            <a:ext cx="906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Arial" panose="020B0604020202020204" pitchFamily="34" charset="0"/>
                <a:cs typeface="Arial" panose="020B0604020202020204" pitchFamily="34" charset="0"/>
              </a:rPr>
              <a:t>Talk about your hometown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Oval 1"/>
          <p:cNvSpPr/>
          <p:nvPr/>
        </p:nvSpPr>
        <p:spPr>
          <a:xfrm>
            <a:off x="3317240" y="2301240"/>
            <a:ext cx="416560" cy="4419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010"/>
          <a:stretch/>
        </p:blipFill>
        <p:spPr>
          <a:xfrm>
            <a:off x="7696200" y="868680"/>
            <a:ext cx="3714750" cy="44480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950" y="2133600"/>
            <a:ext cx="7212413" cy="2453021"/>
          </a:xfrm>
          <a:prstGeom prst="rect">
            <a:avLst/>
          </a:prstGeom>
        </p:spPr>
      </p:pic>
      <p:pic>
        <p:nvPicPr>
          <p:cNvPr id="13" name="Picture 12" descr="LOGO VPBOX MOI chuan_2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3107" y="0"/>
            <a:ext cx="1261260" cy="10156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384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3278222-D106-410F-BAA6-C4B554567DCA}"/>
              </a:ext>
            </a:extLst>
          </p:cNvPr>
          <p:cNvGrpSpPr/>
          <p:nvPr/>
        </p:nvGrpSpPr>
        <p:grpSpPr>
          <a:xfrm>
            <a:off x="318135" y="228600"/>
            <a:ext cx="640080" cy="640080"/>
            <a:chOff x="318135" y="337185"/>
            <a:chExt cx="640080" cy="64008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E1F7C8A-4887-4856-BBDD-B6176E1557FF}"/>
                </a:ext>
              </a:extLst>
            </p:cNvPr>
            <p:cNvSpPr/>
            <p:nvPr/>
          </p:nvSpPr>
          <p:spPr>
            <a:xfrm>
              <a:off x="361950" y="381000"/>
              <a:ext cx="552450" cy="552450"/>
            </a:xfrm>
            <a:prstGeom prst="ellipse">
              <a:avLst/>
            </a:prstGeom>
            <a:solidFill>
              <a:srgbClr val="FA9D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F04FEEA-9319-4A58-98A9-266A9105995C}"/>
                </a:ext>
              </a:extLst>
            </p:cNvPr>
            <p:cNvSpPr/>
            <p:nvPr/>
          </p:nvSpPr>
          <p:spPr>
            <a:xfrm>
              <a:off x="318135" y="337185"/>
              <a:ext cx="640080" cy="640080"/>
            </a:xfrm>
            <a:prstGeom prst="ellipse">
              <a:avLst/>
            </a:prstGeom>
            <a:noFill/>
            <a:ln>
              <a:solidFill>
                <a:srgbClr val="FA9D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069D35E-DD2C-4BDF-A159-109C18B0A069}"/>
              </a:ext>
            </a:extLst>
          </p:cNvPr>
          <p:cNvSpPr txBox="1"/>
          <p:nvPr/>
        </p:nvSpPr>
        <p:spPr>
          <a:xfrm>
            <a:off x="1143000" y="283905"/>
            <a:ext cx="906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Arial" panose="020B0604020202020204" pitchFamily="34" charset="0"/>
                <a:cs typeface="Arial" panose="020B0604020202020204" pitchFamily="34" charset="0"/>
              </a:rPr>
              <a:t>Talk about your hometown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Oval 1"/>
          <p:cNvSpPr/>
          <p:nvPr/>
        </p:nvSpPr>
        <p:spPr>
          <a:xfrm>
            <a:off x="3317240" y="2301240"/>
            <a:ext cx="416560" cy="4419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010"/>
          <a:stretch/>
        </p:blipFill>
        <p:spPr>
          <a:xfrm>
            <a:off x="7755206" y="1524000"/>
            <a:ext cx="3714750" cy="44480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1524000"/>
            <a:ext cx="6295341" cy="214111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58432" y="4438343"/>
            <a:ext cx="7438341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1.	What is the name of Tom’s hometown?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2.	What is Tom’s hometown famous for?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3.	What does Tom like to eat in his hometown?</a:t>
            </a:r>
          </a:p>
        </p:txBody>
      </p:sp>
      <p:pic>
        <p:nvPicPr>
          <p:cNvPr id="11" name="Picture 10" descr="LOGO VPBOX MOI chuan_2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3107" y="0"/>
            <a:ext cx="1261260" cy="10156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431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3278222-D106-410F-BAA6-C4B554567DCA}"/>
              </a:ext>
            </a:extLst>
          </p:cNvPr>
          <p:cNvGrpSpPr/>
          <p:nvPr/>
        </p:nvGrpSpPr>
        <p:grpSpPr>
          <a:xfrm>
            <a:off x="318135" y="228600"/>
            <a:ext cx="640080" cy="640080"/>
            <a:chOff x="318135" y="337185"/>
            <a:chExt cx="640080" cy="64008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E1F7C8A-4887-4856-BBDD-B6176E1557FF}"/>
                </a:ext>
              </a:extLst>
            </p:cNvPr>
            <p:cNvSpPr/>
            <p:nvPr/>
          </p:nvSpPr>
          <p:spPr>
            <a:xfrm>
              <a:off x="361950" y="381000"/>
              <a:ext cx="552450" cy="552450"/>
            </a:xfrm>
            <a:prstGeom prst="ellipse">
              <a:avLst/>
            </a:prstGeom>
            <a:solidFill>
              <a:srgbClr val="FA9D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F04FEEA-9319-4A58-98A9-266A9105995C}"/>
                </a:ext>
              </a:extLst>
            </p:cNvPr>
            <p:cNvSpPr/>
            <p:nvPr/>
          </p:nvSpPr>
          <p:spPr>
            <a:xfrm>
              <a:off x="318135" y="337185"/>
              <a:ext cx="640080" cy="640080"/>
            </a:xfrm>
            <a:prstGeom prst="ellipse">
              <a:avLst/>
            </a:prstGeom>
            <a:noFill/>
            <a:ln>
              <a:solidFill>
                <a:srgbClr val="FA9D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069D35E-DD2C-4BDF-A159-109C18B0A069}"/>
              </a:ext>
            </a:extLst>
          </p:cNvPr>
          <p:cNvSpPr txBox="1"/>
          <p:nvPr/>
        </p:nvSpPr>
        <p:spPr>
          <a:xfrm>
            <a:off x="1143000" y="283905"/>
            <a:ext cx="906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Arial" panose="020B0604020202020204" pitchFamily="34" charset="0"/>
                <a:cs typeface="Arial" panose="020B0604020202020204" pitchFamily="34" charset="0"/>
              </a:rPr>
              <a:t>Talk about your hometown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Oval 1"/>
          <p:cNvSpPr/>
          <p:nvPr/>
        </p:nvSpPr>
        <p:spPr>
          <a:xfrm>
            <a:off x="3317240" y="2301240"/>
            <a:ext cx="416560" cy="4419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010"/>
          <a:stretch/>
        </p:blipFill>
        <p:spPr>
          <a:xfrm>
            <a:off x="7755206" y="1524000"/>
            <a:ext cx="3714750" cy="44480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4629" y="1424385"/>
            <a:ext cx="7438341" cy="45243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dirty="0"/>
              <a:t>What is the name of Tom’s hometown?</a:t>
            </a:r>
            <a:endParaRPr lang="vi-VN" sz="2400" dirty="0"/>
          </a:p>
          <a:p>
            <a:pPr>
              <a:lnSpc>
                <a:spcPct val="150000"/>
              </a:lnSpc>
            </a:pPr>
            <a:endParaRPr lang="en-US" sz="2400" dirty="0"/>
          </a:p>
          <a:p>
            <a:pPr marL="457200" indent="-457200">
              <a:lnSpc>
                <a:spcPct val="150000"/>
              </a:lnSpc>
              <a:buAutoNum type="arabicPeriod" startAt="2"/>
            </a:pPr>
            <a:r>
              <a:rPr lang="en-US" sz="2400" dirty="0"/>
              <a:t>What is Tom’s hometown famous for?</a:t>
            </a:r>
            <a:endParaRPr lang="vi-VN" sz="2400" dirty="0"/>
          </a:p>
          <a:p>
            <a:pPr>
              <a:lnSpc>
                <a:spcPct val="150000"/>
              </a:lnSpc>
            </a:pPr>
            <a:endParaRPr lang="vi-VN" sz="2400" dirty="0"/>
          </a:p>
          <a:p>
            <a:pPr>
              <a:lnSpc>
                <a:spcPct val="150000"/>
              </a:lnSpc>
            </a:pPr>
            <a:endParaRPr lang="en-US" sz="2400" dirty="0"/>
          </a:p>
          <a:p>
            <a:pPr marL="457200" indent="-457200">
              <a:lnSpc>
                <a:spcPct val="150000"/>
              </a:lnSpc>
              <a:buAutoNum type="arabicPeriod" startAt="3"/>
            </a:pPr>
            <a:r>
              <a:rPr lang="en-US" sz="2400" dirty="0"/>
              <a:t>What do Tom like to eat in his hometown?</a:t>
            </a:r>
            <a:endParaRPr lang="vi-VN" sz="2400" dirty="0"/>
          </a:p>
          <a:p>
            <a:pPr>
              <a:lnSpc>
                <a:spcPct val="150000"/>
              </a:lnSpc>
            </a:pPr>
            <a:endParaRPr lang="vi-VN" sz="2400" dirty="0"/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423378" y="1954991"/>
            <a:ext cx="5427980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Tom’s hometown is Đà Nẵng.</a:t>
            </a:r>
            <a:endParaRPr lang="en-US" sz="2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1950" y="3050738"/>
            <a:ext cx="718058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 Nẵng is famous for Mỹ Khê Beach, the Golden Hand Bridge in Bà Nà Hills and others.</a:t>
            </a:r>
            <a:endParaRPr lang="en-US" sz="2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3378" y="4648200"/>
            <a:ext cx="7180580" cy="620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 likes Mì Quảng.</a:t>
            </a:r>
            <a:endParaRPr lang="en-US" sz="2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 descr="LOGO VPBOX MOI chuan_2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3107" y="0"/>
            <a:ext cx="1261260" cy="10156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566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3278222-D106-410F-BAA6-C4B554567DCA}"/>
              </a:ext>
            </a:extLst>
          </p:cNvPr>
          <p:cNvGrpSpPr/>
          <p:nvPr/>
        </p:nvGrpSpPr>
        <p:grpSpPr>
          <a:xfrm>
            <a:off x="318135" y="228600"/>
            <a:ext cx="640080" cy="640080"/>
            <a:chOff x="318135" y="337185"/>
            <a:chExt cx="640080" cy="64008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E1F7C8A-4887-4856-BBDD-B6176E1557FF}"/>
                </a:ext>
              </a:extLst>
            </p:cNvPr>
            <p:cNvSpPr/>
            <p:nvPr/>
          </p:nvSpPr>
          <p:spPr>
            <a:xfrm>
              <a:off x="361950" y="381000"/>
              <a:ext cx="552450" cy="552450"/>
            </a:xfrm>
            <a:prstGeom prst="ellipse">
              <a:avLst/>
            </a:prstGeom>
            <a:solidFill>
              <a:srgbClr val="FA9D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F04FEEA-9319-4A58-98A9-266A9105995C}"/>
                </a:ext>
              </a:extLst>
            </p:cNvPr>
            <p:cNvSpPr/>
            <p:nvPr/>
          </p:nvSpPr>
          <p:spPr>
            <a:xfrm>
              <a:off x="318135" y="337185"/>
              <a:ext cx="640080" cy="640080"/>
            </a:xfrm>
            <a:prstGeom prst="ellipse">
              <a:avLst/>
            </a:prstGeom>
            <a:noFill/>
            <a:ln>
              <a:solidFill>
                <a:srgbClr val="FA9D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069D35E-DD2C-4BDF-A159-109C18B0A069}"/>
              </a:ext>
            </a:extLst>
          </p:cNvPr>
          <p:cNvSpPr txBox="1"/>
          <p:nvPr/>
        </p:nvSpPr>
        <p:spPr>
          <a:xfrm>
            <a:off x="1143000" y="283905"/>
            <a:ext cx="906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Arial" panose="020B0604020202020204" pitchFamily="34" charset="0"/>
                <a:cs typeface="Arial" panose="020B0604020202020204" pitchFamily="34" charset="0"/>
              </a:rPr>
              <a:t>Talk about your hometown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Oval 1"/>
          <p:cNvSpPr/>
          <p:nvPr/>
        </p:nvSpPr>
        <p:spPr>
          <a:xfrm>
            <a:off x="3317240" y="2301240"/>
            <a:ext cx="416560" cy="4419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69" r="26594"/>
          <a:stretch/>
        </p:blipFill>
        <p:spPr bwMode="auto">
          <a:xfrm>
            <a:off x="6858000" y="1688432"/>
            <a:ext cx="427482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1905000" y="1295400"/>
            <a:ext cx="5105400" cy="3124200"/>
          </a:xfrm>
          <a:prstGeom prst="wedgeEllipseCallout">
            <a:avLst>
              <a:gd name="adj1" fmla="val 49866"/>
              <a:gd name="adj2" fmla="val 4760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name of your hometown?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it famous for?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Places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Foods and drinks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LOGO VPBOX MOI chuan_2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3107" y="0"/>
            <a:ext cx="1261260" cy="10156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5522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3278222-D106-410F-BAA6-C4B554567DCA}"/>
              </a:ext>
            </a:extLst>
          </p:cNvPr>
          <p:cNvGrpSpPr/>
          <p:nvPr/>
        </p:nvGrpSpPr>
        <p:grpSpPr>
          <a:xfrm>
            <a:off x="318135" y="228600"/>
            <a:ext cx="640080" cy="640080"/>
            <a:chOff x="318135" y="337185"/>
            <a:chExt cx="640080" cy="64008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E1F7C8A-4887-4856-BBDD-B6176E1557FF}"/>
                </a:ext>
              </a:extLst>
            </p:cNvPr>
            <p:cNvSpPr/>
            <p:nvPr/>
          </p:nvSpPr>
          <p:spPr>
            <a:xfrm>
              <a:off x="361950" y="381000"/>
              <a:ext cx="552450" cy="552450"/>
            </a:xfrm>
            <a:prstGeom prst="ellipse">
              <a:avLst/>
            </a:prstGeom>
            <a:solidFill>
              <a:srgbClr val="FA9D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F04FEEA-9319-4A58-98A9-266A9105995C}"/>
                </a:ext>
              </a:extLst>
            </p:cNvPr>
            <p:cNvSpPr/>
            <p:nvPr/>
          </p:nvSpPr>
          <p:spPr>
            <a:xfrm>
              <a:off x="318135" y="337185"/>
              <a:ext cx="640080" cy="640080"/>
            </a:xfrm>
            <a:prstGeom prst="ellipse">
              <a:avLst/>
            </a:prstGeom>
            <a:noFill/>
            <a:ln>
              <a:solidFill>
                <a:srgbClr val="FA9D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069D35E-DD2C-4BDF-A159-109C18B0A069}"/>
              </a:ext>
            </a:extLst>
          </p:cNvPr>
          <p:cNvSpPr txBox="1"/>
          <p:nvPr/>
        </p:nvSpPr>
        <p:spPr>
          <a:xfrm>
            <a:off x="1143000" y="283905"/>
            <a:ext cx="906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Arial" panose="020B0604020202020204" pitchFamily="34" charset="0"/>
                <a:cs typeface="Arial" panose="020B0604020202020204" pitchFamily="34" charset="0"/>
              </a:rPr>
              <a:t>Talk about your hometown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Oval 1"/>
          <p:cNvSpPr/>
          <p:nvPr/>
        </p:nvSpPr>
        <p:spPr>
          <a:xfrm>
            <a:off x="3317240" y="2301240"/>
            <a:ext cx="416560" cy="4419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Callout 4"/>
          <p:cNvSpPr/>
          <p:nvPr/>
        </p:nvSpPr>
        <p:spPr>
          <a:xfrm>
            <a:off x="520693" y="903093"/>
            <a:ext cx="5105400" cy="3124200"/>
          </a:xfrm>
          <a:prstGeom prst="wedgeEllipseCallout">
            <a:avLst>
              <a:gd name="adj1" fmla="val 49866"/>
              <a:gd name="adj2" fmla="val 4760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name of your hometown?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it famous for?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Places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Foods and drinks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LOGO VPBOX MOI chuan_2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3107" y="0"/>
            <a:ext cx="1261260" cy="1015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F6E5E1E-7ABD-ADBA-2B57-D747112CED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1408271"/>
            <a:ext cx="3181350" cy="22278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762771-E9AB-D548-AA35-438588BFE2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1" y="4220374"/>
            <a:ext cx="2895600" cy="24133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FB4E904-8F77-3DD0-E93D-77E36F99A0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4348" y="4220374"/>
            <a:ext cx="2895600" cy="24133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EC8D692-AD3E-C48F-831C-6A2553B747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4220374"/>
            <a:ext cx="3181350" cy="23835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76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317240" y="2301240"/>
            <a:ext cx="416560" cy="4419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Callout 4"/>
          <p:cNvSpPr/>
          <p:nvPr/>
        </p:nvSpPr>
        <p:spPr>
          <a:xfrm>
            <a:off x="76200" y="294968"/>
            <a:ext cx="6270441" cy="3124200"/>
          </a:xfrm>
          <a:prstGeom prst="wedgeEllipseCallout">
            <a:avLst>
              <a:gd name="adj1" fmla="val 51148"/>
              <a:gd name="adj2" fmla="val 6995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hometown is Doan Lap</a:t>
            </a:r>
          </a:p>
          <a:p>
            <a:pPr lvl="0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Doan Lap is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famous for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 Temple, Dong Xuyen Church, Boat race festival and Dam Market.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6E5E1E-7ABD-ADBA-2B57-D747112CED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1408271"/>
            <a:ext cx="3181350" cy="22278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762771-E9AB-D548-AA35-438588BFE2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1" y="4220374"/>
            <a:ext cx="2895600" cy="24133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FB4E904-8F77-3DD0-E93D-77E36F99A0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4348" y="4220374"/>
            <a:ext cx="2895600" cy="24133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EC8D692-AD3E-C48F-831C-6A2553B747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4220374"/>
            <a:ext cx="3181350" cy="23835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3918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871937" y="1869466"/>
            <a:ext cx="10591800" cy="2819400"/>
          </a:xfrm>
          <a:prstGeom prst="roundRec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A4EABD38-6AEB-41AC-B339-6B93F3189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837" y="2753329"/>
            <a:ext cx="102108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 Nội, Đà Nẵng and Hồ Chí Minh City are big and beautiful cities in Việt Nam.</a:t>
            </a:r>
            <a:endParaRPr 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A4EABD38-6AEB-41AC-B339-6B93F3189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027317"/>
            <a:ext cx="8026084" cy="749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VALUE</a:t>
            </a:r>
          </a:p>
        </p:txBody>
      </p:sp>
      <p:pic>
        <p:nvPicPr>
          <p:cNvPr id="5" name="Picture 4" descr="LOGO VPBOX MOI chuan_2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3107" y="0"/>
            <a:ext cx="1261260" cy="1015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"/>
            <a:ext cx="1752600" cy="17332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067" y="5391518"/>
            <a:ext cx="3124200" cy="139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63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umber 1">
            <a:hlinkClick r:id="rId3" action="ppaction://hlinksldjump"/>
          </p:cNvPr>
          <p:cNvSpPr/>
          <p:nvPr/>
        </p:nvSpPr>
        <p:spPr>
          <a:xfrm>
            <a:off x="263352" y="216023"/>
            <a:ext cx="3470448" cy="303720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" name="Number 2"/>
          <p:cNvSpPr/>
          <p:nvPr/>
        </p:nvSpPr>
        <p:spPr>
          <a:xfrm>
            <a:off x="3721704" y="232186"/>
            <a:ext cx="3593495" cy="303720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" name="Number 4"/>
          <p:cNvSpPr/>
          <p:nvPr/>
        </p:nvSpPr>
        <p:spPr>
          <a:xfrm>
            <a:off x="273274" y="3266092"/>
            <a:ext cx="3448430" cy="3037201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7" name="Number 5"/>
          <p:cNvSpPr/>
          <p:nvPr/>
        </p:nvSpPr>
        <p:spPr>
          <a:xfrm>
            <a:off x="3721703" y="3282255"/>
            <a:ext cx="3593495" cy="302103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1" name="Freeform 10"/>
          <p:cNvSpPr>
            <a:spLocks noChangeAspect="1"/>
          </p:cNvSpPr>
          <p:nvPr/>
        </p:nvSpPr>
        <p:spPr>
          <a:xfrm rot="377121">
            <a:off x="6767350" y="1574545"/>
            <a:ext cx="5268403" cy="3077312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90851" y="109797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44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571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144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altLang="ko-KR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US" altLang="ko-KR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BREAK THE BRICKS</a:t>
            </a:r>
            <a:endParaRPr lang="ko-KR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 descr="LOGO VPBOX MOI chuan_2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3107" y="0"/>
            <a:ext cx="1261260" cy="10156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918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3CEFAB6-2B09-4599-AC4B-CF86B55FE5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7" t="6179" r="4279" b="8193"/>
          <a:stretch/>
        </p:blipFill>
        <p:spPr>
          <a:xfrm>
            <a:off x="1296629" y="228600"/>
            <a:ext cx="9598741" cy="594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B5127C35-45FF-4832-A078-F72486D4A9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29" y="412163"/>
            <a:ext cx="1066800" cy="953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1BE1D4C-086F-4381-80D6-354B1B60C770}"/>
              </a:ext>
            </a:extLst>
          </p:cNvPr>
          <p:cNvSpPr/>
          <p:nvPr/>
        </p:nvSpPr>
        <p:spPr>
          <a:xfrm>
            <a:off x="4706938" y="1317625"/>
            <a:ext cx="5573712" cy="423863"/>
          </a:xfrm>
          <a:prstGeom prst="roundRect">
            <a:avLst>
              <a:gd name="adj" fmla="val 25138"/>
            </a:avLst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… Day … Month …. Date … Year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1C92D6-5DD9-4223-92CE-BAD014DC3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0700" y="1836738"/>
            <a:ext cx="65405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Unit </a:t>
            </a: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Place and Directions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Learn more</a:t>
            </a: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DA1C8972-B7EC-4C84-9A2B-FFFDC97658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172838"/>
            <a:ext cx="6107114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sz="2800" b="1" dirty="0">
                <a:solidFill>
                  <a:srgbClr val="FF0000"/>
                </a:solidFill>
                <a:latin typeface="Arial" pitchFamily="34" charset="0"/>
              </a:rPr>
              <a:t>Vocabulary</a:t>
            </a:r>
          </a:p>
          <a:p>
            <a:pPr marL="457200" indent="-457200">
              <a:buFontTx/>
              <a:buChar char="-"/>
              <a:defRPr/>
            </a:pPr>
            <a:r>
              <a:rPr lang="vi-VN" sz="2800" dirty="0"/>
              <a:t>Sword Lake, Temple of Literature, Phở, Hủ tiếu, Independence Palace, Bến Thành market</a:t>
            </a:r>
            <a:endParaRPr lang="en-US" sz="2800" dirty="0">
              <a:latin typeface="Arial" panose="020B0604020202020204" pitchFamily="34" charset="0"/>
            </a:endParaRPr>
          </a:p>
        </p:txBody>
      </p:sp>
      <p:pic>
        <p:nvPicPr>
          <p:cNvPr id="11" name="Picture 10" descr="LOGO VPBOX MOI chuan_2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3107" y="0"/>
            <a:ext cx="1261260" cy="10156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881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0" y="228600"/>
            <a:ext cx="34422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WRAP UP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5" name="Picture 4" descr="LOGO VPBOX MOI chuan_2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3107" y="0"/>
            <a:ext cx="1261260" cy="1015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013" y="1524000"/>
            <a:ext cx="4999823" cy="34680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r="1824"/>
          <a:stretch/>
        </p:blipFill>
        <p:spPr>
          <a:xfrm>
            <a:off x="5863398" y="2590800"/>
            <a:ext cx="5871402" cy="384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13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207875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43" name="Group 1"/>
          <p:cNvGrpSpPr>
            <a:grpSpLocks/>
          </p:cNvGrpSpPr>
          <p:nvPr/>
        </p:nvGrpSpPr>
        <p:grpSpPr bwMode="auto">
          <a:xfrm>
            <a:off x="3236913" y="649288"/>
            <a:ext cx="7864475" cy="5481637"/>
            <a:chOff x="2503432" y="1580346"/>
            <a:chExt cx="5899867" cy="5480971"/>
          </a:xfrm>
        </p:grpSpPr>
        <p:sp>
          <p:nvSpPr>
            <p:cNvPr id="87045" name="TextBox 2"/>
            <p:cNvSpPr txBox="1">
              <a:spLocks noChangeArrowheads="1"/>
            </p:cNvSpPr>
            <p:nvPr/>
          </p:nvSpPr>
          <p:spPr bwMode="auto">
            <a:xfrm>
              <a:off x="2503432" y="1580346"/>
              <a:ext cx="5899867" cy="912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r" defTabSz="1219200">
                <a:defRPr/>
              </a:pPr>
              <a:r>
                <a:rPr lang="en-US" altLang="en-US" sz="2665" b="1" dirty="0">
                  <a:solidFill>
                    <a:srgbClr val="0000FF"/>
                  </a:solidFill>
                  <a:latin typeface="Arial" panose="020B0604020202020204" pitchFamily="34" charset="0"/>
                </a:rPr>
                <a:t>CÔNG TY CỔ PHẦN PHÁT TRIỂN GIÁO DỤC </a:t>
              </a:r>
            </a:p>
            <a:p>
              <a:pPr algn="r" defTabSz="1219200">
                <a:defRPr/>
              </a:pPr>
              <a:r>
                <a:rPr lang="en-US" altLang="en-US" sz="2665" b="1" dirty="0">
                  <a:solidFill>
                    <a:srgbClr val="0000FF"/>
                  </a:solidFill>
                  <a:latin typeface="Arial" panose="020B0604020202020204" pitchFamily="34" charset="0"/>
                </a:rPr>
                <a:t>VIỆT NAM VPBOX</a:t>
              </a:r>
              <a:r>
                <a:rPr lang="en-US" altLang="en-US" sz="1865" b="1" dirty="0">
                  <a:solidFill>
                    <a:srgbClr val="00B050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819028" y="2835905"/>
              <a:ext cx="5584271" cy="42254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defTabSz="1219200">
                <a:defRPr/>
              </a:pPr>
              <a:r>
                <a:rPr lang="en-US" sz="2400" b="1" dirty="0" err="1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</a:t>
              </a:r>
              <a:r>
                <a:rPr lang="en-US" sz="2400" b="1" dirty="0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Nội</a:t>
              </a:r>
              <a:endParaRPr lang="en-US" sz="24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 defTabSz="1219200">
                <a:defRPr/>
              </a:pPr>
              <a:r>
                <a:rPr lang="en-US" sz="1865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Tầng</a:t>
              </a:r>
              <a:r>
                <a:rPr lang="en-US" sz="186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2, </a:t>
              </a:r>
              <a:r>
                <a:rPr lang="en-US" sz="1865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Nhà</a:t>
              </a:r>
              <a:r>
                <a:rPr lang="en-US" sz="186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A, </a:t>
              </a:r>
              <a:r>
                <a:rPr lang="en-US" sz="1865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Nhà</a:t>
              </a:r>
              <a:r>
                <a:rPr lang="en-US" sz="186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865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Khách</a:t>
              </a:r>
              <a:r>
                <a:rPr lang="en-US" sz="186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La </a:t>
              </a:r>
              <a:r>
                <a:rPr lang="en-US" sz="1865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186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1865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186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226 </a:t>
              </a:r>
              <a:r>
                <a:rPr lang="en-US" sz="1865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Vạn</a:t>
              </a:r>
              <a:r>
                <a:rPr lang="en-US" sz="186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865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Phúc</a:t>
              </a:r>
              <a:r>
                <a:rPr lang="en-US" sz="186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1865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P.Liễu</a:t>
              </a:r>
              <a:r>
                <a:rPr lang="en-US" sz="186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865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Giai</a:t>
              </a:r>
              <a:r>
                <a:rPr lang="en-US" sz="186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</a:p>
            <a:p>
              <a:pPr algn="r" defTabSz="1219200">
                <a:defRPr/>
              </a:pPr>
              <a:r>
                <a:rPr lang="en-US" sz="1865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Quận</a:t>
              </a:r>
              <a:r>
                <a:rPr lang="en-US" sz="186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Ba </a:t>
              </a:r>
              <a:r>
                <a:rPr lang="en-US" sz="1865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Đình</a:t>
              </a:r>
              <a:r>
                <a:rPr lang="en-US" sz="186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1865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</a:t>
              </a:r>
              <a:r>
                <a:rPr lang="en-US" sz="186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865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Nội</a:t>
              </a:r>
              <a:r>
                <a:rPr lang="en-US" sz="186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algn="r" defTabSz="1219200">
                <a:defRPr/>
              </a:pPr>
              <a:r>
                <a:rPr lang="en-US" sz="186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ĐT: (024) 3 3793 2405</a:t>
              </a:r>
            </a:p>
            <a:p>
              <a:pPr algn="r" defTabSz="1219200">
                <a:lnSpc>
                  <a:spcPct val="120000"/>
                </a:lnSpc>
                <a:defRPr/>
              </a:pPr>
              <a:r>
                <a:rPr lang="en-US" sz="1865" u="sng" dirty="0">
                  <a:solidFill>
                    <a:srgbClr val="70AD47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/>
                </a:rPr>
                <a:t>phonics.hanoi@vpbox.edu.vn</a:t>
              </a:r>
              <a:endParaRPr lang="en-US" sz="1865" u="sng" dirty="0">
                <a:solidFill>
                  <a:srgbClr val="70AD4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 defTabSz="1219200">
                <a:lnSpc>
                  <a:spcPct val="120000"/>
                </a:lnSpc>
                <a:defRPr/>
              </a:pPr>
              <a:endParaRPr lang="en-US" sz="1865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 defTabSz="1219200">
                <a:defRPr/>
              </a:pPr>
              <a:r>
                <a:rPr lang="en-US" sz="2400" b="1" dirty="0" err="1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2400" b="1" dirty="0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Phố</a:t>
              </a:r>
              <a:r>
                <a:rPr lang="en-US" sz="2400" b="1" dirty="0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Hồ</a:t>
              </a:r>
              <a:r>
                <a:rPr lang="en-US" sz="2400" b="1" dirty="0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Chí</a:t>
              </a:r>
              <a:r>
                <a:rPr lang="en-US" sz="2400" b="1" dirty="0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Minh</a:t>
              </a:r>
            </a:p>
            <a:p>
              <a:pPr algn="r" defTabSz="1219200">
                <a:defRPr/>
              </a:pPr>
              <a:r>
                <a:rPr lang="en-US" sz="1865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186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270A, </a:t>
              </a:r>
              <a:r>
                <a:rPr lang="en-US" sz="1865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Lý</a:t>
              </a:r>
              <a:r>
                <a:rPr lang="en-US" sz="186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865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Thường</a:t>
              </a:r>
              <a:r>
                <a:rPr lang="en-US" sz="186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865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Kiệt</a:t>
              </a:r>
              <a:r>
                <a:rPr lang="en-US" sz="186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P.14, </a:t>
              </a:r>
              <a:r>
                <a:rPr lang="en-US" sz="1865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Quận</a:t>
              </a:r>
              <a:r>
                <a:rPr lang="en-US" sz="186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10.</a:t>
              </a:r>
            </a:p>
            <a:p>
              <a:pPr algn="r" defTabSz="1219200">
                <a:defRPr/>
              </a:pPr>
              <a:r>
                <a:rPr lang="en-US" sz="186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ĐT: (028)  3 820 5934</a:t>
              </a:r>
            </a:p>
            <a:p>
              <a:pPr algn="r" defTabSz="1219200">
                <a:defRPr/>
              </a:pPr>
              <a:r>
                <a:rPr lang="en-US" sz="1865" u="sng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5"/>
                </a:rPr>
                <a:t>phonics.hcm@vpbox.edu.vn</a:t>
              </a:r>
              <a:br>
                <a:rPr lang="en-US" sz="1865" u="sng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US" sz="1865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 defTabSz="1219200">
                <a:defRPr/>
              </a:pPr>
              <a:r>
                <a:rPr lang="en-US" sz="2265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hlinkClick r:id="rId6"/>
                </a:rPr>
                <a:t>www.vpbox.edu.vn</a:t>
              </a:r>
              <a:endParaRPr lang="en-US" sz="226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r" defTabSz="1219200">
                <a:defRPr/>
              </a:pPr>
              <a:r>
                <a:rPr lang="en-US" sz="2265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hlinkClick r:id="rId7"/>
                </a:rPr>
                <a:t>https://phonics-smart.edu.vn</a:t>
              </a:r>
              <a:r>
                <a:rPr lang="en-US" sz="2265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</a:p>
          </p:txBody>
        </p:sp>
      </p:grpSp>
      <p:pic>
        <p:nvPicPr>
          <p:cNvPr id="61444" name="Picture 6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33338"/>
            <a:ext cx="2684463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5172525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1728" r="12647"/>
          <a:stretch/>
        </p:blipFill>
        <p:spPr>
          <a:xfrm>
            <a:off x="451119" y="233371"/>
            <a:ext cx="7573292" cy="5893431"/>
          </a:xfrm>
          <a:prstGeom prst="rect">
            <a:avLst/>
          </a:prstGeom>
        </p:spPr>
      </p:pic>
      <p:pic>
        <p:nvPicPr>
          <p:cNvPr id="16" name="Picture 1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648" y="1552779"/>
            <a:ext cx="990600" cy="990600"/>
          </a:xfrm>
          <a:prstGeom prst="rect">
            <a:avLst/>
          </a:prstGeom>
        </p:spPr>
      </p:pic>
      <p:sp>
        <p:nvSpPr>
          <p:cNvPr id="18" name="Number 2"/>
          <p:cNvSpPr/>
          <p:nvPr/>
        </p:nvSpPr>
        <p:spPr>
          <a:xfrm>
            <a:off x="4114800" y="233372"/>
            <a:ext cx="4038600" cy="303720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9" name="Number 4"/>
          <p:cNvSpPr/>
          <p:nvPr/>
        </p:nvSpPr>
        <p:spPr>
          <a:xfrm>
            <a:off x="314722" y="3257708"/>
            <a:ext cx="3876278" cy="2919264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0" name="Number 5"/>
          <p:cNvSpPr/>
          <p:nvPr/>
        </p:nvSpPr>
        <p:spPr>
          <a:xfrm>
            <a:off x="4114800" y="3257707"/>
            <a:ext cx="4048522" cy="291926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21" name="Picture 20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648" y="2637722"/>
            <a:ext cx="990600" cy="990600"/>
          </a:xfrm>
          <a:prstGeom prst="rect">
            <a:avLst/>
          </a:prstGeom>
        </p:spPr>
      </p:pic>
      <p:pic>
        <p:nvPicPr>
          <p:cNvPr id="22" name="Picture 2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648" y="3785494"/>
            <a:ext cx="990600" cy="990600"/>
          </a:xfrm>
          <a:prstGeom prst="rect">
            <a:avLst/>
          </a:prstGeom>
        </p:spPr>
      </p:pic>
      <p:pic>
        <p:nvPicPr>
          <p:cNvPr id="23" name="Picture 22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648" y="4933266"/>
            <a:ext cx="990600" cy="990600"/>
          </a:xfrm>
          <a:prstGeom prst="rect">
            <a:avLst/>
          </a:prstGeom>
        </p:spPr>
      </p:pic>
      <p:sp>
        <p:nvSpPr>
          <p:cNvPr id="24" name="Number 5"/>
          <p:cNvSpPr/>
          <p:nvPr/>
        </p:nvSpPr>
        <p:spPr>
          <a:xfrm>
            <a:off x="304800" y="233372"/>
            <a:ext cx="3876278" cy="303720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874539" y="1724913"/>
            <a:ext cx="11031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66"/>
                </a:solidFill>
              </a:rPr>
              <a:t>Phở</a:t>
            </a:r>
            <a:endParaRPr lang="en-US" sz="3600" b="1" dirty="0">
              <a:solidFill>
                <a:srgbClr val="FF0066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885607" y="2809856"/>
            <a:ext cx="14157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66"/>
                </a:solidFill>
              </a:rPr>
              <a:t>North</a:t>
            </a:r>
            <a:endParaRPr lang="en-US" sz="3600" b="1" dirty="0">
              <a:solidFill>
                <a:srgbClr val="FF0066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860626" y="3957628"/>
            <a:ext cx="2005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66"/>
                </a:solidFill>
              </a:rPr>
              <a:t>Bún chả</a:t>
            </a:r>
            <a:endParaRPr lang="en-US" sz="3600" b="1" dirty="0">
              <a:solidFill>
                <a:srgbClr val="FF0066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919649" y="5105400"/>
            <a:ext cx="1082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>
                <a:solidFill>
                  <a:srgbClr val="FF0066"/>
                </a:solidFill>
              </a:rPr>
              <a:t>four</a:t>
            </a:r>
            <a:endParaRPr lang="en-US" sz="3600" b="1" dirty="0">
              <a:solidFill>
                <a:srgbClr val="FF0066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009691" y="515586"/>
            <a:ext cx="18085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b="1">
                <a:solidFill>
                  <a:schemeClr val="accent6">
                    <a:lumMod val="75000"/>
                  </a:schemeClr>
                </a:solidFill>
              </a:rPr>
              <a:t>Hà Nội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9" name="Right Arrow 28">
            <a:hlinkClick r:id="rId8" action="ppaction://hlinksldjump"/>
          </p:cNvPr>
          <p:cNvSpPr/>
          <p:nvPr/>
        </p:nvSpPr>
        <p:spPr>
          <a:xfrm>
            <a:off x="11125200" y="6324600"/>
            <a:ext cx="1043461" cy="5334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1893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4" grpId="0" animBg="1"/>
      <p:bldP spid="15" grpId="0"/>
      <p:bldP spid="25" grpId="0"/>
      <p:bldP spid="26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57200" y="1295400"/>
            <a:ext cx="838200" cy="762000"/>
          </a:xfrm>
          <a:prstGeom prst="ellipse">
            <a:avLst/>
          </a:prstGeom>
          <a:solidFill>
            <a:srgbClr val="FF0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447800" y="685800"/>
            <a:ext cx="5301342" cy="1371471"/>
          </a:xfrm>
          <a:prstGeom prst="roundRect">
            <a:avLst/>
          </a:prstGeom>
          <a:solidFill>
            <a:schemeClr val="bg1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E2005B"/>
                </a:solidFill>
              </a:rPr>
              <a:t>What dish is it?</a:t>
            </a:r>
            <a:endParaRPr lang="en-US" sz="4000" b="1" dirty="0">
              <a:solidFill>
                <a:srgbClr val="E2005B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191000" y="5715000"/>
            <a:ext cx="762000" cy="762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/>
              <a:t>P</a:t>
            </a:r>
            <a:endParaRPr lang="en-US" sz="44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5029200" y="5715000"/>
            <a:ext cx="762000" cy="762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889171" y="5715000"/>
            <a:ext cx="762000" cy="762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029200" y="5715000"/>
            <a:ext cx="762000" cy="762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/>
              <a:t>H</a:t>
            </a:r>
            <a:endParaRPr lang="en-US" sz="44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5889171" y="5715000"/>
            <a:ext cx="762000" cy="762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/>
              <a:t>Ở</a:t>
            </a:r>
            <a:endParaRPr lang="en-US" sz="4400" b="1" dirty="0"/>
          </a:p>
        </p:txBody>
      </p:sp>
      <p:sp>
        <p:nvSpPr>
          <p:cNvPr id="13" name="Right Arrow 12">
            <a:hlinkClick r:id="rId2" action="ppaction://hlinksldjump"/>
          </p:cNvPr>
          <p:cNvSpPr/>
          <p:nvPr/>
        </p:nvSpPr>
        <p:spPr>
          <a:xfrm rot="10800000">
            <a:off x="11239629" y="6324599"/>
            <a:ext cx="837942" cy="52614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ách nấu phở bò Nam Định chuẩn vị, thơm ngon như hàng quá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835" y="2286000"/>
            <a:ext cx="5502729" cy="320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6737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33400" y="1066800"/>
            <a:ext cx="838200" cy="762000"/>
          </a:xfrm>
          <a:prstGeom prst="ellipse">
            <a:avLst/>
          </a:prstGeom>
          <a:solidFill>
            <a:srgbClr val="FF0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447800" y="762000"/>
            <a:ext cx="10210800" cy="1371600"/>
          </a:xfrm>
          <a:prstGeom prst="roundRect">
            <a:avLst/>
          </a:prstGeom>
          <a:solidFill>
            <a:schemeClr val="bg1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E2005B"/>
                </a:solidFill>
              </a:rPr>
              <a:t>The South and the _____ of Việt Nam.</a:t>
            </a:r>
            <a:endParaRPr lang="en-US" sz="4000" b="1" dirty="0">
              <a:solidFill>
                <a:srgbClr val="E2005B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650346" y="4336143"/>
            <a:ext cx="762000" cy="762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/>
              <a:t>N</a:t>
            </a:r>
            <a:endParaRPr lang="en-US" sz="44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4488546" y="4336143"/>
            <a:ext cx="762000" cy="762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348517" y="4336143"/>
            <a:ext cx="762000" cy="762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208488" y="4336143"/>
            <a:ext cx="762000" cy="762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7068459" y="4343400"/>
            <a:ext cx="762000" cy="762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497616" y="4351658"/>
            <a:ext cx="762000" cy="762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O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363031" y="4351658"/>
            <a:ext cx="762000" cy="762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/>
              <a:t>R</a:t>
            </a:r>
            <a:endParaRPr lang="en-US" sz="44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6201231" y="4351658"/>
            <a:ext cx="762000" cy="762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/>
              <a:t>T</a:t>
            </a:r>
            <a:endParaRPr lang="en-US" sz="44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068459" y="4340772"/>
            <a:ext cx="762000" cy="762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/>
              <a:t>H</a:t>
            </a:r>
            <a:endParaRPr lang="en-US" sz="4400" b="1" dirty="0"/>
          </a:p>
        </p:txBody>
      </p:sp>
      <p:sp>
        <p:nvSpPr>
          <p:cNvPr id="18" name="Right Arrow 17">
            <a:hlinkClick r:id="rId2" action="ppaction://hlinksldjump"/>
          </p:cNvPr>
          <p:cNvSpPr/>
          <p:nvPr/>
        </p:nvSpPr>
        <p:spPr>
          <a:xfrm rot="10800000">
            <a:off x="11239629" y="6324599"/>
            <a:ext cx="837942" cy="52614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8156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816332" y="5715000"/>
            <a:ext cx="762000" cy="762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8080741" y="5715000"/>
            <a:ext cx="762000" cy="762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369246" y="5690733"/>
            <a:ext cx="762000" cy="762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4675213" y="5715000"/>
            <a:ext cx="762000" cy="762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7213369" y="5703207"/>
            <a:ext cx="762000" cy="762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/>
          </a:p>
        </p:txBody>
      </p:sp>
      <p:sp>
        <p:nvSpPr>
          <p:cNvPr id="2" name="Oval 1"/>
          <p:cNvSpPr/>
          <p:nvPr/>
        </p:nvSpPr>
        <p:spPr>
          <a:xfrm>
            <a:off x="533400" y="1066800"/>
            <a:ext cx="838200" cy="762000"/>
          </a:xfrm>
          <a:prstGeom prst="ellipse">
            <a:avLst/>
          </a:prstGeom>
          <a:solidFill>
            <a:srgbClr val="FF0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510398" y="685800"/>
            <a:ext cx="5119002" cy="1143000"/>
          </a:xfrm>
          <a:prstGeom prst="roundRect">
            <a:avLst/>
          </a:prstGeom>
          <a:solidFill>
            <a:schemeClr val="bg1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E2005B"/>
                </a:solidFill>
              </a:rPr>
              <a:t>What dish is it?</a:t>
            </a:r>
            <a:endParaRPr lang="en-US" sz="3600" b="1" dirty="0">
              <a:solidFill>
                <a:srgbClr val="E2005B"/>
              </a:solidFill>
            </a:endParaRPr>
          </a:p>
        </p:txBody>
      </p:sp>
      <p:sp>
        <p:nvSpPr>
          <p:cNvPr id="19" name="Right Arrow 18">
            <a:hlinkClick r:id="rId2" action="ppaction://hlinksldjump"/>
          </p:cNvPr>
          <p:cNvSpPr/>
          <p:nvPr/>
        </p:nvSpPr>
        <p:spPr>
          <a:xfrm rot="10800000">
            <a:off x="11125200" y="6312807"/>
            <a:ext cx="837942" cy="52614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3816332" y="5698571"/>
            <a:ext cx="762000" cy="762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/>
              <a:t>Ú</a:t>
            </a:r>
            <a:endParaRPr lang="en-US" sz="4400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8080741" y="5698571"/>
            <a:ext cx="762000" cy="762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/>
              <a:t>Ả</a:t>
            </a:r>
            <a:endParaRPr lang="en-US" sz="4400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2975844" y="5715000"/>
            <a:ext cx="762000" cy="762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/>
              <a:t>B</a:t>
            </a:r>
            <a:endParaRPr lang="en-US" sz="4400" b="1" dirty="0"/>
          </a:p>
        </p:txBody>
      </p:sp>
      <p:sp>
        <p:nvSpPr>
          <p:cNvPr id="23" name="Rounded Rectangle 22"/>
          <p:cNvSpPr/>
          <p:nvPr/>
        </p:nvSpPr>
        <p:spPr>
          <a:xfrm>
            <a:off x="6369246" y="5674304"/>
            <a:ext cx="762000" cy="762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/>
              <a:t>C</a:t>
            </a:r>
            <a:endParaRPr lang="en-US" sz="4400" b="1" dirty="0"/>
          </a:p>
        </p:txBody>
      </p:sp>
      <p:sp>
        <p:nvSpPr>
          <p:cNvPr id="24" name="Rounded Rectangle 23"/>
          <p:cNvSpPr/>
          <p:nvPr/>
        </p:nvSpPr>
        <p:spPr>
          <a:xfrm>
            <a:off x="4675213" y="5698571"/>
            <a:ext cx="762000" cy="762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213369" y="5686778"/>
            <a:ext cx="762000" cy="762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/>
              <a:t>H</a:t>
            </a:r>
            <a:endParaRPr lang="en-US" sz="4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700" y="2133600"/>
            <a:ext cx="4586669" cy="325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2233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09600" y="1143000"/>
            <a:ext cx="838200" cy="762000"/>
          </a:xfrm>
          <a:prstGeom prst="ellipse">
            <a:avLst/>
          </a:prstGeom>
          <a:solidFill>
            <a:srgbClr val="FF0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631946" y="762000"/>
            <a:ext cx="10210800" cy="1905000"/>
          </a:xfrm>
          <a:prstGeom prst="roundRect">
            <a:avLst/>
          </a:prstGeom>
          <a:solidFill>
            <a:schemeClr val="bg1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E2005B"/>
                </a:solidFill>
              </a:rPr>
              <a:t>How many seasons are there in the North of Việt Nam?</a:t>
            </a:r>
            <a:endParaRPr lang="en-US" sz="4000" b="1" dirty="0">
              <a:solidFill>
                <a:srgbClr val="E2005B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415581" y="4267200"/>
            <a:ext cx="762000" cy="762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384675" y="4291263"/>
            <a:ext cx="762000" cy="762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423790" y="4267200"/>
            <a:ext cx="762000" cy="762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O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400800" y="4283242"/>
            <a:ext cx="762000" cy="762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/>
              <a:t>U</a:t>
            </a:r>
            <a:endParaRPr lang="en-US" sz="4400" b="1" dirty="0"/>
          </a:p>
        </p:txBody>
      </p:sp>
      <p:sp>
        <p:nvSpPr>
          <p:cNvPr id="19" name="Right Arrow 18">
            <a:hlinkClick r:id="rId2" action="ppaction://hlinksldjump"/>
          </p:cNvPr>
          <p:cNvSpPr/>
          <p:nvPr/>
        </p:nvSpPr>
        <p:spPr>
          <a:xfrm rot="10800000">
            <a:off x="11239629" y="6324599"/>
            <a:ext cx="837942" cy="52614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4558485" y="4267200"/>
            <a:ext cx="762000" cy="762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/>
              <a:t>F</a:t>
            </a:r>
            <a:endParaRPr lang="en-US" sz="4400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7329685" y="4291263"/>
            <a:ext cx="762000" cy="762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7329685" y="4283242"/>
            <a:ext cx="762000" cy="762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/>
              <a:t>R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8277991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9" grpId="0" animBg="1"/>
      <p:bldP spid="11" grpId="0" animBg="1"/>
      <p:bldP spid="20" grpId="0" animBg="1"/>
      <p:bldP spid="2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16126"/>
          <a:stretch/>
        </p:blipFill>
        <p:spPr>
          <a:xfrm>
            <a:off x="-44683" y="875742"/>
            <a:ext cx="12236683" cy="5040179"/>
          </a:xfrm>
          <a:prstGeom prst="rect">
            <a:avLst/>
          </a:prstGeom>
        </p:spPr>
      </p:pic>
      <p:sp>
        <p:nvSpPr>
          <p:cNvPr id="3" name="Snip Diagonal Corner Rectangle 2"/>
          <p:cNvSpPr/>
          <p:nvPr/>
        </p:nvSpPr>
        <p:spPr>
          <a:xfrm>
            <a:off x="197083" y="5185207"/>
            <a:ext cx="12039600" cy="1006417"/>
          </a:xfrm>
          <a:prstGeom prst="snip2Diag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78EC75-2B38-4162-BB62-8C09814BE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320142"/>
            <a:ext cx="8229600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fontAlgn="auto">
              <a:spcAft>
                <a:spcPts val="0"/>
              </a:spcAft>
              <a:tabLst/>
              <a:defRPr/>
            </a:pPr>
            <a:r>
              <a:rPr kumimoji="0" lang="en-US" b="1" i="0" u="none" strike="noStrike" cap="none" spc="0" normalizeH="0" baseline="0" noProof="0" dirty="0">
                <a:ln w="6600">
                  <a:noFill/>
                  <a:prstDash val="solid"/>
                </a:ln>
                <a:solidFill>
                  <a:schemeClr val="accent2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</a:rPr>
              <a:t>UNIT </a:t>
            </a:r>
            <a:r>
              <a:rPr lang="vi-VN" b="1" noProof="0" dirty="0">
                <a:ln w="6600">
                  <a:noFill/>
                  <a:prstDash val="solid"/>
                </a:ln>
                <a:solidFill>
                  <a:schemeClr val="accent2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5</a:t>
            </a:r>
            <a:r>
              <a:rPr kumimoji="0" lang="en-US" b="1" i="0" u="none" strike="noStrike" cap="none" spc="0" normalizeH="0" baseline="0" noProof="0" dirty="0">
                <a:ln w="6600">
                  <a:noFill/>
                  <a:prstDash val="solid"/>
                </a:ln>
                <a:solidFill>
                  <a:schemeClr val="accent2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</a:rPr>
              <a:t> – </a:t>
            </a:r>
            <a:r>
              <a:rPr kumimoji="0" lang="vi-VN" b="1" i="0" u="none" strike="noStrike" cap="none" spc="0" normalizeH="0" baseline="0" noProof="0" dirty="0">
                <a:ln w="6600">
                  <a:noFill/>
                  <a:prstDash val="solid"/>
                </a:ln>
                <a:solidFill>
                  <a:schemeClr val="accent2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</a:rPr>
              <a:t>Places and Directions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9249556" y="5383651"/>
            <a:ext cx="2232248" cy="609531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Learn more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32232"/>
            <a:ext cx="3105150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heme/theme1.xml><?xml version="1.0" encoding="utf-8"?>
<a:theme xmlns:a="http://schemas.openxmlformats.org/drawingml/2006/main" name="Office Theme">
  <a:themeElements>
    <a:clrScheme name="9Slide - 2019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 algn="l">
          <a:defRPr sz="1700"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" id="{7347C0DE-6F4D-42D3-B391-F84F14ECBC5A}" vid="{28287419-C97E-4917-87F0-2D8B560A61AE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977</TotalTime>
  <Words>1656</Words>
  <Application>Microsoft Office PowerPoint</Application>
  <PresentationFormat>Widescreen</PresentationFormat>
  <Paragraphs>243</Paragraphs>
  <Slides>32</Slides>
  <Notes>21</Notes>
  <HiddenSlides>0</HiddenSlides>
  <MMClips>5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44" baseType="lpstr">
      <vt:lpstr>#9Slide02 Noi dung dai</vt:lpstr>
      <vt:lpstr>#9Slide02 Tieu de dai</vt:lpstr>
      <vt:lpstr>Aptos</vt:lpstr>
      <vt:lpstr>Arial</vt:lpstr>
      <vt:lpstr>Calibri</vt:lpstr>
      <vt:lpstr>Calibri Light</vt:lpstr>
      <vt:lpstr>Comic Sans MS</vt:lpstr>
      <vt:lpstr>Lucida Calligraphy</vt:lpstr>
      <vt:lpstr>Times New Roman</vt:lpstr>
      <vt:lpstr>Office Theme</vt:lpstr>
      <vt:lpstr>1_Custom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UNIT 5 – Places and Directions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CHUYEN MON</dc:creator>
  <cp:keywords>9Slide</cp:keywords>
  <dc:description>9Slide.vn</dc:description>
  <cp:lastModifiedBy>xuyen le</cp:lastModifiedBy>
  <cp:revision>122</cp:revision>
  <dcterms:created xsi:type="dcterms:W3CDTF">2022-03-21T01:59:55Z</dcterms:created>
  <dcterms:modified xsi:type="dcterms:W3CDTF">2023-11-22T15:12:19Z</dcterms:modified>
  <cp:category>9Slide.vn</cp:category>
  <cp:contentStatus>9Slide</cp:contentStatus>
</cp:coreProperties>
</file>