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73" r:id="rId3"/>
    <p:sldId id="274" r:id="rId4"/>
    <p:sldId id="256" r:id="rId5"/>
    <p:sldId id="272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0A6"/>
    <a:srgbClr val="76B878"/>
    <a:srgbClr val="E0BAE4"/>
    <a:srgbClr val="FFCC00"/>
    <a:srgbClr val="E4E9B5"/>
    <a:srgbClr val="0000FF"/>
    <a:srgbClr val="F5F03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26959C5-1A90-4692-9640-BDCCC33E1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7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2D829-7AA7-4BDA-AD5F-BE580F4A4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E240-CDB4-40FA-99CE-D50E42096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53BD-CE85-49BF-A3BD-8BC206351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1B735-C494-435E-B1C9-C79B0D441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8CE5-2992-4F66-AB8D-E72FB97A9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88BB0-79B6-43EC-B4C1-C5064D3D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EF69C-BF2B-424C-9203-DFE2581C1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1562E-2085-4731-9B53-48EBA7B4B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47A3-73C8-4F7F-8D63-928B2463F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CB6B-9C31-4075-96D0-EA4545697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DBFD0-9ECA-43A4-ABC3-C26149B6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6411A33-61E2-45BD-BE0A-14149F2F9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8E4C555-77CE-48E6-95CE-3955C4E3E3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2" descr="blumen-pflanzen13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TOÁN 4</a:t>
            </a:r>
          </a:p>
        </p:txBody>
      </p:sp>
      <p:sp>
        <p:nvSpPr>
          <p:cNvPr id="2053" name="WordArt 9"/>
          <p:cNvSpPr>
            <a:spLocks noChangeArrowheads="1" noChangeShapeType="1" noTextEdit="1"/>
          </p:cNvSpPr>
          <p:nvPr/>
        </p:nvSpPr>
        <p:spPr bwMode="auto">
          <a:xfrm>
            <a:off x="609600" y="2667000"/>
            <a:ext cx="8153400" cy="2362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DIỆN TÍCH HÌNH THOI</a:t>
            </a:r>
          </a:p>
        </p:txBody>
      </p:sp>
      <p:pic>
        <p:nvPicPr>
          <p:cNvPr id="2054" name="Picture 10" descr="247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3340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CB007DA-6C25-4E07-93B1-6CDB6660DB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257800" y="2438400"/>
            <a:ext cx="2667000" cy="1371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4582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1.Trong các hình dưới đây hình nào là hình thoi? Hình nào là hình chữ nhật?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2438400"/>
            <a:ext cx="2743200" cy="1524000"/>
          </a:xfrm>
          <a:prstGeom prst="flowChartDecision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28194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thoi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 rot="10800000">
            <a:off x="6019800" y="4419600"/>
            <a:ext cx="1524000" cy="1219200"/>
          </a:xfrm>
          <a:prstGeom prst="flowChartManualOperation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3581400" y="4038600"/>
            <a:ext cx="1905000" cy="2133600"/>
          </a:xfrm>
          <a:prstGeom prst="flowChartDecision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838200" y="4572000"/>
            <a:ext cx="2133600" cy="990600"/>
          </a:xfrm>
          <a:prstGeom prst="flowChartInputOutpu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657600" y="48006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Hình thoi</a:t>
            </a:r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2667000" y="2286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KHỞI ĐỘNG: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  <p:bldP spid="24581" grpId="0"/>
      <p:bldP spid="24583" grpId="0" animBg="1"/>
      <p:bldP spid="24584" grpId="0" animBg="1"/>
      <p:bldP spid="24585" grpId="0" animBg="1"/>
      <p:bldP spid="245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7C9C7BB-4FF7-468B-96BC-A915E4BA2E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2057400" y="2743200"/>
            <a:ext cx="4343400" cy="2133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002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114800" y="4800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553200" y="3429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114800" y="2209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077200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2. Hãy đặt tên và kẻ hai đường chéo cho hình thoi sau: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133600" y="3810000"/>
            <a:ext cx="41910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211638" y="2743200"/>
            <a:ext cx="20637" cy="2098675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3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  <p:bldP spid="25605" grpId="0"/>
      <p:bldP spid="25606" grpId="0"/>
      <p:bldP spid="25608" grpId="0" animBg="1"/>
      <p:bldP spid="256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C2E5CF2-F3AB-478A-8E7C-395D71AD2B14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57200" y="24384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1.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Hình thành công thức tính diện tích hình thoi:</a:t>
            </a:r>
          </a:p>
        </p:txBody>
      </p:sp>
      <p:sp>
        <p:nvSpPr>
          <p:cNvPr id="5124" name="Text Box 32"/>
          <p:cNvSpPr txBox="1">
            <a:spLocks noChangeArrowheads="1"/>
          </p:cNvSpPr>
          <p:nvPr/>
        </p:nvSpPr>
        <p:spPr bwMode="auto">
          <a:xfrm>
            <a:off x="3657600" y="4572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Toán: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066800" y="1371600"/>
            <a:ext cx="7315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charset="0"/>
              </a:rPr>
              <a:t>DIỆN TÍCH 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20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6DF7B2D-F385-42C0-B2BE-3F89ADD57389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2863850"/>
            <a:ext cx="3505200" cy="1295400"/>
            <a:chOff x="576" y="3168"/>
            <a:chExt cx="2208" cy="816"/>
          </a:xfrm>
        </p:grpSpPr>
        <p:grpSp>
          <p:nvGrpSpPr>
            <p:cNvPr id="6225" name="Group 5"/>
            <p:cNvGrpSpPr>
              <a:grpSpLocks/>
            </p:cNvGrpSpPr>
            <p:nvPr/>
          </p:nvGrpSpPr>
          <p:grpSpPr bwMode="auto">
            <a:xfrm rot="10800000">
              <a:off x="576" y="3168"/>
              <a:ext cx="2208" cy="816"/>
              <a:chOff x="3024" y="2928"/>
              <a:chExt cx="2208" cy="816"/>
            </a:xfrm>
          </p:grpSpPr>
          <p:sp>
            <p:nvSpPr>
              <p:cNvPr id="6230" name="AutoShape 6"/>
              <p:cNvSpPr>
                <a:spLocks noChangeArrowheads="1"/>
              </p:cNvSpPr>
              <p:nvPr/>
            </p:nvSpPr>
            <p:spPr bwMode="auto">
              <a:xfrm flipH="1">
                <a:off x="3024" y="2928"/>
                <a:ext cx="1104" cy="816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6231" name="AutoShape 7"/>
              <p:cNvSpPr>
                <a:spLocks noChangeArrowheads="1"/>
              </p:cNvSpPr>
              <p:nvPr/>
            </p:nvSpPr>
            <p:spPr bwMode="auto">
              <a:xfrm>
                <a:off x="4128" y="2928"/>
                <a:ext cx="1104" cy="816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</p:grpSp>
        <p:grpSp>
          <p:nvGrpSpPr>
            <p:cNvPr id="6226" name="Group 8"/>
            <p:cNvGrpSpPr>
              <a:grpSpLocks/>
            </p:cNvGrpSpPr>
            <p:nvPr/>
          </p:nvGrpSpPr>
          <p:grpSpPr bwMode="auto">
            <a:xfrm>
              <a:off x="1728" y="3168"/>
              <a:ext cx="384" cy="589"/>
              <a:chOff x="528" y="2784"/>
              <a:chExt cx="384" cy="589"/>
            </a:xfrm>
          </p:grpSpPr>
          <p:sp>
            <p:nvSpPr>
              <p:cNvPr id="6227" name="Text Box 9"/>
              <p:cNvSpPr txBox="1">
                <a:spLocks noChangeArrowheads="1"/>
              </p:cNvSpPr>
              <p:nvPr/>
            </p:nvSpPr>
            <p:spPr bwMode="auto">
              <a:xfrm>
                <a:off x="528" y="2784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n</a:t>
                </a:r>
              </a:p>
            </p:txBody>
          </p:sp>
          <p:sp>
            <p:nvSpPr>
              <p:cNvPr id="6228" name="Text Box 10"/>
              <p:cNvSpPr txBox="1">
                <a:spLocks noChangeArrowheads="1"/>
              </p:cNvSpPr>
              <p:nvPr/>
            </p:nvSpPr>
            <p:spPr bwMode="auto">
              <a:xfrm>
                <a:off x="528" y="3043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</a:t>
                </a:r>
              </a:p>
            </p:txBody>
          </p:sp>
          <p:sp>
            <p:nvSpPr>
              <p:cNvPr id="6229" name="Line 11"/>
              <p:cNvSpPr>
                <a:spLocks noChangeShapeType="1"/>
              </p:cNvSpPr>
              <p:nvPr/>
            </p:nvSpPr>
            <p:spPr bwMode="auto">
              <a:xfrm>
                <a:off x="528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8" name="Line 12"/>
          <p:cNvSpPr>
            <a:spLocks noChangeShapeType="1"/>
          </p:cNvSpPr>
          <p:nvPr/>
        </p:nvSpPr>
        <p:spPr bwMode="auto">
          <a:xfrm flipH="1">
            <a:off x="2514600" y="2863850"/>
            <a:ext cx="175260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3"/>
          <p:cNvSpPr>
            <a:spLocks noChangeShapeType="1"/>
          </p:cNvSpPr>
          <p:nvPr/>
        </p:nvSpPr>
        <p:spPr bwMode="auto">
          <a:xfrm>
            <a:off x="762000" y="2863850"/>
            <a:ext cx="175260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AutoShape 14"/>
          <p:cNvSpPr>
            <a:spLocks noChangeArrowheads="1"/>
          </p:cNvSpPr>
          <p:nvPr/>
        </p:nvSpPr>
        <p:spPr bwMode="auto">
          <a:xfrm>
            <a:off x="2514600" y="16002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 rot="10800000">
            <a:off x="762000" y="28956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52" name="AutoShape 16"/>
          <p:cNvSpPr>
            <a:spLocks noChangeArrowheads="1"/>
          </p:cNvSpPr>
          <p:nvPr/>
        </p:nvSpPr>
        <p:spPr bwMode="auto">
          <a:xfrm flipH="1">
            <a:off x="762000" y="16002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 rot="10800000" flipH="1">
            <a:off x="2514600" y="2895600"/>
            <a:ext cx="17526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457200" y="2514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2362200" y="1219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</a:t>
            </a:r>
          </a:p>
        </p:txBody>
      </p:sp>
      <p:sp>
        <p:nvSpPr>
          <p:cNvPr id="6156" name="Text Box 20"/>
          <p:cNvSpPr txBox="1">
            <a:spLocks noChangeArrowheads="1"/>
          </p:cNvSpPr>
          <p:nvPr/>
        </p:nvSpPr>
        <p:spPr bwMode="auto">
          <a:xfrm>
            <a:off x="4191000" y="2667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057400" y="2438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O</a:t>
            </a:r>
          </a:p>
        </p:txBody>
      </p:sp>
      <p:sp>
        <p:nvSpPr>
          <p:cNvPr id="6158" name="Text Box 22"/>
          <p:cNvSpPr txBox="1">
            <a:spLocks noChangeArrowheads="1"/>
          </p:cNvSpPr>
          <p:nvPr/>
        </p:nvSpPr>
        <p:spPr bwMode="auto">
          <a:xfrm>
            <a:off x="4953000" y="86995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762000" y="2895600"/>
            <a:ext cx="3581400" cy="1966913"/>
            <a:chOff x="480" y="1008"/>
            <a:chExt cx="2256" cy="1317"/>
          </a:xfrm>
        </p:grpSpPr>
        <p:sp>
          <p:nvSpPr>
            <p:cNvPr id="6221" name="Line 24"/>
            <p:cNvSpPr>
              <a:spLocks noChangeShapeType="1"/>
            </p:cNvSpPr>
            <p:nvPr/>
          </p:nvSpPr>
          <p:spPr bwMode="auto">
            <a:xfrm flipV="1">
              <a:off x="480" y="2064"/>
              <a:ext cx="2256" cy="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25"/>
            <p:cNvSpPr>
              <a:spLocks noChangeShapeType="1"/>
            </p:cNvSpPr>
            <p:nvPr/>
          </p:nvSpPr>
          <p:spPr bwMode="auto">
            <a:xfrm>
              <a:off x="2688" y="1017"/>
              <a:ext cx="0" cy="104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26"/>
            <p:cNvSpPr>
              <a:spLocks noChangeShapeType="1"/>
            </p:cNvSpPr>
            <p:nvPr/>
          </p:nvSpPr>
          <p:spPr bwMode="auto">
            <a:xfrm>
              <a:off x="480" y="1008"/>
              <a:ext cx="0" cy="106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Text Box 27"/>
            <p:cNvSpPr txBox="1">
              <a:spLocks noChangeArrowheads="1"/>
            </p:cNvSpPr>
            <p:nvPr/>
          </p:nvSpPr>
          <p:spPr bwMode="auto">
            <a:xfrm>
              <a:off x="1440" y="2016"/>
              <a:ext cx="528" cy="30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m</a:t>
              </a:r>
            </a:p>
          </p:txBody>
        </p:sp>
      </p:grp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648200" y="1219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8458200" y="1295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N</a:t>
            </a:r>
          </a:p>
        </p:txBody>
      </p:sp>
      <p:sp>
        <p:nvSpPr>
          <p:cNvPr id="6162" name="Rectangle 30"/>
          <p:cNvSpPr>
            <a:spLocks noChangeArrowheads="1"/>
          </p:cNvSpPr>
          <p:nvPr/>
        </p:nvSpPr>
        <p:spPr bwMode="auto">
          <a:xfrm>
            <a:off x="0" y="2636838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762000" y="2895600"/>
            <a:ext cx="3429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2514600" y="1600200"/>
            <a:ext cx="0" cy="2514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0" y="1568450"/>
            <a:ext cx="2528888" cy="2624138"/>
            <a:chOff x="0" y="179"/>
            <a:chExt cx="1593" cy="1653"/>
          </a:xfrm>
        </p:grpSpPr>
        <p:sp>
          <p:nvSpPr>
            <p:cNvPr id="6217" name="Line 34"/>
            <p:cNvSpPr>
              <a:spLocks noChangeShapeType="1"/>
            </p:cNvSpPr>
            <p:nvPr/>
          </p:nvSpPr>
          <p:spPr bwMode="auto">
            <a:xfrm>
              <a:off x="288" y="192"/>
              <a:ext cx="0" cy="16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35"/>
            <p:cNvSpPr>
              <a:spLocks noChangeShapeType="1"/>
            </p:cNvSpPr>
            <p:nvPr/>
          </p:nvSpPr>
          <p:spPr bwMode="auto">
            <a:xfrm>
              <a:off x="297" y="179"/>
              <a:ext cx="129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36"/>
            <p:cNvSpPr>
              <a:spLocks noChangeShapeType="1"/>
            </p:cNvSpPr>
            <p:nvPr/>
          </p:nvSpPr>
          <p:spPr bwMode="auto">
            <a:xfrm>
              <a:off x="279" y="1832"/>
              <a:ext cx="129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Text Box 37"/>
            <p:cNvSpPr txBox="1">
              <a:spLocks noChangeArrowheads="1"/>
            </p:cNvSpPr>
            <p:nvPr/>
          </p:nvSpPr>
          <p:spPr bwMode="auto">
            <a:xfrm>
              <a:off x="0" y="816"/>
              <a:ext cx="240" cy="3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2514600" y="1828800"/>
            <a:ext cx="609600" cy="935038"/>
            <a:chOff x="528" y="2784"/>
            <a:chExt cx="384" cy="589"/>
          </a:xfrm>
        </p:grpSpPr>
        <p:sp>
          <p:nvSpPr>
            <p:cNvPr id="6214" name="Text Box 39"/>
            <p:cNvSpPr txBox="1">
              <a:spLocks noChangeArrowheads="1"/>
            </p:cNvSpPr>
            <p:nvPr/>
          </p:nvSpPr>
          <p:spPr bwMode="auto">
            <a:xfrm>
              <a:off x="528" y="278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  <p:sp>
          <p:nvSpPr>
            <p:cNvPr id="6215" name="Text Box 40"/>
            <p:cNvSpPr txBox="1">
              <a:spLocks noChangeArrowheads="1"/>
            </p:cNvSpPr>
            <p:nvPr/>
          </p:nvSpPr>
          <p:spPr bwMode="auto">
            <a:xfrm>
              <a:off x="528" y="3043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</a:t>
              </a:r>
            </a:p>
          </p:txBody>
        </p:sp>
        <p:sp>
          <p:nvSpPr>
            <p:cNvPr id="6216" name="Line 41"/>
            <p:cNvSpPr>
              <a:spLocks noChangeShapeType="1"/>
            </p:cNvSpPr>
            <p:nvPr/>
          </p:nvSpPr>
          <p:spPr bwMode="auto">
            <a:xfrm>
              <a:off x="528" y="31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7" name="Text Box 42"/>
          <p:cNvSpPr txBox="1">
            <a:spLocks noChangeArrowheads="1"/>
          </p:cNvSpPr>
          <p:nvPr/>
        </p:nvSpPr>
        <p:spPr bwMode="auto">
          <a:xfrm>
            <a:off x="2514600" y="408305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D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2590800" y="2895600"/>
            <a:ext cx="609600" cy="935038"/>
            <a:chOff x="528" y="2784"/>
            <a:chExt cx="384" cy="589"/>
          </a:xfrm>
        </p:grpSpPr>
        <p:sp>
          <p:nvSpPr>
            <p:cNvPr id="6211" name="Text Box 44"/>
            <p:cNvSpPr txBox="1">
              <a:spLocks noChangeArrowheads="1"/>
            </p:cNvSpPr>
            <p:nvPr/>
          </p:nvSpPr>
          <p:spPr bwMode="auto">
            <a:xfrm>
              <a:off x="528" y="2784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n</a:t>
              </a:r>
            </a:p>
          </p:txBody>
        </p:sp>
        <p:sp>
          <p:nvSpPr>
            <p:cNvPr id="6212" name="Text Box 45"/>
            <p:cNvSpPr txBox="1">
              <a:spLocks noChangeArrowheads="1"/>
            </p:cNvSpPr>
            <p:nvPr/>
          </p:nvSpPr>
          <p:spPr bwMode="auto">
            <a:xfrm>
              <a:off x="528" y="3043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</a:t>
              </a:r>
            </a:p>
          </p:txBody>
        </p:sp>
        <p:sp>
          <p:nvSpPr>
            <p:cNvPr id="6213" name="Line 46"/>
            <p:cNvSpPr>
              <a:spLocks noChangeShapeType="1"/>
            </p:cNvSpPr>
            <p:nvPr/>
          </p:nvSpPr>
          <p:spPr bwMode="auto">
            <a:xfrm>
              <a:off x="528" y="31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4572000" y="1295400"/>
            <a:ext cx="4572000" cy="2381250"/>
            <a:chOff x="2880" y="0"/>
            <a:chExt cx="2880" cy="1500"/>
          </a:xfrm>
        </p:grpSpPr>
        <p:sp>
          <p:nvSpPr>
            <p:cNvPr id="6198" name="Text Box 48"/>
            <p:cNvSpPr txBox="1">
              <a:spLocks noChangeArrowheads="1"/>
            </p:cNvSpPr>
            <p:nvPr/>
          </p:nvSpPr>
          <p:spPr bwMode="auto">
            <a:xfrm>
              <a:off x="4032" y="1008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O</a:t>
              </a:r>
            </a:p>
          </p:txBody>
        </p:sp>
        <p:grpSp>
          <p:nvGrpSpPr>
            <p:cNvPr id="6199" name="Group 49"/>
            <p:cNvGrpSpPr>
              <a:grpSpLocks/>
            </p:cNvGrpSpPr>
            <p:nvPr/>
          </p:nvGrpSpPr>
          <p:grpSpPr bwMode="auto">
            <a:xfrm>
              <a:off x="2880" y="0"/>
              <a:ext cx="2880" cy="1500"/>
              <a:chOff x="2880" y="0"/>
              <a:chExt cx="2880" cy="1500"/>
            </a:xfrm>
          </p:grpSpPr>
          <p:sp>
            <p:nvSpPr>
              <p:cNvPr id="6200" name="Text Box 50"/>
              <p:cNvSpPr txBox="1">
                <a:spLocks noChangeArrowheads="1"/>
              </p:cNvSpPr>
              <p:nvPr/>
            </p:nvSpPr>
            <p:spPr bwMode="auto">
              <a:xfrm>
                <a:off x="4032" y="0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B</a:t>
                </a:r>
              </a:p>
            </p:txBody>
          </p:sp>
          <p:sp>
            <p:nvSpPr>
              <p:cNvPr id="6201" name="Text Box 51"/>
              <p:cNvSpPr txBox="1">
                <a:spLocks noChangeArrowheads="1"/>
              </p:cNvSpPr>
              <p:nvPr/>
            </p:nvSpPr>
            <p:spPr bwMode="auto">
              <a:xfrm>
                <a:off x="5328" y="912"/>
                <a:ext cx="4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C</a:t>
                </a:r>
              </a:p>
            </p:txBody>
          </p:sp>
          <p:sp>
            <p:nvSpPr>
              <p:cNvPr id="6202" name="Text Box 52"/>
              <p:cNvSpPr txBox="1">
                <a:spLocks noChangeArrowheads="1"/>
              </p:cNvSpPr>
              <p:nvPr/>
            </p:nvSpPr>
            <p:spPr bwMode="auto">
              <a:xfrm>
                <a:off x="2880" y="960"/>
                <a:ext cx="57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A</a:t>
                </a:r>
              </a:p>
            </p:txBody>
          </p:sp>
          <p:sp>
            <p:nvSpPr>
              <p:cNvPr id="6203" name="Line 53"/>
              <p:cNvSpPr>
                <a:spLocks noChangeShapeType="1"/>
              </p:cNvSpPr>
              <p:nvPr/>
            </p:nvSpPr>
            <p:spPr bwMode="auto">
              <a:xfrm>
                <a:off x="3081" y="1270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Text Box 54"/>
              <p:cNvSpPr txBox="1">
                <a:spLocks noChangeArrowheads="1"/>
              </p:cNvSpPr>
              <p:nvPr/>
            </p:nvSpPr>
            <p:spPr bwMode="auto">
              <a:xfrm>
                <a:off x="4032" y="1248"/>
                <a:ext cx="6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m</a:t>
                </a:r>
              </a:p>
            </p:txBody>
          </p:sp>
          <p:sp>
            <p:nvSpPr>
              <p:cNvPr id="6205" name="AutoShape 55"/>
              <p:cNvSpPr>
                <a:spLocks noChangeArrowheads="1"/>
              </p:cNvSpPr>
              <p:nvPr/>
            </p:nvSpPr>
            <p:spPr bwMode="auto">
              <a:xfrm flipH="1">
                <a:off x="3072" y="240"/>
                <a:ext cx="1104" cy="816"/>
              </a:xfrm>
              <a:prstGeom prst="rtTriangl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6206" name="AutoShape 56"/>
              <p:cNvSpPr>
                <a:spLocks noChangeArrowheads="1"/>
              </p:cNvSpPr>
              <p:nvPr/>
            </p:nvSpPr>
            <p:spPr bwMode="auto">
              <a:xfrm>
                <a:off x="4176" y="240"/>
                <a:ext cx="1104" cy="816"/>
              </a:xfrm>
              <a:prstGeom prst="rtTriangl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grpSp>
            <p:nvGrpSpPr>
              <p:cNvPr id="6207" name="Group 57"/>
              <p:cNvGrpSpPr>
                <a:grpSpLocks/>
              </p:cNvGrpSpPr>
              <p:nvPr/>
            </p:nvGrpSpPr>
            <p:grpSpPr bwMode="auto">
              <a:xfrm>
                <a:off x="4176" y="384"/>
                <a:ext cx="384" cy="589"/>
                <a:chOff x="528" y="2784"/>
                <a:chExt cx="384" cy="589"/>
              </a:xfrm>
            </p:grpSpPr>
            <p:sp>
              <p:nvSpPr>
                <p:cNvPr id="620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28" y="2784"/>
                  <a:ext cx="28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620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28" y="3043"/>
                  <a:ext cx="38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6210" name="Line 60"/>
                <p:cNvSpPr>
                  <a:spLocks noChangeShapeType="1"/>
                </p:cNvSpPr>
                <p:nvPr/>
              </p:nvSpPr>
              <p:spPr bwMode="auto">
                <a:xfrm>
                  <a:off x="528" y="312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762000" y="1600200"/>
            <a:ext cx="3505200" cy="1295400"/>
            <a:chOff x="3744" y="2496"/>
            <a:chExt cx="2208" cy="816"/>
          </a:xfrm>
        </p:grpSpPr>
        <p:sp>
          <p:nvSpPr>
            <p:cNvPr id="6192" name="AutoShape 62"/>
            <p:cNvSpPr>
              <a:spLocks noChangeArrowheads="1"/>
            </p:cNvSpPr>
            <p:nvPr/>
          </p:nvSpPr>
          <p:spPr bwMode="auto">
            <a:xfrm flipH="1">
              <a:off x="3744" y="2496"/>
              <a:ext cx="1104" cy="816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6193" name="AutoShape 63"/>
            <p:cNvSpPr>
              <a:spLocks noChangeArrowheads="1"/>
            </p:cNvSpPr>
            <p:nvPr/>
          </p:nvSpPr>
          <p:spPr bwMode="auto">
            <a:xfrm>
              <a:off x="4848" y="2496"/>
              <a:ext cx="1104" cy="816"/>
            </a:xfrm>
            <a:prstGeom prst="rtTriangl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grpSp>
          <p:nvGrpSpPr>
            <p:cNvPr id="6194" name="Group 64"/>
            <p:cNvGrpSpPr>
              <a:grpSpLocks/>
            </p:cNvGrpSpPr>
            <p:nvPr/>
          </p:nvGrpSpPr>
          <p:grpSpPr bwMode="auto">
            <a:xfrm>
              <a:off x="4896" y="2640"/>
              <a:ext cx="384" cy="589"/>
              <a:chOff x="528" y="2784"/>
              <a:chExt cx="384" cy="589"/>
            </a:xfrm>
          </p:grpSpPr>
          <p:sp>
            <p:nvSpPr>
              <p:cNvPr id="6195" name="Text Box 65"/>
              <p:cNvSpPr txBox="1">
                <a:spLocks noChangeArrowheads="1"/>
              </p:cNvSpPr>
              <p:nvPr/>
            </p:nvSpPr>
            <p:spPr bwMode="auto">
              <a:xfrm>
                <a:off x="528" y="2784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n</a:t>
                </a:r>
              </a:p>
            </p:txBody>
          </p:sp>
          <p:sp>
            <p:nvSpPr>
              <p:cNvPr id="6196" name="Text Box 66"/>
              <p:cNvSpPr txBox="1">
                <a:spLocks noChangeArrowheads="1"/>
              </p:cNvSpPr>
              <p:nvPr/>
            </p:nvSpPr>
            <p:spPr bwMode="auto">
              <a:xfrm>
                <a:off x="528" y="3043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</a:t>
                </a:r>
              </a:p>
            </p:txBody>
          </p:sp>
          <p:sp>
            <p:nvSpPr>
              <p:cNvPr id="6197" name="Line 67"/>
              <p:cNvSpPr>
                <a:spLocks noChangeShapeType="1"/>
              </p:cNvSpPr>
              <p:nvPr/>
            </p:nvSpPr>
            <p:spPr bwMode="auto">
              <a:xfrm>
                <a:off x="528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69"/>
          <p:cNvGrpSpPr>
            <a:grpSpLocks/>
          </p:cNvGrpSpPr>
          <p:nvPr/>
        </p:nvGrpSpPr>
        <p:grpSpPr bwMode="auto">
          <a:xfrm>
            <a:off x="-323614" y="4710041"/>
            <a:ext cx="9239014" cy="1131888"/>
            <a:chOff x="-36" y="2247"/>
            <a:chExt cx="5844" cy="713"/>
          </a:xfrm>
        </p:grpSpPr>
        <p:sp>
          <p:nvSpPr>
            <p:cNvPr id="6179" name="Text Box 70"/>
            <p:cNvSpPr txBox="1">
              <a:spLocks noChangeArrowheads="1"/>
            </p:cNvSpPr>
            <p:nvPr/>
          </p:nvSpPr>
          <p:spPr bwMode="auto">
            <a:xfrm>
              <a:off x="-36" y="2408"/>
              <a:ext cx="57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Arial" charset="0"/>
                </a:rPr>
                <a:t>-</a:t>
              </a:r>
              <a:r>
                <a:rPr lang="en-US" sz="2800" dirty="0" err="1">
                  <a:latin typeface="Arial" charset="0"/>
                </a:rPr>
                <a:t>Diện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 err="1">
                  <a:latin typeface="Arial" charset="0"/>
                </a:rPr>
                <a:t>tích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 err="1">
                  <a:latin typeface="Arial" charset="0"/>
                </a:rPr>
                <a:t>hình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 err="1">
                  <a:latin typeface="Arial" charset="0"/>
                </a:rPr>
                <a:t>chữ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 err="1">
                  <a:latin typeface="Arial" charset="0"/>
                </a:rPr>
                <a:t>nhật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 err="1">
                  <a:latin typeface="Arial" charset="0"/>
                </a:rPr>
                <a:t>là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>
                  <a:solidFill>
                    <a:srgbClr val="FF0000"/>
                  </a:solidFill>
                  <a:latin typeface="Arial" charset="0"/>
                </a:rPr>
                <a:t>m x</a:t>
              </a:r>
              <a:r>
                <a:rPr lang="en-US" sz="2800" dirty="0">
                  <a:latin typeface="Arial" charset="0"/>
                </a:rPr>
                <a:t>     . </a:t>
              </a:r>
              <a:r>
                <a:rPr lang="en-US" sz="2800" dirty="0" err="1">
                  <a:latin typeface="Arial" charset="0"/>
                </a:rPr>
                <a:t>Mà</a:t>
              </a:r>
              <a:r>
                <a:rPr lang="en-US" sz="2800" dirty="0">
                  <a:latin typeface="Arial" charset="0"/>
                </a:rPr>
                <a:t> </a:t>
              </a:r>
              <a:r>
                <a:rPr lang="en-US" sz="2800" dirty="0">
                  <a:solidFill>
                    <a:srgbClr val="FF0000"/>
                  </a:solidFill>
                  <a:latin typeface="Arial" charset="0"/>
                </a:rPr>
                <a:t>m x</a:t>
              </a:r>
              <a:r>
                <a:rPr lang="en-US" sz="2800" dirty="0">
                  <a:latin typeface="Arial" charset="0"/>
                </a:rPr>
                <a:t>     </a:t>
              </a:r>
              <a:r>
                <a:rPr lang="en-US" sz="2800" dirty="0" smtClean="0">
                  <a:solidFill>
                    <a:srgbClr val="FF0000"/>
                  </a:solidFill>
                  <a:latin typeface="Arial" charset="0"/>
                </a:rPr>
                <a:t>=</a:t>
              </a:r>
              <a:endParaRPr lang="en-US" sz="2800" dirty="0">
                <a:solidFill>
                  <a:srgbClr val="FF0000"/>
                </a:solidFill>
                <a:latin typeface="Arial" charset="0"/>
              </a:endParaRPr>
            </a:p>
          </p:txBody>
        </p:sp>
        <p:grpSp>
          <p:nvGrpSpPr>
            <p:cNvPr id="6180" name="Group 71"/>
            <p:cNvGrpSpPr>
              <a:grpSpLocks/>
            </p:cNvGrpSpPr>
            <p:nvPr/>
          </p:nvGrpSpPr>
          <p:grpSpPr bwMode="auto">
            <a:xfrm>
              <a:off x="3120" y="2352"/>
              <a:ext cx="528" cy="608"/>
              <a:chOff x="2496" y="3216"/>
              <a:chExt cx="528" cy="608"/>
            </a:xfrm>
          </p:grpSpPr>
          <p:sp>
            <p:nvSpPr>
              <p:cNvPr id="6189" name="Text Box 72"/>
              <p:cNvSpPr txBox="1">
                <a:spLocks noChangeArrowheads="1"/>
              </p:cNvSpPr>
              <p:nvPr/>
            </p:nvSpPr>
            <p:spPr bwMode="auto">
              <a:xfrm>
                <a:off x="2496" y="3216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6190" name="Text Box 73"/>
              <p:cNvSpPr txBox="1">
                <a:spLocks noChangeArrowheads="1"/>
              </p:cNvSpPr>
              <p:nvPr/>
            </p:nvSpPr>
            <p:spPr bwMode="auto">
              <a:xfrm>
                <a:off x="2496" y="345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91" name="Line 74"/>
              <p:cNvSpPr>
                <a:spLocks noChangeShapeType="1"/>
              </p:cNvSpPr>
              <p:nvPr/>
            </p:nvSpPr>
            <p:spPr bwMode="auto">
              <a:xfrm>
                <a:off x="2544" y="350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1" name="Group 75"/>
            <p:cNvGrpSpPr>
              <a:grpSpLocks/>
            </p:cNvGrpSpPr>
            <p:nvPr/>
          </p:nvGrpSpPr>
          <p:grpSpPr bwMode="auto">
            <a:xfrm>
              <a:off x="4272" y="2256"/>
              <a:ext cx="528" cy="656"/>
              <a:chOff x="2448" y="3168"/>
              <a:chExt cx="528" cy="656"/>
            </a:xfrm>
          </p:grpSpPr>
          <p:sp>
            <p:nvSpPr>
              <p:cNvPr id="6186" name="Text Box 76"/>
              <p:cNvSpPr txBox="1">
                <a:spLocks noChangeArrowheads="1"/>
              </p:cNvSpPr>
              <p:nvPr/>
            </p:nvSpPr>
            <p:spPr bwMode="auto">
              <a:xfrm>
                <a:off x="2448" y="3168"/>
                <a:ext cx="528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6187" name="Text Box 77"/>
              <p:cNvSpPr txBox="1">
                <a:spLocks noChangeArrowheads="1"/>
              </p:cNvSpPr>
              <p:nvPr/>
            </p:nvSpPr>
            <p:spPr bwMode="auto">
              <a:xfrm>
                <a:off x="2448" y="345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88" name="Line 78"/>
              <p:cNvSpPr>
                <a:spLocks noChangeShapeType="1"/>
              </p:cNvSpPr>
              <p:nvPr/>
            </p:nvSpPr>
            <p:spPr bwMode="auto">
              <a:xfrm>
                <a:off x="2496" y="350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82" name="Group 79"/>
            <p:cNvGrpSpPr>
              <a:grpSpLocks/>
            </p:cNvGrpSpPr>
            <p:nvPr/>
          </p:nvGrpSpPr>
          <p:grpSpPr bwMode="auto">
            <a:xfrm>
              <a:off x="4800" y="2247"/>
              <a:ext cx="1008" cy="665"/>
              <a:chOff x="3408" y="3399"/>
              <a:chExt cx="1008" cy="665"/>
            </a:xfrm>
          </p:grpSpPr>
          <p:sp>
            <p:nvSpPr>
              <p:cNvPr id="6183" name="Text Box 80"/>
              <p:cNvSpPr txBox="1">
                <a:spLocks noChangeArrowheads="1"/>
              </p:cNvSpPr>
              <p:nvPr/>
            </p:nvSpPr>
            <p:spPr bwMode="auto">
              <a:xfrm>
                <a:off x="3456" y="3399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m x n</a:t>
                </a:r>
              </a:p>
            </p:txBody>
          </p:sp>
          <p:sp>
            <p:nvSpPr>
              <p:cNvPr id="6184" name="Text Box 81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85" name="Line 82"/>
              <p:cNvSpPr>
                <a:spLocks noChangeShapeType="1"/>
              </p:cNvSpPr>
              <p:nvPr/>
            </p:nvSpPr>
            <p:spPr bwMode="auto">
              <a:xfrm flipV="1">
                <a:off x="3408" y="3744"/>
                <a:ext cx="1008" cy="4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609600" y="5638800"/>
            <a:ext cx="7010400" cy="1041400"/>
            <a:chOff x="192" y="2784"/>
            <a:chExt cx="4416" cy="656"/>
          </a:xfrm>
        </p:grpSpPr>
        <p:sp>
          <p:nvSpPr>
            <p:cNvPr id="6174" name="Text Box 84"/>
            <p:cNvSpPr txBox="1">
              <a:spLocks noChangeArrowheads="1"/>
            </p:cNvSpPr>
            <p:nvPr/>
          </p:nvSpPr>
          <p:spPr bwMode="auto">
            <a:xfrm>
              <a:off x="192" y="2880"/>
              <a:ext cx="438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Vậy diện tích hình thoi ABCD là</a:t>
              </a:r>
            </a:p>
          </p:txBody>
        </p:sp>
        <p:grpSp>
          <p:nvGrpSpPr>
            <p:cNvPr id="6175" name="Group 85"/>
            <p:cNvGrpSpPr>
              <a:grpSpLocks/>
            </p:cNvGrpSpPr>
            <p:nvPr/>
          </p:nvGrpSpPr>
          <p:grpSpPr bwMode="auto">
            <a:xfrm>
              <a:off x="3744" y="2784"/>
              <a:ext cx="864" cy="656"/>
              <a:chOff x="3648" y="3408"/>
              <a:chExt cx="864" cy="656"/>
            </a:xfrm>
          </p:grpSpPr>
          <p:sp>
            <p:nvSpPr>
              <p:cNvPr id="6176" name="Text Box 86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Arial" charset="0"/>
                  </a:rPr>
                  <a:t>m x n</a:t>
                </a:r>
              </a:p>
            </p:txBody>
          </p:sp>
          <p:sp>
            <p:nvSpPr>
              <p:cNvPr id="6177" name="Text Box 87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78" name="Line 88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73" name="Text Box 91"/>
          <p:cNvSpPr txBox="1">
            <a:spLocks noChangeArrowheads="1"/>
          </p:cNvSpPr>
          <p:nvPr/>
        </p:nvSpPr>
        <p:spPr bwMode="auto">
          <a:xfrm>
            <a:off x="152400" y="381000"/>
            <a:ext cx="87630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*Tính diện tích hình thoi ABCD có AC= m, BD=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72 -0.03721 C 0.06441 -0.06773 0.05416 -0.10217 0.06788 -0.12829 C 0.07031 -0.14563 0.07205 -0.1632 0.07378 -0.18053 C 0.07465 -0.19602 0.07205 -0.21359 0.07795 -0.22746 C 0.08125 -0.23555 0.08611 -0.24295 0.08993 -0.25081 C 0.09236 -0.25543 0.10208 -0.25612 0.10208 -0.25589 C 0.10955 -0.26976 0.12014 -0.27415 0.13229 -0.2767 C 0.29305 -0.36061 0.47899 -0.29149 0.65243 -0.29242 C 0.66267 -0.29681 0.67239 -0.2975 0.68281 -0.30004 C 0.68836 -0.30166 0.69357 -0.30351 0.69913 -0.30536 C 0.70173 -0.30628 0.70711 -0.30813 0.70711 -0.3079 C 0.71597 -0.30721 0.72482 -0.30675 0.73333 -0.30536 C 0.74375 -0.30374 0.74843 -0.29126 0.75764 -0.2871 C 0.77083 -0.23786 0.7618 -0.27693 0.75955 -0.16505 C 0.7401 -0.16574 0.72066 -0.16597 0.70104 -0.16736 C 0.68663 -0.16851 0.67118 -0.17799 0.65642 -0.18053 C 0.65243 -0.17961 0.64444 -0.17799 0.64444 -0.17776 " pathEditMode="relative" rAng="0" ptsTypes="ffffffffffffffffA">
                                      <p:cBhvr>
                                        <p:cTn id="47" dur="3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00" y="-1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-0.05363 C -0.02604 -0.03282 -0.02465 -0.01757 -0.0158 -0.00046 L -0.00468 0.03213 C -0.00468 0.03237 -0.00468 0.03213 -0.00468 0.03237 C 0.00122 0.05155 0.004 0.07004 0.01528 0.08553 C 0.01945 0.1068 0.02379 0.12044 0.03316 0.1387 C 0.03559 0.15604 0.04202 0.16783 0.04861 0.18308 C 0.05452 0.19672 0.05799 0.21059 0.0665 0.22145 C 0.07188 0.23625 0.08108 0.25867 0.08872 0.27185 C 0.09167 0.28456 0.09879 0.29011 0.10417 0.30144 C 0.10539 0.30421 0.11059 0.31947 0.11302 0.32224 C 0.11563 0.32501 0.1191 0.32571 0.12205 0.32802 C 0.13959 0.34189 0.14011 0.34651 0.15973 0.35183 C 0.20191 0.34882 0.24445 0.34975 0.28646 0.34281 C 0.29566 0.3412 0.30209 0.32894 0.31094 0.32501 C 0.31684 0.31323 0.31598 0.3012 0.32205 0.28965 C 0.32101 0.2381 0.33073 0.15927 0.2908 0.1239 C 0.28855 0.11998 0.28594 0.11628 0.2842 0.11212 C 0.28299 0.10934 0.28351 0.10564 0.28195 0.1031 C 0.28039 0.10033 0.27726 0.09986 0.27535 0.09732 C 0.27275 0.09385 0.27066 0.08969 0.26858 0.08553 C 0.25539 0.06034 0.24271 0.03283 0.22414 0.01433 C 0.22014 -0.00231 0.20799 -0.01364 0.19983 -0.02704 C 0.17848 -0.06241 0.2007 -0.03167 0.1842 -0.05363 C 0.17986 -0.0705 0.1849 -0.05478 0.17535 -0.07143 C 0.16789 -0.0846 0.16476 -0.09708 0.15747 -0.1098 C 0.15452 -0.12251 0.14966 -0.13222 0.14636 -0.1454 C 0.14566 -0.1484 0.14427 -0.15418 0.14427 -0.15395 C 0.14497 -0.16204 0.14393 -0.17059 0.14636 -0.17799 C 0.1474 -0.18076 0.15087 -0.17984 0.15313 -0.18076 C 0.15764 -0.18261 0.1665 -0.18677 0.1665 -0.18654 C 0.17118 -0.19117 0.17483 -0.19741 0.17969 -0.20157 C 0.1816 -0.20319 0.1941 -0.20712 0.19532 -0.20758 C 0.20417 -0.21082 0.21302 -0.21382 0.22205 -0.21636 C 0.22726 -0.21544 0.23282 -0.21613 0.2375 -0.21336 C 0.23993 -0.21197 0.24011 -0.20712 0.24202 -0.20457 C 0.24393 -0.20203 0.24636 -0.20064 0.24861 -0.19856 C 0.25348 -0.18886 0.25834 -0.18724 0.26198 -0.17799 " pathEditMode="relative" rAng="0" ptsTypes="fFfffffffffffffffffffffffffffffffffffA">
                                      <p:cBhvr>
                                        <p:cTn id="51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C 0.23975 0.02523 0.48333 0.00324 0.72378 0.00324 " pathEditMode="relative" ptsTypes="fA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 animBg="1"/>
      <p:bldP spid="23569" grpId="0" animBg="1"/>
      <p:bldP spid="23573" grpId="0"/>
      <p:bldP spid="23580" grpId="0"/>
      <p:bldP spid="23581" grpId="0"/>
      <p:bldP spid="23583" grpId="0" animBg="1"/>
      <p:bldP spid="235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26356CD-32C6-4E5C-98B8-E95FE9FAA36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171" name="Group 30"/>
          <p:cNvGrpSpPr>
            <a:grpSpLocks/>
          </p:cNvGrpSpPr>
          <p:nvPr/>
        </p:nvGrpSpPr>
        <p:grpSpPr bwMode="auto">
          <a:xfrm>
            <a:off x="1600200" y="-46038"/>
            <a:ext cx="4800600" cy="3170238"/>
            <a:chOff x="1104" y="0"/>
            <a:chExt cx="3024" cy="1997"/>
          </a:xfrm>
        </p:grpSpPr>
        <p:sp>
          <p:nvSpPr>
            <p:cNvPr id="7185" name="AutoShape 5"/>
            <p:cNvSpPr>
              <a:spLocks noChangeArrowheads="1"/>
            </p:cNvSpPr>
            <p:nvPr/>
          </p:nvSpPr>
          <p:spPr bwMode="auto">
            <a:xfrm>
              <a:off x="2736" y="43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6" name="AutoShape 6"/>
            <p:cNvSpPr>
              <a:spLocks noChangeArrowheads="1"/>
            </p:cNvSpPr>
            <p:nvPr/>
          </p:nvSpPr>
          <p:spPr bwMode="auto">
            <a:xfrm flipH="1">
              <a:off x="1680" y="43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7" name="AutoShape 7"/>
            <p:cNvSpPr>
              <a:spLocks noChangeArrowheads="1"/>
            </p:cNvSpPr>
            <p:nvPr/>
          </p:nvSpPr>
          <p:spPr bwMode="auto">
            <a:xfrm rot="10857396" flipH="1">
              <a:off x="2736" y="91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8" name="AutoShape 8"/>
            <p:cNvSpPr>
              <a:spLocks noChangeArrowheads="1"/>
            </p:cNvSpPr>
            <p:nvPr/>
          </p:nvSpPr>
          <p:spPr bwMode="auto">
            <a:xfrm rot="-44254" flipH="1" flipV="1">
              <a:off x="1680" y="912"/>
              <a:ext cx="1056" cy="48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9" name="Text Box 9"/>
            <p:cNvSpPr txBox="1">
              <a:spLocks noChangeArrowheads="1"/>
            </p:cNvSpPr>
            <p:nvPr/>
          </p:nvSpPr>
          <p:spPr bwMode="auto">
            <a:xfrm>
              <a:off x="1440" y="576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A</a:t>
              </a:r>
            </a:p>
          </p:txBody>
        </p:sp>
        <p:sp>
          <p:nvSpPr>
            <p:cNvPr id="7190" name="Text Box 10"/>
            <p:cNvSpPr txBox="1">
              <a:spLocks noChangeArrowheads="1"/>
            </p:cNvSpPr>
            <p:nvPr/>
          </p:nvSpPr>
          <p:spPr bwMode="auto">
            <a:xfrm>
              <a:off x="2688" y="1296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</a:t>
              </a:r>
            </a:p>
          </p:txBody>
        </p:sp>
        <p:sp>
          <p:nvSpPr>
            <p:cNvPr id="7191" name="Text Box 11"/>
            <p:cNvSpPr txBox="1">
              <a:spLocks noChangeArrowheads="1"/>
            </p:cNvSpPr>
            <p:nvPr/>
          </p:nvSpPr>
          <p:spPr bwMode="auto">
            <a:xfrm>
              <a:off x="3792" y="672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C</a:t>
              </a:r>
            </a:p>
          </p:txBody>
        </p:sp>
        <p:sp>
          <p:nvSpPr>
            <p:cNvPr id="7192" name="Text Box 12"/>
            <p:cNvSpPr txBox="1">
              <a:spLocks noChangeArrowheads="1"/>
            </p:cNvSpPr>
            <p:nvPr/>
          </p:nvSpPr>
          <p:spPr bwMode="auto">
            <a:xfrm>
              <a:off x="2592" y="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B</a:t>
              </a:r>
            </a:p>
          </p:txBody>
        </p:sp>
        <p:sp>
          <p:nvSpPr>
            <p:cNvPr id="7193" name="Line 13"/>
            <p:cNvSpPr>
              <a:spLocks noChangeShapeType="1"/>
            </p:cNvSpPr>
            <p:nvPr/>
          </p:nvSpPr>
          <p:spPr bwMode="auto">
            <a:xfrm>
              <a:off x="1680" y="91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14"/>
            <p:cNvSpPr>
              <a:spLocks noChangeShapeType="1"/>
            </p:cNvSpPr>
            <p:nvPr/>
          </p:nvSpPr>
          <p:spPr bwMode="auto">
            <a:xfrm>
              <a:off x="3792" y="9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15"/>
            <p:cNvSpPr>
              <a:spLocks noChangeShapeType="1"/>
            </p:cNvSpPr>
            <p:nvPr/>
          </p:nvSpPr>
          <p:spPr bwMode="auto">
            <a:xfrm>
              <a:off x="1680" y="172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Text Box 16"/>
            <p:cNvSpPr txBox="1">
              <a:spLocks noChangeArrowheads="1"/>
            </p:cNvSpPr>
            <p:nvPr/>
          </p:nvSpPr>
          <p:spPr bwMode="auto">
            <a:xfrm>
              <a:off x="2448" y="1632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7197" name="Text Box 17"/>
            <p:cNvSpPr txBox="1">
              <a:spLocks noChangeArrowheads="1"/>
            </p:cNvSpPr>
            <p:nvPr/>
          </p:nvSpPr>
          <p:spPr bwMode="auto">
            <a:xfrm>
              <a:off x="1104" y="720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7198" name="Line 18"/>
            <p:cNvSpPr>
              <a:spLocks noChangeShapeType="1"/>
            </p:cNvSpPr>
            <p:nvPr/>
          </p:nvSpPr>
          <p:spPr bwMode="auto">
            <a:xfrm flipH="1">
              <a:off x="1344" y="139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9"/>
            <p:cNvSpPr>
              <a:spLocks noChangeShapeType="1"/>
            </p:cNvSpPr>
            <p:nvPr/>
          </p:nvSpPr>
          <p:spPr bwMode="auto">
            <a:xfrm flipH="1">
              <a:off x="1344" y="43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0"/>
            <p:cNvSpPr>
              <a:spLocks noChangeShapeType="1"/>
            </p:cNvSpPr>
            <p:nvPr/>
          </p:nvSpPr>
          <p:spPr bwMode="auto">
            <a:xfrm>
              <a:off x="1344" y="43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Text Box 21"/>
            <p:cNvSpPr txBox="1">
              <a:spLocks noChangeArrowheads="1"/>
            </p:cNvSpPr>
            <p:nvPr/>
          </p:nvSpPr>
          <p:spPr bwMode="auto">
            <a:xfrm>
              <a:off x="2496" y="633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O</a:t>
              </a:r>
            </a:p>
          </p:txBody>
        </p:sp>
      </p:grpSp>
      <p:grpSp>
        <p:nvGrpSpPr>
          <p:cNvPr id="7172" name="Group 31"/>
          <p:cNvGrpSpPr>
            <a:grpSpLocks/>
          </p:cNvGrpSpPr>
          <p:nvPr/>
        </p:nvGrpSpPr>
        <p:grpSpPr bwMode="auto">
          <a:xfrm>
            <a:off x="0" y="2667000"/>
            <a:ext cx="9144000" cy="4191000"/>
            <a:chOff x="0" y="1680"/>
            <a:chExt cx="5760" cy="2640"/>
          </a:xfrm>
        </p:grpSpPr>
        <p:sp>
          <p:nvSpPr>
            <p:cNvPr id="7183" name="AutoShape 32"/>
            <p:cNvSpPr>
              <a:spLocks noChangeArrowheads="1"/>
            </p:cNvSpPr>
            <p:nvPr/>
          </p:nvSpPr>
          <p:spPr bwMode="auto">
            <a:xfrm>
              <a:off x="0" y="1680"/>
              <a:ext cx="5760" cy="2640"/>
            </a:xfrm>
            <a:prstGeom prst="horizontalScrol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4" name="Text Box 33"/>
            <p:cNvSpPr txBox="1">
              <a:spLocks noChangeArrowheads="1"/>
            </p:cNvSpPr>
            <p:nvPr/>
          </p:nvSpPr>
          <p:spPr bwMode="auto">
            <a:xfrm>
              <a:off x="288" y="2304"/>
              <a:ext cx="5472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 i="1">
                  <a:solidFill>
                    <a:srgbClr val="FF0000"/>
                  </a:solidFill>
                  <a:latin typeface="Arial" charset="0"/>
                </a:rPr>
                <a:t>*Diện tích hình thoi bằng tích của độ dài hai đường chéo chia cho 2 (cùng một đơn vị đo)</a:t>
              </a:r>
            </a:p>
          </p:txBody>
        </p:sp>
      </p:grpSp>
      <p:grpSp>
        <p:nvGrpSpPr>
          <p:cNvPr id="7173" name="Group 41"/>
          <p:cNvGrpSpPr>
            <a:grpSpLocks/>
          </p:cNvGrpSpPr>
          <p:nvPr/>
        </p:nvGrpSpPr>
        <p:grpSpPr bwMode="auto">
          <a:xfrm>
            <a:off x="3810000" y="5334000"/>
            <a:ext cx="2408238" cy="1066800"/>
            <a:chOff x="2400" y="3408"/>
            <a:chExt cx="1517" cy="672"/>
          </a:xfrm>
        </p:grpSpPr>
        <p:sp>
          <p:nvSpPr>
            <p:cNvPr id="7174" name="Text Box 42"/>
            <p:cNvSpPr txBox="1">
              <a:spLocks noChangeArrowheads="1"/>
            </p:cNvSpPr>
            <p:nvPr/>
          </p:nvSpPr>
          <p:spPr bwMode="auto">
            <a:xfrm>
              <a:off x="2400" y="3552"/>
              <a:ext cx="6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S=</a:t>
              </a:r>
            </a:p>
          </p:txBody>
        </p:sp>
        <p:sp>
          <p:nvSpPr>
            <p:cNvPr id="7175" name="Text Box 43"/>
            <p:cNvSpPr txBox="1">
              <a:spLocks noChangeArrowheads="1"/>
            </p:cNvSpPr>
            <p:nvPr/>
          </p:nvSpPr>
          <p:spPr bwMode="auto">
            <a:xfrm>
              <a:off x="2768" y="3408"/>
              <a:ext cx="114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m x n</a:t>
              </a:r>
            </a:p>
          </p:txBody>
        </p:sp>
        <p:sp>
          <p:nvSpPr>
            <p:cNvPr id="7176" name="Text Box 44"/>
            <p:cNvSpPr txBox="1">
              <a:spLocks noChangeArrowheads="1"/>
            </p:cNvSpPr>
            <p:nvPr/>
          </p:nvSpPr>
          <p:spPr bwMode="auto">
            <a:xfrm>
              <a:off x="2998" y="3676"/>
              <a:ext cx="36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Arial" charset="0"/>
                </a:rPr>
                <a:t>2</a:t>
              </a:r>
            </a:p>
          </p:txBody>
        </p:sp>
        <p:sp>
          <p:nvSpPr>
            <p:cNvPr id="7177" name="Line 45"/>
            <p:cNvSpPr>
              <a:spLocks noChangeShapeType="1"/>
            </p:cNvSpPr>
            <p:nvPr/>
          </p:nvSpPr>
          <p:spPr bwMode="auto">
            <a:xfrm>
              <a:off x="2832" y="3744"/>
              <a:ext cx="7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8" name="Group 46"/>
            <p:cNvGrpSpPr>
              <a:grpSpLocks/>
            </p:cNvGrpSpPr>
            <p:nvPr/>
          </p:nvGrpSpPr>
          <p:grpSpPr bwMode="auto">
            <a:xfrm>
              <a:off x="2400" y="3523"/>
              <a:ext cx="1296" cy="528"/>
              <a:chOff x="2400" y="3504"/>
              <a:chExt cx="1296" cy="528"/>
            </a:xfrm>
          </p:grpSpPr>
          <p:sp>
            <p:nvSpPr>
              <p:cNvPr id="7179" name="Line 47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Line 48"/>
              <p:cNvSpPr>
                <a:spLocks noChangeShapeType="1"/>
              </p:cNvSpPr>
              <p:nvPr/>
            </p:nvSpPr>
            <p:spPr bwMode="auto">
              <a:xfrm>
                <a:off x="3696" y="35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Line 49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Line 50"/>
              <p:cNvSpPr>
                <a:spLocks noChangeShapeType="1"/>
              </p:cNvSpPr>
              <p:nvPr/>
            </p:nvSpPr>
            <p:spPr bwMode="auto">
              <a:xfrm>
                <a:off x="2400" y="4032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114ED37-70CF-4D14-A0F1-D6E2BED6C2E0}" type="slidenum">
              <a:rPr lang="en-US" sz="1200" smtClean="0"/>
              <a:pPr>
                <a:defRPr/>
              </a:pPr>
              <a:t>7</a:t>
            </a:fld>
            <a:endParaRPr lang="en-US" sz="120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5410200"/>
            <a:ext cx="1371600" cy="1041400"/>
            <a:chOff x="3648" y="3408"/>
            <a:chExt cx="864" cy="656"/>
          </a:xfrm>
        </p:grpSpPr>
        <p:sp>
          <p:nvSpPr>
            <p:cNvPr id="8239" name="Text Box 7"/>
            <p:cNvSpPr txBox="1">
              <a:spLocks noChangeArrowheads="1"/>
            </p:cNvSpPr>
            <p:nvPr/>
          </p:nvSpPr>
          <p:spPr bwMode="auto">
            <a:xfrm>
              <a:off x="3648" y="3408"/>
              <a:ext cx="86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3 x 4</a:t>
              </a:r>
            </a:p>
          </p:txBody>
        </p:sp>
        <p:sp>
          <p:nvSpPr>
            <p:cNvPr id="8240" name="Text Box 8"/>
            <p:cNvSpPr txBox="1">
              <a:spLocks noChangeArrowheads="1"/>
            </p:cNvSpPr>
            <p:nvPr/>
          </p:nvSpPr>
          <p:spPr bwMode="auto">
            <a:xfrm>
              <a:off x="3840" y="3696"/>
              <a:ext cx="3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2</a:t>
              </a:r>
            </a:p>
          </p:txBody>
        </p:sp>
        <p:sp>
          <p:nvSpPr>
            <p:cNvPr id="8241" name="Line 9"/>
            <p:cNvSpPr>
              <a:spLocks noChangeShapeType="1"/>
            </p:cNvSpPr>
            <p:nvPr/>
          </p:nvSpPr>
          <p:spPr bwMode="auto">
            <a:xfrm>
              <a:off x="3648" y="374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133600" y="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2. Thực hành: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0" y="609600"/>
            <a:ext cx="9829800" cy="4638675"/>
            <a:chOff x="0" y="384"/>
            <a:chExt cx="6192" cy="2922"/>
          </a:xfrm>
        </p:grpSpPr>
        <p:sp>
          <p:nvSpPr>
            <p:cNvPr id="8210" name="Text Box 12"/>
            <p:cNvSpPr txBox="1">
              <a:spLocks noChangeArrowheads="1"/>
            </p:cNvSpPr>
            <p:nvPr/>
          </p:nvSpPr>
          <p:spPr bwMode="auto">
            <a:xfrm>
              <a:off x="0" y="672"/>
              <a:ext cx="30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a) Hình thoi ABCD, biết: </a:t>
              </a:r>
            </a:p>
          </p:txBody>
        </p:sp>
        <p:grpSp>
          <p:nvGrpSpPr>
            <p:cNvPr id="8211" name="Group 58"/>
            <p:cNvGrpSpPr>
              <a:grpSpLocks/>
            </p:cNvGrpSpPr>
            <p:nvPr/>
          </p:nvGrpSpPr>
          <p:grpSpPr bwMode="auto">
            <a:xfrm>
              <a:off x="0" y="384"/>
              <a:ext cx="6192" cy="2922"/>
              <a:chOff x="0" y="384"/>
              <a:chExt cx="6192" cy="2922"/>
            </a:xfrm>
          </p:grpSpPr>
          <p:grpSp>
            <p:nvGrpSpPr>
              <p:cNvPr id="8212" name="Group 57"/>
              <p:cNvGrpSpPr>
                <a:grpSpLocks/>
              </p:cNvGrpSpPr>
              <p:nvPr/>
            </p:nvGrpSpPr>
            <p:grpSpPr bwMode="auto">
              <a:xfrm>
                <a:off x="0" y="384"/>
                <a:ext cx="5904" cy="2922"/>
                <a:chOff x="48" y="384"/>
                <a:chExt cx="5904" cy="2922"/>
              </a:xfrm>
            </p:grpSpPr>
            <p:sp>
              <p:nvSpPr>
                <p:cNvPr id="822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8" y="384"/>
                  <a:ext cx="3072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 u="sng">
                      <a:latin typeface="Arial" charset="0"/>
                    </a:rPr>
                    <a:t>Bài 1:</a:t>
                  </a:r>
                  <a:r>
                    <a:rPr lang="en-US" sz="2800">
                      <a:latin typeface="Arial" charset="0"/>
                    </a:rPr>
                    <a:t> Tính diện tích của:</a:t>
                  </a:r>
                </a:p>
              </p:txBody>
            </p:sp>
            <p:sp>
              <p:nvSpPr>
                <p:cNvPr id="822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92" y="960"/>
                  <a:ext cx="254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AC = 3cm; BD = 4cm.</a:t>
                  </a:r>
                </a:p>
              </p:txBody>
            </p:sp>
            <p:grpSp>
              <p:nvGrpSpPr>
                <p:cNvPr id="8226" name="Group 41"/>
                <p:cNvGrpSpPr>
                  <a:grpSpLocks/>
                </p:cNvGrpSpPr>
                <p:nvPr/>
              </p:nvGrpSpPr>
              <p:grpSpPr bwMode="auto">
                <a:xfrm>
                  <a:off x="432" y="1344"/>
                  <a:ext cx="1584" cy="1962"/>
                  <a:chOff x="384" y="1200"/>
                  <a:chExt cx="1584" cy="1962"/>
                </a:xfrm>
              </p:grpSpPr>
              <p:grpSp>
                <p:nvGrpSpPr>
                  <p:cNvPr id="8229" name="Group 39"/>
                  <p:cNvGrpSpPr>
                    <a:grpSpLocks/>
                  </p:cNvGrpSpPr>
                  <p:nvPr/>
                </p:nvGrpSpPr>
                <p:grpSpPr bwMode="auto">
                  <a:xfrm rot="5400000">
                    <a:off x="432" y="1776"/>
                    <a:ext cx="1440" cy="960"/>
                    <a:chOff x="1248" y="2112"/>
                    <a:chExt cx="2112" cy="960"/>
                  </a:xfrm>
                </p:grpSpPr>
                <p:sp>
                  <p:nvSpPr>
                    <p:cNvPr id="8235" name="AutoShap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4" y="211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6" name="AutoShape 2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1248" y="211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7" name="AutoShape 24"/>
                    <p:cNvSpPr>
                      <a:spLocks noChangeArrowheads="1"/>
                    </p:cNvSpPr>
                    <p:nvPr/>
                  </p:nvSpPr>
                  <p:spPr bwMode="auto">
                    <a:xfrm rot="10857396" flipH="1">
                      <a:off x="2304" y="259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  <p:sp>
                  <p:nvSpPr>
                    <p:cNvPr id="8238" name="AutoShape 25"/>
                    <p:cNvSpPr>
                      <a:spLocks noChangeArrowheads="1"/>
                    </p:cNvSpPr>
                    <p:nvPr/>
                  </p:nvSpPr>
                  <p:spPr bwMode="auto">
                    <a:xfrm rot="-44254" flipH="1" flipV="1">
                      <a:off x="1248" y="2592"/>
                      <a:ext cx="1056" cy="480"/>
                    </a:xfrm>
                    <a:prstGeom prst="rtTriangle">
                      <a:avLst/>
                    </a:prstGeom>
                    <a:solidFill>
                      <a:srgbClr val="E0BAE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800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823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" y="1968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A</a:t>
                    </a:r>
                  </a:p>
                </p:txBody>
              </p:sp>
              <p:sp>
                <p:nvSpPr>
                  <p:cNvPr id="823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2832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8232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" y="2016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8233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200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800" b="1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8234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2112"/>
                    <a:ext cx="96" cy="144"/>
                  </a:xfrm>
                  <a:prstGeom prst="flowChartProcess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</p:grpSp>
            <p:sp>
              <p:nvSpPr>
                <p:cNvPr id="822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880" y="691"/>
                  <a:ext cx="3072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b) Hình thoi MNPQ, biết: </a:t>
                  </a:r>
                </a:p>
              </p:txBody>
            </p:sp>
            <p:sp>
              <p:nvSpPr>
                <p:cNvPr id="8228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072" y="979"/>
                  <a:ext cx="254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MP = 7cm; NQ = 4cm.</a:t>
                  </a:r>
                </a:p>
              </p:txBody>
            </p:sp>
          </p:grpSp>
          <p:grpSp>
            <p:nvGrpSpPr>
              <p:cNvPr id="8213" name="Group 56"/>
              <p:cNvGrpSpPr>
                <a:grpSpLocks/>
              </p:cNvGrpSpPr>
              <p:nvPr/>
            </p:nvGrpSpPr>
            <p:grpSpPr bwMode="auto">
              <a:xfrm>
                <a:off x="2592" y="1296"/>
                <a:ext cx="3600" cy="1885"/>
                <a:chOff x="2640" y="1296"/>
                <a:chExt cx="3600" cy="1885"/>
              </a:xfrm>
            </p:grpSpPr>
            <p:grpSp>
              <p:nvGrpSpPr>
                <p:cNvPr id="8214" name="Group 46"/>
                <p:cNvGrpSpPr>
                  <a:grpSpLocks/>
                </p:cNvGrpSpPr>
                <p:nvPr/>
              </p:nvGrpSpPr>
              <p:grpSpPr bwMode="auto">
                <a:xfrm rot="5400000">
                  <a:off x="3533" y="1046"/>
                  <a:ext cx="1260" cy="2444"/>
                  <a:chOff x="1248" y="2112"/>
                  <a:chExt cx="2112" cy="960"/>
                </a:xfrm>
              </p:grpSpPr>
              <p:sp>
                <p:nvSpPr>
                  <p:cNvPr id="8220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211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1" name="AutoShape 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248" y="211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2" name="AutoShape 49"/>
                  <p:cNvSpPr>
                    <a:spLocks noChangeArrowheads="1"/>
                  </p:cNvSpPr>
                  <p:nvPr/>
                </p:nvSpPr>
                <p:spPr bwMode="auto">
                  <a:xfrm rot="10857396" flipH="1">
                    <a:off x="2304" y="259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  <p:sp>
                <p:nvSpPr>
                  <p:cNvPr id="8223" name="AutoShape 50"/>
                  <p:cNvSpPr>
                    <a:spLocks noChangeArrowheads="1"/>
                  </p:cNvSpPr>
                  <p:nvPr/>
                </p:nvSpPr>
                <p:spPr bwMode="auto">
                  <a:xfrm rot="-44254" flipH="1" flipV="1">
                    <a:off x="1248" y="2592"/>
                    <a:ext cx="1056" cy="480"/>
                  </a:xfrm>
                  <a:prstGeom prst="rtTriangle">
                    <a:avLst/>
                  </a:prstGeom>
                  <a:solidFill>
                    <a:srgbClr val="E0BAE4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800">
                      <a:latin typeface="Arial" charset="0"/>
                    </a:endParaRPr>
                  </a:p>
                </p:txBody>
              </p:sp>
            </p:grpSp>
            <p:sp>
              <p:nvSpPr>
                <p:cNvPr id="821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40" y="1939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M</a:t>
                  </a:r>
                </a:p>
              </p:txBody>
            </p:sp>
            <p:sp>
              <p:nvSpPr>
                <p:cNvPr id="821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93" y="2851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Q</a:t>
                  </a:r>
                </a:p>
              </p:txBody>
            </p:sp>
            <p:sp>
              <p:nvSpPr>
                <p:cNvPr id="821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385" y="2058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P</a:t>
                  </a:r>
                </a:p>
              </p:txBody>
            </p:sp>
            <p:sp>
              <p:nvSpPr>
                <p:cNvPr id="821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041" y="1296"/>
                  <a:ext cx="855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8219" name="AutoShape 55"/>
                <p:cNvSpPr>
                  <a:spLocks noChangeArrowheads="1"/>
                </p:cNvSpPr>
                <p:nvPr/>
              </p:nvSpPr>
              <p:spPr bwMode="auto">
                <a:xfrm>
                  <a:off x="4163" y="2160"/>
                  <a:ext cx="109" cy="108"/>
                </a:xfrm>
                <a:prstGeom prst="flowChartProcess">
                  <a:avLst/>
                </a:prstGeom>
                <a:solidFill>
                  <a:srgbClr val="E0BAE4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800">
                    <a:latin typeface="Arial" charset="0"/>
                  </a:endParaRPr>
                </a:p>
              </p:txBody>
            </p:sp>
          </p:grpSp>
        </p:grpSp>
      </p:grp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381000" y="5562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S= </a:t>
            </a:r>
          </a:p>
        </p:txBody>
      </p: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2362200" y="5616575"/>
            <a:ext cx="2209800" cy="561975"/>
            <a:chOff x="1488" y="3528"/>
            <a:chExt cx="1392" cy="354"/>
          </a:xfrm>
        </p:grpSpPr>
        <p:sp>
          <p:nvSpPr>
            <p:cNvPr id="8208" name="Text Box 61"/>
            <p:cNvSpPr txBox="1">
              <a:spLocks noChangeArrowheads="1"/>
            </p:cNvSpPr>
            <p:nvPr/>
          </p:nvSpPr>
          <p:spPr bwMode="auto">
            <a:xfrm>
              <a:off x="1488" y="3552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6 (cm )</a:t>
              </a:r>
            </a:p>
          </p:txBody>
        </p:sp>
        <p:sp>
          <p:nvSpPr>
            <p:cNvPr id="8209" name="Text Box 62"/>
            <p:cNvSpPr txBox="1">
              <a:spLocks noChangeArrowheads="1"/>
            </p:cNvSpPr>
            <p:nvPr/>
          </p:nvSpPr>
          <p:spPr bwMode="auto">
            <a:xfrm>
              <a:off x="2232" y="3528"/>
              <a:ext cx="2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4953000" y="5454650"/>
            <a:ext cx="4038600" cy="1041400"/>
            <a:chOff x="3120" y="3436"/>
            <a:chExt cx="2544" cy="656"/>
          </a:xfrm>
        </p:grpSpPr>
        <p:grpSp>
          <p:nvGrpSpPr>
            <p:cNvPr id="8201" name="Group 64"/>
            <p:cNvGrpSpPr>
              <a:grpSpLocks/>
            </p:cNvGrpSpPr>
            <p:nvPr/>
          </p:nvGrpSpPr>
          <p:grpSpPr bwMode="auto">
            <a:xfrm>
              <a:off x="3504" y="3436"/>
              <a:ext cx="864" cy="656"/>
              <a:chOff x="3648" y="3408"/>
              <a:chExt cx="864" cy="656"/>
            </a:xfrm>
          </p:grpSpPr>
          <p:sp>
            <p:nvSpPr>
              <p:cNvPr id="8205" name="Text Box 65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7 x 4</a:t>
                </a:r>
              </a:p>
            </p:txBody>
          </p:sp>
          <p:sp>
            <p:nvSpPr>
              <p:cNvPr id="8206" name="Text Box 66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8207" name="Line 67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2" name="Text Box 68"/>
            <p:cNvSpPr txBox="1">
              <a:spLocks noChangeArrowheads="1"/>
            </p:cNvSpPr>
            <p:nvPr/>
          </p:nvSpPr>
          <p:spPr bwMode="auto">
            <a:xfrm>
              <a:off x="3120" y="3552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8203" name="Text Box 70"/>
            <p:cNvSpPr txBox="1">
              <a:spLocks noChangeArrowheads="1"/>
            </p:cNvSpPr>
            <p:nvPr/>
          </p:nvSpPr>
          <p:spPr bwMode="auto">
            <a:xfrm>
              <a:off x="4272" y="3571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14 (cm )</a:t>
              </a:r>
            </a:p>
          </p:txBody>
        </p:sp>
        <p:sp>
          <p:nvSpPr>
            <p:cNvPr id="8204" name="Text Box 71"/>
            <p:cNvSpPr txBox="1">
              <a:spLocks noChangeArrowheads="1"/>
            </p:cNvSpPr>
            <p:nvPr/>
          </p:nvSpPr>
          <p:spPr bwMode="auto">
            <a:xfrm>
              <a:off x="5112" y="354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3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96FA648-60B9-48F7-9186-D354CFF2D6EE}" type="slidenum">
              <a:rPr lang="en-US" sz="1200" smtClean="0"/>
              <a:pPr>
                <a:defRPr/>
              </a:pPr>
              <a:t>8</a:t>
            </a:fld>
            <a:endParaRPr lang="en-US" sz="120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0" y="10668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a) Độ dài các đường chéo là 5dm và 20dm;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0" y="381000"/>
            <a:ext cx="746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Arial" charset="0"/>
              </a:rPr>
              <a:t>Bài 2</a:t>
            </a:r>
            <a:r>
              <a:rPr lang="en-US">
                <a:latin typeface="Arial" charset="0"/>
              </a:rPr>
              <a:t> Tính diện tích hình thoi biết: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828800" y="4800600"/>
            <a:ext cx="4648200" cy="1041400"/>
            <a:chOff x="1152" y="3024"/>
            <a:chExt cx="2928" cy="656"/>
          </a:xfrm>
        </p:grpSpPr>
        <p:grpSp>
          <p:nvGrpSpPr>
            <p:cNvPr id="9232" name="Group 42"/>
            <p:cNvGrpSpPr>
              <a:grpSpLocks/>
            </p:cNvGrpSpPr>
            <p:nvPr/>
          </p:nvGrpSpPr>
          <p:grpSpPr bwMode="auto">
            <a:xfrm>
              <a:off x="1584" y="3024"/>
              <a:ext cx="1152" cy="656"/>
              <a:chOff x="3648" y="3408"/>
              <a:chExt cx="864" cy="656"/>
            </a:xfrm>
          </p:grpSpPr>
          <p:sp>
            <p:nvSpPr>
              <p:cNvPr id="9236" name="Text Box 43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40 x 15</a:t>
                </a:r>
              </a:p>
            </p:txBody>
          </p:sp>
          <p:sp>
            <p:nvSpPr>
              <p:cNvPr id="9237" name="Text Box 44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9238" name="Line 45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3" name="Text Box 46"/>
            <p:cNvSpPr txBox="1">
              <a:spLocks noChangeArrowheads="1"/>
            </p:cNvSpPr>
            <p:nvPr/>
          </p:nvSpPr>
          <p:spPr bwMode="auto">
            <a:xfrm>
              <a:off x="1152" y="3168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9234" name="Text Box 47"/>
            <p:cNvSpPr txBox="1">
              <a:spLocks noChangeArrowheads="1"/>
            </p:cNvSpPr>
            <p:nvPr/>
          </p:nvSpPr>
          <p:spPr bwMode="auto">
            <a:xfrm>
              <a:off x="2688" y="3159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300 (dm )</a:t>
              </a:r>
            </a:p>
          </p:txBody>
        </p:sp>
        <p:sp>
          <p:nvSpPr>
            <p:cNvPr id="9235" name="Text Box 48"/>
            <p:cNvSpPr txBox="1">
              <a:spLocks noChangeArrowheads="1"/>
            </p:cNvSpPr>
            <p:nvPr/>
          </p:nvSpPr>
          <p:spPr bwMode="auto">
            <a:xfrm>
              <a:off x="3697" y="3130"/>
              <a:ext cx="1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0" y="32766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b) Độ dài các đường chéo là 4m và 15dm; </a:t>
            </a: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286000" y="1828800"/>
            <a:ext cx="4038600" cy="1041400"/>
            <a:chOff x="1440" y="1152"/>
            <a:chExt cx="2544" cy="656"/>
          </a:xfrm>
        </p:grpSpPr>
        <p:grpSp>
          <p:nvGrpSpPr>
            <p:cNvPr id="9225" name="Group 51"/>
            <p:cNvGrpSpPr>
              <a:grpSpLocks/>
            </p:cNvGrpSpPr>
            <p:nvPr/>
          </p:nvGrpSpPr>
          <p:grpSpPr bwMode="auto">
            <a:xfrm>
              <a:off x="1824" y="1152"/>
              <a:ext cx="864" cy="656"/>
              <a:chOff x="3648" y="3408"/>
              <a:chExt cx="864" cy="656"/>
            </a:xfrm>
          </p:grpSpPr>
          <p:sp>
            <p:nvSpPr>
              <p:cNvPr id="9229" name="Text Box 52"/>
              <p:cNvSpPr txBox="1">
                <a:spLocks noChangeArrowheads="1"/>
              </p:cNvSpPr>
              <p:nvPr/>
            </p:nvSpPr>
            <p:spPr bwMode="auto">
              <a:xfrm>
                <a:off x="3648" y="3408"/>
                <a:ext cx="86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5 x 20</a:t>
                </a:r>
              </a:p>
            </p:txBody>
          </p:sp>
          <p:sp>
            <p:nvSpPr>
              <p:cNvPr id="9230" name="Text Box 53"/>
              <p:cNvSpPr txBox="1">
                <a:spLocks noChangeArrowheads="1"/>
              </p:cNvSpPr>
              <p:nvPr/>
            </p:nvSpPr>
            <p:spPr bwMode="auto">
              <a:xfrm>
                <a:off x="3840" y="3696"/>
                <a:ext cx="38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2</a:t>
                </a:r>
              </a:p>
            </p:txBody>
          </p:sp>
          <p:sp>
            <p:nvSpPr>
              <p:cNvPr id="9231" name="Line 54"/>
              <p:cNvSpPr>
                <a:spLocks noChangeShapeType="1"/>
              </p:cNvSpPr>
              <p:nvPr/>
            </p:nvSpPr>
            <p:spPr bwMode="auto">
              <a:xfrm>
                <a:off x="3648" y="374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6" name="Text Box 55"/>
            <p:cNvSpPr txBox="1">
              <a:spLocks noChangeArrowheads="1"/>
            </p:cNvSpPr>
            <p:nvPr/>
          </p:nvSpPr>
          <p:spPr bwMode="auto">
            <a:xfrm>
              <a:off x="1440" y="1248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S= </a:t>
              </a:r>
            </a:p>
          </p:txBody>
        </p:sp>
        <p:sp>
          <p:nvSpPr>
            <p:cNvPr id="9227" name="Text Box 56"/>
            <p:cNvSpPr txBox="1">
              <a:spLocks noChangeArrowheads="1"/>
            </p:cNvSpPr>
            <p:nvPr/>
          </p:nvSpPr>
          <p:spPr bwMode="auto">
            <a:xfrm>
              <a:off x="2592" y="1296"/>
              <a:ext cx="13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= </a:t>
              </a:r>
              <a:r>
                <a:rPr lang="en-US" sz="2800">
                  <a:solidFill>
                    <a:srgbClr val="FF0000"/>
                  </a:solidFill>
                  <a:latin typeface="Arial" charset="0"/>
                </a:rPr>
                <a:t>50 (cm )</a:t>
              </a:r>
            </a:p>
          </p:txBody>
        </p:sp>
        <p:sp>
          <p:nvSpPr>
            <p:cNvPr id="9228" name="Text Box 57"/>
            <p:cNvSpPr txBox="1">
              <a:spLocks noChangeArrowheads="1"/>
            </p:cNvSpPr>
            <p:nvPr/>
          </p:nvSpPr>
          <p:spPr bwMode="auto">
            <a:xfrm>
              <a:off x="3456" y="1258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2971800" y="39624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4m = 40dm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9" grpId="0"/>
      <p:bldP spid="12337" grpId="0"/>
      <p:bldP spid="123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DE2ED1-1783-4E8D-801F-FB46B495F425}" type="slidenum">
              <a:rPr lang="en-US" sz="1200" smtClean="0"/>
              <a:pPr>
                <a:defRPr/>
              </a:pPr>
              <a:t>9</a:t>
            </a:fld>
            <a:endParaRPr lang="en-US" sz="1200"/>
          </a:p>
        </p:txBody>
      </p:sp>
      <p:sp>
        <p:nvSpPr>
          <p:cNvPr id="10245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38400" y="152400"/>
            <a:ext cx="5029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0000FF"/>
                </a:solidFill>
                <a:latin typeface="Arial" charset="0"/>
              </a:rPr>
              <a:t>TRÒ CHƠI: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57400" y="914400"/>
            <a:ext cx="655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Ai nhanh, ai đúng?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0" y="1555750"/>
            <a:ext cx="4953000" cy="3114675"/>
            <a:chOff x="0" y="960"/>
            <a:chExt cx="3120" cy="1962"/>
          </a:xfrm>
        </p:grpSpPr>
        <p:sp>
          <p:nvSpPr>
            <p:cNvPr id="10269" name="Line 16"/>
            <p:cNvSpPr>
              <a:spLocks noChangeShapeType="1"/>
            </p:cNvSpPr>
            <p:nvPr/>
          </p:nvSpPr>
          <p:spPr bwMode="auto">
            <a:xfrm>
              <a:off x="768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1"/>
            <p:cNvSpPr>
              <a:spLocks noChangeShapeType="1"/>
            </p:cNvSpPr>
            <p:nvPr/>
          </p:nvSpPr>
          <p:spPr bwMode="auto">
            <a:xfrm flipH="1">
              <a:off x="528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1" name="Group 36"/>
            <p:cNvGrpSpPr>
              <a:grpSpLocks/>
            </p:cNvGrpSpPr>
            <p:nvPr/>
          </p:nvGrpSpPr>
          <p:grpSpPr bwMode="auto">
            <a:xfrm>
              <a:off x="0" y="960"/>
              <a:ext cx="3120" cy="1962"/>
              <a:chOff x="0" y="960"/>
              <a:chExt cx="3120" cy="1962"/>
            </a:xfrm>
          </p:grpSpPr>
          <p:sp>
            <p:nvSpPr>
              <p:cNvPr id="10272" name="AutoShape 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3" name="AutoShape 9"/>
              <p:cNvSpPr>
                <a:spLocks noChangeArrowheads="1"/>
              </p:cNvSpPr>
              <p:nvPr/>
            </p:nvSpPr>
            <p:spPr bwMode="auto">
              <a:xfrm flipH="1">
                <a:off x="768" y="139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4" name="AutoShape 10"/>
              <p:cNvSpPr>
                <a:spLocks noChangeArrowheads="1"/>
              </p:cNvSpPr>
              <p:nvPr/>
            </p:nvSpPr>
            <p:spPr bwMode="auto">
              <a:xfrm rot="10857396" flipH="1">
                <a:off x="1824" y="187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5" name="AutoShape 11"/>
              <p:cNvSpPr>
                <a:spLocks noChangeArrowheads="1"/>
              </p:cNvSpPr>
              <p:nvPr/>
            </p:nvSpPr>
            <p:spPr bwMode="auto">
              <a:xfrm rot="-44254" flipH="1" flipV="1">
                <a:off x="768" y="1872"/>
                <a:ext cx="1056" cy="480"/>
              </a:xfrm>
              <a:prstGeom prst="rtTriangle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76" name="Text Box 12"/>
              <p:cNvSpPr txBox="1">
                <a:spLocks noChangeArrowheads="1"/>
              </p:cNvSpPr>
              <p:nvPr/>
            </p:nvSpPr>
            <p:spPr bwMode="auto">
              <a:xfrm>
                <a:off x="528" y="1536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A</a:t>
                </a:r>
              </a:p>
            </p:txBody>
          </p:sp>
          <p:sp>
            <p:nvSpPr>
              <p:cNvPr id="10277" name="Text Box 13"/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D</a:t>
                </a:r>
              </a:p>
            </p:txBody>
          </p:sp>
          <p:sp>
            <p:nvSpPr>
              <p:cNvPr id="10278" name="Text Box 14"/>
              <p:cNvSpPr txBox="1">
                <a:spLocks noChangeArrowheads="1"/>
              </p:cNvSpPr>
              <p:nvPr/>
            </p:nvSpPr>
            <p:spPr bwMode="auto">
              <a:xfrm>
                <a:off x="2784" y="1584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C</a:t>
                </a:r>
              </a:p>
            </p:txBody>
          </p:sp>
          <p:sp>
            <p:nvSpPr>
              <p:cNvPr id="1027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960"/>
                <a:ext cx="33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Arial" charset="0"/>
                  </a:rPr>
                  <a:t>B</a:t>
                </a:r>
              </a:p>
            </p:txBody>
          </p:sp>
          <p:sp>
            <p:nvSpPr>
              <p:cNvPr id="10280" name="Line 17"/>
              <p:cNvSpPr>
                <a:spLocks noChangeShapeType="1"/>
              </p:cNvSpPr>
              <p:nvPr/>
            </p:nvSpPr>
            <p:spPr bwMode="auto">
              <a:xfrm>
                <a:off x="2880" y="1920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18"/>
              <p:cNvSpPr>
                <a:spLocks noChangeShapeType="1"/>
              </p:cNvSpPr>
              <p:nvPr/>
            </p:nvSpPr>
            <p:spPr bwMode="auto">
              <a:xfrm>
                <a:off x="768" y="2640"/>
                <a:ext cx="2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Text Box 19"/>
              <p:cNvSpPr txBox="1">
                <a:spLocks noChangeArrowheads="1"/>
              </p:cNvSpPr>
              <p:nvPr/>
            </p:nvSpPr>
            <p:spPr bwMode="auto">
              <a:xfrm>
                <a:off x="1536" y="2592"/>
                <a:ext cx="7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5cm</a:t>
                </a:r>
              </a:p>
            </p:txBody>
          </p:sp>
          <p:sp>
            <p:nvSpPr>
              <p:cNvPr id="10283" name="Text Box 20"/>
              <p:cNvSpPr txBox="1">
                <a:spLocks noChangeArrowheads="1"/>
              </p:cNvSpPr>
              <p:nvPr/>
            </p:nvSpPr>
            <p:spPr bwMode="auto">
              <a:xfrm>
                <a:off x="0" y="1680"/>
                <a:ext cx="67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2cm</a:t>
                </a:r>
              </a:p>
            </p:txBody>
          </p:sp>
          <p:sp>
            <p:nvSpPr>
              <p:cNvPr id="10284" name="Line 22"/>
              <p:cNvSpPr>
                <a:spLocks noChangeShapeType="1"/>
              </p:cNvSpPr>
              <p:nvPr/>
            </p:nvSpPr>
            <p:spPr bwMode="auto">
              <a:xfrm flipH="1">
                <a:off x="576" y="1392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Line 23"/>
              <p:cNvSpPr>
                <a:spLocks noChangeShapeType="1"/>
              </p:cNvSpPr>
              <p:nvPr/>
            </p:nvSpPr>
            <p:spPr bwMode="auto">
              <a:xfrm>
                <a:off x="528" y="139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AutoShape 25"/>
              <p:cNvSpPr>
                <a:spLocks noChangeArrowheads="1"/>
              </p:cNvSpPr>
              <p:nvPr/>
            </p:nvSpPr>
            <p:spPr bwMode="auto">
              <a:xfrm>
                <a:off x="1824" y="1776"/>
                <a:ext cx="144" cy="96"/>
              </a:xfrm>
              <a:prstGeom prst="flowChartProcess">
                <a:avLst/>
              </a:prstGeom>
              <a:solidFill>
                <a:srgbClr val="76B87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>
                  <a:latin typeface="Arial" charset="0"/>
                </a:endParaRP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876800" y="1784350"/>
            <a:ext cx="4648200" cy="2505075"/>
            <a:chOff x="3072" y="1104"/>
            <a:chExt cx="2928" cy="1578"/>
          </a:xfrm>
        </p:grpSpPr>
        <p:sp>
          <p:nvSpPr>
            <p:cNvPr id="10262" name="Rectangle 27"/>
            <p:cNvSpPr>
              <a:spLocks noChangeArrowheads="1"/>
            </p:cNvSpPr>
            <p:nvPr/>
          </p:nvSpPr>
          <p:spPr bwMode="auto">
            <a:xfrm>
              <a:off x="3264" y="1440"/>
              <a:ext cx="2016" cy="864"/>
            </a:xfrm>
            <a:prstGeom prst="rect">
              <a:avLst/>
            </a:prstGeom>
            <a:solidFill>
              <a:srgbClr val="76B8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10263" name="Text Box 29"/>
            <p:cNvSpPr txBox="1">
              <a:spLocks noChangeArrowheads="1"/>
            </p:cNvSpPr>
            <p:nvPr/>
          </p:nvSpPr>
          <p:spPr bwMode="auto">
            <a:xfrm>
              <a:off x="3936" y="2352"/>
              <a:ext cx="7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5cm</a:t>
              </a:r>
            </a:p>
          </p:txBody>
        </p:sp>
        <p:sp>
          <p:nvSpPr>
            <p:cNvPr id="10264" name="Text Box 30"/>
            <p:cNvSpPr txBox="1">
              <a:spLocks noChangeArrowheads="1"/>
            </p:cNvSpPr>
            <p:nvPr/>
          </p:nvSpPr>
          <p:spPr bwMode="auto">
            <a:xfrm>
              <a:off x="5232" y="1632"/>
              <a:ext cx="7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2cm</a:t>
              </a:r>
            </a:p>
          </p:txBody>
        </p:sp>
        <p:sp>
          <p:nvSpPr>
            <p:cNvPr id="10265" name="Text Box 32"/>
            <p:cNvSpPr txBox="1">
              <a:spLocks noChangeArrowheads="1"/>
            </p:cNvSpPr>
            <p:nvPr/>
          </p:nvSpPr>
          <p:spPr bwMode="auto">
            <a:xfrm>
              <a:off x="3072" y="2275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Q</a:t>
              </a:r>
            </a:p>
          </p:txBody>
        </p:sp>
        <p:sp>
          <p:nvSpPr>
            <p:cNvPr id="10266" name="Text Box 33"/>
            <p:cNvSpPr txBox="1">
              <a:spLocks noChangeArrowheads="1"/>
            </p:cNvSpPr>
            <p:nvPr/>
          </p:nvSpPr>
          <p:spPr bwMode="auto">
            <a:xfrm>
              <a:off x="5232" y="2256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P</a:t>
              </a:r>
            </a:p>
          </p:txBody>
        </p:sp>
        <p:sp>
          <p:nvSpPr>
            <p:cNvPr id="10267" name="Text Box 34"/>
            <p:cNvSpPr txBox="1">
              <a:spLocks noChangeArrowheads="1"/>
            </p:cNvSpPr>
            <p:nvPr/>
          </p:nvSpPr>
          <p:spPr bwMode="auto">
            <a:xfrm>
              <a:off x="5184" y="1104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N</a:t>
              </a:r>
            </a:p>
          </p:txBody>
        </p:sp>
        <p:sp>
          <p:nvSpPr>
            <p:cNvPr id="10268" name="Text Box 35"/>
            <p:cNvSpPr txBox="1">
              <a:spLocks noChangeArrowheads="1"/>
            </p:cNvSpPr>
            <p:nvPr/>
          </p:nvSpPr>
          <p:spPr bwMode="auto">
            <a:xfrm>
              <a:off x="3072" y="1123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charset="0"/>
                </a:rPr>
                <a:t>M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04800" y="4724400"/>
            <a:ext cx="7010400" cy="784225"/>
            <a:chOff x="192" y="2956"/>
            <a:chExt cx="4416" cy="494"/>
          </a:xfrm>
        </p:grpSpPr>
        <p:sp>
          <p:nvSpPr>
            <p:cNvPr id="10260" name="Text Box 39"/>
            <p:cNvSpPr txBox="1">
              <a:spLocks noChangeArrowheads="1"/>
            </p:cNvSpPr>
            <p:nvPr/>
          </p:nvSpPr>
          <p:spPr bwMode="auto">
            <a:xfrm>
              <a:off x="192" y="2956"/>
              <a:ext cx="44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50000"/>
                </a:lnSpc>
                <a:spcBef>
                  <a:spcPct val="10000"/>
                </a:spcBef>
                <a:buFontTx/>
                <a:buAutoNum type="alphaLcParenR"/>
              </a:pPr>
              <a:r>
                <a:rPr lang="en-US" sz="2800">
                  <a:latin typeface="Arial" charset="0"/>
                </a:rPr>
                <a:t>Diện tích hình thoi bằng diện tích hình </a:t>
              </a:r>
            </a:p>
          </p:txBody>
        </p:sp>
        <p:sp>
          <p:nvSpPr>
            <p:cNvPr id="10261" name="Text Box 41"/>
            <p:cNvSpPr txBox="1">
              <a:spLocks noChangeArrowheads="1"/>
            </p:cNvSpPr>
            <p:nvPr/>
          </p:nvSpPr>
          <p:spPr bwMode="auto">
            <a:xfrm>
              <a:off x="336" y="3120"/>
              <a:ext cx="120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chữ nhật.</a:t>
              </a:r>
            </a:p>
          </p:txBody>
        </p:sp>
      </p:grpSp>
      <p:sp>
        <p:nvSpPr>
          <p:cNvPr id="10288" name="Rectangle 48"/>
          <p:cNvSpPr>
            <a:spLocks noChangeArrowheads="1"/>
          </p:cNvSpPr>
          <p:nvPr/>
        </p:nvSpPr>
        <p:spPr bwMode="auto">
          <a:xfrm>
            <a:off x="7848600" y="4648200"/>
            <a:ext cx="762000" cy="685800"/>
          </a:xfrm>
          <a:prstGeom prst="rect">
            <a:avLst/>
          </a:prstGeom>
          <a:solidFill>
            <a:srgbClr val="E4E9B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304800" y="5486400"/>
            <a:ext cx="8305800" cy="1046163"/>
            <a:chOff x="192" y="3456"/>
            <a:chExt cx="5232" cy="659"/>
          </a:xfrm>
        </p:grpSpPr>
        <p:grpSp>
          <p:nvGrpSpPr>
            <p:cNvPr id="10253" name="Group 46"/>
            <p:cNvGrpSpPr>
              <a:grpSpLocks/>
            </p:cNvGrpSpPr>
            <p:nvPr/>
          </p:nvGrpSpPr>
          <p:grpSpPr bwMode="auto">
            <a:xfrm>
              <a:off x="192" y="3456"/>
              <a:ext cx="4512" cy="659"/>
              <a:chOff x="480" y="3590"/>
              <a:chExt cx="4512" cy="659"/>
            </a:xfrm>
          </p:grpSpPr>
          <p:sp>
            <p:nvSpPr>
              <p:cNvPr id="10255" name="Text Box 40"/>
              <p:cNvSpPr txBox="1">
                <a:spLocks noChangeArrowheads="1"/>
              </p:cNvSpPr>
              <p:nvPr/>
            </p:nvSpPr>
            <p:spPr bwMode="auto">
              <a:xfrm>
                <a:off x="480" y="3648"/>
                <a:ext cx="4512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b) Diện tích hình thoi bằng      diện tích hình chữ nhật. </a:t>
                </a:r>
              </a:p>
            </p:txBody>
          </p:sp>
          <p:grpSp>
            <p:nvGrpSpPr>
              <p:cNvPr id="10256" name="Group 45"/>
              <p:cNvGrpSpPr>
                <a:grpSpLocks/>
              </p:cNvGrpSpPr>
              <p:nvPr/>
            </p:nvGrpSpPr>
            <p:grpSpPr bwMode="auto">
              <a:xfrm>
                <a:off x="3168" y="3590"/>
                <a:ext cx="384" cy="599"/>
                <a:chOff x="4848" y="3043"/>
                <a:chExt cx="384" cy="599"/>
              </a:xfrm>
            </p:grpSpPr>
            <p:sp>
              <p:nvSpPr>
                <p:cNvPr id="10257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896" y="3043"/>
                  <a:ext cx="3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10258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896" y="3312"/>
                  <a:ext cx="28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0259" name="Line 44"/>
                <p:cNvSpPr>
                  <a:spLocks noChangeShapeType="1"/>
                </p:cNvSpPr>
                <p:nvPr/>
              </p:nvSpPr>
              <p:spPr bwMode="auto">
                <a:xfrm>
                  <a:off x="4848" y="336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54" name="Rectangle 49"/>
            <p:cNvSpPr>
              <a:spLocks noChangeArrowheads="1"/>
            </p:cNvSpPr>
            <p:nvPr/>
          </p:nvSpPr>
          <p:spPr bwMode="auto">
            <a:xfrm>
              <a:off x="4944" y="3648"/>
              <a:ext cx="480" cy="432"/>
            </a:xfrm>
            <a:prstGeom prst="rect">
              <a:avLst/>
            </a:prstGeom>
            <a:solidFill>
              <a:srgbClr val="E4E9B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>
                <a:latin typeface="Arial" charset="0"/>
              </a:endParaRPr>
            </a:p>
          </p:txBody>
        </p:sp>
      </p:grp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8001000" y="46482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7924800" y="5791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Đ</a:t>
            </a:r>
          </a:p>
        </p:txBody>
      </p:sp>
      <p:sp>
        <p:nvSpPr>
          <p:cNvPr id="10297" name="AutoShape 5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19200" y="381000"/>
            <a:ext cx="685800" cy="457200"/>
          </a:xfrm>
          <a:prstGeom prst="star5">
            <a:avLst/>
          </a:prstGeom>
          <a:solidFill>
            <a:srgbClr val="F5F03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2848 -0.04143 C 0.03681 -0.07407 0.04723 -0.08588 0.07136 -0.09884 C 0.10799 -0.09606 0.12969 -0.09097 0.16424 -0.08287 C 0.18212 -0.0787 0.1849 -0.08148 0.20226 -0.07338 C 0.22136 -0.06435 0.23698 -0.05254 0.25712 -0.04814 C 0.27205 -0.03935 0.28612 -0.03055 0.3 -0.01921 C 0.31112 0.00301 0.3 0.02385 0.28334 0.03125 C 0.26737 0.03033 0.25139 0.03102 0.23559 0.02824 C 0.21372 0.02454 0.19393 0.01042 0.17379 -0.00046 C 0.17136 -0.0037 0.16928 -0.00694 0.16667 -0.00972 C 0.16441 -0.01226 0.16112 -0.01319 0.15955 -0.0162 C 0.15695 -0.02199 0.15625 -0.02916 0.15469 -0.03518 C 0.15382 -0.03842 0.15226 -0.04467 0.15226 -0.04444 C 0.15313 -0.05231 0.15313 -0.05972 0.15469 -0.06713 C 0.15816 -0.08194 0.18073 -0.09004 0.19046 -0.09236 C 0.19827 -0.09444 0.21424 -0.10625 0.21424 -0.09583 C 0.21424 -0.08495 0.19046 -0.08935 0.19046 -0.08888 C 0.17431 -0.06759 0.1948 -0.09259 0.16667 -0.07013 C 0.15348 -0.05972 0.16615 -0.06018 0.15 -0.05115 C 0.14393 -0.04791 0.13091 -0.04467 0.13091 -0.04444 C 0.08178 -0.04583 0.0323 -0.04259 -0.01666 -0.04814 C -0.01996 -0.04838 -0.01944 -0.05625 -0.01909 -0.06064 C -0.01857 -0.06828 -0.01684 -0.07615 -0.01441 -0.08287 C -0.0052 -0.10949 0.01546 -0.12384 0.03559 -0.13032 C 0.05712 -0.12824 0.07865 -0.12754 0.1 -0.1243 C 0.11928 -0.12106 0.13855 -0.10115 0.15469 -0.08935 C 0.16407 -0.08217 0.175 -0.07916 0.18334 -0.07013 C 0.18733 -0.06597 0.1908 -0.06134 0.19514 -0.0574 C 0.20209 -0.05162 0.20816 -0.05 0.21424 -0.04143 C 0.21771 -0.02777 0.21615 -0.0206 0.20955 -0.00972 C 0.1974 0.01019 0.19375 0.02338 0.17622 0.03125 C 0.17466 0.03449 0.17414 0.03982 0.17136 0.04098 C 0.15521 0.04769 0.13507 0.04283 0.11893 0.04098 C 0.08785 0.03241 0.13316 0.04445 0.08559 0.03449 C 0.07657 0.03287 0.06858 0.02662 0.05955 0.02524 C 0.05 0.02362 0.04046 0.02292 0.03091 0.02199 C 0.0191 0.01875 0.01181 0.0125 -4.44444E-6 0.00926 C -0.00816 -0.00115 -0.01736 -0.00162 -0.02621 -0.01319 C -0.03385 -0.02314 -0.02968 -0.01689 -0.03819 -0.03217 C -0.04114 -0.04861 -0.04652 -0.06134 -0.04045 -0.07986 C -0.03888 -0.08426 -0.02482 -0.09375 -0.02152 -0.09583 C -0.01684 -0.09814 -0.00711 -0.10185 -0.00711 -0.10185 C 0.06268 -0.10069 0.13455 -0.11805 0.20226 -0.09583 C 0.20747 -0.09398 0.21146 -0.08773 0.21667 -0.08588 C 0.22848 -0.07013 0.23559 -0.04537 0.25226 -0.03842 C 0.25799 -0.02847 0.26962 -0.01134 0.27379 -0.00046 C 0.28473 0.02801 0.26632 -0.01088 0.28091 0.01875 C 0.2757 0.03936 0.26216 0.04399 0.24757 0.05047 C 0.23351 0.05672 0.22066 0.06459 0.20712 0.07246 C 0.1974 0.07824 0.18542 0.07801 0.17622 0.08542 C 0.16146 0.09723 0.16875 0.09306 0.15469 0.09815 C 0.14428 0.10649 0.13282 0.11505 0.12136 0.12037 C 0.07848 0.11737 0.08125 0.12037 0.05226 0.10116 C 0.03369 0.07662 0.00782 0.06158 -0.00711 0.03125 C -0.00642 0.02732 -0.00572 0.02269 -0.00486 0.01875 C -0.00347 0.01227 -4.44444E-6 -0.00046 -4.44444E-6 -4.07407E-6 " pathEditMode="relative" rAng="0" ptsTypes="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00" y="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5" grpId="1"/>
      <p:bldP spid="10246" grpId="0"/>
      <p:bldP spid="10288" grpId="0" animBg="1"/>
      <p:bldP spid="10291" grpId="0"/>
      <p:bldP spid="1029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375</Words>
  <Application>Microsoft Office PowerPoint</Application>
  <PresentationFormat>On-screen Show (4:3)</PresentationFormat>
  <Paragraphs>128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 tich hinh thoi</dc:title>
  <dc:creator>Tran Luu Ngoc Khanh</dc:creator>
  <cp:lastModifiedBy>CPC</cp:lastModifiedBy>
  <cp:revision>47</cp:revision>
  <dcterms:created xsi:type="dcterms:W3CDTF">2007-11-04T10:27:18Z</dcterms:created>
  <dcterms:modified xsi:type="dcterms:W3CDTF">2023-03-22T08:07:24Z</dcterms:modified>
</cp:coreProperties>
</file>