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58" r:id="rId2"/>
    <p:sldId id="257" r:id="rId3"/>
    <p:sldId id="332" r:id="rId4"/>
    <p:sldId id="323" r:id="rId5"/>
    <p:sldId id="333" r:id="rId6"/>
    <p:sldId id="461" r:id="rId7"/>
    <p:sldId id="310" r:id="rId8"/>
    <p:sldId id="302" r:id="rId9"/>
    <p:sldId id="338" r:id="rId10"/>
    <p:sldId id="339" r:id="rId11"/>
    <p:sldId id="448" r:id="rId12"/>
    <p:sldId id="289" r:id="rId13"/>
    <p:sldId id="435" r:id="rId14"/>
    <p:sldId id="436" r:id="rId15"/>
    <p:sldId id="437" r:id="rId16"/>
    <p:sldId id="311" r:id="rId17"/>
    <p:sldId id="449" r:id="rId18"/>
    <p:sldId id="451" r:id="rId19"/>
    <p:sldId id="312" r:id="rId20"/>
    <p:sldId id="454" r:id="rId21"/>
    <p:sldId id="455" r:id="rId22"/>
    <p:sldId id="456" r:id="rId23"/>
    <p:sldId id="292" r:id="rId24"/>
    <p:sldId id="443" r:id="rId25"/>
    <p:sldId id="447" r:id="rId26"/>
    <p:sldId id="317" r:id="rId27"/>
    <p:sldId id="264" r:id="rId28"/>
    <p:sldId id="261" r:id="rId29"/>
    <p:sldId id="260" r:id="rId30"/>
    <p:sldId id="453" r:id="rId31"/>
    <p:sldId id="262" r:id="rId32"/>
    <p:sldId id="45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0D"/>
    <a:srgbClr val="C6830D"/>
    <a:srgbClr val="A76E0B"/>
    <a:srgbClr val="A06A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0216" autoAdjust="0"/>
  </p:normalViewPr>
  <p:slideViewPr>
    <p:cSldViewPr showGuides="1">
      <p:cViewPr varScale="1">
        <p:scale>
          <a:sx n="71" d="100"/>
          <a:sy n="71" d="100"/>
        </p:scale>
        <p:origin x="81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18/3/2023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3F021B-2ED3-4590-9919-1BCD58B5F04F}" type="slidenum">
              <a:rPr lang="zh-CN" altLang="en-US" smtClean="0"/>
              <a:t>2</a:t>
            </a:fld>
            <a:endParaRPr lang="zh-CN" altLang="en-US"/>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thuoc</a:t>
            </a:r>
            <a:r>
              <a:rPr lang="en-US" b="0" i="0" dirty="0">
                <a:solidFill>
                  <a:srgbClr val="000000"/>
                </a:solidFill>
                <a:effectLst/>
                <a:latin typeface="Libre Franklin"/>
              </a:rPr>
              <a:t> </a:t>
            </a:r>
            <a:r>
              <a:rPr lang="en-US" b="0" i="0" dirty="0" err="1">
                <a:solidFill>
                  <a:srgbClr val="000000"/>
                </a:solidFill>
                <a:effectLst/>
                <a:latin typeface="Libre Franklin"/>
              </a:rPr>
              <a:t>tinh</a:t>
            </a:r>
            <a:r>
              <a:rPr lang="en-US" b="0" i="0" dirty="0">
                <a:solidFill>
                  <a:srgbClr val="000000"/>
                </a:solidFill>
                <a:effectLst/>
                <a:latin typeface="Libre Franklin"/>
              </a:rPr>
              <a:t> </a:t>
            </a:r>
            <a:r>
              <a:rPr lang="en-US" b="0" i="0" dirty="0" err="1">
                <a:solidFill>
                  <a:srgbClr val="000000"/>
                </a:solidFill>
                <a:effectLst/>
                <a:latin typeface="Libre Franklin"/>
              </a:rPr>
              <a:t>Lson</a:t>
            </a:r>
            <a:r>
              <a:rPr lang="en-US" b="0" i="0" dirty="0">
                <a:solidFill>
                  <a:srgbClr val="000000"/>
                </a:solidFill>
                <a:effectLst/>
                <a:latin typeface="Libre Franklin"/>
              </a:rPr>
              <a:t>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13</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14</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15</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23</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24</a:t>
            </a:fld>
            <a:endParaRPr lang="ru-RU" altLang="en-US"/>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25</a:t>
            </a:fld>
            <a:endParaRPr lang="ru-RU" altLang="en-US"/>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18/3/2023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18/3/2023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18/3/2023</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18/3/2023</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18/3/2023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18/3/2023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18/3/2023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DBC48AE-9B43-4E5D-881F-D7C85EAC077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18/3/2023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1" r:id="rId3"/>
    <p:sldLayoutId id="2147483649" r:id="rId4"/>
    <p:sldLayoutId id="2147483657" r:id="rId5"/>
    <p:sldLayoutId id="2147483650" r:id="rId6"/>
    <p:sldLayoutId id="2147483658" r:id="rId7"/>
    <p:sldLayoutId id="2147483659"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3.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0.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2.jpe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notesSlide" Target="../notesSlides/notesSlide1.xml"/><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7.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5.xml"/><Relationship Id="rId7" Type="http://schemas.openxmlformats.org/officeDocument/2006/relationships/image" Target="../media/image51.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f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54.jp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5.gif"/><Relationship Id="rId3" Type="http://schemas.microsoft.com/office/2007/relationships/hdphoto" Target="../media/hdphoto9.wdp"/><Relationship Id="rId7" Type="http://schemas.openxmlformats.org/officeDocument/2006/relationships/image" Target="../media/image540.png"/><Relationship Id="rId12" Type="http://schemas.microsoft.com/office/2007/relationships/hdphoto" Target="../media/hdphoto11.wdp"/><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60.png"/><Relationship Id="rId5" Type="http://schemas.openxmlformats.org/officeDocument/2006/relationships/image" Target="../media/image58.png"/><Relationship Id="rId10" Type="http://schemas.microsoft.com/office/2007/relationships/hdphoto" Target="../media/hdphoto10.wdp"/><Relationship Id="rId4" Type="http://schemas.openxmlformats.org/officeDocument/2006/relationships/image" Target="../media/image57.gif"/><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audio" Target="../media/media2.wav"/><Relationship Id="rId7" Type="http://schemas.openxmlformats.org/officeDocument/2006/relationships/image" Target="../media/image63.gif"/><Relationship Id="rId12" Type="http://schemas.openxmlformats.org/officeDocument/2006/relationships/image" Target="../media/image9.png"/><Relationship Id="rId2" Type="http://schemas.microsoft.com/office/2007/relationships/media" Target="../media/media2.wav"/><Relationship Id="rId1" Type="http://schemas.openxmlformats.org/officeDocument/2006/relationships/tags" Target="../tags/tag1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g"/><Relationship Id="rId10" Type="http://schemas.openxmlformats.org/officeDocument/2006/relationships/image" Target="../media/image66.gif"/><Relationship Id="rId4" Type="http://schemas.openxmlformats.org/officeDocument/2006/relationships/slideLayout" Target="../slideLayouts/slideLayout2.xml"/><Relationship Id="rId9" Type="http://schemas.openxmlformats.org/officeDocument/2006/relationships/image" Target="../media/image65.gif"/></Relationships>
</file>

<file path=ppt/slides/_rels/slide28.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1.gif"/><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70.gif"/><Relationship Id="rId17" Type="http://schemas.openxmlformats.org/officeDocument/2006/relationships/image" Target="../media/image73.gif"/><Relationship Id="rId2" Type="http://schemas.openxmlformats.org/officeDocument/2006/relationships/slideLayout" Target="../slideLayouts/slideLayout2.xml"/><Relationship Id="rId16" Type="http://schemas.openxmlformats.org/officeDocument/2006/relationships/image" Target="../media/image67.png"/><Relationship Id="rId1" Type="http://schemas.openxmlformats.org/officeDocument/2006/relationships/tags" Target="../tags/tag14.xml"/><Relationship Id="rId6" Type="http://schemas.openxmlformats.org/officeDocument/2006/relationships/image" Target="../media/image61.jpg"/><Relationship Id="rId11" Type="http://schemas.openxmlformats.org/officeDocument/2006/relationships/image" Target="../media/image63.gif"/><Relationship Id="rId5" Type="http://schemas.openxmlformats.org/officeDocument/2006/relationships/audio" Target="../media/audio5.wav"/><Relationship Id="rId15" Type="http://schemas.microsoft.com/office/2007/relationships/hdphoto" Target="../media/hdphoto12.wdp"/><Relationship Id="rId10" Type="http://schemas.openxmlformats.org/officeDocument/2006/relationships/image" Target="../media/image64.gif"/><Relationship Id="rId4" Type="http://schemas.openxmlformats.org/officeDocument/2006/relationships/audio" Target="../media/audio4.wav"/><Relationship Id="rId9" Type="http://schemas.openxmlformats.org/officeDocument/2006/relationships/image" Target="../media/image69.gif"/><Relationship Id="rId1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69.gif"/><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71.gif"/><Relationship Id="rId17" Type="http://schemas.openxmlformats.org/officeDocument/2006/relationships/image" Target="../media/image74.gif"/><Relationship Id="rId2" Type="http://schemas.openxmlformats.org/officeDocument/2006/relationships/slideLayout" Target="../slideLayouts/slideLayout2.xml"/><Relationship Id="rId16" Type="http://schemas.openxmlformats.org/officeDocument/2006/relationships/image" Target="../media/image67.png"/><Relationship Id="rId1" Type="http://schemas.openxmlformats.org/officeDocument/2006/relationships/tags" Target="../tags/tag15.xml"/><Relationship Id="rId6" Type="http://schemas.openxmlformats.org/officeDocument/2006/relationships/image" Target="../media/image61.jpg"/><Relationship Id="rId11" Type="http://schemas.openxmlformats.org/officeDocument/2006/relationships/image" Target="../media/image70.gif"/><Relationship Id="rId5" Type="http://schemas.openxmlformats.org/officeDocument/2006/relationships/audio" Target="../media/audio5.wav"/><Relationship Id="rId15" Type="http://schemas.microsoft.com/office/2007/relationships/hdphoto" Target="../media/hdphoto12.wdp"/><Relationship Id="rId10" Type="http://schemas.openxmlformats.org/officeDocument/2006/relationships/image" Target="../media/image63.gif"/><Relationship Id="rId4" Type="http://schemas.openxmlformats.org/officeDocument/2006/relationships/audio" Target="../media/audio4.wav"/><Relationship Id="rId9" Type="http://schemas.openxmlformats.org/officeDocument/2006/relationships/image" Target="../media/image64.gif"/><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71.gif"/><Relationship Id="rId18" Type="http://schemas.openxmlformats.org/officeDocument/2006/relationships/image" Target="../media/image75.gif"/><Relationship Id="rId3" Type="http://schemas.openxmlformats.org/officeDocument/2006/relationships/audio" Target="../media/audio3.wav"/><Relationship Id="rId7" Type="http://schemas.openxmlformats.org/officeDocument/2006/relationships/image" Target="../media/image61.jpg"/><Relationship Id="rId12" Type="http://schemas.openxmlformats.org/officeDocument/2006/relationships/image" Target="../media/image70.gif"/><Relationship Id="rId17" Type="http://schemas.openxmlformats.org/officeDocument/2006/relationships/image" Target="../media/image67.png"/><Relationship Id="rId2" Type="http://schemas.openxmlformats.org/officeDocument/2006/relationships/slideLayout" Target="../slideLayouts/slideLayout2.xml"/><Relationship Id="rId16" Type="http://schemas.microsoft.com/office/2007/relationships/hdphoto" Target="../media/hdphoto12.wdp"/><Relationship Id="rId1" Type="http://schemas.openxmlformats.org/officeDocument/2006/relationships/tags" Target="../tags/tag16.xml"/><Relationship Id="rId6" Type="http://schemas.openxmlformats.org/officeDocument/2006/relationships/audio" Target="../media/audio5.wav"/><Relationship Id="rId11" Type="http://schemas.openxmlformats.org/officeDocument/2006/relationships/image" Target="../media/image63.gif"/><Relationship Id="rId5" Type="http://schemas.openxmlformats.org/officeDocument/2006/relationships/audio" Target="../media/audio4.wav"/><Relationship Id="rId15" Type="http://schemas.openxmlformats.org/officeDocument/2006/relationships/image" Target="../media/image72.png"/><Relationship Id="rId10" Type="http://schemas.openxmlformats.org/officeDocument/2006/relationships/image" Target="../media/image64.gif"/><Relationship Id="rId4" Type="http://schemas.openxmlformats.org/officeDocument/2006/relationships/audio" Target="../media/audio6.wav"/><Relationship Id="rId9" Type="http://schemas.openxmlformats.org/officeDocument/2006/relationships/image" Target="../media/image68.gif"/><Relationship Id="rId14" Type="http://schemas.openxmlformats.org/officeDocument/2006/relationships/image" Target="../media/image69.gif"/></Relationships>
</file>

<file path=ppt/slides/_rels/slide31.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0.gif"/><Relationship Id="rId18" Type="http://schemas.microsoft.com/office/2007/relationships/hdphoto" Target="../media/hdphoto12.wdp"/><Relationship Id="rId3" Type="http://schemas.openxmlformats.org/officeDocument/2006/relationships/audio" Target="../media/audio4.wav"/><Relationship Id="rId7" Type="http://schemas.openxmlformats.org/officeDocument/2006/relationships/image" Target="../media/image62.png"/><Relationship Id="rId12" Type="http://schemas.openxmlformats.org/officeDocument/2006/relationships/image" Target="../media/image63.gif"/><Relationship Id="rId17" Type="http://schemas.openxmlformats.org/officeDocument/2006/relationships/image" Target="../media/image72.png"/><Relationship Id="rId2" Type="http://schemas.openxmlformats.org/officeDocument/2006/relationships/slideLayout" Target="../slideLayouts/slideLayout2.xml"/><Relationship Id="rId16" Type="http://schemas.openxmlformats.org/officeDocument/2006/relationships/image" Target="../media/image67.png"/><Relationship Id="rId1" Type="http://schemas.openxmlformats.org/officeDocument/2006/relationships/tags" Target="../tags/tag17.xml"/><Relationship Id="rId6" Type="http://schemas.openxmlformats.org/officeDocument/2006/relationships/image" Target="../media/image61.jpg"/><Relationship Id="rId11" Type="http://schemas.openxmlformats.org/officeDocument/2006/relationships/image" Target="../media/image64.gif"/><Relationship Id="rId5" Type="http://schemas.openxmlformats.org/officeDocument/2006/relationships/audio" Target="../media/audio5.wav"/><Relationship Id="rId15" Type="http://schemas.openxmlformats.org/officeDocument/2006/relationships/image" Target="../media/image73.gif"/><Relationship Id="rId10" Type="http://schemas.openxmlformats.org/officeDocument/2006/relationships/image" Target="../media/image69.gif"/><Relationship Id="rId4" Type="http://schemas.openxmlformats.org/officeDocument/2006/relationships/audio" Target="../media/audio3.wav"/><Relationship Id="rId9" Type="http://schemas.openxmlformats.org/officeDocument/2006/relationships/image" Target="../media/image76.gif"/><Relationship Id="rId14" Type="http://schemas.openxmlformats.org/officeDocument/2006/relationships/image" Target="../media/image71.gif"/></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4.png"/><Relationship Id="rId4" Type="http://schemas.microsoft.com/office/2017/06/relationships/model3d" Target="../media/model3d1.glb"/><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8.jpeg"/><Relationship Id="rId5"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250.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2.wav"/><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5713" y="1340227"/>
            <a:ext cx="121920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4800" b="1" kern="10" dirty="0" smtClean="0">
                <a:ln w="9525">
                  <a:solidFill>
                    <a:srgbClr val="000000"/>
                  </a:solidFill>
                  <a:round/>
                  <a:headEnd/>
                  <a:tailEnd/>
                </a:ln>
                <a:solidFill>
                  <a:srgbClr val="FF0000"/>
                </a:solidFill>
                <a:latin typeface="Times New Roman" pitchFamily="18" charset="0"/>
                <a:cs typeface="Times New Roman" pitchFamily="18" charset="0"/>
              </a:rPr>
              <a:t>BÀI GIẢNG ĐIỆN TỬ</a:t>
            </a:r>
          </a:p>
          <a:p>
            <a:pPr algn="ctr"/>
            <a:r>
              <a:rPr lang="en-US" sz="2800" b="1" kern="10" dirty="0" err="1" smtClean="0">
                <a:ln w="9525">
                  <a:solidFill>
                    <a:srgbClr val="000000"/>
                  </a:solidFill>
                  <a:round/>
                  <a:headEnd/>
                  <a:tailEnd/>
                </a:ln>
                <a:solidFill>
                  <a:srgbClr val="FF0000"/>
                </a:solidFill>
                <a:latin typeface="Times New Roman" pitchFamily="18" charset="0"/>
                <a:cs typeface="Times New Roman" pitchFamily="18" charset="0"/>
              </a:rPr>
              <a:t>Ngày</a:t>
            </a:r>
            <a:r>
              <a:rPr lang="en-US" sz="2800" b="1" kern="10" dirty="0" smtClean="0">
                <a:ln w="9525">
                  <a:solidFill>
                    <a:srgbClr val="000000"/>
                  </a:solidFill>
                  <a:round/>
                  <a:headEnd/>
                  <a:tailEnd/>
                </a:ln>
                <a:solidFill>
                  <a:srgbClr val="FF0000"/>
                </a:solidFill>
                <a:latin typeface="Times New Roman" pitchFamily="18" charset="0"/>
                <a:cs typeface="Times New Roman" pitchFamily="18" charset="0"/>
              </a:rPr>
              <a:t> 15 </a:t>
            </a:r>
            <a:r>
              <a:rPr lang="en-US" sz="2800" b="1" kern="10" dirty="0" err="1" smtClean="0">
                <a:ln w="9525">
                  <a:solidFill>
                    <a:srgbClr val="000000"/>
                  </a:solidFill>
                  <a:round/>
                  <a:headEnd/>
                  <a:tailEnd/>
                </a:ln>
                <a:solidFill>
                  <a:srgbClr val="FF0000"/>
                </a:solidFill>
                <a:latin typeface="Times New Roman" pitchFamily="18" charset="0"/>
                <a:cs typeface="Times New Roman" pitchFamily="18" charset="0"/>
              </a:rPr>
              <a:t>tháng</a:t>
            </a:r>
            <a:r>
              <a:rPr lang="en-US" sz="2800" b="1" kern="10" dirty="0" smtClean="0">
                <a:ln w="9525">
                  <a:solidFill>
                    <a:srgbClr val="000000"/>
                  </a:solidFill>
                  <a:round/>
                  <a:headEnd/>
                  <a:tailEnd/>
                </a:ln>
                <a:solidFill>
                  <a:srgbClr val="FF0000"/>
                </a:solidFill>
                <a:latin typeface="Times New Roman" pitchFamily="18" charset="0"/>
                <a:cs typeface="Times New Roman" pitchFamily="18" charset="0"/>
              </a:rPr>
              <a:t> 9 </a:t>
            </a:r>
            <a:r>
              <a:rPr lang="en-US" sz="2800" b="1" kern="10" dirty="0" err="1" smtClean="0">
                <a:ln w="9525">
                  <a:solidFill>
                    <a:srgbClr val="000000"/>
                  </a:solidFill>
                  <a:round/>
                  <a:headEnd/>
                  <a:tailEnd/>
                </a:ln>
                <a:solidFill>
                  <a:srgbClr val="FF0000"/>
                </a:solidFill>
                <a:latin typeface="Times New Roman" pitchFamily="18" charset="0"/>
                <a:cs typeface="Times New Roman" pitchFamily="18" charset="0"/>
              </a:rPr>
              <a:t>năm</a:t>
            </a:r>
            <a:r>
              <a:rPr lang="en-US" sz="2800" b="1" kern="10" dirty="0" smtClean="0">
                <a:ln w="9525">
                  <a:solidFill>
                    <a:srgbClr val="000000"/>
                  </a:solidFill>
                  <a:round/>
                  <a:headEnd/>
                  <a:tailEnd/>
                </a:ln>
                <a:solidFill>
                  <a:srgbClr val="FF0000"/>
                </a:solidFill>
                <a:latin typeface="Times New Roman" pitchFamily="18" charset="0"/>
                <a:cs typeface="Times New Roman" pitchFamily="18" charset="0"/>
              </a:rPr>
              <a:t> 2022</a:t>
            </a:r>
          </a:p>
          <a:p>
            <a:pPr algn="ctr"/>
            <a:r>
              <a:rPr lang="en-US" sz="2800" b="1" kern="10" dirty="0" err="1" smtClean="0">
                <a:ln w="9525">
                  <a:solidFill>
                    <a:srgbClr val="000000"/>
                  </a:solidFill>
                  <a:round/>
                  <a:headEnd/>
                  <a:tailEnd/>
                </a:ln>
                <a:solidFill>
                  <a:srgbClr val="FF0000"/>
                </a:solidFill>
                <a:latin typeface="Times New Roman" pitchFamily="18" charset="0"/>
                <a:cs typeface="Times New Roman" pitchFamily="18" charset="0"/>
              </a:rPr>
              <a:t>Môn</a:t>
            </a:r>
            <a:r>
              <a:rPr lang="en-US" sz="2800" b="1" kern="10" dirty="0" smtClean="0">
                <a:ln w="9525">
                  <a:solidFill>
                    <a:srgbClr val="000000"/>
                  </a:solidFill>
                  <a:round/>
                  <a:headEnd/>
                  <a:tailEnd/>
                </a:ln>
                <a:solidFill>
                  <a:srgbClr val="FF0000"/>
                </a:solidFill>
                <a:latin typeface="Times New Roman" pitchFamily="18" charset="0"/>
                <a:cs typeface="Times New Roman" pitchFamily="18" charset="0"/>
              </a:rPr>
              <a:t> : </a:t>
            </a:r>
            <a:r>
              <a:rPr lang="en-US" sz="2800" b="1" kern="10" dirty="0" err="1" smtClean="0">
                <a:ln w="9525">
                  <a:solidFill>
                    <a:srgbClr val="000000"/>
                  </a:solidFill>
                  <a:round/>
                  <a:headEnd/>
                  <a:tailEnd/>
                </a:ln>
                <a:solidFill>
                  <a:srgbClr val="FF0000"/>
                </a:solidFill>
                <a:latin typeface="Times New Roman" pitchFamily="18" charset="0"/>
                <a:cs typeface="Times New Roman" pitchFamily="18" charset="0"/>
              </a:rPr>
              <a:t>Địa</a:t>
            </a:r>
            <a:r>
              <a:rPr lang="en-US" sz="2800" b="1" kern="10" dirty="0" smtClean="0">
                <a:ln w="9525">
                  <a:solidFill>
                    <a:srgbClr val="000000"/>
                  </a:solidFill>
                  <a:round/>
                  <a:headEnd/>
                  <a:tailEnd/>
                </a:ln>
                <a:solidFill>
                  <a:srgbClr val="FF0000"/>
                </a:solidFill>
                <a:latin typeface="Times New Roman" pitchFamily="18" charset="0"/>
                <a:cs typeface="Times New Roman" pitchFamily="18" charset="0"/>
              </a:rPr>
              <a:t> </a:t>
            </a:r>
            <a:r>
              <a:rPr lang="en-US" sz="2800" b="1" kern="10" dirty="0" err="1" smtClean="0">
                <a:ln w="9525">
                  <a:solidFill>
                    <a:srgbClr val="000000"/>
                  </a:solidFill>
                  <a:round/>
                  <a:headEnd/>
                  <a:tailEnd/>
                </a:ln>
                <a:solidFill>
                  <a:srgbClr val="FF0000"/>
                </a:solidFill>
                <a:latin typeface="Times New Roman" pitchFamily="18" charset="0"/>
                <a:cs typeface="Times New Roman" pitchFamily="18" charset="0"/>
              </a:rPr>
              <a:t>Lí</a:t>
            </a:r>
            <a:r>
              <a:rPr lang="en-US" sz="2800" b="1" kern="10" dirty="0" smtClean="0">
                <a:ln w="9525">
                  <a:solidFill>
                    <a:srgbClr val="000000"/>
                  </a:solidFill>
                  <a:round/>
                  <a:headEnd/>
                  <a:tailEnd/>
                </a:ln>
                <a:solidFill>
                  <a:srgbClr val="FF0000"/>
                </a:solidFill>
                <a:latin typeface="Times New Roman" pitchFamily="18" charset="0"/>
                <a:cs typeface="Times New Roman" pitchFamily="18" charset="0"/>
              </a:rPr>
              <a:t>   -  </a:t>
            </a:r>
            <a:r>
              <a:rPr lang="en-US" sz="2800" b="1" kern="10" dirty="0" err="1" smtClean="0">
                <a:ln w="9525">
                  <a:solidFill>
                    <a:srgbClr val="000000"/>
                  </a:solidFill>
                  <a:round/>
                  <a:headEnd/>
                  <a:tailEnd/>
                </a:ln>
                <a:solidFill>
                  <a:srgbClr val="FF0000"/>
                </a:solidFill>
                <a:latin typeface="Times New Roman" pitchFamily="18" charset="0"/>
                <a:cs typeface="Times New Roman" pitchFamily="18" charset="0"/>
              </a:rPr>
              <a:t>Lớp</a:t>
            </a:r>
            <a:r>
              <a:rPr lang="en-US" sz="2800" b="1" kern="10" dirty="0" smtClean="0">
                <a:ln w="9525">
                  <a:solidFill>
                    <a:srgbClr val="000000"/>
                  </a:solidFill>
                  <a:round/>
                  <a:headEnd/>
                  <a:tailEnd/>
                </a:ln>
                <a:solidFill>
                  <a:srgbClr val="FF0000"/>
                </a:solidFill>
                <a:latin typeface="Times New Roman" pitchFamily="18" charset="0"/>
                <a:cs typeface="Times New Roman" pitchFamily="18" charset="0"/>
              </a:rPr>
              <a:t> 5C</a:t>
            </a:r>
            <a:endParaRPr lang="en-US" sz="2800" b="1" kern="10" dirty="0">
              <a:ln w="9525">
                <a:solidFill>
                  <a:srgbClr val="000000"/>
                </a:solidFill>
                <a:round/>
                <a:headEnd/>
                <a:tailEnd/>
              </a:ln>
              <a:solidFill>
                <a:srgbClr val="FF0000"/>
              </a:solidFill>
              <a:latin typeface="Times New Roman" pitchFamily="18" charset="0"/>
              <a:cs typeface="Times New Roman" pitchFamily="18" charset="0"/>
            </a:endParaRPr>
          </a:p>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ĐỊA HÌNH VÀ KHOÁNG SẢN</a:t>
            </a:r>
          </a:p>
          <a:p>
            <a:pPr lvl="0" algn="ctr" eaLnBrk="0" fontAlgn="base" hangingPunct="0">
              <a:spcBef>
                <a:spcPct val="0"/>
              </a:spcBef>
              <a:spcAft>
                <a:spcPct val="0"/>
              </a:spcAft>
              <a:defRPr/>
            </a:pPr>
            <a:r>
              <a:rPr lang="en-US" sz="28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Cần</a:t>
            </a:r>
            <a:endParaRPr lang="en-US" sz="2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en-US" sz="3200" dirty="0">
              <a:solidFill>
                <a:srgbClr val="FF0000"/>
              </a:solidFill>
              <a:latin typeface="Times New Roman" pitchFamily="18" charset="0"/>
              <a:cs typeface="Times New Roman" pitchFamily="18" charset="0"/>
            </a:endParaRPr>
          </a:p>
        </p:txBody>
      </p:sp>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5">
            <a:alphaModFix/>
          </a:blip>
          <a:srcRect/>
          <a:stretch/>
        </p:blipFill>
        <p:spPr>
          <a:xfrm flipH="1">
            <a:off x="3674642" y="275615"/>
            <a:ext cx="629652" cy="1446311"/>
          </a:xfrm>
          <a:prstGeom prst="rect">
            <a:avLst/>
          </a:prstGeom>
          <a:noFill/>
          <a:ln>
            <a:noFill/>
          </a:ln>
        </p:spPr>
      </p:pic>
      <p:pic>
        <p:nvPicPr>
          <p:cNvPr id="62" name="七公主 - 西红柿">
            <a:hlinkClick r:id="" action="ppaction://media"/>
            <a:extLst>
              <a:ext uri="{FF2B5EF4-FFF2-40B4-BE49-F238E27FC236}">
                <a16:creationId xmlns:a16="http://schemas.microsoft.com/office/drawing/2014/main" id="{827F203F-70E4-4512-936F-D59ABC4F3D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4887" y="854835"/>
            <a:ext cx="609600" cy="60960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par>
                                <p:cTn id="28" presetID="22" presetClass="entr" presetSubtype="8" fill="hold" grpId="0" nodeType="withEffect">
                                  <p:stCondLst>
                                    <p:cond delay="70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1700"/>
                                        <p:tgtEl>
                                          <p:spTgt spid="47"/>
                                        </p:tgtEl>
                                      </p:cBhvr>
                                    </p:animEffect>
                                  </p:childTnLst>
                                </p:cTn>
                              </p:par>
                              <p:par>
                                <p:cTn id="31" presetID="26" presetClass="emph" presetSubtype="0" fill="hold" grpId="1" nodeType="withEffect">
                                  <p:stCondLst>
                                    <p:cond delay="0"/>
                                  </p:stCondLst>
                                  <p:childTnLst>
                                    <p:animEffect transition="out" filter="fade">
                                      <p:cBhvr>
                                        <p:cTn id="32" dur="500" tmFilter="0, 0; .2, .5; .8, .5; 1, 0"/>
                                        <p:tgtEl>
                                          <p:spTgt spid="47"/>
                                        </p:tgtEl>
                                      </p:cBhvr>
                                    </p:animEffect>
                                    <p:animScale>
                                      <p:cBhvr>
                                        <p:cTn id="33" dur="250" autoRev="1" fill="hold"/>
                                        <p:tgtEl>
                                          <p:spTgt spid="47"/>
                                        </p:tgtEl>
                                      </p:cBhvr>
                                      <p:by x="105000" y="105000"/>
                                    </p:animScale>
                                  </p:childTnLst>
                                </p:cTn>
                              </p:par>
                            </p:childTnLst>
                          </p:cTn>
                        </p:par>
                        <p:par>
                          <p:cTn id="34" fill="hold">
                            <p:stCondLst>
                              <p:cond delay="4900"/>
                            </p:stCondLst>
                            <p:childTnLst>
                              <p:par>
                                <p:cTn id="35" presetID="1" presetClass="mediacall" presetSubtype="0" fill="hold" nodeType="afterEffect">
                                  <p:stCondLst>
                                    <p:cond delay="0"/>
                                  </p:stCondLst>
                                  <p:childTnLst>
                                    <p:cmd type="call" cmd="playFrom(0.0)">
                                      <p:cBhvr>
                                        <p:cTn id="3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62"/>
                </p:tgtEl>
              </p:cMediaNode>
            </p:audio>
          </p:childTnLst>
        </p:cTn>
      </p:par>
    </p:tnLst>
    <p:bldLst>
      <p:bldP spid="47" grpId="0"/>
      <p:bldP spid="4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133600" y="546191"/>
            <a:ext cx="6798586" cy="5682757"/>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1806395" y="819694"/>
            <a:ext cx="6117146" cy="511315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3353986" y="-41840"/>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9" name="TextBox 8">
            <a:extLst>
              <a:ext uri="{FF2B5EF4-FFF2-40B4-BE49-F238E27FC236}">
                <a16:creationId xmlns:a16="http://schemas.microsoft.com/office/drawing/2014/main" id="{16931F0A-54C2-4A07-AD46-44AC0EC6388D}"/>
              </a:ext>
            </a:extLst>
          </p:cNvPr>
          <p:cNvSpPr txBox="1"/>
          <p:nvPr/>
        </p:nvSpPr>
        <p:spPr>
          <a:xfrm>
            <a:off x="163283" y="1320771"/>
            <a:ext cx="3045515"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đồng bằng của nước ta.</a:t>
            </a:r>
          </a:p>
        </p:txBody>
      </p:sp>
      <p:sp>
        <p:nvSpPr>
          <p:cNvPr id="16" name="TextBox 15">
            <a:extLst>
              <a:ext uri="{FF2B5EF4-FFF2-40B4-BE49-F238E27FC236}">
                <a16:creationId xmlns:a16="http://schemas.microsoft.com/office/drawing/2014/main" id="{ABC37B7A-60FE-4E85-8004-921AFA15614A}"/>
              </a:ext>
            </a:extLst>
          </p:cNvPr>
          <p:cNvSpPr txBox="1"/>
          <p:nvPr/>
        </p:nvSpPr>
        <p:spPr>
          <a:xfrm>
            <a:off x="163284" y="3274874"/>
            <a:ext cx="31502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dân cư ở các đồng bằng?</a:t>
            </a:r>
          </a:p>
        </p:txBody>
      </p:sp>
      <p:sp>
        <p:nvSpPr>
          <p:cNvPr id="26" name="TextBox 25">
            <a:extLst>
              <a:ext uri="{FF2B5EF4-FFF2-40B4-BE49-F238E27FC236}">
                <a16:creationId xmlns:a16="http://schemas.microsoft.com/office/drawing/2014/main" id="{35A2495E-F9A3-45EE-AFA3-FE3FD32E5351}"/>
              </a:ext>
            </a:extLst>
          </p:cNvPr>
          <p:cNvSpPr txBox="1"/>
          <p:nvPr/>
        </p:nvSpPr>
        <p:spPr>
          <a:xfrm>
            <a:off x="9048061" y="384750"/>
            <a:ext cx="2839139" cy="3970318"/>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defPPr>
              <a:defRPr lang="en-US"/>
            </a:defPPr>
            <a:lvl1pPr>
              <a:defRPr b="1">
                <a:solidFill>
                  <a:schemeClr val="tx1">
                    <a:lumMod val="85000"/>
                    <a:lumOff val="15000"/>
                  </a:schemeClr>
                </a:solidFill>
                <a:latin typeface="Times New Roman" panose="02020603050405020304" pitchFamily="18" charset="0"/>
                <a:cs typeface="Times New Roman" panose="02020603050405020304" pitchFamily="18" charset="0"/>
              </a:defRPr>
            </a:lvl1pPr>
          </a:lstStyle>
          <a:p>
            <a:pPr algn="just"/>
            <a:r>
              <a:rPr lang="en-US" sz="2800"/>
              <a:t>  Đồng bằng nước ta phần lớn là đồng bằng châu thổ do phù sa của sông ngòi bồi đắp, có địa hình thấp và tương đối bằng phẳng.  </a:t>
            </a:r>
          </a:p>
        </p:txBody>
      </p:sp>
      <p:sp>
        <p:nvSpPr>
          <p:cNvPr id="27" name="TextBox 26">
            <a:extLst>
              <a:ext uri="{FF2B5EF4-FFF2-40B4-BE49-F238E27FC236}">
                <a16:creationId xmlns:a16="http://schemas.microsoft.com/office/drawing/2014/main" id="{7FC06F84-A37F-4348-96B9-B138C1031968}"/>
              </a:ext>
            </a:extLst>
          </p:cNvPr>
          <p:cNvSpPr txBox="1"/>
          <p:nvPr/>
        </p:nvSpPr>
        <p:spPr>
          <a:xfrm>
            <a:off x="9011147" y="4661118"/>
            <a:ext cx="2839139" cy="1815882"/>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p>
            <a:pPr algn="just"/>
            <a:r>
              <a:rPr lang="en-US" sz="2800" b="1">
                <a:solidFill>
                  <a:schemeClr val="tx1">
                    <a:lumMod val="85000"/>
                    <a:lumOff val="15000"/>
                  </a:schemeClr>
                </a:solidFill>
                <a:latin typeface="Times New Roman" panose="02020603050405020304" pitchFamily="18" charset="0"/>
                <a:cs typeface="Times New Roman" panose="02020603050405020304" pitchFamily="18" charset="0"/>
              </a:rPr>
              <a:t> Là nơi trồng lúa rất tốt và tập trung dân cư đông đúc.</a:t>
            </a:r>
            <a:endParaRPr lang="en-US" sz="2800">
              <a:solidFill>
                <a:schemeClr val="tx1">
                  <a:lumMod val="85000"/>
                  <a:lumOff val="15000"/>
                </a:schemeClr>
              </a:solidFill>
            </a:endParaRPr>
          </a:p>
        </p:txBody>
      </p:sp>
      <p:pic>
        <p:nvPicPr>
          <p:cNvPr id="28" name="Picture 2">
            <a:extLst>
              <a:ext uri="{FF2B5EF4-FFF2-40B4-BE49-F238E27FC236}">
                <a16:creationId xmlns:a16="http://schemas.microsoft.com/office/drawing/2014/main" id="{C2F66CA2-FFC1-400A-A9AF-0D6079C078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19600" y="533399"/>
            <a:ext cx="2530074" cy="62792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4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9372600" cy="454472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285723" y="672696"/>
            <a:ext cx="5586792" cy="52803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Nam Bộ </a:t>
            </a:r>
          </a:p>
        </p:txBody>
      </p:sp>
    </p:spTree>
    <p:extLst>
      <p:ext uri="{BB962C8B-B14F-4D97-AF65-F5344CB8AC3E}">
        <p14:creationId xmlns:p14="http://schemas.microsoft.com/office/powerpoint/2010/main" val="979864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2" name="Text Box 10">
            <a:extLst>
              <a:ext uri="{FF2B5EF4-FFF2-40B4-BE49-F238E27FC236}">
                <a16:creationId xmlns:a16="http://schemas.microsoft.com/office/drawing/2014/main" id="{E6E0E9F9-2721-4B67-95BF-E6A8AC3F6740}"/>
              </a:ext>
            </a:extLst>
          </p:cNvPr>
          <p:cNvSpPr txBox="1">
            <a:spLocks noChangeArrowheads="1"/>
          </p:cNvSpPr>
          <p:nvPr/>
        </p:nvSpPr>
        <p:spPr bwMode="auto">
          <a:xfrm>
            <a:off x="3064745" y="200997"/>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1. Địa hình </a:t>
            </a:r>
          </a:p>
        </p:txBody>
      </p:sp>
      <mc:AlternateContent xmlns:mc="http://schemas.openxmlformats.org/markup-compatibility/2006" xmlns:a14="http://schemas.microsoft.com/office/drawing/2010/main">
        <mc:Choice Requires="a14">
          <p:sp>
            <p:nvSpPr>
              <p:cNvPr id="110606" name="Rectangle 14">
                <a:extLst>
                  <a:ext uri="{FF2B5EF4-FFF2-40B4-BE49-F238E27FC236}">
                    <a16:creationId xmlns:a16="http://schemas.microsoft.com/office/drawing/2014/main" id="{87188FCE-D26A-4080-83A9-552D95A7BA4A}"/>
                  </a:ext>
                </a:extLst>
              </p:cNvPr>
              <p:cNvSpPr>
                <a:spLocks noChangeArrowheads="1"/>
              </p:cNvSpPr>
              <p:nvPr/>
            </p:nvSpPr>
            <p:spPr bwMode="auto">
              <a:xfrm>
                <a:off x="929762" y="1143139"/>
                <a:ext cx="10484876" cy="445038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Phần đất liền của nước ta có </a:t>
                </a:r>
                <a14:m>
                  <m:oMath xmlns:m="http://schemas.openxmlformats.org/officeDocument/2006/math">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𝟑</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000" b="1">
                        <a:solidFill>
                          <a:schemeClr val="bg2">
                            <a:lumMod val="25000"/>
                          </a:schemeClr>
                        </a:solidFill>
                        <a:latin typeface="Cambria Math" panose="02040503050406030204" pitchFamily="18" charset="0"/>
                        <a:cs typeface="Times New Roman" panose="02020603050405020304" pitchFamily="18" charset="0"/>
                      </a:rPr>
                      <m:t> </m:t>
                    </m:r>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𝟏</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đồng bằng.</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 Đồi núi trải rộng khắp từ các tỉnh biên giới phía Bắc và chạy dài từ Bắc vào Nam. Các dãy núi phần lớn có hướng tây bắc - đông nam và một số có hình cánh cung. </a:t>
                </a:r>
              </a:p>
              <a:p>
                <a:pPr algn="just" eaLnBrk="1" hangingPunct="1">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Đồng bằng nước ta phần lớn là đồng bằng châu thổ do phù sa của sông ngòi bồi đắp, địa hình thấp và tương đối bằng phẳng. Là nơi trồng lúa rất tốt và tập trung dân cư đông đúc.</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mc:Choice>
        <mc:Fallback xmlns="">
          <p:sp>
            <p:nvSpPr>
              <p:cNvPr id="110606" name="Rectangle 14">
                <a:extLst>
                  <a:ext uri="{FF2B5EF4-FFF2-40B4-BE49-F238E27FC236}">
                    <a16:creationId xmlns:a16="http://schemas.microsoft.com/office/drawing/2014/main" id="{87188FCE-D26A-4080-83A9-552D95A7BA4A}"/>
                  </a:ext>
                </a:extLst>
              </p:cNvPr>
              <p:cNvSpPr>
                <a:spLocks noRot="1" noChangeAspect="1" noMove="1" noResize="1" noEditPoints="1" noAdjustHandles="1" noChangeArrowheads="1" noChangeShapeType="1" noTextEdit="1"/>
              </p:cNvSpPr>
              <p:nvPr/>
            </p:nvSpPr>
            <p:spPr bwMode="auto">
              <a:xfrm>
                <a:off x="929762" y="1143139"/>
                <a:ext cx="10484876" cy="4450385"/>
              </a:xfrm>
              <a:prstGeom prst="rect">
                <a:avLst/>
              </a:prstGeom>
              <a:blipFill>
                <a:blip r:embed="rId2"/>
                <a:stretch>
                  <a:fillRect l="-1396" r="-1396" b="-3288"/>
                </a:stretch>
              </a:blipFill>
              <a:ln>
                <a:noFill/>
                <a:headEnd/>
                <a:tailEnd/>
              </a:ln>
            </p:spPr>
            <p:txBody>
              <a:bodyPr/>
              <a:lstStyle/>
              <a:p>
                <a:r>
                  <a:rPr lang="en-US">
                    <a:noFill/>
                  </a:rPr>
                  <a:t> </a:t>
                </a:r>
              </a:p>
            </p:txBody>
          </p:sp>
        </mc:Fallback>
      </mc:AlternateContent>
      <p:sp>
        <p:nvSpPr>
          <p:cNvPr id="9" name="Text Box 10">
            <a:extLst>
              <a:ext uri="{FF2B5EF4-FFF2-40B4-BE49-F238E27FC236}">
                <a16:creationId xmlns:a16="http://schemas.microsoft.com/office/drawing/2014/main" id="{4DA18E44-3BA7-446B-9169-275102B7A465}"/>
              </a:ext>
            </a:extLst>
          </p:cNvPr>
          <p:cNvSpPr txBox="1">
            <a:spLocks noChangeArrowheads="1"/>
          </p:cNvSpPr>
          <p:nvPr/>
        </p:nvSpPr>
        <p:spPr bwMode="auto">
          <a:xfrm>
            <a:off x="1521288" y="552858"/>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10606">
                                            <p:txEl>
                                              <p:pRg st="0" end="0"/>
                                            </p:txEl>
                                          </p:spTgt>
                                        </p:tgtEl>
                                        <p:attrNameLst>
                                          <p:attrName>style.visibility</p:attrName>
                                        </p:attrNameLst>
                                      </p:cBhvr>
                                      <p:to>
                                        <p:strVal val="visible"/>
                                      </p:to>
                                    </p:set>
                                    <p:anim calcmode="lin" valueType="num">
                                      <p:cBhvr>
                                        <p:cTn id="12" dur="1000" fill="hold"/>
                                        <p:tgtEl>
                                          <p:spTgt spid="11060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060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06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10606">
                                            <p:txEl>
                                              <p:pRg st="1" end="1"/>
                                            </p:txEl>
                                          </p:spTgt>
                                        </p:tgtEl>
                                        <p:attrNameLst>
                                          <p:attrName>style.visibility</p:attrName>
                                        </p:attrNameLst>
                                      </p:cBhvr>
                                      <p:to>
                                        <p:strVal val="visible"/>
                                      </p:to>
                                    </p:set>
                                    <p:anim calcmode="lin" valueType="num">
                                      <p:cBhvr>
                                        <p:cTn id="19" dur="1000" fill="hold"/>
                                        <p:tgtEl>
                                          <p:spTgt spid="11060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060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060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10606">
                                            <p:txEl>
                                              <p:pRg st="2" end="2"/>
                                            </p:txEl>
                                          </p:spTgt>
                                        </p:tgtEl>
                                        <p:attrNameLst>
                                          <p:attrName>style.visibility</p:attrName>
                                        </p:attrNameLst>
                                      </p:cBhvr>
                                      <p:to>
                                        <p:strVal val="visible"/>
                                      </p:to>
                                    </p:set>
                                    <p:anim calcmode="lin" valueType="num">
                                      <p:cBhvr>
                                        <p:cTn id="26" dur="1000" fill="hold"/>
                                        <p:tgtEl>
                                          <p:spTgt spid="110606">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1060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0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build="p"/>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55" presetClass="exit" presetSubtype="0" fill="hold" nodeType="afterEffect">
                                  <p:stCondLst>
                                    <p:cond delay="0"/>
                                  </p:stCondLst>
                                  <p:childTnLst>
                                    <p:anim calcmode="lin" valueType="num">
                                      <p:cBhvr>
                                        <p:cTn id="13" dur="2000"/>
                                        <p:tgtEl>
                                          <p:spTgt spid="6"/>
                                        </p:tgtEl>
                                        <p:attrNameLst>
                                          <p:attrName>ppt_w</p:attrName>
                                        </p:attrNameLst>
                                      </p:cBhvr>
                                      <p:tavLst>
                                        <p:tav tm="0">
                                          <p:val>
                                            <p:strVal val="ppt_w"/>
                                          </p:val>
                                        </p:tav>
                                        <p:tav tm="100000">
                                          <p:val>
                                            <p:strVal val="ppt_w*0.70"/>
                                          </p:val>
                                        </p:tav>
                                      </p:tavLst>
                                    </p:anim>
                                    <p:anim calcmode="lin" valueType="num">
                                      <p:cBhvr>
                                        <p:cTn id="14" dur="2000"/>
                                        <p:tgtEl>
                                          <p:spTgt spid="6"/>
                                        </p:tgtEl>
                                        <p:attrNameLst>
                                          <p:attrName>ppt_h</p:attrName>
                                        </p:attrNameLst>
                                      </p:cBhvr>
                                      <p:tavLst>
                                        <p:tav tm="0">
                                          <p:val>
                                            <p:strVal val="ppt_h"/>
                                          </p:val>
                                        </p:tav>
                                        <p:tav tm="100000">
                                          <p:val>
                                            <p:strVal val="ppt_h"/>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par>
                          <p:cTn id="17" fill="hold">
                            <p:stCondLst>
                              <p:cond delay="25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9" presetClass="exit" presetSubtype="0" fill="hold" nodeType="afterEffect">
                                  <p:stCondLst>
                                    <p:cond delay="0"/>
                                  </p:stCondLst>
                                  <p:childTnLst>
                                    <p:animEffect transition="out" filter="dissolv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500"/>
                            </p:stCondLst>
                            <p:childTnLst>
                              <p:par>
                                <p:cTn id="23" presetID="4" presetClass="exit" presetSubtype="32" fill="hold" nodeType="afterEffect">
                                  <p:stCondLst>
                                    <p:cond delay="0"/>
                                  </p:stCondLst>
                                  <p:childTnLst>
                                    <p:animEffect transition="out" filter="box(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049358" y="2689418"/>
            <a:ext cx="5672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a:solidFill>
                  <a:srgbClr val="FF0000"/>
                </a:solidFill>
                <a:latin typeface="Times New Roman" panose="02020603050405020304" pitchFamily="18" charset="0"/>
                <a:cs typeface="Times New Roman" panose="02020603050405020304" pitchFamily="18" charset="0"/>
              </a:rPr>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34000"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7" name="Rectangle 48">
            <a:extLst>
              <a:ext uri="{FF2B5EF4-FFF2-40B4-BE49-F238E27FC236}">
                <a16:creationId xmlns:a16="http://schemas.microsoft.com/office/drawing/2014/main" id="{A6441B79-A604-4BDF-ABAD-B635418C59C8}"/>
              </a:ext>
            </a:extLst>
          </p:cNvPr>
          <p:cNvSpPr>
            <a:spLocks noChangeArrowheads="1"/>
          </p:cNvSpPr>
          <p:nvPr/>
        </p:nvSpPr>
        <p:spPr bwMode="auto">
          <a:xfrm>
            <a:off x="5348514" y="304800"/>
            <a:ext cx="6538686" cy="990600"/>
          </a:xfrm>
          <a:prstGeom prst="rect">
            <a:avLst/>
          </a:prstGeom>
          <a:noFill/>
          <a:ln w="9525">
            <a:noFill/>
            <a:miter lim="800000"/>
            <a:headEnd/>
            <a:tailEnd/>
          </a:ln>
          <a:effectLst/>
        </p:spPr>
        <p:txBody>
          <a:bodyPr anchor="ctr"/>
          <a:lstStyle/>
          <a:p>
            <a:pPr algn="just" eaLnBrk="1" hangingPunct="1">
              <a:lnSpc>
                <a:spcPct val="90000"/>
              </a:lnSpc>
              <a:defRPr/>
            </a:pPr>
            <a:r>
              <a:rPr lang="en-US" sz="36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Kể tên một số loại khoáng sản ở nước ta?</a:t>
            </a:r>
          </a:p>
        </p:txBody>
      </p:sp>
      <p:pic>
        <p:nvPicPr>
          <p:cNvPr id="9" name="Picture 24" descr="chu giai khoan san">
            <a:extLst>
              <a:ext uri="{FF2B5EF4-FFF2-40B4-BE49-F238E27FC236}">
                <a16:creationId xmlns:a16="http://schemas.microsoft.com/office/drawing/2014/main" id="{F66AF216-444E-4436-8CBF-DF70B5061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a:stretch/>
        </p:blipFill>
        <p:spPr bwMode="auto">
          <a:xfrm>
            <a:off x="5348514" y="1690688"/>
            <a:ext cx="6154058" cy="4443608"/>
          </a:xfrm>
          <a:prstGeom prst="rect">
            <a:avLst/>
          </a:prstGeom>
          <a:noFill/>
          <a:ln w="7620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3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1037461">
            <a:off x="8150298" y="927877"/>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5173820" y="926180"/>
            <a:ext cx="2874327"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Khoáng sản được dùng để làm gì?</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rot="21265249">
            <a:off x="4746629" y="322915"/>
            <a:ext cx="3642006"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611949" y="30407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421920" y="33030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8043934" y="1598474"/>
            <a:ext cx="3922737"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Làm nguyên liệu cho nhiều ngành công nghiệp.</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5091328" y="3279871"/>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1802" y="3419705"/>
            <a:ext cx="2496471" cy="34010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3D7EB7C-3BCF-48EB-B5D9-6258A527B3BC}"/>
              </a:ext>
            </a:extLst>
          </p:cNvPr>
          <p:cNvSpPr txBox="1"/>
          <p:nvPr/>
        </p:nvSpPr>
        <p:spPr>
          <a:xfrm>
            <a:off x="-15812" y="6546219"/>
            <a:ext cx="4978537" cy="369332"/>
          </a:xfrm>
          <a:prstGeom prst="rect">
            <a:avLst/>
          </a:prstGeom>
          <a:solidFill>
            <a:schemeClr val="bg1"/>
          </a:solidFill>
          <a:ln>
            <a:solidFill>
              <a:schemeClr val="bg1"/>
            </a:solidFill>
          </a:ln>
        </p:spPr>
        <p:txBody>
          <a:bodyPr wrap="square">
            <a:spAutoFit/>
          </a:bodyPr>
          <a:lstStyle/>
          <a:p>
            <a:r>
              <a:rPr lang="en-US">
                <a:latin typeface="Times New Roman" panose="02020603050405020304" pitchFamily="18" charset="0"/>
                <a:cs typeface="Times New Roman" panose="02020603050405020304" pitchFamily="18" charset="0"/>
              </a:rPr>
              <a:t>Hình 2. Lược đồ một số khoáng sản Việt Nam </a:t>
            </a:r>
          </a:p>
        </p:txBody>
      </p:sp>
      <p:pic>
        <p:nvPicPr>
          <p:cNvPr id="13" name="Picture 49" descr="Luoc_do_mot_so_khoang_san_Viet_Nam">
            <a:extLst>
              <a:ext uri="{FF2B5EF4-FFF2-40B4-BE49-F238E27FC236}">
                <a16:creationId xmlns:a16="http://schemas.microsoft.com/office/drawing/2014/main" id="{EC80D35C-A544-44BB-8590-B470D34A0A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978537"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68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grpSp>
        <p:nvGrpSpPr>
          <p:cNvPr id="5" name="Group 4"/>
          <p:cNvGrpSpPr/>
          <p:nvPr/>
        </p:nvGrpSpPr>
        <p:grpSpPr>
          <a:xfrm>
            <a:off x="2278098" y="148293"/>
            <a:ext cx="7287714" cy="1947105"/>
            <a:chOff x="2422477" y="30848"/>
            <a:chExt cx="7287714" cy="1947105"/>
          </a:xfrm>
        </p:grpSpPr>
        <p:sp>
          <p:nvSpPr>
            <p:cNvPr id="8" name="矩形 7">
              <a:extLst>
                <a:ext uri="{FF2B5EF4-FFF2-40B4-BE49-F238E27FC236}">
                  <a16:creationId xmlns:a16="http://schemas.microsoft.com/office/drawing/2014/main" id="{CA7BD72C-054E-465C-9978-36A6788BDFDD}"/>
                </a:ext>
              </a:extLst>
            </p:cNvPr>
            <p:cNvSpPr/>
            <p:nvPr/>
          </p:nvSpPr>
          <p:spPr>
            <a:xfrm>
              <a:off x="2966037" y="1054623"/>
              <a:ext cx="6744154" cy="9233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CN"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KHÁM PHÁ BÍ MẬT</a:t>
              </a:r>
              <a:endParaRPr lang="zh-CN" altLang="en-US"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淘宝网chenying0907出品 11"/>
            <p:cNvPicPr>
              <a:picLocks noChangeAspect="1"/>
            </p:cNvPicPr>
            <p:nvPr/>
          </p:nvPicPr>
          <p:blipFill rotWithShape="1">
            <a:blip r:embed="rId6"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6"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7" name="Rounded Rectangle 6">
            <a:hlinkClick r:id="rId7" action="ppaction://hlinksldjump"/>
          </p:cNvPr>
          <p:cNvSpPr/>
          <p:nvPr/>
        </p:nvSpPr>
        <p:spPr>
          <a:xfrm>
            <a:off x="898358" y="5410200"/>
            <a:ext cx="1155032" cy="78606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Next</a:t>
            </a:r>
          </a:p>
        </p:txBody>
      </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6472" y="2740110"/>
            <a:ext cx="2604057" cy="3092318"/>
          </a:xfrm>
          <a:prstGeom prst="rect">
            <a:avLst/>
          </a:prstGeom>
        </p:spPr>
      </p:pic>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Chúng ta phải khai thác và sử dụng khoáng sản như thế nào?</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Khai thác hợp lí, sử dụng tiết kiệm.</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835931">
            <a:off x="6428213" y="69730"/>
            <a:ext cx="5559861" cy="3438869"/>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524000" y="760274"/>
            <a:ext cx="4568930" cy="1754326"/>
          </a:xfrm>
          <a:prstGeom prst="rect">
            <a:avLst/>
          </a:prstGeom>
          <a:noFill/>
        </p:spPr>
        <p:txBody>
          <a:bodyPr wrap="square">
            <a:spAutoFit/>
          </a:bodyPr>
          <a:lstStyle/>
          <a:p>
            <a:pPr algn="ctr">
              <a:spcBef>
                <a:spcPct val="0"/>
              </a:spcBef>
            </a:pPr>
            <a:r>
              <a:rPr lang="en-US" altLang="en-US" sz="3600">
                <a:solidFill>
                  <a:srgbClr val="C00000"/>
                </a:solidFill>
                <a:latin typeface="Times New Roman" panose="02020603050405020304" pitchFamily="18" charset="0"/>
                <a:cs typeface="Times New Roman" panose="02020603050405020304" pitchFamily="18" charset="0"/>
              </a:rPr>
              <a:t>Vì sao chúng ta phải khai thác hợp lí, sử dụng tiết kiệm.</a:t>
            </a:r>
          </a:p>
        </p:txBody>
      </p:sp>
      <p:sp>
        <p:nvSpPr>
          <p:cNvPr id="21" name="Graphic 19">
            <a:extLst>
              <a:ext uri="{FF2B5EF4-FFF2-40B4-BE49-F238E27FC236}">
                <a16:creationId xmlns:a16="http://schemas.microsoft.com/office/drawing/2014/main" id="{C6969F29-1CDF-4005-BD9F-6E3E82726368}"/>
              </a:ext>
            </a:extLst>
          </p:cNvPr>
          <p:cNvSpPr/>
          <p:nvPr/>
        </p:nvSpPr>
        <p:spPr>
          <a:xfrm>
            <a:off x="1273865" y="3858"/>
            <a:ext cx="4898335" cy="318199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rot="404647">
            <a:off x="6733914" y="828848"/>
            <a:ext cx="4991344" cy="2308324"/>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Vì khoáng sản là nguồn tài nguyên hữu hạn và bảo vệ môi trường, trái đất luôn xanh.</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01988" y="2650460"/>
            <a:ext cx="3082902" cy="41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CD66331-6A1C-4CBF-BEEB-94C942C8C13E}"/>
              </a:ext>
            </a:extLst>
          </p:cNvPr>
          <p:cNvSpPr txBox="1">
            <a:spLocks noChangeArrowheads="1"/>
          </p:cNvSpPr>
          <p:nvPr/>
        </p:nvSpPr>
        <p:spPr bwMode="auto">
          <a:xfrm>
            <a:off x="3082514" y="351235"/>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2. Khoáng sản </a:t>
            </a:r>
          </a:p>
        </p:txBody>
      </p:sp>
      <p:sp>
        <p:nvSpPr>
          <p:cNvPr id="5" name="Rectangle 14">
            <a:extLst>
              <a:ext uri="{FF2B5EF4-FFF2-40B4-BE49-F238E27FC236}">
                <a16:creationId xmlns:a16="http://schemas.microsoft.com/office/drawing/2014/main" id="{7405AA4D-92A8-428E-8BD4-CBE445989ED0}"/>
              </a:ext>
            </a:extLst>
          </p:cNvPr>
          <p:cNvSpPr>
            <a:spLocks noChangeArrowheads="1"/>
          </p:cNvSpPr>
          <p:nvPr/>
        </p:nvSpPr>
        <p:spPr bwMode="auto">
          <a:xfrm>
            <a:off x="853562" y="1413064"/>
            <a:ext cx="10484876" cy="403187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Nước ta có nhiều loại khoáng sản như: Than, dầu mỏ, khí tự nhiên, bô-xit, sắt, a-pa-tit, thiếc, than đá,…</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Than có nhiều ở nước ta, tập trung ở tỉnh Quảng Ninh và thuộc loại than tốt trên thế giới.</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Khoáng sản được dùng làm nguyên liệu cho nhiều ngành công nghiệp. Chúng ta cần khai thác khoáng sản một các hợp lí, sử dụng tiết kiệm và có hiệu quả.</a:t>
            </a:r>
          </a:p>
        </p:txBody>
      </p:sp>
      <p:sp>
        <p:nvSpPr>
          <p:cNvPr id="6" name="Text Box 10">
            <a:extLst>
              <a:ext uri="{FF2B5EF4-FFF2-40B4-BE49-F238E27FC236}">
                <a16:creationId xmlns:a16="http://schemas.microsoft.com/office/drawing/2014/main" id="{DBB651CB-C277-4C84-A41A-E78E655666E8}"/>
              </a:ext>
            </a:extLst>
          </p:cNvPr>
          <p:cNvSpPr txBox="1">
            <a:spLocks noChangeArrowheads="1"/>
          </p:cNvSpPr>
          <p:nvPr/>
        </p:nvSpPr>
        <p:spPr bwMode="auto">
          <a:xfrm>
            <a:off x="1371600" y="766732"/>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33227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3" presetClass="exit" presetSubtype="10" fill="hold"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algn="ctr"/>
            <a:r>
              <a:rPr lang="en-US" sz="6000" b="1">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Vùng đồi núi nước ta chiếm khoảng mấy phần diện tích đất liền?</a:t>
            </a:r>
            <a:endParaRPr lang="en-US" sz="32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Dầu mỏ thường tập trung đông ở khu vực nào?</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 Duyên hải miền Trung</a:t>
            </a:r>
          </a:p>
        </p:txBody>
      </p:sp>
      <p:sp>
        <p:nvSpPr>
          <p:cNvPr id="31" name="Rectangle 30"/>
          <p:cNvSpPr/>
          <p:nvPr/>
        </p:nvSpPr>
        <p:spPr>
          <a:xfrm>
            <a:off x="5477467" y="1460291"/>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 Vùng biển phía Nam</a:t>
            </a:r>
          </a:p>
        </p:txBody>
      </p:sp>
      <p:sp>
        <p:nvSpPr>
          <p:cNvPr id="32" name="Rectangle 31"/>
          <p:cNvSpPr/>
          <p:nvPr/>
        </p:nvSpPr>
        <p:spPr>
          <a:xfrm>
            <a:off x="5477467" y="1954435"/>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 Vịnh Bắc Bộ</a:t>
            </a:r>
          </a:p>
        </p:txBody>
      </p:sp>
      <p:sp>
        <p:nvSpPr>
          <p:cNvPr id="34" name="Rectangle 33"/>
          <p:cNvSpPr/>
          <p:nvPr/>
        </p:nvSpPr>
        <p:spPr>
          <a:xfrm>
            <a:off x="5477467" y="2448580"/>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Tỉnh Kiên Giang</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dirty="0"/>
          </a:p>
        </p:txBody>
      </p:sp>
      <p:sp>
        <p:nvSpPr>
          <p:cNvPr id="29" name="Graphic 19">
            <a:extLst>
              <a:ext uri="{FF2B5EF4-FFF2-40B4-BE49-F238E27FC236}">
                <a16:creationId xmlns:a16="http://schemas.microsoft.com/office/drawing/2014/main"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dirty="0"/>
          </a:p>
        </p:txBody>
      </p:sp>
      <p:sp>
        <p:nvSpPr>
          <p:cNvPr id="30" name="Graphic 19">
            <a:extLst>
              <a:ext uri="{FF2B5EF4-FFF2-40B4-BE49-F238E27FC236}">
                <a16:creationId xmlns:a16="http://schemas.microsoft.com/office/drawing/2014/main"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dirty="0"/>
          </a:p>
        </p:txBody>
      </p:sp>
      <p:sp>
        <p:nvSpPr>
          <p:cNvPr id="31" name="TextBox 30">
            <a:extLst>
              <a:ext uri="{FF2B5EF4-FFF2-40B4-BE49-F238E27FC236}">
                <a16:creationId xmlns:a16="http://schemas.microsoft.com/office/drawing/2014/main" id="{1422FC7E-9007-476E-9C1B-E6E6B709A729}"/>
              </a:ext>
            </a:extLst>
          </p:cNvPr>
          <p:cNvSpPr txBox="1"/>
          <p:nvPr/>
        </p:nvSpPr>
        <p:spPr>
          <a:xfrm>
            <a:off x="2524123" y="477231"/>
            <a:ext cx="4381229" cy="2554545"/>
          </a:xfrm>
          <a:prstGeom prst="rect">
            <a:avLst/>
          </a:prstGeom>
          <a:noFill/>
        </p:spPr>
        <p:txBody>
          <a:bodyPr wrap="square">
            <a:spAutoFit/>
          </a:bodyPr>
          <a:lstStyle/>
          <a:p>
            <a:pPr algn="ctr"/>
            <a:r>
              <a:rPr lang="en-US" sz="4000" b="1" dirty="0" err="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tên những nước giáp phần đất liền của nước ta?</a:t>
            </a: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8147033" y="373340"/>
            <a:ext cx="3467102" cy="1938992"/>
          </a:xfrm>
          <a:prstGeom prst="rect">
            <a:avLst/>
          </a:prstGeom>
          <a:noFill/>
        </p:spPr>
        <p:txBody>
          <a:bodyPr wrap="square">
            <a:spAutoFit/>
          </a:bodyPr>
          <a:lstStyle/>
          <a:p>
            <a:pPr algn="ctr" eaLnBrk="1" hangingPunct="1">
              <a:spcBef>
                <a:spcPct val="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Trung Quốc, Lào, </a:t>
            </a:r>
            <a:b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b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Cam-pu-chia.</a:t>
            </a:r>
            <a:endParaRPr lang="en-US" sz="4000" b="1">
              <a:solidFill>
                <a:schemeClr val="tx1">
                  <a:lumMod val="85000"/>
                  <a:lumOff val="15000"/>
                </a:schemeClr>
              </a:solidFill>
            </a:endParaRPr>
          </a:p>
        </p:txBody>
      </p:sp>
      <p:sp>
        <p:nvSpPr>
          <p:cNvPr id="2" name="Action Button: Go Back or Previous 1">
            <a:hlinkClick r:id="rId7" action="ppaction://hlinksldjump" highlightClick="1"/>
            <a:extLst>
              <a:ext uri="{FF2B5EF4-FFF2-40B4-BE49-F238E27FC236}">
                <a16:creationId xmlns:a16="http://schemas.microsoft.com/office/drawing/2014/main"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0703" y="2741196"/>
            <a:ext cx="3188962" cy="379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A : Quảng Ninh</a:t>
            </a:r>
            <a:endParaRPr lang="en-US" altLang="en-US" sz="3200" b="1">
              <a:solidFill>
                <a:srgbClr val="FF3300"/>
              </a:solidFill>
              <a:latin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Tỉnh nào của nước ta có nhiều mỏ than nhất?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C : </a:t>
            </a:r>
            <a:r>
              <a:rPr lang="en-US" altLang="en-US" sz="3200" b="1">
                <a:solidFill>
                  <a:srgbClr val="A76E0B"/>
                </a:solidFill>
                <a:latin typeface="Times New Roman" panose="02020603050405020304" pitchFamily="18" charset="0"/>
              </a:rPr>
              <a:t>Lào Cai</a:t>
            </a:r>
            <a:endParaRPr lang="en-US" sz="3200" b="1">
              <a:solidFill>
                <a:srgbClr val="A76E0B"/>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Vì sao phải khai thác khoáng sản hợp lí, sử dụng tiết kiệm?</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CHÚC CÁC EM </a:t>
            </a:r>
          </a:p>
          <a:p>
            <a:pPr algn="ct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9Slide04 Noticia Text Bold" panose="02000803060000020004" pitchFamily="2" charset="0"/>
                <a:cs typeface="#9Slide04 Maitree Bold" panose="00000800000000000000" pitchFamily="2" charset="-34"/>
              </a:rPr>
              <a:t>HỌC TỐT!</a:t>
            </a:r>
            <a:endParaRPr lang="en-US" sz="8000">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m3d="http://schemas.microsoft.com/office/drawing/2017/model3d"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4"/>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6">
            <a:extLst>
              <a:ext uri="{96DAC541-7B7A-43D3-8B79-37D633B846F1}">
                <asvg:svgBlip xmlns="" xmlns:asvg="http://schemas.microsoft.com/office/drawing/2016/SVG/main" r:embed="rId9"/>
              </a:ext>
            </a:extLst>
          </a:blip>
          <a:stretch>
            <a:fillRect/>
          </a:stretch>
        </p:blipFill>
        <p:spPr>
          <a:xfrm rot="1367309">
            <a:off x="7242489" y="-124179"/>
            <a:ext cx="4393426" cy="300429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1589938" y="198"/>
            <a:ext cx="4723168" cy="3295335"/>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22FC7E-9007-476E-9C1B-E6E6B709A729}"/>
              </a:ext>
            </a:extLst>
          </p:cNvPr>
          <p:cNvSpPr txBox="1"/>
          <p:nvPr/>
        </p:nvSpPr>
        <p:spPr>
          <a:xfrm>
            <a:off x="2113313" y="658631"/>
            <a:ext cx="3812420" cy="1938992"/>
          </a:xfrm>
          <a:prstGeom prst="rect">
            <a:avLst/>
          </a:prstGeom>
          <a:noFill/>
        </p:spPr>
        <p:txBody>
          <a:bodyPr wrap="square">
            <a:spAutoFit/>
          </a:bodyPr>
          <a:lstStyle/>
          <a:p>
            <a:pPr algn="ct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tên một số đảo và quần đảo ở nước ta.</a:t>
            </a:r>
            <a:endParaRPr lang="en-US" sz="40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7494199" y="435688"/>
            <a:ext cx="3860189" cy="2062103"/>
          </a:xfrm>
          <a:prstGeom prst="rect">
            <a:avLst/>
          </a:prstGeom>
          <a:noFill/>
        </p:spPr>
        <p:txBody>
          <a:bodyPr wrap="square">
            <a:spAutoFit/>
          </a:bodyPr>
          <a:lstStyle/>
          <a:p>
            <a:pPr algn="ctr" eaLnBrk="1" hangingPunct="1">
              <a:spcBef>
                <a:spcPct val="0"/>
              </a:spcBef>
            </a:pPr>
            <a:r>
              <a:rPr lang="en-US" sz="3200" b="1">
                <a:solidFill>
                  <a:schemeClr val="tx1">
                    <a:lumMod val="85000"/>
                    <a:lumOff val="15000"/>
                  </a:schemeClr>
                </a:solidFill>
                <a:latin typeface="Times New Roman" panose="02020603050405020304" pitchFamily="18" charset="0"/>
                <a:cs typeface="Times New Roman" panose="02020603050405020304" pitchFamily="18" charset="0"/>
              </a:rPr>
              <a:t>QĐ. Hoàng Sa, QĐ.Trường Sa, đảo Phú Quốc, Cát Bà, Côn Đảo,...</a:t>
            </a:r>
            <a:endParaRPr lang="en-US" sz="3200" b="1">
              <a:solidFill>
                <a:schemeClr val="tx1">
                  <a:lumMod val="85000"/>
                  <a:lumOff val="15000"/>
                </a:schemeClr>
              </a:solidFill>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0443" y="2702207"/>
            <a:ext cx="3187700"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 xmlns:am3d="http://schemas.microsoft.com/office/drawing/2017/model3d"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id="{86DB514A-2F36-4A66-8AB0-7E1166C18D6A}"/>
                  </a:ext>
                </a:extLst>
              </p:cNvPr>
              <p:cNvPicPr>
                <a:picLocks noGrp="1" noRot="1" noChangeAspect="1" noMove="1" noResize="1" noEditPoints="1" noAdjustHandles="1" noChangeArrowheads="1" noChangeShapeType="1" noCrop="1"/>
              </p:cNvPicPr>
              <p:nvPr/>
            </p:nvPicPr>
            <p:blipFill>
              <a:blip r:embed="rId6"/>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id="{D5FEDED8-A4F4-408A-AD43-B094AE690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id="{B36F15EE-BC74-4AFE-A597-0CCF972BC1C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pic>
        <p:nvPicPr>
          <p:cNvPr id="1026" name="Picture 2" descr="Vietnam Choropleth Map Builder • Hi, this is Binh.">
            <a:extLst>
              <a:ext uri="{FF2B5EF4-FFF2-40B4-BE49-F238E27FC236}">
                <a16:creationId xmlns:a16="http://schemas.microsoft.com/office/drawing/2014/main" id="{AD6032B5-40E0-4329-BC8E-2EC9212E6E84}"/>
              </a:ext>
            </a:extLst>
          </p:cNvPr>
          <p:cNvPicPr>
            <a:picLocks noChangeAspect="1" noChangeArrowheads="1"/>
          </p:cNvPicPr>
          <p:nvPr/>
        </p:nvPicPr>
        <p:blipFill rotWithShape="1">
          <a:blip r:embed="rId10">
            <a:duotone>
              <a:prstClr val="black"/>
              <a:schemeClr val="accent6">
                <a:tint val="45000"/>
                <a:satMod val="400000"/>
              </a:schemeClr>
            </a:duotone>
            <a:extLst>
              <a:ext uri="{BEBA8EAE-BF5A-486C-A8C5-ECC9F3942E4B}">
                <a14:imgProps xmlns:a14="http://schemas.microsoft.com/office/drawing/2010/main">
                  <a14:imgLayer r:embed="rId11">
                    <a14:imgEffect>
                      <a14:backgroundRemoval t="9550" b="96589" l="9823" r="90587">
                        <a14:foregroundMark x1="32742" y1="20873" x2="31105" y2="25921"/>
                        <a14:foregroundMark x1="26876" y1="9686" x2="26876" y2="9686"/>
                        <a14:foregroundMark x1="20191" y1="82265" x2="20191" y2="82265"/>
                        <a14:foregroundMark x1="38063" y1="76398" x2="29604" y2="80082"/>
                        <a14:foregroundMark x1="29604" y1="80082" x2="22647" y2="88404"/>
                        <a14:foregroundMark x1="22647" y1="88404" x2="40791" y2="75034"/>
                        <a14:foregroundMark x1="21010" y1="81446" x2="22783" y2="90450"/>
                        <a14:foregroundMark x1="22783" y1="90450" x2="30696" y2="89359"/>
                        <a14:foregroundMark x1="30696" y1="89359" x2="36835" y2="79809"/>
                        <a14:foregroundMark x1="36835" y1="79809" x2="41064" y2="76398"/>
                        <a14:foregroundMark x1="34652" y1="78035" x2="34652" y2="77217"/>
                        <a14:foregroundMark x1="36562" y1="75853" x2="20600" y2="83765"/>
                        <a14:foregroundMark x1="20600" y1="83765" x2="28786" y2="84720"/>
                        <a14:foregroundMark x1="28786" y1="84720" x2="36698" y2="80491"/>
                        <a14:foregroundMark x1="36698" y1="80491" x2="70532" y2="38199"/>
                        <a14:foregroundMark x1="70532" y1="38199" x2="65075" y2="51023"/>
                        <a14:foregroundMark x1="65075" y1="51023" x2="64939" y2="73397"/>
                        <a14:foregroundMark x1="64939" y1="73397" x2="81446" y2="78035"/>
                        <a14:foregroundMark x1="81446" y1="78035" x2="77080" y2="85539"/>
                        <a14:foregroundMark x1="77080" y1="85539" x2="84584" y2="85812"/>
                        <a14:foregroundMark x1="84584" y1="85812" x2="66712" y2="90177"/>
                        <a14:foregroundMark x1="66712" y1="90177" x2="76398" y2="96453"/>
                        <a14:foregroundMark x1="76398" y1="96453" x2="85675" y2="87040"/>
                        <a14:foregroundMark x1="85675" y1="87040" x2="85539" y2="80082"/>
                        <a14:foregroundMark x1="85539" y1="80082" x2="59482" y2="94407"/>
                        <a14:foregroundMark x1="59482" y1="94407" x2="67121" y2="96726"/>
                        <a14:foregroundMark x1="67121" y1="96726" x2="74488" y2="93179"/>
                        <a14:foregroundMark x1="74488" y1="93179" x2="65757" y2="85948"/>
                        <a14:foregroundMark x1="65757" y1="85948" x2="55252" y2="92224"/>
                        <a14:foregroundMark x1="55252" y1="92224" x2="58799" y2="91951"/>
                        <a14:foregroundMark x1="84447" y1="73943" x2="87722" y2="86630"/>
                        <a14:foregroundMark x1="85539" y1="70805" x2="90723" y2="84447"/>
                        <a14:foregroundMark x1="84175" y1="71623" x2="90450" y2="85539"/>
                        <a14:foregroundMark x1="86085" y1="74216" x2="85539" y2="86903"/>
                        <a14:foregroundMark x1="83492" y1="74761" x2="83220" y2="92224"/>
                        <a14:foregroundMark x1="76398" y1="73124" x2="76398" y2="90859"/>
                        <a14:foregroundMark x1="78035" y1="75853" x2="78035" y2="86767"/>
                        <a14:foregroundMark x1="78035" y1="86767" x2="75034" y2="96044"/>
                        <a14:foregroundMark x1="75034" y1="96044" x2="74079" y2="90859"/>
                        <a14:foregroundMark x1="71623" y1="84447" x2="61937" y2="92497"/>
                        <a14:foregroundMark x1="42701" y1="18963" x2="36289" y2="24011"/>
                        <a14:foregroundMark x1="36289" y1="24011" x2="44065" y2="21555"/>
                        <a14:foregroundMark x1="44065" y1="21555" x2="41610" y2="21965"/>
                        <a14:foregroundMark x1="60164" y1="42019" x2="60164" y2="58663"/>
                        <a14:foregroundMark x1="35744" y1="75307" x2="33288" y2="91951"/>
                        <a14:foregroundMark x1="33288" y1="91951" x2="45703" y2="77763"/>
                        <a14:foregroundMark x1="45703" y1="77763" x2="48840" y2="81719"/>
                        <a14:foregroundMark x1="56071" y1="90587" x2="61392" y2="96180"/>
                        <a14:foregroundMark x1="61392" y1="96180" x2="72715" y2="96589"/>
                        <a14:foregroundMark x1="72715" y1="96589" x2="72578" y2="81446"/>
                        <a14:foregroundMark x1="72578" y1="81446" x2="72988" y2="84175"/>
                        <a14:foregroundMark x1="50750" y1="66712" x2="49386" y2="68895"/>
                        <a14:foregroundMark x1="42701" y1="49250" x2="48704" y2="55116"/>
                        <a14:foregroundMark x1="34652" y1="76808" x2="35880" y2="82128"/>
                        <a14:foregroundMark x1="17735" y1="87040" x2="15825" y2="87040"/>
                        <a14:foregroundMark x1="55252" y1="93042" x2="63847" y2="95771"/>
                        <a14:foregroundMark x1="47613" y1="94952" x2="48840" y2="92906"/>
                        <a14:foregroundMark x1="54434" y1="94134" x2="58390" y2="95771"/>
                      </a14:backgroundRemoval>
                    </a14:imgEffect>
                    <a14:imgEffect>
                      <a14:saturation sat="400000"/>
                    </a14:imgEffect>
                  </a14:imgLayer>
                </a14:imgProps>
              </a:ext>
              <a:ext uri="{28A0092B-C50C-407E-A947-70E740481C1C}">
                <a14:useLocalDpi xmlns:a14="http://schemas.microsoft.com/office/drawing/2010/main" val="0"/>
              </a:ext>
            </a:extLst>
          </a:blip>
          <a:srcRect l="9843" t="6967" r="7526"/>
          <a:stretch/>
        </p:blipFill>
        <p:spPr bwMode="auto">
          <a:xfrm>
            <a:off x="4136296" y="-384977"/>
            <a:ext cx="5666910" cy="6380204"/>
          </a:xfrm>
          <a:prstGeom prst="rect">
            <a:avLst/>
          </a:prstGeom>
          <a:noFill/>
          <a:extLst>
            <a:ext uri="{909E8E84-426E-40DD-AFC4-6F175D3DCCD1}">
              <a14:hiddenFill xmlns:a14="http://schemas.microsoft.com/office/drawing/2010/main">
                <a:gradFill flip="none" rotWithShape="1">
                  <a:gsLst>
                    <a:gs pos="0">
                      <a:srgbClr val="FFEBBB"/>
                    </a:gs>
                    <a:gs pos="100000">
                      <a:srgbClr val="F499A3"/>
                    </a:gs>
                  </a:gsLst>
                  <a:lin ang="5400000" scaled="1"/>
                  <a:tileRect/>
                </a:gradFill>
              </a14:hiddenFill>
            </a:ext>
          </a:extLst>
        </p:spPr>
      </p:pic>
    </p:spTree>
    <p:extLst>
      <p:ext uri="{BB962C8B-B14F-4D97-AF65-F5344CB8AC3E}">
        <p14:creationId xmlns:p14="http://schemas.microsoft.com/office/powerpoint/2010/main" val="2127104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am3d="http://schemas.microsoft.com/office/drawing/2017/model3d"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4"/>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1" name="TextBox 30">
            <a:extLst>
              <a:ext uri="{FF2B5EF4-FFF2-40B4-BE49-F238E27FC236}">
                <a16:creationId xmlns:a16="http://schemas.microsoft.com/office/drawing/2014/main" id="{1422FC7E-9007-476E-9C1B-E6E6B709A729}"/>
              </a:ext>
            </a:extLst>
          </p:cNvPr>
          <p:cNvSpPr txBox="1"/>
          <p:nvPr/>
        </p:nvSpPr>
        <p:spPr>
          <a:xfrm>
            <a:off x="2960998" y="761999"/>
            <a:ext cx="785940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Thứ</a:t>
            </a:r>
            <a:r>
              <a:rPr kumimoji="0" lang="en-US" sz="4000" b="0" i="0" u="none" strike="noStrike" kern="1200" cap="none" spc="0" normalizeH="0" noProof="0" dirty="0"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Tư</a:t>
            </a:r>
            <a:r>
              <a:rPr kumimoji="0" lang="en-US" sz="4000" b="0" i="0" u="none" strike="noStrike" kern="1200" cap="none" spc="0" normalizeH="0" noProof="0" dirty="0"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ngày</a:t>
            </a:r>
            <a:r>
              <a:rPr kumimoji="0" lang="en-US" sz="4000" b="0" i="0" u="none" strike="noStrike" kern="1200" cap="none" spc="0" normalizeH="0" noProof="0" dirty="0"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 14 </a:t>
            </a:r>
            <a:r>
              <a:rPr kumimoji="0" lang="en-US" sz="4000" b="0" i="0" u="none" strike="noStrike" kern="1200" cap="none" spc="0" normalizeH="0" noProof="0" dirty="0" err="1"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tháng</a:t>
            </a:r>
            <a:r>
              <a:rPr kumimoji="0" lang="en-US" sz="4000" b="0" i="0" u="none" strike="noStrike" kern="1200" cap="none" spc="0" normalizeH="0" noProof="0" dirty="0"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 9 </a:t>
            </a:r>
            <a:r>
              <a:rPr kumimoji="0" lang="en-US" sz="4000" b="0" i="0" u="none" strike="noStrike" kern="1200" cap="none" spc="0" normalizeH="0" noProof="0" dirty="0" err="1"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năm</a:t>
            </a:r>
            <a:r>
              <a:rPr kumimoji="0" lang="en-US" sz="4000" b="0" i="0" u="none" strike="noStrike" kern="1200" cap="none" spc="0" normalizeH="0" noProof="0" dirty="0" smtClean="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err="1" smtClean="0">
                <a:solidFill>
                  <a:srgbClr val="FC6E51">
                    <a:lumMod val="75000"/>
                  </a:srgbClr>
                </a:solidFill>
                <a:latin typeface="Times New Roman" panose="02020603050405020304" pitchFamily="18" charset="0"/>
                <a:cs typeface="Times New Roman" panose="02020603050405020304" pitchFamily="18" charset="0"/>
              </a:rPr>
              <a:t>Địa</a:t>
            </a:r>
            <a:r>
              <a:rPr lang="en-US" sz="4000" noProof="0" dirty="0" smtClean="0">
                <a:solidFill>
                  <a:srgbClr val="FC6E51">
                    <a:lumMod val="75000"/>
                  </a:srgbClr>
                </a:solidFill>
                <a:latin typeface="Times New Roman" panose="02020603050405020304" pitchFamily="18" charset="0"/>
                <a:cs typeface="Times New Roman" panose="02020603050405020304" pitchFamily="18" charset="0"/>
              </a:rPr>
              <a:t>  </a:t>
            </a:r>
            <a:r>
              <a:rPr lang="en-US" sz="4000" noProof="0" dirty="0" err="1" smtClean="0">
                <a:solidFill>
                  <a:srgbClr val="FC6E51">
                    <a:lumMod val="75000"/>
                  </a:srgbClr>
                </a:solidFill>
                <a:latin typeface="Times New Roman" panose="02020603050405020304" pitchFamily="18" charset="0"/>
                <a:cs typeface="Times New Roman" panose="02020603050405020304" pitchFamily="18" charset="0"/>
              </a:rPr>
              <a:t>Lí</a:t>
            </a:r>
            <a:r>
              <a:rPr lang="en-US" sz="4000" noProof="0" dirty="0" smtClean="0">
                <a:solidFill>
                  <a:srgbClr val="FC6E51">
                    <a:lumMod val="75000"/>
                  </a:srgbClr>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smtClean="0">
                <a:solidFill>
                  <a:srgbClr val="FC6E51">
                    <a:lumMod val="75000"/>
                  </a:srgbClr>
                </a:solidFill>
                <a:latin typeface="Times New Roman" panose="02020603050405020304" pitchFamily="18" charset="0"/>
                <a:cs typeface="Times New Roman" panose="02020603050405020304" pitchFamily="18" charset="0"/>
              </a:rPr>
              <a:t>Địa</a:t>
            </a:r>
            <a:r>
              <a:rPr lang="en-US" sz="4000" dirty="0" smtClean="0">
                <a:solidFill>
                  <a:srgbClr val="FC6E51">
                    <a:lumMod val="75000"/>
                  </a:srgbClr>
                </a:solidFill>
                <a:latin typeface="Times New Roman" panose="02020603050405020304" pitchFamily="18" charset="0"/>
                <a:cs typeface="Times New Roman" panose="02020603050405020304" pitchFamily="18" charset="0"/>
              </a:rPr>
              <a:t> </a:t>
            </a:r>
            <a:r>
              <a:rPr lang="en-US" sz="4000" dirty="0" err="1" smtClean="0">
                <a:solidFill>
                  <a:srgbClr val="FC6E51">
                    <a:lumMod val="75000"/>
                  </a:srgbClr>
                </a:solidFill>
                <a:latin typeface="Times New Roman" panose="02020603050405020304" pitchFamily="18" charset="0"/>
                <a:cs typeface="Times New Roman" panose="02020603050405020304" pitchFamily="18" charset="0"/>
              </a:rPr>
              <a:t>hình</a:t>
            </a:r>
            <a:r>
              <a:rPr lang="en-US" sz="4000" dirty="0" smtClean="0">
                <a:solidFill>
                  <a:srgbClr val="FC6E51">
                    <a:lumMod val="75000"/>
                  </a:srgbClr>
                </a:solidFill>
                <a:latin typeface="Times New Roman" panose="02020603050405020304" pitchFamily="18" charset="0"/>
                <a:cs typeface="Times New Roman" panose="02020603050405020304" pitchFamily="18" charset="0"/>
              </a:rPr>
              <a:t> </a:t>
            </a:r>
            <a:r>
              <a:rPr lang="en-US" sz="4000" dirty="0" err="1" smtClean="0">
                <a:solidFill>
                  <a:srgbClr val="FC6E51">
                    <a:lumMod val="75000"/>
                  </a:srgbClr>
                </a:solidFill>
                <a:latin typeface="Times New Roman" panose="02020603050405020304" pitchFamily="18" charset="0"/>
                <a:cs typeface="Times New Roman" panose="02020603050405020304" pitchFamily="18" charset="0"/>
              </a:rPr>
              <a:t>và</a:t>
            </a:r>
            <a:r>
              <a:rPr lang="en-US" sz="4000" dirty="0" smtClean="0">
                <a:solidFill>
                  <a:srgbClr val="FC6E51">
                    <a:lumMod val="75000"/>
                  </a:srgbClr>
                </a:solidFill>
                <a:latin typeface="Times New Roman" panose="02020603050405020304" pitchFamily="18" charset="0"/>
                <a:cs typeface="Times New Roman" panose="02020603050405020304" pitchFamily="18" charset="0"/>
              </a:rPr>
              <a:t> </a:t>
            </a:r>
            <a:r>
              <a:rPr lang="en-US" sz="4000" dirty="0" err="1" smtClean="0">
                <a:solidFill>
                  <a:srgbClr val="FC6E51">
                    <a:lumMod val="75000"/>
                  </a:srgbClr>
                </a:solidFill>
                <a:latin typeface="Times New Roman" panose="02020603050405020304" pitchFamily="18" charset="0"/>
                <a:cs typeface="Times New Roman" panose="02020603050405020304" pitchFamily="18" charset="0"/>
              </a:rPr>
              <a:t>khoáng</a:t>
            </a:r>
            <a:r>
              <a:rPr lang="en-US" sz="4000" dirty="0" smtClean="0">
                <a:solidFill>
                  <a:srgbClr val="FC6E51">
                    <a:lumMod val="75000"/>
                  </a:srgbClr>
                </a:solidFill>
                <a:latin typeface="Times New Roman" panose="02020603050405020304" pitchFamily="18" charset="0"/>
                <a:cs typeface="Times New Roman" panose="02020603050405020304" pitchFamily="18" charset="0"/>
              </a:rPr>
              <a:t> </a:t>
            </a:r>
            <a:r>
              <a:rPr lang="en-US" sz="4000" dirty="0" err="1" smtClean="0">
                <a:solidFill>
                  <a:srgbClr val="FC6E51">
                    <a:lumMod val="75000"/>
                  </a:srgbClr>
                </a:solidFill>
                <a:latin typeface="Times New Roman" panose="02020603050405020304" pitchFamily="18" charset="0"/>
                <a:cs typeface="Times New Roman" panose="02020603050405020304" pitchFamily="18" charset="0"/>
              </a:rPr>
              <a:t>sản</a:t>
            </a:r>
            <a:endParaRPr kumimoji="0" lang="en-US" sz="4000" b="0"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0443" y="2702207"/>
            <a:ext cx="3187700"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140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600" b="1">
                <a:solidFill>
                  <a:srgbClr val="FF0000"/>
                </a:solidFill>
                <a:latin typeface="Times New Roman" panose="02020603050405020304" pitchFamily="18" charset="0"/>
                <a:cs typeface="Times New Roman" panose="02020603050405020304" pitchFamily="18" charset="0"/>
              </a:rPr>
              <a:t>1. ĐỊA HÌNH</a:t>
            </a: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581555" y="225979"/>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3175201" y="547025"/>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446563"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16" t="1644" r="2500" b="5001"/>
          <a:stretch/>
        </p:blipFill>
        <p:spPr bwMode="auto">
          <a:xfrm>
            <a:off x="3367658"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3604817" y="8849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05A479A-AFDC-468F-8842-5459AF7BB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6306" y="84318"/>
            <a:ext cx="3232149" cy="677368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3" y="1122402"/>
            <a:ext cx="2712360"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198638"/>
            <a:ext cx="2868715"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vùng đồi núi và đồng bằng trên lược đồ.</a:t>
            </a:r>
          </a:p>
        </p:txBody>
      </p:sp>
      <p:sp>
        <p:nvSpPr>
          <p:cNvPr id="10" name="TextBox 9">
            <a:extLst>
              <a:ext uri="{FF2B5EF4-FFF2-40B4-BE49-F238E27FC236}">
                <a16:creationId xmlns:a16="http://schemas.microsoft.com/office/drawing/2014/main" id="{4F306B87-289C-4FB9-A396-CEFF51AAE411}"/>
              </a:ext>
            </a:extLst>
          </p:cNvPr>
          <p:cNvSpPr txBox="1"/>
          <p:nvPr/>
        </p:nvSpPr>
        <p:spPr>
          <a:xfrm>
            <a:off x="43543" y="3644205"/>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So sánh diện tích cùng đồi núi với đồng bằng nước ta.</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70995" y="609600"/>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378F91-1C1D-45C3-B9D0-0A39D3A85A3D}"/>
                  </a:ext>
                </a:extLst>
              </p:cNvPr>
              <p:cNvSpPr txBox="1"/>
              <p:nvPr/>
            </p:nvSpPr>
            <p:spPr>
              <a:xfrm>
                <a:off x="8868417" y="1320545"/>
                <a:ext cx="3153244" cy="3480055"/>
              </a:xfrm>
              <a:prstGeom prst="rect">
                <a:avLst/>
              </a:prstGeom>
              <a:noFill/>
            </p:spPr>
            <p:txBody>
              <a:bodyPr wrap="square">
                <a:spAutoFit/>
              </a:bodyPr>
              <a:lstStyle/>
              <a:p>
                <a:pPr indent="635000" algn="just" eaLnBrk="1" hangingPunct="1">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đất liền của nước ta có :</a:t>
                </a:r>
              </a:p>
              <a:p>
                <a:pPr indent="635000" algn="just" eaLnBrk="1" hangingPunct="1">
                  <a:defRPr/>
                </a:pPr>
                <a14:m>
                  <m:oMath xmlns:m="http://schemas.openxmlformats.org/officeDocument/2006/math">
                    <m:f>
                      <m:fPr>
                        <m:ctrlP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𝟑</m:t>
                        </m:r>
                      </m:num>
                      <m:den>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đồi núi, </a:t>
                </a:r>
              </a:p>
              <a:p>
                <a:pPr indent="635000" algn="just">
                  <a:defRPr/>
                </a:pPr>
                <a14:m>
                  <m:oMath xmlns:m="http://schemas.openxmlformats.org/officeDocument/2006/math">
                    <m:f>
                      <m:fPr>
                        <m:ctrlP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𝟏</m:t>
                        </m:r>
                      </m:num>
                      <m:den>
                        <m: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đồng bằng.</a:t>
                </a:r>
                <a:endPar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378F91-1C1D-45C3-B9D0-0A39D3A85A3D}"/>
                  </a:ext>
                </a:extLst>
              </p:cNvPr>
              <p:cNvSpPr txBox="1">
                <a:spLocks noRot="1" noChangeAspect="1" noMove="1" noResize="1" noEditPoints="1" noAdjustHandles="1" noChangeArrowheads="1" noChangeShapeType="1" noTextEdit="1"/>
              </p:cNvSpPr>
              <p:nvPr/>
            </p:nvSpPr>
            <p:spPr>
              <a:xfrm>
                <a:off x="8868417" y="1320545"/>
                <a:ext cx="3153244" cy="3480055"/>
              </a:xfrm>
              <a:prstGeom prst="rect">
                <a:avLst/>
              </a:prstGeom>
              <a:blipFill>
                <a:blip r:embed="rId9"/>
                <a:stretch>
                  <a:fillRect l="-5222" t="-2627" r="-6190" b="-5779"/>
                </a:stretch>
              </a:blipFill>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C95B085E-802F-4D68-8104-62D35156CD2F}"/>
              </a:ext>
            </a:extLst>
          </p:cNvPr>
          <p:cNvSpPr/>
          <p:nvPr/>
        </p:nvSpPr>
        <p:spPr>
          <a:xfrm>
            <a:off x="4946650" y="2314575"/>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amond(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47898"/>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302019"/>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2" y="1122402"/>
            <a:ext cx="3016393"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423843"/>
            <a:ext cx="2868715"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Kể tên các dãy núi ở nước ta.</a:t>
            </a:r>
          </a:p>
        </p:txBody>
      </p:sp>
      <p:sp>
        <p:nvSpPr>
          <p:cNvPr id="10" name="TextBox 9">
            <a:extLst>
              <a:ext uri="{FF2B5EF4-FFF2-40B4-BE49-F238E27FC236}">
                <a16:creationId xmlns:a16="http://schemas.microsoft.com/office/drawing/2014/main" id="{4F306B87-289C-4FB9-A396-CEFF51AAE411}"/>
              </a:ext>
            </a:extLst>
          </p:cNvPr>
          <p:cNvSpPr txBox="1"/>
          <p:nvPr/>
        </p:nvSpPr>
        <p:spPr>
          <a:xfrm>
            <a:off x="30685" y="3663728"/>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hướng tây bắc - đông nam?</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21" name="TextBox 20">
            <a:extLst>
              <a:ext uri="{FF2B5EF4-FFF2-40B4-BE49-F238E27FC236}">
                <a16:creationId xmlns:a16="http://schemas.microsoft.com/office/drawing/2014/main" id="{06CF227B-73A3-4017-841E-B267E29B9E68}"/>
              </a:ext>
            </a:extLst>
          </p:cNvPr>
          <p:cNvSpPr txBox="1"/>
          <p:nvPr/>
        </p:nvSpPr>
        <p:spPr>
          <a:xfrm>
            <a:off x="30685" y="5334502"/>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35106"/>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351288"/>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411492"/>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72182"/>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84734"/>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465451"/>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16948"/>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171037"/>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55269"/>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68764"/>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96700"/>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413325"/>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303579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222207"/>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324562"/>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64145"/>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77950"/>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341177"/>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49" presetClass="path" presetSubtype="0" accel="50000" decel="50000" fill="hold" grpId="0" nodeType="withEffect">
                                  <p:stCondLst>
                                    <p:cond delay="0"/>
                                  </p:stCondLst>
                                  <p:childTnLst>
                                    <p:animMotion origin="layout" path="M -3.95833E-6 2.96296E-6 L 0.4793 0.1544 " pathEditMode="relative" rAng="0" ptsTypes="AA">
                                      <p:cBhvr>
                                        <p:cTn id="30" dur="2000" fill="hold"/>
                                        <p:tgtEl>
                                          <p:spTgt spid="24"/>
                                        </p:tgtEl>
                                        <p:attrNameLst>
                                          <p:attrName>ppt_x</p:attrName>
                                          <p:attrName>ppt_y</p:attrName>
                                        </p:attrNameLst>
                                      </p:cBhvr>
                                      <p:rCtr x="23958" y="7731"/>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par>
                                <p:cTn id="44" presetID="42" presetClass="path" presetSubtype="0" accel="50000" decel="50000" fill="hold" grpId="0" nodeType="withEffect">
                                  <p:stCondLst>
                                    <p:cond delay="0"/>
                                  </p:stCondLst>
                                  <p:childTnLst>
                                    <p:animMotion origin="layout" path="M 3.95833E-6 1.11111E-6 L 0.36549 0.27824 " pathEditMode="relative" rAng="0" ptsTypes="AA">
                                      <p:cBhvr>
                                        <p:cTn id="45" dur="2000" fill="hold"/>
                                        <p:tgtEl>
                                          <p:spTgt spid="48"/>
                                        </p:tgtEl>
                                        <p:attrNameLst>
                                          <p:attrName>ppt_x</p:attrName>
                                          <p:attrName>ppt_y</p:attrName>
                                        </p:attrNameLst>
                                      </p:cBhvr>
                                      <p:rCtr x="18268" y="13912"/>
                                    </p:animMotion>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48"/>
                                        </p:tgtEl>
                                        <p:attrNameLst>
                                          <p:attrName>ppt_x</p:attrName>
                                        </p:attrNameLst>
                                      </p:cBhvr>
                                      <p:tavLst>
                                        <p:tav tm="0">
                                          <p:val>
                                            <p:strVal val="ppt_x"/>
                                          </p:val>
                                        </p:tav>
                                        <p:tav tm="100000">
                                          <p:val>
                                            <p:strVal val="ppt_x"/>
                                          </p:val>
                                        </p:tav>
                                      </p:tavLst>
                                    </p:anim>
                                    <p:anim calcmode="lin" valueType="num">
                                      <p:cBhvr additive="base">
                                        <p:cTn id="50" dur="500"/>
                                        <p:tgtEl>
                                          <p:spTgt spid="48"/>
                                        </p:tgtEl>
                                        <p:attrNameLst>
                                          <p:attrName>ppt_y</p:attrName>
                                        </p:attrNameLst>
                                      </p:cBhvr>
                                      <p:tavLst>
                                        <p:tav tm="0">
                                          <p:val>
                                            <p:strVal val="ppt_y"/>
                                          </p:val>
                                        </p:tav>
                                        <p:tav tm="100000">
                                          <p:val>
                                            <p:strVal val="1+ppt_h/2"/>
                                          </p:val>
                                        </p:tav>
                                      </p:tavLst>
                                    </p:anim>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par>
                                <p:cTn id="59" presetID="49" presetClass="path" presetSubtype="0" accel="50000" decel="50000" fill="hold" grpId="0" nodeType="withEffect">
                                  <p:stCondLst>
                                    <p:cond delay="0"/>
                                  </p:stCondLst>
                                  <p:childTnLst>
                                    <p:animMotion origin="layout" path="M -3.33333E-6 0 L 0.49792 0.27801 " pathEditMode="relative" rAng="0" ptsTypes="AA">
                                      <p:cBhvr>
                                        <p:cTn id="60" dur="2000" fill="hold"/>
                                        <p:tgtEl>
                                          <p:spTgt spid="50"/>
                                        </p:tgtEl>
                                        <p:attrNameLst>
                                          <p:attrName>ppt_x</p:attrName>
                                          <p:attrName>ppt_y</p:attrName>
                                        </p:attrNameLst>
                                      </p:cBhvr>
                                      <p:rCtr x="24896" y="13912"/>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0"/>
                                        </p:tgtEl>
                                        <p:attrNameLst>
                                          <p:attrName>ppt_x</p:attrName>
                                        </p:attrNameLst>
                                      </p:cBhvr>
                                      <p:tavLst>
                                        <p:tav tm="0">
                                          <p:val>
                                            <p:strVal val="ppt_x"/>
                                          </p:val>
                                        </p:tav>
                                        <p:tav tm="100000">
                                          <p:val>
                                            <p:strVal val="ppt_x"/>
                                          </p:val>
                                        </p:tav>
                                      </p:tavLst>
                                    </p:anim>
                                    <p:anim calcmode="lin" valueType="num">
                                      <p:cBhvr additive="base">
                                        <p:cTn id="65" dur="500"/>
                                        <p:tgtEl>
                                          <p:spTgt spid="50"/>
                                        </p:tgtEl>
                                        <p:attrNameLst>
                                          <p:attrName>ppt_y</p:attrName>
                                        </p:attrNameLst>
                                      </p:cBhvr>
                                      <p:tavLst>
                                        <p:tav tm="0">
                                          <p:val>
                                            <p:strVal val="ppt_y"/>
                                          </p:val>
                                        </p:tav>
                                        <p:tav tm="100000">
                                          <p:val>
                                            <p:strVal val="1+ppt_h/2"/>
                                          </p:val>
                                        </p:tav>
                                      </p:tavLst>
                                    </p:anim>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500" fill="hold"/>
                                        <p:tgtEl>
                                          <p:spTgt spid="46"/>
                                        </p:tgtEl>
                                        <p:attrNameLst>
                                          <p:attrName>ppt_w</p:attrName>
                                        </p:attrNameLst>
                                      </p:cBhvr>
                                      <p:tavLst>
                                        <p:tav tm="0">
                                          <p:val>
                                            <p:fltVal val="0"/>
                                          </p:val>
                                        </p:tav>
                                        <p:tav tm="100000">
                                          <p:val>
                                            <p:strVal val="#ppt_w"/>
                                          </p:val>
                                        </p:tav>
                                      </p:tavLst>
                                    </p:anim>
                                    <p:anim calcmode="lin" valueType="num">
                                      <p:cBhvr>
                                        <p:cTn id="72" dur="500" fill="hold"/>
                                        <p:tgtEl>
                                          <p:spTgt spid="46"/>
                                        </p:tgtEl>
                                        <p:attrNameLst>
                                          <p:attrName>ppt_h</p:attrName>
                                        </p:attrNameLst>
                                      </p:cBhvr>
                                      <p:tavLst>
                                        <p:tav tm="0">
                                          <p:val>
                                            <p:fltVal val="0"/>
                                          </p:val>
                                        </p:tav>
                                        <p:tav tm="100000">
                                          <p:val>
                                            <p:strVal val="#ppt_h"/>
                                          </p:val>
                                        </p:tav>
                                      </p:tavLst>
                                    </p:anim>
                                    <p:animEffect transition="in" filter="fade">
                                      <p:cBhvr>
                                        <p:cTn id="73" dur="500"/>
                                        <p:tgtEl>
                                          <p:spTgt spid="46"/>
                                        </p:tgtEl>
                                      </p:cBhvr>
                                    </p:animEffect>
                                  </p:childTnLst>
                                </p:cTn>
                              </p:par>
                              <p:par>
                                <p:cTn id="74" presetID="49" presetClass="path" presetSubtype="0" accel="50000" decel="50000" fill="hold" grpId="0" nodeType="withEffect">
                                  <p:stCondLst>
                                    <p:cond delay="0"/>
                                  </p:stCondLst>
                                  <p:childTnLst>
                                    <p:animMotion origin="layout" path="M 2.08333E-7 -2.96296E-6 L 0.23815 0.32223 " pathEditMode="relative" rAng="0" ptsTypes="AA">
                                      <p:cBhvr>
                                        <p:cTn id="75" dur="2000" fill="hold"/>
                                        <p:tgtEl>
                                          <p:spTgt spid="52"/>
                                        </p:tgtEl>
                                        <p:attrNameLst>
                                          <p:attrName>ppt_x</p:attrName>
                                          <p:attrName>ppt_y</p:attrName>
                                        </p:attrNameLst>
                                      </p:cBhvr>
                                      <p:rCtr x="11901" y="16111"/>
                                    </p:animMotion>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52"/>
                                        </p:tgtEl>
                                        <p:attrNameLst>
                                          <p:attrName>ppt_x</p:attrName>
                                        </p:attrNameLst>
                                      </p:cBhvr>
                                      <p:tavLst>
                                        <p:tav tm="0">
                                          <p:val>
                                            <p:strVal val="ppt_x"/>
                                          </p:val>
                                        </p:tav>
                                        <p:tav tm="100000">
                                          <p:val>
                                            <p:strVal val="ppt_x"/>
                                          </p:val>
                                        </p:tav>
                                      </p:tavLst>
                                    </p:anim>
                                    <p:anim calcmode="lin" valueType="num">
                                      <p:cBhvr additive="base">
                                        <p:cTn id="80" dur="500"/>
                                        <p:tgtEl>
                                          <p:spTgt spid="52"/>
                                        </p:tgtEl>
                                        <p:attrNameLst>
                                          <p:attrName>ppt_y</p:attrName>
                                        </p:attrNameLst>
                                      </p:cBhvr>
                                      <p:tavLst>
                                        <p:tav tm="0">
                                          <p:val>
                                            <p:strVal val="ppt_y"/>
                                          </p:val>
                                        </p:tav>
                                        <p:tav tm="100000">
                                          <p:val>
                                            <p:strVal val="1+ppt_h/2"/>
                                          </p:val>
                                        </p:tav>
                                      </p:tavLst>
                                    </p:anim>
                                    <p:set>
                                      <p:cBhvr>
                                        <p:cTn id="81" dur="1" fill="hold">
                                          <p:stCondLst>
                                            <p:cond delay="499"/>
                                          </p:stCondLst>
                                        </p:cTn>
                                        <p:tgtEl>
                                          <p:spTgt spid="5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fill="hold"/>
                                        <p:tgtEl>
                                          <p:spTgt spid="59"/>
                                        </p:tgtEl>
                                        <p:attrNameLst>
                                          <p:attrName>ppt_w</p:attrName>
                                        </p:attrNameLst>
                                      </p:cBhvr>
                                      <p:tavLst>
                                        <p:tav tm="0">
                                          <p:val>
                                            <p:fltVal val="0"/>
                                          </p:val>
                                        </p:tav>
                                        <p:tav tm="100000">
                                          <p:val>
                                            <p:strVal val="#ppt_w"/>
                                          </p:val>
                                        </p:tav>
                                      </p:tavLst>
                                    </p:anim>
                                    <p:anim calcmode="lin" valueType="num">
                                      <p:cBhvr>
                                        <p:cTn id="107" dur="500" fill="hold"/>
                                        <p:tgtEl>
                                          <p:spTgt spid="59"/>
                                        </p:tgtEl>
                                        <p:attrNameLst>
                                          <p:attrName>ppt_h</p:attrName>
                                        </p:attrNameLst>
                                      </p:cBhvr>
                                      <p:tavLst>
                                        <p:tav tm="0">
                                          <p:val>
                                            <p:fltVal val="0"/>
                                          </p:val>
                                        </p:tav>
                                        <p:tav tm="100000">
                                          <p:val>
                                            <p:strVal val="#ppt_h"/>
                                          </p:val>
                                        </p:tav>
                                      </p:tavLst>
                                    </p:anim>
                                    <p:animEffect transition="in" filter="fade">
                                      <p:cBhvr>
                                        <p:cTn id="108" dur="500"/>
                                        <p:tgtEl>
                                          <p:spTgt spid="5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p:cTn id="121" dur="500" fill="hold"/>
                                        <p:tgtEl>
                                          <p:spTgt spid="57"/>
                                        </p:tgtEl>
                                        <p:attrNameLst>
                                          <p:attrName>ppt_w</p:attrName>
                                        </p:attrNameLst>
                                      </p:cBhvr>
                                      <p:tavLst>
                                        <p:tav tm="0">
                                          <p:val>
                                            <p:fltVal val="0"/>
                                          </p:val>
                                        </p:tav>
                                        <p:tav tm="100000">
                                          <p:val>
                                            <p:strVal val="#ppt_w"/>
                                          </p:val>
                                        </p:tav>
                                      </p:tavLst>
                                    </p:anim>
                                    <p:anim calcmode="lin" valueType="num">
                                      <p:cBhvr>
                                        <p:cTn id="122" dur="500" fill="hold"/>
                                        <p:tgtEl>
                                          <p:spTgt spid="57"/>
                                        </p:tgtEl>
                                        <p:attrNameLst>
                                          <p:attrName>ppt_h</p:attrName>
                                        </p:attrNameLst>
                                      </p:cBhvr>
                                      <p:tavLst>
                                        <p:tav tm="0">
                                          <p:val>
                                            <p:fltVal val="0"/>
                                          </p:val>
                                        </p:tav>
                                        <p:tav tm="100000">
                                          <p:val>
                                            <p:strVal val="#ppt_h"/>
                                          </p:val>
                                        </p:tav>
                                      </p:tavLst>
                                    </p:anim>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barn(inVertical)">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barn(inVertical)">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51" dur="500"/>
                                        <p:tgtEl>
                                          <p:spTgt spid="64">
                                            <p:txEl>
                                              <p:pRg st="0" end="0"/>
                                            </p:txEl>
                                          </p:spTgt>
                                        </p:tgtEl>
                                      </p:cBhvr>
                                    </p:animEffect>
                                  </p:childTnLst>
                                  <p:subTnLst>
                                    <p:audio>
                                      <p:cMediaNode>
                                        <p:cTn display="0" masterRel="sameClick">
                                          <p:stCondLst>
                                            <p:cond evt="begin" delay="0">
                                              <p:tn val="14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TIMING" val="|0.9|2.8|1.6|3.7|3.6"/>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479</TotalTime>
  <Words>1183</Words>
  <Application>Microsoft Office PowerPoint</Application>
  <PresentationFormat>Widescreen</PresentationFormat>
  <Paragraphs>125</Paragraphs>
  <Slides>32</Slides>
  <Notes>7</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微软雅黑</vt:lpstr>
      <vt:lpstr>#9Slide02 Noi dung dai</vt:lpstr>
      <vt:lpstr>#9Slide02 Tieu de dai</vt:lpstr>
      <vt:lpstr>#9Slide04 Maitree Bold</vt:lpstr>
      <vt:lpstr>#9Slide04 Noticia Text Bold</vt:lpstr>
      <vt:lpstr>.VnTime</vt:lpstr>
      <vt:lpstr>Arial</vt:lpstr>
      <vt:lpstr>Arial</vt:lpstr>
      <vt:lpstr>Calibri</vt:lpstr>
      <vt:lpstr>Cambria Math</vt:lpstr>
      <vt:lpstr>等线</vt:lpstr>
      <vt:lpstr>Libre Franklin</vt:lpstr>
      <vt:lpstr>Tahoma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cp:lastModifiedBy>
  <cp:revision>34</cp:revision>
  <dcterms:created xsi:type="dcterms:W3CDTF">2021-09-08T03:53:37Z</dcterms:created>
  <dcterms:modified xsi:type="dcterms:W3CDTF">2023-03-18T15:00:02Z</dcterms:modified>
  <cp:category>9Slide.vn</cp:category>
  <cp:contentStatus>9Slide</cp:contentStatus>
</cp:coreProperties>
</file>