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26"/>
  </p:notesMasterIdLst>
  <p:sldIdLst>
    <p:sldId id="325" r:id="rId2"/>
    <p:sldId id="326" r:id="rId3"/>
    <p:sldId id="315" r:id="rId4"/>
    <p:sldId id="290" r:id="rId5"/>
    <p:sldId id="289" r:id="rId6"/>
    <p:sldId id="291" r:id="rId7"/>
    <p:sldId id="292" r:id="rId8"/>
    <p:sldId id="282" r:id="rId9"/>
    <p:sldId id="316" r:id="rId10"/>
    <p:sldId id="301" r:id="rId11"/>
    <p:sldId id="302" r:id="rId12"/>
    <p:sldId id="303" r:id="rId13"/>
    <p:sldId id="322" r:id="rId14"/>
    <p:sldId id="305" r:id="rId15"/>
    <p:sldId id="330" r:id="rId16"/>
    <p:sldId id="323" r:id="rId17"/>
    <p:sldId id="328" r:id="rId18"/>
    <p:sldId id="324" r:id="rId19"/>
    <p:sldId id="298" r:id="rId20"/>
    <p:sldId id="313" r:id="rId21"/>
    <p:sldId id="299" r:id="rId22"/>
    <p:sldId id="331" r:id="rId23"/>
    <p:sldId id="271" r:id="rId24"/>
    <p:sldId id="329" r:id="rId2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7" y="20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0F731-120A-40BE-91D6-BBE1710026D5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6E053-AEA7-4031-ACD1-C720725F1A5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984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DAB73BBE-5D37-4998-A004-E3C1E7C14C3C}" type="slidenum">
              <a:rPr lang="vi-VN" altLang="en-US" sz="12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</a:t>
            </a:fld>
            <a:endParaRPr lang="vi-VN" altLang="en-US" sz="12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09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C006F-6A85-4F34-853E-13C95FB9E7F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3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630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143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242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55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6860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05338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3717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955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344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699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46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577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568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975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495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374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72A01-AE30-4AF8-ADA4-C275546385B7}" type="datetimeFigureOut">
              <a:rPr lang="vi-VN" smtClean="0"/>
              <a:t>29/03/2022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B4D382-0526-444A-A9B8-3660DEEC4EB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123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microsoft.com/office/2007/relationships/media" Target="NULL"/><Relationship Id="rId1" Type="http://schemas.openxmlformats.org/officeDocument/2006/relationships/tags" Target="../tags/tag1.xml"/><Relationship Id="rId6" Type="http://schemas.openxmlformats.org/officeDocument/2006/relationships/image" Target="NUL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NULL"/><Relationship Id="rId1" Type="http://schemas.microsoft.com/office/2007/relationships/media" Target="NUL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NUL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NULL"/><Relationship Id="rId1" Type="http://schemas.microsoft.com/office/2007/relationships/media" Target="NULL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NULL"/><Relationship Id="rId1" Type="http://schemas.microsoft.com/office/2007/relationships/media" Target="NULL"/><Relationship Id="rId4" Type="http://schemas.openxmlformats.org/officeDocument/2006/relationships/image" Target="NUL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NULL"/><Relationship Id="rId1" Type="http://schemas.microsoft.com/office/2007/relationships/media" Target="NUL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1292417" y="651934"/>
            <a:ext cx="10537043" cy="241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1914" tIns="60957" rIns="121914" bIns="60957">
            <a:spAutoFit/>
          </a:bodyPr>
          <a:lstStyle/>
          <a:p>
            <a:pPr algn="ctr" eaLnBrk="1" hangingPunct="1">
              <a:defRPr/>
            </a:pPr>
            <a:r>
              <a:rPr lang="en-US" sz="4800" i="1" dirty="0">
                <a:solidFill>
                  <a:srgbClr val="00FF00"/>
                </a:solidFill>
                <a:cs typeface="Times New Roman" pitchFamily="18" charset="0"/>
              </a:rPr>
              <a:t> </a:t>
            </a:r>
            <a:r>
              <a:rPr lang="vi-VN" sz="4800" i="1" dirty="0">
                <a:solidFill>
                  <a:srgbClr val="00FF00"/>
                </a:solidFill>
                <a:cs typeface="Times New Roman" pitchFamily="18" charset="0"/>
              </a:rPr>
              <a:t> </a:t>
            </a:r>
            <a:r>
              <a:rPr lang="vi-VN" sz="4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r>
              <a:rPr lang="en-US" sz="4800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ỆT LIỆT CHÀO MỪNG CÁC THẦY CÔ GIÁO VỀ DỰ CHUYÊN ĐỀ CẤP HUYỆN</a:t>
            </a:r>
            <a:r>
              <a:rPr lang="en-US" sz="5300" i="1" dirty="0" smtClean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5300" i="1" dirty="0" smtClean="0">
                <a:solidFill>
                  <a:srgbClr val="00FF00"/>
                </a:solidFill>
                <a:latin typeface="Arial" charset="0"/>
                <a:cs typeface="Arial" charset="0"/>
              </a:rPr>
              <a:t>              </a:t>
            </a:r>
            <a:endParaRPr lang="en-US" sz="5300" i="1" dirty="0">
              <a:solidFill>
                <a:srgbClr val="00FF0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5842000" y="1117600"/>
            <a:ext cx="3048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</a:pPr>
            <a:endParaRPr lang="vi-VN" altLang="en-US" sz="2900">
              <a:solidFill>
                <a:srgbClr val="003399"/>
              </a:solidFill>
              <a:latin typeface="HP001 4 hàng"/>
            </a:endParaRPr>
          </a:p>
        </p:txBody>
      </p:sp>
      <p:sp>
        <p:nvSpPr>
          <p:cNvPr id="8" name="AutoShape 33"/>
          <p:cNvSpPr>
            <a:spLocks noChangeArrowheads="1"/>
          </p:cNvSpPr>
          <p:nvPr/>
        </p:nvSpPr>
        <p:spPr bwMode="auto">
          <a:xfrm>
            <a:off x="3484033" y="3911600"/>
            <a:ext cx="3048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</a:pPr>
            <a:endParaRPr lang="vi-VN" altLang="en-US" sz="2900">
              <a:solidFill>
                <a:srgbClr val="003399"/>
              </a:solidFill>
              <a:latin typeface="HP001 4 hàng"/>
            </a:endParaRPr>
          </a:p>
        </p:txBody>
      </p: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3636433" y="1943100"/>
            <a:ext cx="3048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</a:pPr>
            <a:endParaRPr lang="vi-VN" altLang="en-US" sz="2900">
              <a:solidFill>
                <a:srgbClr val="003399"/>
              </a:solidFill>
              <a:latin typeface="HP001 4 hàng"/>
            </a:endParaRPr>
          </a:p>
        </p:txBody>
      </p:sp>
      <p:sp>
        <p:nvSpPr>
          <p:cNvPr id="10" name="AutoShape 33"/>
          <p:cNvSpPr>
            <a:spLocks noChangeArrowheads="1"/>
          </p:cNvSpPr>
          <p:nvPr/>
        </p:nvSpPr>
        <p:spPr bwMode="auto">
          <a:xfrm>
            <a:off x="8195733" y="1771651"/>
            <a:ext cx="3048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</a:pPr>
            <a:endParaRPr lang="vi-VN" altLang="en-US" sz="2900">
              <a:solidFill>
                <a:srgbClr val="003399"/>
              </a:solidFill>
              <a:latin typeface="HP001 4 hàng"/>
            </a:endParaRPr>
          </a:p>
        </p:txBody>
      </p:sp>
      <p:sp>
        <p:nvSpPr>
          <p:cNvPr id="11" name="AutoShape 33"/>
          <p:cNvSpPr>
            <a:spLocks noChangeArrowheads="1"/>
          </p:cNvSpPr>
          <p:nvPr/>
        </p:nvSpPr>
        <p:spPr bwMode="auto">
          <a:xfrm>
            <a:off x="8377767" y="4157133"/>
            <a:ext cx="3048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</a:pPr>
            <a:endParaRPr lang="vi-VN" altLang="en-US" sz="2900">
              <a:solidFill>
                <a:srgbClr val="003399"/>
              </a:solidFill>
              <a:latin typeface="HP001 4 hàng"/>
            </a:endParaRPr>
          </a:p>
        </p:txBody>
      </p:sp>
      <p:pic>
        <p:nvPicPr>
          <p:cNvPr id="12" name="Picture 55" descr="RNBOWBTN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01" y="2628900"/>
            <a:ext cx="30268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5" descr="RNBOWBTN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17" y="2628900"/>
            <a:ext cx="30268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51"/>
          <p:cNvSpPr>
            <a:spLocks noChangeArrowheads="1"/>
          </p:cNvSpPr>
          <p:nvPr/>
        </p:nvSpPr>
        <p:spPr bwMode="auto">
          <a:xfrm>
            <a:off x="1938867" y="2065867"/>
            <a:ext cx="514351" cy="44026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15" name="AutoShape 51"/>
          <p:cNvSpPr>
            <a:spLocks noChangeArrowheads="1"/>
          </p:cNvSpPr>
          <p:nvPr/>
        </p:nvSpPr>
        <p:spPr bwMode="auto">
          <a:xfrm>
            <a:off x="683684" y="2944284"/>
            <a:ext cx="514349" cy="438149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26" name="AutoShape 46"/>
          <p:cNvSpPr>
            <a:spLocks noChangeArrowheads="1"/>
          </p:cNvSpPr>
          <p:nvPr/>
        </p:nvSpPr>
        <p:spPr bwMode="auto">
          <a:xfrm>
            <a:off x="10223500" y="2796117"/>
            <a:ext cx="4064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27" name="AutoShape 46"/>
          <p:cNvSpPr>
            <a:spLocks noChangeArrowheads="1"/>
          </p:cNvSpPr>
          <p:nvPr/>
        </p:nvSpPr>
        <p:spPr bwMode="auto">
          <a:xfrm>
            <a:off x="1642533" y="2817284"/>
            <a:ext cx="4064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pic>
        <p:nvPicPr>
          <p:cNvPr id="3088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484" y="4222751"/>
            <a:ext cx="221826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71" descr="JFLOWER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4265085"/>
            <a:ext cx="1016000" cy="916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71" descr="JFLOWER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484" y="4036485"/>
            <a:ext cx="1225549" cy="1170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384" y="4686300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833" y="4686300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84" y="4673600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33" y="4705351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4673600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151" y="4646084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0951" y="4646084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1084" y="4646084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5" y="5145618"/>
            <a:ext cx="12168716" cy="1720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2" t="15791" r="36493" b="71590"/>
          <a:stretch>
            <a:fillRect/>
          </a:stretch>
        </p:blipFill>
        <p:spPr bwMode="auto">
          <a:xfrm>
            <a:off x="7059085" y="4641851"/>
            <a:ext cx="681567" cy="245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2" t="15791" r="36493" b="71590"/>
          <a:stretch>
            <a:fillRect/>
          </a:stretch>
        </p:blipFill>
        <p:spPr bwMode="auto">
          <a:xfrm>
            <a:off x="7205134" y="4891617"/>
            <a:ext cx="556684" cy="24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AutoShape 51"/>
          <p:cNvSpPr>
            <a:spLocks noChangeArrowheads="1"/>
          </p:cNvSpPr>
          <p:nvPr/>
        </p:nvSpPr>
        <p:spPr bwMode="auto">
          <a:xfrm>
            <a:off x="5643034" y="112184"/>
            <a:ext cx="514351" cy="438149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54" name="AutoShape 51"/>
          <p:cNvSpPr>
            <a:spLocks noChangeArrowheads="1"/>
          </p:cNvSpPr>
          <p:nvPr/>
        </p:nvSpPr>
        <p:spPr bwMode="auto">
          <a:xfrm>
            <a:off x="2999318" y="1460500"/>
            <a:ext cx="514349" cy="44026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55" name="AutoShape 51"/>
          <p:cNvSpPr>
            <a:spLocks noChangeArrowheads="1"/>
          </p:cNvSpPr>
          <p:nvPr/>
        </p:nvSpPr>
        <p:spPr bwMode="auto">
          <a:xfrm>
            <a:off x="4406901" y="683684"/>
            <a:ext cx="514351" cy="438149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56" name="AutoShape 51"/>
          <p:cNvSpPr>
            <a:spLocks noChangeArrowheads="1"/>
          </p:cNvSpPr>
          <p:nvPr/>
        </p:nvSpPr>
        <p:spPr bwMode="auto">
          <a:xfrm>
            <a:off x="6830484" y="548217"/>
            <a:ext cx="514349" cy="44026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57" name="AutoShape 51"/>
          <p:cNvSpPr>
            <a:spLocks noChangeArrowheads="1"/>
          </p:cNvSpPr>
          <p:nvPr/>
        </p:nvSpPr>
        <p:spPr bwMode="auto">
          <a:xfrm>
            <a:off x="8426452" y="1350433"/>
            <a:ext cx="512233" cy="44026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58" name="AutoShape 51"/>
          <p:cNvSpPr>
            <a:spLocks noChangeArrowheads="1"/>
          </p:cNvSpPr>
          <p:nvPr/>
        </p:nvSpPr>
        <p:spPr bwMode="auto">
          <a:xfrm>
            <a:off x="9967385" y="1911351"/>
            <a:ext cx="512233" cy="44026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sp>
        <p:nvSpPr>
          <p:cNvPr id="59" name="AutoShape 51"/>
          <p:cNvSpPr>
            <a:spLocks noChangeArrowheads="1"/>
          </p:cNvSpPr>
          <p:nvPr/>
        </p:nvSpPr>
        <p:spPr bwMode="auto">
          <a:xfrm>
            <a:off x="11374967" y="2728385"/>
            <a:ext cx="514351" cy="442383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lIns="121914" tIns="60957" rIns="121914" bIns="60957" anchor="ctr"/>
          <a:lstStyle/>
          <a:p>
            <a:pPr eaLnBrk="1" hangingPunct="1">
              <a:spcBef>
                <a:spcPct val="50000"/>
              </a:spcBef>
              <a:defRPr/>
            </a:pPr>
            <a:endParaRPr lang="vi-VN" sz="2900">
              <a:solidFill>
                <a:srgbClr val="003399"/>
              </a:solidFill>
              <a:latin typeface="HP001 4 hàng" pitchFamily="34" charset="0"/>
              <a:cs typeface="Arial" charset="0"/>
            </a:endParaRPr>
          </a:p>
        </p:txBody>
      </p:sp>
      <p:pic>
        <p:nvPicPr>
          <p:cNvPr id="3109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3" t="14589" r="9814" b="63777"/>
          <a:stretch>
            <a:fillRect/>
          </a:stretch>
        </p:blipFill>
        <p:spPr bwMode="auto">
          <a:xfrm>
            <a:off x="4377268" y="4656668"/>
            <a:ext cx="3077633" cy="48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2" t="15791" r="36493" b="71590"/>
          <a:stretch>
            <a:fillRect/>
          </a:stretch>
        </p:blipFill>
        <p:spPr bwMode="auto">
          <a:xfrm>
            <a:off x="4004734" y="5056718"/>
            <a:ext cx="1189567" cy="12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6" r="45625"/>
          <a:stretch>
            <a:fillRect/>
          </a:stretch>
        </p:blipFill>
        <p:spPr bwMode="auto">
          <a:xfrm>
            <a:off x="33867" y="5223934"/>
            <a:ext cx="6616700" cy="1595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817" y="4646084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84" y="4656667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783" y="4641851"/>
            <a:ext cx="60960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2633" y="4684184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7284" y="4656667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7100" y="4641851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7" descr="sunflowe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8167" y="4627033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522818" y="3306866"/>
            <a:ext cx="10716684" cy="123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4" tIns="60957" rIns="121914" bIns="6095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vi-VN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Huyên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1B</a:t>
            </a:r>
            <a:endParaRPr lang="vi-VN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218018" y="4773085"/>
            <a:ext cx="11059583" cy="677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121914" tIns="60957" rIns="121914" bIns="6095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2021-2022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21" name="Text Box 5"/>
          <p:cNvSpPr txBox="1">
            <a:spLocks noChangeArrowheads="1"/>
          </p:cNvSpPr>
          <p:nvPr/>
        </p:nvSpPr>
        <p:spPr bwMode="auto">
          <a:xfrm>
            <a:off x="522819" y="2056754"/>
            <a:ext cx="11360148" cy="123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4" tIns="60957" rIns="121914" bIns="60957">
            <a:spAutoFit/>
          </a:bodyPr>
          <a:lstStyle>
            <a:lvl1pPr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sz="3600" b="1" kern="1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Times New Roman" pitchFamily="18" charset="0"/>
              </a:rPr>
              <a:t>HOẠT ĐỘNG TRẢI NGHIỆM THEO CHỦ ĐỀ</a:t>
            </a:r>
          </a:p>
          <a:p>
            <a:pPr algn="ctr">
              <a:defRPr/>
            </a:pPr>
            <a:r>
              <a:rPr lang="en-US" sz="3600" b="1" kern="1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Times New Roman" pitchFamily="18" charset="0"/>
              </a:rPr>
              <a:t>ĂN UỐNG HỢP LÝ </a:t>
            </a:r>
            <a:endParaRPr lang="en-US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880534" y="78318"/>
            <a:ext cx="10276417" cy="984879"/>
          </a:xfrm>
          <a:prstGeom prst="rect">
            <a:avLst/>
          </a:prstGeom>
          <a:noFill/>
          <a:ln>
            <a:noFill/>
          </a:ln>
          <a:extLst/>
        </p:spPr>
        <p:txBody>
          <a:bodyPr lIns="121914" tIns="60957" rIns="121914" bIns="6095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HUYỆN VĨNH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</a:p>
          <a:p>
            <a:pPr algn="ctr">
              <a:defRPr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HIỆP HÒA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fani HeavyH" pitchFamily="34" charset="0"/>
              <a:cs typeface="Times New Roman" pitchFamily="18" charset="0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-11271299" y="693035"/>
            <a:ext cx="10537043" cy="241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1914" tIns="60957" rIns="121914" bIns="60957">
            <a:spAutoFit/>
          </a:bodyPr>
          <a:lstStyle/>
          <a:p>
            <a:pPr algn="ctr" eaLnBrk="1" hangingPunct="1">
              <a:defRPr/>
            </a:pPr>
            <a:r>
              <a:rPr lang="en-US" sz="4800" i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800" i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r>
              <a:rPr 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ỆT LIỆT CHÀO MỪNG CÁC THẦY CÔ GIÁO VỀ DỰ CHUYÊN ĐỀ CẤP HUYỆN</a:t>
            </a:r>
            <a:r>
              <a:rPr lang="en-US" sz="53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5300" i="1" dirty="0" smtClean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en-US" sz="5300" i="1" dirty="0">
              <a:solidFill>
                <a:srgbClr val="00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Bai-Ca-Nguoi-Giao-Vien-Nhan-Dan-Lan-Anh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0437284" y="399739"/>
            <a:ext cx="609600" cy="6096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4841966" y="988484"/>
            <a:ext cx="2725783" cy="208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28170948"/>
      </p:ext>
    </p:extLst>
  </p:cSld>
  <p:clrMapOvr>
    <a:masterClrMapping/>
  </p:clrMapOvr>
  <p:transition spd="slow" advClick="0" advTm="2553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1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528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528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528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1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1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repeatCount="1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3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3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400"/>
                            </p:stCondLst>
                            <p:childTnLst>
                              <p:par>
                                <p:cTn id="11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9" dur="2750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4" grpId="0"/>
      <p:bldP spid="7" grpId="0" animBg="1"/>
      <p:bldP spid="8" grpId="0" animBg="1"/>
      <p:bldP spid="9" grpId="0" animBg="1"/>
      <p:bldP spid="10" grpId="0" animBg="1"/>
      <p:bldP spid="11" grpId="0" animBg="1"/>
      <p:bldP spid="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4137"/>
            <a:ext cx="10515600" cy="594795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hỗ dành sẵn cho Nội du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5040" y="0"/>
            <a:ext cx="6156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̉n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350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17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̉n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03" y="0"/>
            <a:ext cx="6296297" cy="6857999"/>
          </a:xfrm>
          <a:prstGeom prst="rect">
            <a:avLst/>
          </a:prstGeom>
        </p:spPr>
      </p:pic>
      <p:pic>
        <p:nvPicPr>
          <p:cNvPr id="6" name="Ảnh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5895703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76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.giaoduc.net.vn/w700/Uploaded/2020/fcivpcvo/2012_02_28/tre_em_beo_phi_o_viet_nam_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479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Thế nào là suy dinh dưỡng thể teo đét (Marasmus)? | Vinme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028" name="Picture 4" descr="عواقب و عوارض غذا خوردن جلوی تلویزیون و کامپیوتر برای کودکان و بزرگسالا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954" y="0"/>
            <a:ext cx="6244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35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90" name="Rectangle 82"/>
          <p:cNvSpPr>
            <a:spLocks noChangeArrowheads="1"/>
          </p:cNvSpPr>
          <p:nvPr/>
        </p:nvSpPr>
        <p:spPr bwMode="auto">
          <a:xfrm>
            <a:off x="675861" y="344557"/>
            <a:ext cx="10999304" cy="6144349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50" name="AutoShape 242"/>
          <p:cNvSpPr>
            <a:spLocks noChangeArrowheads="1"/>
          </p:cNvSpPr>
          <p:nvPr/>
        </p:nvSpPr>
        <p:spPr bwMode="auto">
          <a:xfrm>
            <a:off x="10577995" y="63911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651" name="AutoShape 243"/>
          <p:cNvSpPr>
            <a:spLocks noChangeArrowheads="1"/>
          </p:cNvSpPr>
          <p:nvPr/>
        </p:nvSpPr>
        <p:spPr bwMode="auto">
          <a:xfrm>
            <a:off x="1057151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652" name="AutoShape 244"/>
          <p:cNvSpPr>
            <a:spLocks noChangeArrowheads="1"/>
          </p:cNvSpPr>
          <p:nvPr/>
        </p:nvSpPr>
        <p:spPr bwMode="auto">
          <a:xfrm>
            <a:off x="10577995" y="63911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7653" name="AutoShape 245"/>
          <p:cNvSpPr>
            <a:spLocks noChangeArrowheads="1"/>
          </p:cNvSpPr>
          <p:nvPr/>
        </p:nvSpPr>
        <p:spPr bwMode="auto">
          <a:xfrm>
            <a:off x="1057151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7654" name="AutoShape 246"/>
          <p:cNvSpPr>
            <a:spLocks noChangeArrowheads="1"/>
          </p:cNvSpPr>
          <p:nvPr/>
        </p:nvSpPr>
        <p:spPr bwMode="auto">
          <a:xfrm>
            <a:off x="10584475" y="658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7655" name="AutoShape 247"/>
          <p:cNvSpPr>
            <a:spLocks noChangeArrowheads="1"/>
          </p:cNvSpPr>
          <p:nvPr/>
        </p:nvSpPr>
        <p:spPr bwMode="auto">
          <a:xfrm>
            <a:off x="10565035" y="669061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466605" y="1356234"/>
            <a:ext cx="8787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8" name="Group 273"/>
          <p:cNvGrpSpPr>
            <a:grpSpLocks/>
          </p:cNvGrpSpPr>
          <p:nvPr/>
        </p:nvGrpSpPr>
        <p:grpSpPr bwMode="auto">
          <a:xfrm>
            <a:off x="4119275" y="2539852"/>
            <a:ext cx="4876800" cy="1981200"/>
            <a:chOff x="1009" y="657"/>
            <a:chExt cx="3072" cy="960"/>
          </a:xfrm>
        </p:grpSpPr>
        <p:sp>
          <p:nvSpPr>
            <p:cNvPr id="49" name="Oval 274"/>
            <p:cNvSpPr>
              <a:spLocks noChangeArrowheads="1"/>
            </p:cNvSpPr>
            <p:nvPr/>
          </p:nvSpPr>
          <p:spPr bwMode="auto">
            <a:xfrm>
              <a:off x="1009" y="657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WordArt 275"/>
            <p:cNvSpPr>
              <a:spLocks noChangeArrowheads="1" noChangeShapeType="1" noTextEdit="1"/>
            </p:cNvSpPr>
            <p:nvPr/>
          </p:nvSpPr>
          <p:spPr bwMode="auto">
            <a:xfrm>
              <a:off x="1797" y="985"/>
              <a:ext cx="1884" cy="42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i="1" kern="10" dirty="0" smtClean="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Hết giờ</a:t>
              </a:r>
              <a:endParaRPr lang="en-US" sz="3600" b="1" i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AutoShape 51"/>
          <p:cNvSpPr>
            <a:spLocks noChangeArrowheads="1"/>
          </p:cNvSpPr>
          <p:nvPr/>
        </p:nvSpPr>
        <p:spPr bwMode="auto">
          <a:xfrm>
            <a:off x="10571515" y="644729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5" name="AutoShape 52"/>
          <p:cNvSpPr>
            <a:spLocks noChangeArrowheads="1"/>
          </p:cNvSpPr>
          <p:nvPr/>
        </p:nvSpPr>
        <p:spPr bwMode="auto">
          <a:xfrm>
            <a:off x="10577995" y="628596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40" name="AutoShape 53"/>
          <p:cNvSpPr>
            <a:spLocks noChangeArrowheads="1"/>
          </p:cNvSpPr>
          <p:nvPr/>
        </p:nvSpPr>
        <p:spPr bwMode="auto">
          <a:xfrm>
            <a:off x="10571515" y="633491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43" name="AutoShape 54"/>
          <p:cNvSpPr>
            <a:spLocks noChangeArrowheads="1"/>
          </p:cNvSpPr>
          <p:nvPr/>
        </p:nvSpPr>
        <p:spPr bwMode="auto">
          <a:xfrm>
            <a:off x="10581580" y="63536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>
            <a:off x="10584475" y="655967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75829" y="328882"/>
            <a:ext cx="10548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 “ RUNG CHUÔNG VÀNG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35468" y="2284172"/>
            <a:ext cx="2077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69523" y="3205325"/>
            <a:ext cx="1968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vi-VN" sz="3200" dirty="0" smtClean="0">
                <a:latin typeface="+mj-lt"/>
              </a:rPr>
              <a:t>        </a:t>
            </a:r>
            <a:endParaRPr lang="en-US" sz="3200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08964" y="4228665"/>
            <a:ext cx="2352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vi-VN" sz="3200" dirty="0" smtClean="0">
                <a:latin typeface="+mj-lt"/>
              </a:rPr>
              <a:t>          </a:t>
            </a:r>
            <a:endParaRPr lang="en-US" sz="3200" dirty="0">
              <a:latin typeface="+mj-lt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413608" y="3119146"/>
            <a:ext cx="687754" cy="7145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40030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7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7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76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0"/>
                            </p:stCondLst>
                            <p:childTnLst>
                              <p:par>
                                <p:cTn id="9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1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1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17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4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3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5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6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50" grpId="0" animBg="1"/>
      <p:bldP spid="17651" grpId="0" animBg="1"/>
      <p:bldP spid="17652" grpId="0" animBg="1"/>
      <p:bldP spid="17653" grpId="0" animBg="1"/>
      <p:bldP spid="17654" grpId="0" animBg="1"/>
      <p:bldP spid="17655" grpId="0" animBg="1"/>
      <p:bldP spid="69" grpId="0"/>
      <p:bldP spid="34" grpId="0" animBg="1"/>
      <p:bldP spid="35" grpId="0" animBg="1"/>
      <p:bldP spid="40" grpId="0" animBg="1"/>
      <p:bldP spid="43" grpId="0" animBg="1"/>
      <p:bldP spid="45" grpId="0" animBg="1"/>
      <p:bldP spid="52" grpId="0"/>
      <p:bldP spid="53" grpId="0"/>
      <p:bldP spid="54" grpId="0"/>
      <p:bldP spid="55" grpId="0" animBg="1"/>
      <p:bldP spid="5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6658"/>
          </a:xfrm>
        </p:spPr>
        <p:txBody>
          <a:bodyPr>
            <a:normAutofit/>
          </a:bodyPr>
          <a:lstStyle/>
          <a:p>
            <a:pPr algn="just"/>
            <a:r>
              <a:rPr lang="en-US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Các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864" t="32169" r="53374" b="30762"/>
          <a:stretch/>
        </p:blipFill>
        <p:spPr>
          <a:xfrm>
            <a:off x="128451" y="1140822"/>
            <a:ext cx="5044439" cy="2638696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/>
          <a:srcRect l="46677" t="32169" r="27003" b="30762"/>
          <a:stretch/>
        </p:blipFill>
        <p:spPr>
          <a:xfrm>
            <a:off x="0" y="3779518"/>
            <a:ext cx="5172890" cy="30784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0336" t="18897" r="27267" b="28923"/>
          <a:stretch/>
        </p:blipFill>
        <p:spPr>
          <a:xfrm>
            <a:off x="5172891" y="1140822"/>
            <a:ext cx="7019109" cy="571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6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90" name="Rectangle 82"/>
          <p:cNvSpPr>
            <a:spLocks noChangeArrowheads="1"/>
          </p:cNvSpPr>
          <p:nvPr/>
        </p:nvSpPr>
        <p:spPr bwMode="auto">
          <a:xfrm>
            <a:off x="675861" y="344557"/>
            <a:ext cx="10999304" cy="6144349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50" name="AutoShape 242"/>
          <p:cNvSpPr>
            <a:spLocks noChangeArrowheads="1"/>
          </p:cNvSpPr>
          <p:nvPr/>
        </p:nvSpPr>
        <p:spPr bwMode="auto">
          <a:xfrm>
            <a:off x="10577995" y="63911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651" name="AutoShape 243"/>
          <p:cNvSpPr>
            <a:spLocks noChangeArrowheads="1"/>
          </p:cNvSpPr>
          <p:nvPr/>
        </p:nvSpPr>
        <p:spPr bwMode="auto">
          <a:xfrm>
            <a:off x="1057151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652" name="AutoShape 244"/>
          <p:cNvSpPr>
            <a:spLocks noChangeArrowheads="1"/>
          </p:cNvSpPr>
          <p:nvPr/>
        </p:nvSpPr>
        <p:spPr bwMode="auto">
          <a:xfrm>
            <a:off x="10577995" y="63911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7653" name="AutoShape 245"/>
          <p:cNvSpPr>
            <a:spLocks noChangeArrowheads="1"/>
          </p:cNvSpPr>
          <p:nvPr/>
        </p:nvSpPr>
        <p:spPr bwMode="auto">
          <a:xfrm>
            <a:off x="1057151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7654" name="AutoShape 246"/>
          <p:cNvSpPr>
            <a:spLocks noChangeArrowheads="1"/>
          </p:cNvSpPr>
          <p:nvPr/>
        </p:nvSpPr>
        <p:spPr bwMode="auto">
          <a:xfrm>
            <a:off x="10584475" y="65898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7655" name="AutoShape 247"/>
          <p:cNvSpPr>
            <a:spLocks noChangeArrowheads="1"/>
          </p:cNvSpPr>
          <p:nvPr/>
        </p:nvSpPr>
        <p:spPr bwMode="auto">
          <a:xfrm>
            <a:off x="10565035" y="669061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466605" y="519099"/>
            <a:ext cx="8787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Đồ ăn nào chứa nhiều chất béo nhất?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8" name="Group 273"/>
          <p:cNvGrpSpPr>
            <a:grpSpLocks/>
          </p:cNvGrpSpPr>
          <p:nvPr/>
        </p:nvGrpSpPr>
        <p:grpSpPr bwMode="auto">
          <a:xfrm>
            <a:off x="4119275" y="2539852"/>
            <a:ext cx="4876800" cy="1981200"/>
            <a:chOff x="1009" y="657"/>
            <a:chExt cx="3072" cy="960"/>
          </a:xfrm>
        </p:grpSpPr>
        <p:sp>
          <p:nvSpPr>
            <p:cNvPr id="49" name="Oval 274"/>
            <p:cNvSpPr>
              <a:spLocks noChangeArrowheads="1"/>
            </p:cNvSpPr>
            <p:nvPr/>
          </p:nvSpPr>
          <p:spPr bwMode="auto">
            <a:xfrm>
              <a:off x="1009" y="657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WordArt 275"/>
            <p:cNvSpPr>
              <a:spLocks noChangeArrowheads="1" noChangeShapeType="1" noTextEdit="1"/>
            </p:cNvSpPr>
            <p:nvPr/>
          </p:nvSpPr>
          <p:spPr bwMode="auto">
            <a:xfrm>
              <a:off x="1797" y="985"/>
              <a:ext cx="1884" cy="42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i="1" kern="10" dirty="0" smtClean="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Hết giờ</a:t>
              </a:r>
              <a:endParaRPr lang="en-US" sz="3600" b="1" i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AutoShape 51"/>
          <p:cNvSpPr>
            <a:spLocks noChangeArrowheads="1"/>
          </p:cNvSpPr>
          <p:nvPr/>
        </p:nvSpPr>
        <p:spPr bwMode="auto">
          <a:xfrm>
            <a:off x="10571515" y="644729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5" name="AutoShape 52"/>
          <p:cNvSpPr>
            <a:spLocks noChangeArrowheads="1"/>
          </p:cNvSpPr>
          <p:nvPr/>
        </p:nvSpPr>
        <p:spPr bwMode="auto">
          <a:xfrm>
            <a:off x="10577995" y="628596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40" name="AutoShape 53"/>
          <p:cNvSpPr>
            <a:spLocks noChangeArrowheads="1"/>
          </p:cNvSpPr>
          <p:nvPr/>
        </p:nvSpPr>
        <p:spPr bwMode="auto">
          <a:xfrm>
            <a:off x="10571515" y="633491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43" name="AutoShape 54"/>
          <p:cNvSpPr>
            <a:spLocks noChangeArrowheads="1"/>
          </p:cNvSpPr>
          <p:nvPr/>
        </p:nvSpPr>
        <p:spPr bwMode="auto">
          <a:xfrm>
            <a:off x="10581580" y="635365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>
            <a:off x="10584475" y="655967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35468" y="1434158"/>
            <a:ext cx="2077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ỡ lợn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69523" y="2226521"/>
            <a:ext cx="2719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 qu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</a:t>
            </a:r>
            <a:r>
              <a:rPr lang="vi-VN" sz="3200" smtClean="0">
                <a:latin typeface="+mj-lt"/>
              </a:rPr>
              <a:t>        </a:t>
            </a:r>
            <a:endParaRPr lang="en-US" sz="3200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08964" y="3095313"/>
            <a:ext cx="3191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Khoai lang</a:t>
            </a:r>
            <a:r>
              <a:rPr lang="vi-VN" sz="3200" smtClean="0">
                <a:latin typeface="+mj-lt"/>
              </a:rPr>
              <a:t>          </a:t>
            </a:r>
            <a:endParaRPr lang="en-US" sz="3200" dirty="0">
              <a:latin typeface="+mj-lt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413608" y="1457544"/>
            <a:ext cx="687754" cy="7145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2558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7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7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7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76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1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1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7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2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250" autoRev="1" fill="remove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50" grpId="0" animBg="1"/>
      <p:bldP spid="17651" grpId="0" animBg="1"/>
      <p:bldP spid="17652" grpId="0" animBg="1"/>
      <p:bldP spid="17653" grpId="0" animBg="1"/>
      <p:bldP spid="17654" grpId="0" animBg="1"/>
      <p:bldP spid="17655" grpId="0" animBg="1"/>
      <p:bldP spid="34" grpId="0" animBg="1"/>
      <p:bldP spid="35" grpId="0" animBg="1"/>
      <p:bldP spid="40" grpId="0" animBg="1"/>
      <p:bldP spid="43" grpId="0" animBg="1"/>
      <p:bldP spid="45" grpId="0" animBg="1"/>
      <p:bldP spid="55" grpId="0" animBg="1"/>
      <p:bldP spid="5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90" name="Rectangle 82"/>
          <p:cNvSpPr>
            <a:spLocks noChangeArrowheads="1"/>
          </p:cNvSpPr>
          <p:nvPr/>
        </p:nvSpPr>
        <p:spPr bwMode="auto">
          <a:xfrm>
            <a:off x="655430" y="179109"/>
            <a:ext cx="11205266" cy="6309797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50" name="AutoShape 242"/>
          <p:cNvSpPr>
            <a:spLocks noChangeArrowheads="1"/>
          </p:cNvSpPr>
          <p:nvPr/>
        </p:nvSpPr>
        <p:spPr bwMode="auto">
          <a:xfrm>
            <a:off x="10577995" y="63911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651" name="AutoShape 243"/>
          <p:cNvSpPr>
            <a:spLocks noChangeArrowheads="1"/>
          </p:cNvSpPr>
          <p:nvPr/>
        </p:nvSpPr>
        <p:spPr bwMode="auto">
          <a:xfrm>
            <a:off x="1057151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652" name="AutoShape 244"/>
          <p:cNvSpPr>
            <a:spLocks noChangeArrowheads="1"/>
          </p:cNvSpPr>
          <p:nvPr/>
        </p:nvSpPr>
        <p:spPr bwMode="auto">
          <a:xfrm>
            <a:off x="10577995" y="63911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7653" name="AutoShape 245"/>
          <p:cNvSpPr>
            <a:spLocks noChangeArrowheads="1"/>
          </p:cNvSpPr>
          <p:nvPr/>
        </p:nvSpPr>
        <p:spPr bwMode="auto">
          <a:xfrm>
            <a:off x="1057151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7654" name="AutoShape 246"/>
          <p:cNvSpPr>
            <a:spLocks noChangeArrowheads="1"/>
          </p:cNvSpPr>
          <p:nvPr/>
        </p:nvSpPr>
        <p:spPr bwMode="auto">
          <a:xfrm>
            <a:off x="1057799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7655" name="AutoShape 247"/>
          <p:cNvSpPr>
            <a:spLocks noChangeArrowheads="1"/>
          </p:cNvSpPr>
          <p:nvPr/>
        </p:nvSpPr>
        <p:spPr bwMode="auto">
          <a:xfrm>
            <a:off x="1057799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46922" y="250791"/>
            <a:ext cx="92329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Trong các bức tranh sau, tranh nào thể hiện việc nên làm giúp cơ thể khỏe mạnh?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9" t="61032" r="53064" b="371"/>
          <a:stretch/>
        </p:blipFill>
        <p:spPr bwMode="auto">
          <a:xfrm>
            <a:off x="8820733" y="3968653"/>
            <a:ext cx="2892504" cy="2483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31" t="17495" r="7277" b="43314"/>
          <a:stretch/>
        </p:blipFill>
        <p:spPr bwMode="auto">
          <a:xfrm>
            <a:off x="3633380" y="1548414"/>
            <a:ext cx="2901891" cy="2279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8F41B8F-B0C8-4BF1-98C7-B419E9D12CD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15" t="18679" r="41668" b="67277"/>
          <a:stretch/>
        </p:blipFill>
        <p:spPr>
          <a:xfrm>
            <a:off x="797280" y="1690610"/>
            <a:ext cx="2701293" cy="224521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8F41B8F-B0C8-4BF1-98C7-B419E9D12CD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3" t="34680" r="46765" b="52792"/>
          <a:stretch/>
        </p:blipFill>
        <p:spPr>
          <a:xfrm>
            <a:off x="6463696" y="4049567"/>
            <a:ext cx="2505768" cy="2273900"/>
          </a:xfrm>
          <a:prstGeom prst="rect">
            <a:avLst/>
          </a:prstGeom>
        </p:spPr>
      </p:pic>
      <p:sp>
        <p:nvSpPr>
          <p:cNvPr id="45" name="Oval 44"/>
          <p:cNvSpPr/>
          <p:nvPr/>
        </p:nvSpPr>
        <p:spPr>
          <a:xfrm>
            <a:off x="1965296" y="3566561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Oval 50"/>
          <p:cNvSpPr/>
          <p:nvPr/>
        </p:nvSpPr>
        <p:spPr>
          <a:xfrm>
            <a:off x="4752706" y="3542624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Oval 54"/>
          <p:cNvSpPr/>
          <p:nvPr/>
        </p:nvSpPr>
        <p:spPr>
          <a:xfrm>
            <a:off x="7365133" y="6119137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TextBox 56"/>
          <p:cNvSpPr txBox="1"/>
          <p:nvPr/>
        </p:nvSpPr>
        <p:spPr>
          <a:xfrm>
            <a:off x="1994451" y="3486152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69209" y="3464130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85691" y="6018397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7357392" y="6026195"/>
            <a:ext cx="429522" cy="4442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6" name="AutoShape 51"/>
          <p:cNvSpPr>
            <a:spLocks noChangeArrowheads="1"/>
          </p:cNvSpPr>
          <p:nvPr/>
        </p:nvSpPr>
        <p:spPr bwMode="auto">
          <a:xfrm>
            <a:off x="10585616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47" name="AutoShape 52"/>
          <p:cNvSpPr>
            <a:spLocks noChangeArrowheads="1"/>
          </p:cNvSpPr>
          <p:nvPr/>
        </p:nvSpPr>
        <p:spPr bwMode="auto">
          <a:xfrm>
            <a:off x="10585616" y="649986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48" name="AutoShape 53"/>
          <p:cNvSpPr>
            <a:spLocks noChangeArrowheads="1"/>
          </p:cNvSpPr>
          <p:nvPr/>
        </p:nvSpPr>
        <p:spPr bwMode="auto">
          <a:xfrm>
            <a:off x="10598123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49" name="AutoShape 54"/>
          <p:cNvSpPr>
            <a:spLocks noChangeArrowheads="1"/>
          </p:cNvSpPr>
          <p:nvPr/>
        </p:nvSpPr>
        <p:spPr bwMode="auto">
          <a:xfrm>
            <a:off x="10577995" y="66086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50" name="AutoShape 55"/>
          <p:cNvSpPr>
            <a:spLocks noChangeArrowheads="1"/>
          </p:cNvSpPr>
          <p:nvPr/>
        </p:nvSpPr>
        <p:spPr bwMode="auto">
          <a:xfrm>
            <a:off x="10577995" y="649986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10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871" y="4009903"/>
            <a:ext cx="2717979" cy="2302826"/>
          </a:xfrm>
          <a:prstGeom prst="rect">
            <a:avLst/>
          </a:prstGeom>
        </p:spPr>
      </p:pic>
      <p:sp>
        <p:nvSpPr>
          <p:cNvPr id="65" name="Oval 64"/>
          <p:cNvSpPr/>
          <p:nvPr/>
        </p:nvSpPr>
        <p:spPr>
          <a:xfrm>
            <a:off x="10094437" y="6095794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TextBox 65"/>
          <p:cNvSpPr txBox="1"/>
          <p:nvPr/>
        </p:nvSpPr>
        <p:spPr>
          <a:xfrm>
            <a:off x="10094437" y="6020350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9" t="18110" r="55546" b="43820"/>
          <a:stretch/>
        </p:blipFill>
        <p:spPr bwMode="auto">
          <a:xfrm>
            <a:off x="6573853" y="1372974"/>
            <a:ext cx="3003176" cy="232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Oval 62"/>
          <p:cNvSpPr/>
          <p:nvPr/>
        </p:nvSpPr>
        <p:spPr>
          <a:xfrm>
            <a:off x="8019661" y="3418194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TextBox 63"/>
          <p:cNvSpPr txBox="1"/>
          <p:nvPr/>
        </p:nvSpPr>
        <p:spPr>
          <a:xfrm>
            <a:off x="8035894" y="3335728"/>
            <a:ext cx="370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30503" y="3897135"/>
            <a:ext cx="2874996" cy="2602018"/>
            <a:chOff x="326384" y="3801919"/>
            <a:chExt cx="2874996" cy="2602018"/>
          </a:xfrm>
        </p:grpSpPr>
        <p:pic>
          <p:nvPicPr>
            <p:cNvPr id="68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31" t="56069" r="7607"/>
            <a:stretch/>
          </p:blipFill>
          <p:spPr bwMode="auto">
            <a:xfrm>
              <a:off x="326384" y="3801919"/>
              <a:ext cx="2874996" cy="2555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0" name="Oval 69"/>
            <p:cNvSpPr/>
            <p:nvPr/>
          </p:nvSpPr>
          <p:spPr>
            <a:xfrm>
              <a:off x="1503528" y="6010397"/>
              <a:ext cx="376364" cy="3050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539878" y="5942272"/>
              <a:ext cx="5300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vi-V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2" name="Oval 71"/>
          <p:cNvSpPr/>
          <p:nvPr/>
        </p:nvSpPr>
        <p:spPr>
          <a:xfrm>
            <a:off x="4912197" y="6105613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TextBox 72"/>
          <p:cNvSpPr txBox="1"/>
          <p:nvPr/>
        </p:nvSpPr>
        <p:spPr>
          <a:xfrm>
            <a:off x="4944062" y="6040650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1981791" y="6035427"/>
            <a:ext cx="429522" cy="4442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724573" y="3469513"/>
            <a:ext cx="429522" cy="4442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1934738" y="3490391"/>
            <a:ext cx="429522" cy="4442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77" name="Group 273"/>
          <p:cNvGrpSpPr>
            <a:grpSpLocks/>
          </p:cNvGrpSpPr>
          <p:nvPr/>
        </p:nvGrpSpPr>
        <p:grpSpPr bwMode="auto">
          <a:xfrm>
            <a:off x="3794087" y="2789284"/>
            <a:ext cx="4876800" cy="1981200"/>
            <a:chOff x="1009" y="657"/>
            <a:chExt cx="3072" cy="960"/>
          </a:xfrm>
        </p:grpSpPr>
        <p:sp>
          <p:nvSpPr>
            <p:cNvPr id="78" name="Oval 274"/>
            <p:cNvSpPr>
              <a:spLocks noChangeArrowheads="1"/>
            </p:cNvSpPr>
            <p:nvPr/>
          </p:nvSpPr>
          <p:spPr bwMode="auto">
            <a:xfrm>
              <a:off x="1009" y="657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WordArt 275"/>
            <p:cNvSpPr>
              <a:spLocks noChangeArrowheads="1" noChangeShapeType="1" noTextEdit="1"/>
            </p:cNvSpPr>
            <p:nvPr/>
          </p:nvSpPr>
          <p:spPr bwMode="auto">
            <a:xfrm>
              <a:off x="1797" y="985"/>
              <a:ext cx="1884" cy="42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i="1" kern="10" dirty="0" smtClean="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Hết giờ</a:t>
              </a:r>
              <a:endParaRPr lang="en-US" sz="3600" b="1" i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45187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7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7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7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76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1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1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7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2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5" presetID="10" presetClass="entr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8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0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1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3" presetID="10" presetClass="entr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6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8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9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1" presetID="10" presetClass="entr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4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6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7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50" grpId="0" animBg="1"/>
      <p:bldP spid="17651" grpId="0" animBg="1"/>
      <p:bldP spid="17652" grpId="0" animBg="1"/>
      <p:bldP spid="17653" grpId="0" animBg="1"/>
      <p:bldP spid="17654" grpId="0" animBg="1"/>
      <p:bldP spid="17655" grpId="0" animBg="1"/>
      <p:bldP spid="39" grpId="0" animBg="1"/>
      <p:bldP spid="39" grpId="1" animBg="1"/>
      <p:bldP spid="46" grpId="0" animBg="1"/>
      <p:bldP spid="47" grpId="0" animBg="1"/>
      <p:bldP spid="48" grpId="0" animBg="1"/>
      <p:bldP spid="49" grpId="0" animBg="1"/>
      <p:bldP spid="50" grpId="0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430105"/>
              </p:ext>
            </p:extLst>
          </p:nvPr>
        </p:nvGraphicFramePr>
        <p:xfrm>
          <a:off x="0" y="-219651"/>
          <a:ext cx="12192000" cy="6763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9095">
                  <a:extLst>
                    <a:ext uri="{9D8B030D-6E8A-4147-A177-3AD203B41FA5}">
                      <a16:colId xmlns:a16="http://schemas.microsoft.com/office/drawing/2014/main" val="3112541601"/>
                    </a:ext>
                  </a:extLst>
                </a:gridCol>
                <a:gridCol w="5512905">
                  <a:extLst>
                    <a:ext uri="{9D8B030D-6E8A-4147-A177-3AD203B41FA5}">
                      <a16:colId xmlns:a16="http://schemas.microsoft.com/office/drawing/2014/main" val="4033236856"/>
                    </a:ext>
                  </a:extLst>
                </a:gridCol>
              </a:tblGrid>
              <a:tr h="591548"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3200" baseline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bức tranh thể hiện việc nên làm</a:t>
                      </a:r>
                      <a:endParaRPr lang="en-US" sz="32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3200" baseline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bức tranh thể hiện việc không nên làm</a:t>
                      </a:r>
                      <a:endParaRPr lang="en-US" sz="32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72941"/>
                  </a:ext>
                </a:extLst>
              </a:tr>
              <a:tr h="569660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</a:t>
                      </a:r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733447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31" t="56564" r="7516"/>
          <a:stretch/>
        </p:blipFill>
        <p:spPr bwMode="auto">
          <a:xfrm>
            <a:off x="19855" y="3983349"/>
            <a:ext cx="3066662" cy="276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7" t="17775" r="53313" b="43015"/>
          <a:stretch/>
        </p:blipFill>
        <p:spPr bwMode="auto">
          <a:xfrm>
            <a:off x="6794755" y="904973"/>
            <a:ext cx="3065683" cy="2884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400" y="3961240"/>
            <a:ext cx="2437663" cy="2753692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164155" y="3420518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/>
          <p:cNvSpPr/>
          <p:nvPr/>
        </p:nvSpPr>
        <p:spPr>
          <a:xfrm>
            <a:off x="1229800" y="6410597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/>
          <p:cNvSpPr/>
          <p:nvPr/>
        </p:nvSpPr>
        <p:spPr>
          <a:xfrm>
            <a:off x="8113195" y="6404517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8F41B8F-B0C8-4BF1-98C7-B419E9D12C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44" t="34680" r="46933" b="52656"/>
          <a:stretch/>
        </p:blipFill>
        <p:spPr>
          <a:xfrm>
            <a:off x="3128422" y="4002491"/>
            <a:ext cx="3332015" cy="274822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461958" y="6402651"/>
            <a:ext cx="376364" cy="3096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TextBox 20"/>
          <p:cNvSpPr txBox="1"/>
          <p:nvPr/>
        </p:nvSpPr>
        <p:spPr>
          <a:xfrm>
            <a:off x="4480856" y="6317228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64472" y="6316651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8F41B8F-B0C8-4BF1-98C7-B419E9D12C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15" t="18679" r="41668" b="67277"/>
          <a:stretch/>
        </p:blipFill>
        <p:spPr>
          <a:xfrm>
            <a:off x="47024" y="939013"/>
            <a:ext cx="3058708" cy="283738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139693" y="6318682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703676" y="3490120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TextBox 28"/>
          <p:cNvSpPr txBox="1"/>
          <p:nvPr/>
        </p:nvSpPr>
        <p:spPr>
          <a:xfrm>
            <a:off x="1732123" y="3401948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31" t="17495" r="7273" b="43313"/>
          <a:stretch/>
        </p:blipFill>
        <p:spPr bwMode="auto">
          <a:xfrm>
            <a:off x="3159829" y="983960"/>
            <a:ext cx="3332015" cy="2811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Oval 31"/>
          <p:cNvSpPr/>
          <p:nvPr/>
        </p:nvSpPr>
        <p:spPr>
          <a:xfrm>
            <a:off x="4497487" y="3464556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TextBox 32"/>
          <p:cNvSpPr txBox="1"/>
          <p:nvPr/>
        </p:nvSpPr>
        <p:spPr>
          <a:xfrm>
            <a:off x="4527881" y="3389997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7" t="60468" r="53291" b="206"/>
          <a:stretch/>
        </p:blipFill>
        <p:spPr bwMode="auto">
          <a:xfrm>
            <a:off x="9323892" y="3961240"/>
            <a:ext cx="2790279" cy="275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Oval 35"/>
          <p:cNvSpPr/>
          <p:nvPr/>
        </p:nvSpPr>
        <p:spPr>
          <a:xfrm>
            <a:off x="10569712" y="6306640"/>
            <a:ext cx="376364" cy="305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TextBox 36"/>
          <p:cNvSpPr txBox="1"/>
          <p:nvPr/>
        </p:nvSpPr>
        <p:spPr>
          <a:xfrm>
            <a:off x="10588566" y="6241164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59109" y="3330367"/>
            <a:ext cx="477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43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90" name="Rectangle 82"/>
          <p:cNvSpPr>
            <a:spLocks noChangeArrowheads="1"/>
          </p:cNvSpPr>
          <p:nvPr/>
        </p:nvSpPr>
        <p:spPr bwMode="auto">
          <a:xfrm>
            <a:off x="675861" y="344558"/>
            <a:ext cx="10999304" cy="5662544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50" name="AutoShape 242"/>
          <p:cNvSpPr>
            <a:spLocks noChangeArrowheads="1"/>
          </p:cNvSpPr>
          <p:nvPr/>
        </p:nvSpPr>
        <p:spPr bwMode="auto">
          <a:xfrm>
            <a:off x="9880600" y="4573874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651" name="AutoShape 243"/>
          <p:cNvSpPr>
            <a:spLocks noChangeArrowheads="1"/>
          </p:cNvSpPr>
          <p:nvPr/>
        </p:nvSpPr>
        <p:spPr bwMode="auto">
          <a:xfrm>
            <a:off x="9880600" y="4573874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652" name="AutoShape 244"/>
          <p:cNvSpPr>
            <a:spLocks noChangeArrowheads="1"/>
          </p:cNvSpPr>
          <p:nvPr/>
        </p:nvSpPr>
        <p:spPr bwMode="auto">
          <a:xfrm>
            <a:off x="9880600" y="45879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7653" name="AutoShape 245"/>
          <p:cNvSpPr>
            <a:spLocks noChangeArrowheads="1"/>
          </p:cNvSpPr>
          <p:nvPr/>
        </p:nvSpPr>
        <p:spPr bwMode="auto">
          <a:xfrm>
            <a:off x="9880600" y="45879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7654" name="AutoShape 246"/>
          <p:cNvSpPr>
            <a:spLocks noChangeArrowheads="1"/>
          </p:cNvSpPr>
          <p:nvPr/>
        </p:nvSpPr>
        <p:spPr bwMode="auto">
          <a:xfrm>
            <a:off x="9880600" y="460929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7655" name="AutoShape 247"/>
          <p:cNvSpPr>
            <a:spLocks noChangeArrowheads="1"/>
          </p:cNvSpPr>
          <p:nvPr/>
        </p:nvSpPr>
        <p:spPr bwMode="auto">
          <a:xfrm>
            <a:off x="9880600" y="4609298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5</a:t>
            </a:r>
          </a:p>
        </p:txBody>
      </p:sp>
      <p:grpSp>
        <p:nvGrpSpPr>
          <p:cNvPr id="17681" name="Group 273"/>
          <p:cNvGrpSpPr>
            <a:grpSpLocks/>
          </p:cNvGrpSpPr>
          <p:nvPr/>
        </p:nvGrpSpPr>
        <p:grpSpPr bwMode="auto">
          <a:xfrm>
            <a:off x="3861813" y="3290887"/>
            <a:ext cx="4876800" cy="1981200"/>
            <a:chOff x="1009" y="657"/>
            <a:chExt cx="3072" cy="960"/>
          </a:xfrm>
        </p:grpSpPr>
        <p:sp>
          <p:nvSpPr>
            <p:cNvPr id="17682" name="Oval 274"/>
            <p:cNvSpPr>
              <a:spLocks noChangeArrowheads="1"/>
            </p:cNvSpPr>
            <p:nvPr/>
          </p:nvSpPr>
          <p:spPr bwMode="auto">
            <a:xfrm>
              <a:off x="1009" y="657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83" name="WordArt 275"/>
            <p:cNvSpPr>
              <a:spLocks noChangeArrowheads="1" noChangeShapeType="1" noTextEdit="1"/>
            </p:cNvSpPr>
            <p:nvPr/>
          </p:nvSpPr>
          <p:spPr bwMode="auto">
            <a:xfrm>
              <a:off x="1797" y="985"/>
              <a:ext cx="1884" cy="42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i="1" kern="10" dirty="0" smtClean="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Hết giờ</a:t>
              </a:r>
              <a:endParaRPr lang="en-US" sz="3600" b="1" i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808383" y="535923"/>
            <a:ext cx="106812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08383" y="1910839"/>
            <a:ext cx="10681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 smtClean="0">
                <a:latin typeface="+mj-lt"/>
              </a:rPr>
              <a:t>          </a:t>
            </a:r>
            <a:endParaRPr lang="en-US" sz="3200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33419" y="2883442"/>
            <a:ext cx="9959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1"/>
          <p:cNvSpPr>
            <a:spLocks noChangeArrowheads="1"/>
          </p:cNvSpPr>
          <p:nvPr/>
        </p:nvSpPr>
        <p:spPr bwMode="auto">
          <a:xfrm>
            <a:off x="9880600" y="4580887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17" name="AutoShape 52"/>
          <p:cNvSpPr>
            <a:spLocks noChangeArrowheads="1"/>
          </p:cNvSpPr>
          <p:nvPr/>
        </p:nvSpPr>
        <p:spPr bwMode="auto">
          <a:xfrm>
            <a:off x="9880600" y="45879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18" name="AutoShape 53"/>
          <p:cNvSpPr>
            <a:spLocks noChangeArrowheads="1"/>
          </p:cNvSpPr>
          <p:nvPr/>
        </p:nvSpPr>
        <p:spPr bwMode="auto">
          <a:xfrm>
            <a:off x="9880600" y="4566502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19" name="AutoShape 54"/>
          <p:cNvSpPr>
            <a:spLocks noChangeArrowheads="1"/>
          </p:cNvSpPr>
          <p:nvPr/>
        </p:nvSpPr>
        <p:spPr bwMode="auto">
          <a:xfrm>
            <a:off x="9880600" y="45879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>
            <a:off x="9866212" y="4598599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21" name="Oval 20"/>
          <p:cNvSpPr/>
          <p:nvPr/>
        </p:nvSpPr>
        <p:spPr>
          <a:xfrm>
            <a:off x="755375" y="1884335"/>
            <a:ext cx="687754" cy="7145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8242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7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7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7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76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1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1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7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17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17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50" grpId="0" animBg="1"/>
      <p:bldP spid="17651" grpId="0" animBg="1"/>
      <p:bldP spid="17652" grpId="0" animBg="1"/>
      <p:bldP spid="17653" grpId="0" animBg="1"/>
      <p:bldP spid="17654" grpId="0" animBg="1"/>
      <p:bldP spid="1765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1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ểu phẩm bảo đảm an toàn thực phẩm (video-converter.com)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5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815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505200" y="1600201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Tahoma" panose="020B0604030504040204" pitchFamily="34" charset="0"/>
            </a:endParaRPr>
          </a:p>
        </p:txBody>
      </p:sp>
      <p:pic>
        <p:nvPicPr>
          <p:cNvPr id="9219" name="Picture 3" descr="TRAI%20CAY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" y="187569"/>
            <a:ext cx="12129477" cy="654147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2422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8F41B8F-B0C8-4BF1-98C7-B419E9D12C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0" t="80387" r="13315" b="5842"/>
          <a:stretch/>
        </p:blipFill>
        <p:spPr>
          <a:xfrm>
            <a:off x="0" y="0"/>
            <a:ext cx="12192000" cy="678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9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948" y="156519"/>
            <a:ext cx="359993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vè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vè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chớ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Kẻo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chót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649730" y="1367479"/>
            <a:ext cx="35422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ngốc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vè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vè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4865" y="164755"/>
            <a:ext cx="4489621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2" name="Nhac-doc-ve-chuan-CHua-r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91135" y="506833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6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457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64444" y="3338514"/>
            <a:ext cx="9696450" cy="1495425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2294" name="Picture 4" descr="Theme1963634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5558"/>
            <a:ext cx="12162632" cy="567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629918" y="2851150"/>
            <a:ext cx="8514651" cy="1668599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7310903"/>
              </a:avLst>
            </a:prstTxWarp>
            <a:spAutoFit/>
          </a:bodyPr>
          <a:lstStyle/>
          <a:p>
            <a:pPr algn="ctr">
              <a:defRPr/>
            </a:pPr>
            <a:endParaRPr lang="en-US" sz="3600" b="1" kern="1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600" b="1" kern="1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600" b="1" kern="1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600" b="1" kern="1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600" b="1" kern="1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5400" b="1" kern="1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ctr">
              <a:defRPr/>
            </a:pPr>
            <a:r>
              <a:rPr lang="en-US" sz="5400" b="1" kern="1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ctr">
              <a:defRPr/>
            </a:pPr>
            <a:endParaRPr lang="en-US" sz="5400" b="1" kern="1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kern="1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kern="10" dirty="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kern="10" dirty="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6" name="Picture 9" descr="addemoticons17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82" y="114301"/>
            <a:ext cx="2433638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9" descr="addemoticons17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569" y="63501"/>
            <a:ext cx="24320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1"/>
          <p:cNvSpPr/>
          <p:nvPr/>
        </p:nvSpPr>
        <p:spPr>
          <a:xfrm>
            <a:off x="1975644" y="1648095"/>
            <a:ext cx="7823200" cy="377031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mtClean="0"/>
              <a:t>z</a:t>
            </a:r>
            <a:endParaRPr lang="en-US"/>
          </a:p>
        </p:txBody>
      </p:sp>
      <p:pic>
        <p:nvPicPr>
          <p:cNvPr id="3" name="Châu Nhung – Mùa Xuân Của Em Beat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022681" y="5813426"/>
            <a:ext cx="487363" cy="487363"/>
          </a:xfrm>
          <a:prstGeom prst="rect">
            <a:avLst/>
          </a:prstGeom>
        </p:spPr>
      </p:pic>
      <p:sp>
        <p:nvSpPr>
          <p:cNvPr id="5" name="Block Arc 4"/>
          <p:cNvSpPr/>
          <p:nvPr/>
        </p:nvSpPr>
        <p:spPr>
          <a:xfrm>
            <a:off x="2839243" y="3087918"/>
            <a:ext cx="6096000" cy="2725508"/>
          </a:xfrm>
          <a:prstGeom prst="blockArc">
            <a:avLst/>
          </a:prstGeom>
        </p:spPr>
        <p:txBody>
          <a:bodyPr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4000" b="1" kern="1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 THỰC PHẨM TỐT </a:t>
            </a:r>
          </a:p>
          <a:p>
            <a:pPr algn="ctr">
              <a:defRPr/>
            </a:pPr>
            <a:r>
              <a:rPr lang="en-US" sz="4000" b="1" kern="1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 BỮA ĂN HÀNG NGÀY</a:t>
            </a:r>
            <a:endParaRPr lang="en-US" sz="4000" b="1" kern="1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29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951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8F41B8F-B0C8-4BF1-98C7-B419E9D12C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0" t="80843" r="67650" b="5842"/>
          <a:stretch/>
        </p:blipFill>
        <p:spPr>
          <a:xfrm>
            <a:off x="-490361" y="125871"/>
            <a:ext cx="4535139" cy="65592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35178" y="2100016"/>
            <a:ext cx="8682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tật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9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8200" y="2245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6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vi-VN" sz="6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ĂN UỐNG HỢP LÝ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1152524"/>
            <a:ext cx="12192000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0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̉n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14" y="0"/>
            <a:ext cx="12020086" cy="6858000"/>
          </a:xfrm>
          <a:prstGeom prst="rect">
            <a:avLst/>
          </a:prstGeom>
        </p:spPr>
      </p:pic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3227164" y="401445"/>
            <a:ext cx="6186803" cy="94518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90185" y="1618670"/>
            <a:ext cx="9144000" cy="16557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ĂN </a:t>
            </a:r>
            <a:r>
              <a:rPr lang="en-US" sz="4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UỐNG HỢP </a:t>
            </a:r>
            <a:r>
              <a:rPr lang="en-US" sz="4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sz="4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62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48459" cy="80945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4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đình bạn thường ăn mấy bữa?</a:t>
            </a:r>
          </a:p>
          <a:p>
            <a:r>
              <a:rPr lang="en-US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Vì sao?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Câu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Vì sao?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Câu 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Vì sao?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1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7" t="7318" r="14457"/>
          <a:stretch/>
        </p:blipFill>
        <p:spPr>
          <a:xfrm>
            <a:off x="0" y="1325562"/>
            <a:ext cx="3875313" cy="2819717"/>
          </a:xfrm>
          <a:prstGeom prst="rect">
            <a:avLst/>
          </a:prstGeom>
        </p:spPr>
      </p:pic>
      <p:sp>
        <p:nvSpPr>
          <p:cNvPr id="4" name="Tiêu đề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vi-V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1" t="1075" r="23015" b="4311"/>
          <a:stretch/>
        </p:blipFill>
        <p:spPr>
          <a:xfrm>
            <a:off x="4023361" y="1400964"/>
            <a:ext cx="3979816" cy="2622396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8" t="5050" r="6129" b="3725"/>
          <a:stretch/>
        </p:blipFill>
        <p:spPr>
          <a:xfrm>
            <a:off x="8003177" y="1325563"/>
            <a:ext cx="4188823" cy="2697797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7" t="9792" r="14635" b="10538"/>
          <a:stretch/>
        </p:blipFill>
        <p:spPr>
          <a:xfrm>
            <a:off x="-1" y="4145279"/>
            <a:ext cx="3770811" cy="2712721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78" y="4176446"/>
            <a:ext cx="4267199" cy="2681554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177" y="4023360"/>
            <a:ext cx="4188823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24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869390"/>
              </p:ext>
            </p:extLst>
          </p:nvPr>
        </p:nvGraphicFramePr>
        <p:xfrm>
          <a:off x="1" y="0"/>
          <a:ext cx="12192000" cy="6885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3408">
                  <a:extLst>
                    <a:ext uri="{9D8B030D-6E8A-4147-A177-3AD203B41FA5}">
                      <a16:colId xmlns:a16="http://schemas.microsoft.com/office/drawing/2014/main" val="3112541601"/>
                    </a:ext>
                  </a:extLst>
                </a:gridCol>
                <a:gridCol w="5128592">
                  <a:extLst>
                    <a:ext uri="{9D8B030D-6E8A-4147-A177-3AD203B41FA5}">
                      <a16:colId xmlns:a16="http://schemas.microsoft.com/office/drawing/2014/main" val="4033236856"/>
                    </a:ext>
                  </a:extLst>
                </a:gridCol>
              </a:tblGrid>
              <a:tr h="116139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Ăn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uống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endParaRPr lang="en-US" sz="36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Ăn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uống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hại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sức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khỏe</a:t>
                      </a:r>
                      <a:endParaRPr lang="en-US" sz="36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72941"/>
                  </a:ext>
                </a:extLst>
              </a:tr>
              <a:tr h="569660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</a:t>
                      </a:r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733447"/>
                  </a:ext>
                </a:extLst>
              </a:tr>
            </a:tbl>
          </a:graphicData>
        </a:graphic>
      </p:graphicFrame>
      <p:pic>
        <p:nvPicPr>
          <p:cNvPr id="5" name="Content Placeholder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7" t="7318" r="14457"/>
          <a:stretch/>
        </p:blipFill>
        <p:spPr>
          <a:xfrm>
            <a:off x="8709" y="1236043"/>
            <a:ext cx="3126376" cy="2752483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8" t="5050" r="6129" b="3725"/>
          <a:stretch/>
        </p:blipFill>
        <p:spPr>
          <a:xfrm>
            <a:off x="3161590" y="1236042"/>
            <a:ext cx="3540656" cy="2752483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7" t="9792" r="14635" b="10538"/>
          <a:stretch/>
        </p:blipFill>
        <p:spPr>
          <a:xfrm>
            <a:off x="8709" y="4015030"/>
            <a:ext cx="3126376" cy="2857426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591" y="4015030"/>
            <a:ext cx="3540654" cy="2857426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1" t="1075" r="23015" b="4311"/>
          <a:stretch/>
        </p:blipFill>
        <p:spPr>
          <a:xfrm>
            <a:off x="7467515" y="1236041"/>
            <a:ext cx="4100494" cy="2752483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766" y="4015029"/>
            <a:ext cx="4100495" cy="285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95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474" y="0"/>
            <a:ext cx="11373395" cy="836658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just"/>
            <a:r>
              <a:rPr lang="en-US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Các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bữa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864" t="32169" r="53374" b="30762"/>
          <a:stretch/>
        </p:blipFill>
        <p:spPr>
          <a:xfrm>
            <a:off x="-1" y="775062"/>
            <a:ext cx="4685211" cy="2908661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/>
          <a:srcRect l="46677" t="32169" r="27003" b="30762"/>
          <a:stretch/>
        </p:blipFill>
        <p:spPr>
          <a:xfrm>
            <a:off x="0" y="3683723"/>
            <a:ext cx="4685210" cy="31742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0336" t="18897" r="27267" b="28923"/>
          <a:stretch/>
        </p:blipFill>
        <p:spPr>
          <a:xfrm>
            <a:off x="4685210" y="836658"/>
            <a:ext cx="7493727" cy="602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9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FD3FB08-6E57-4B62-B1CA-339B5E35BE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1" t="28343" r="6197" b="17897"/>
          <a:stretch/>
        </p:blipFill>
        <p:spPr>
          <a:xfrm>
            <a:off x="0" y="0"/>
            <a:ext cx="12192000" cy="689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3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rang đầu"/>
  <p:tag name="ISPRING_SLIDE_INDENT_LEVEL" val="0"/>
  <p:tag name="ISPRING_PRESENTER_ID" val="{056E661D-9072-44DD-8175-27ECFA80691A}"/>
  <p:tag name="GENSWF_ADVANCE_TIME" val="255.347"/>
  <p:tag name="ISPRING_SLIDE_ID_2" val="{E639AA90-3665-4728-A1F3-4F6188116D1B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6.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1591</TotalTime>
  <Words>570</Words>
  <Application>Microsoft Office PowerPoint</Application>
  <PresentationFormat>Widescreen</PresentationFormat>
  <Paragraphs>156</Paragraphs>
  <Slides>24</Slides>
  <Notes>2</Notes>
  <HiddenSlides>0</HiddenSlides>
  <MMClips>5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.VnTifani HeavyH</vt:lpstr>
      <vt:lpstr>Arial</vt:lpstr>
      <vt:lpstr>Calibri</vt:lpstr>
      <vt:lpstr>Garamond</vt:lpstr>
      <vt:lpstr>HP001 4 hàng</vt:lpstr>
      <vt:lpstr>Tahoma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Khởi động</vt:lpstr>
      <vt:lpstr>HOẠT ĐỘNG TRẢI NGHIỆM</vt:lpstr>
      <vt:lpstr>PowerPoint Presentation</vt:lpstr>
      <vt:lpstr>PowerPoint Presentation</vt:lpstr>
      <vt:lpstr>PowerPoint Presentation</vt:lpstr>
      <vt:lpstr>              Các bữa ăn trong ngày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Các bữa ăn trong ngày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HOẠT ĐỘNG TRẢI NGHIỆM- TÍCH HỢP NỘI DUNG TNXH- BÀI 22: ĂN, UỐNG HẰNG NGÀY</dc:title>
  <dc:creator>Sky123.Org</dc:creator>
  <cp:lastModifiedBy>Admin</cp:lastModifiedBy>
  <cp:revision>178</cp:revision>
  <dcterms:created xsi:type="dcterms:W3CDTF">2020-12-29T16:08:11Z</dcterms:created>
  <dcterms:modified xsi:type="dcterms:W3CDTF">2022-03-29T07:41:17Z</dcterms:modified>
</cp:coreProperties>
</file>