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71" r:id="rId14"/>
    <p:sldId id="272" r:id="rId15"/>
    <p:sldId id="273" r:id="rId16"/>
    <p:sldId id="270" r:id="rId17"/>
    <p:sldId id="269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E99A-981D-4239-B7B3-86BC404B924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7108-8F52-4E66-B54C-51A88F63B6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557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E99A-981D-4239-B7B3-86BC404B924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7108-8F52-4E66-B54C-51A88F63B6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4943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E99A-981D-4239-B7B3-86BC404B924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7108-8F52-4E66-B54C-51A88F63B6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964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E99A-981D-4239-B7B3-86BC404B924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7108-8F52-4E66-B54C-51A88F63B6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752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E99A-981D-4239-B7B3-86BC404B924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7108-8F52-4E66-B54C-51A88F63B6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851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E99A-981D-4239-B7B3-86BC404B924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7108-8F52-4E66-B54C-51A88F63B6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102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E99A-981D-4239-B7B3-86BC404B924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7108-8F52-4E66-B54C-51A88F63B6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4917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E99A-981D-4239-B7B3-86BC404B924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7108-8F52-4E66-B54C-51A88F63B6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052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E99A-981D-4239-B7B3-86BC404B924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7108-8F52-4E66-B54C-51A88F63B6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933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E99A-981D-4239-B7B3-86BC404B924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7108-8F52-4E66-B54C-51A88F63B6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314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E99A-981D-4239-B7B3-86BC404B924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B7108-8F52-4E66-B54C-51A88F63B6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193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5E99A-981D-4239-B7B3-86BC404B924E}" type="datetimeFigureOut">
              <a:rPr lang="vi-VN" smtClean="0"/>
              <a:t>03/04/2023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B7108-8F52-4E66-B54C-51A88F63B6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750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MyPC\Downloads\Ch&#250;%20b&#7897;%20&#273;&#7897;i%20&#273;i%20xa%20(H&#204;NH%20MINH%20H&#7884;A%20THEO%20L&#7900;I%20B&#192;I%20H&#193;T).mp4" TargetMode="External"/><Relationship Id="rId1" Type="http://schemas.openxmlformats.org/officeDocument/2006/relationships/video" Target="file:///D:\gathihuyen\lkquandoi\Ch&#250;%20B&#7897;%20&#272;&#7897;i%20-%20Nh&#7841;c%20Thi&#7871;u%20Nhi%20-%20YouTube.mp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5.png"/><Relationship Id="rId7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0421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48001" y="4648201"/>
            <a:ext cx="6264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66FF33"/>
                </a:solidFill>
                <a:cs typeface="Arial" panose="020B0604020202020204" pitchFamily="34" charset="0"/>
              </a:rPr>
              <a:t>Giáo viên dạy: </a:t>
            </a:r>
            <a:r>
              <a:rPr lang="en-US" altLang="vi-VN" sz="2800" b="1" dirty="0" err="1" smtClean="0">
                <a:solidFill>
                  <a:srgbClr val="66FF33"/>
                </a:solidFill>
                <a:cs typeface="Arial" panose="020B0604020202020204" pitchFamily="34" charset="0"/>
              </a:rPr>
              <a:t>Nguyễn</a:t>
            </a:r>
            <a:r>
              <a:rPr lang="en-US" altLang="vi-VN" sz="2800" b="1" dirty="0" smtClean="0">
                <a:solidFill>
                  <a:srgbClr val="66FF33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 smtClean="0">
                <a:solidFill>
                  <a:srgbClr val="66FF33"/>
                </a:solidFill>
                <a:cs typeface="Arial" panose="020B0604020202020204" pitchFamily="34" charset="0"/>
              </a:rPr>
              <a:t>Thị</a:t>
            </a:r>
            <a:r>
              <a:rPr lang="en-US" altLang="vi-VN" sz="2800" b="1" dirty="0" smtClean="0">
                <a:solidFill>
                  <a:srgbClr val="66FF33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 smtClean="0">
                <a:solidFill>
                  <a:srgbClr val="66FF33"/>
                </a:solidFill>
                <a:cs typeface="Arial" panose="020B0604020202020204" pitchFamily="34" charset="0"/>
              </a:rPr>
              <a:t>Hồng</a:t>
            </a:r>
            <a:r>
              <a:rPr lang="en-US" altLang="vi-VN" sz="2800" b="1" dirty="0" smtClean="0">
                <a:solidFill>
                  <a:srgbClr val="66FF33"/>
                </a:solidFill>
                <a:cs typeface="Arial" panose="020B0604020202020204" pitchFamily="34" charset="0"/>
              </a:rPr>
              <a:t> </a:t>
            </a:r>
            <a:r>
              <a:rPr lang="en-US" altLang="vi-VN" sz="2800" b="1" dirty="0" err="1" smtClean="0">
                <a:solidFill>
                  <a:srgbClr val="66FF33"/>
                </a:solidFill>
                <a:cs typeface="Arial" panose="020B0604020202020204" pitchFamily="34" charset="0"/>
              </a:rPr>
              <a:t>Vân</a:t>
            </a:r>
            <a:endParaRPr lang="en-US" altLang="vi-VN" sz="2800" b="1" dirty="0">
              <a:solidFill>
                <a:srgbClr val="66FF33"/>
              </a:solidFill>
              <a:cs typeface="Arial" panose="020B0604020202020204" pitchFamily="34" charset="0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3432176" y="2501154"/>
            <a:ext cx="5832475" cy="85519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00FFFF"/>
              </a:contour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MĨ THUẬT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133600" y="457200"/>
            <a:ext cx="8077200" cy="640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090543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cs typeface="Arial" panose="020B0604020202020204" pitchFamily="34" charset="0"/>
              </a:rPr>
              <a:t>Nhiệt liệt chào mừng các thầy </a:t>
            </a:r>
            <a:r>
              <a:rPr lang="vi-VN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cs typeface="Arial" panose="020B0604020202020204" pitchFamily="34" charset="0"/>
              </a:rPr>
              <a:t>cô giáo về dự giờ thăm lớp</a:t>
            </a:r>
            <a:endParaRPr lang="vi-VN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folHlink"/>
              </a:solidFill>
              <a:cs typeface="Arial" panose="020B0604020202020204" pitchFamily="34" charset="0"/>
            </a:endParaRP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3213464" y="1802674"/>
            <a:ext cx="6051188" cy="3972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Hòa</a:t>
            </a:r>
            <a:endParaRPr lang="vi-V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4953000" y="3657600"/>
            <a:ext cx="243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vi-VN" sz="3600" kern="10" dirty="0" smtClean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6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2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90" name="Picture 138" descr="D:\a282c22d4d169090a9879603a0bb9a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292" name="Picture 140" descr="D:\6dfc775749d7b43149648dd29a865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294" name="Picture 142" descr="D:\Sohaanhchubodoi6-311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762" name="Rectangle 186"/>
          <p:cNvSpPr>
            <a:spLocks noChangeArrowheads="1"/>
          </p:cNvSpPr>
          <p:nvPr/>
        </p:nvSpPr>
        <p:spPr bwMode="auto">
          <a:xfrm>
            <a:off x="1828800" y="228601"/>
            <a:ext cx="4387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Báo cáo kết quả thảo luận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49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97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097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097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Rectangle 190"/>
          <p:cNvSpPr>
            <a:spLocks noChangeArrowheads="1"/>
          </p:cNvSpPr>
          <p:nvPr/>
        </p:nvSpPr>
        <p:spPr bwMode="auto">
          <a:xfrm>
            <a:off x="1981200" y="152401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2. Cách thực hiện</a:t>
            </a:r>
            <a:endParaRPr lang="en-US" altLang="en-US"/>
          </a:p>
        </p:txBody>
      </p:sp>
      <p:sp>
        <p:nvSpPr>
          <p:cNvPr id="1048768" name="Rectangle 192"/>
          <p:cNvSpPr>
            <a:spLocks noChangeArrowheads="1"/>
          </p:cNvSpPr>
          <p:nvPr/>
        </p:nvSpPr>
        <p:spPr bwMode="auto">
          <a:xfrm>
            <a:off x="2209800" y="685801"/>
            <a:ext cx="777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99"/>
                </a:solidFill>
              </a:rPr>
              <a:t>Thảo luận, lựa chọn nội dung và hình thức thể hiện.</a:t>
            </a:r>
            <a:endParaRPr lang="en-US" altLang="en-US"/>
          </a:p>
          <a:p>
            <a:pPr eaLnBrk="1" hangingPunct="1">
              <a:buFontTx/>
              <a:buChar char="-"/>
            </a:pPr>
            <a:r>
              <a:rPr lang="en-US" altLang="en-US" sz="2400" b="1">
                <a:solidFill>
                  <a:srgbClr val="000099"/>
                </a:solidFill>
              </a:rPr>
              <a:t> Nhóm em sẽ thể hiện hoạt động gì của chú bộ đội?</a:t>
            </a:r>
            <a:endParaRPr lang="en-US" altLang="en-US"/>
          </a:p>
          <a:p>
            <a:pPr eaLnBrk="1" hangingPunct="1">
              <a:buFontTx/>
              <a:buChar char="-"/>
            </a:pPr>
            <a:r>
              <a:rPr lang="en-US" altLang="en-US" sz="2400" b="1">
                <a:solidFill>
                  <a:srgbClr val="000099"/>
                </a:solidFill>
              </a:rPr>
              <a:t> Em chọn hình thức, chất liệu nào để thể hiện?</a:t>
            </a:r>
            <a:endParaRPr lang="en-US" altLang="en-US"/>
          </a:p>
        </p:txBody>
      </p:sp>
      <p:sp>
        <p:nvSpPr>
          <p:cNvPr id="1048770" name="Rectangle 194"/>
          <p:cNvSpPr>
            <a:spLocks noChangeArrowheads="1"/>
          </p:cNvSpPr>
          <p:nvPr/>
        </p:nvSpPr>
        <p:spPr bwMode="auto">
          <a:xfrm>
            <a:off x="6629400" y="6219825"/>
            <a:ext cx="3854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Bước 1:</a:t>
            </a:r>
            <a:r>
              <a:rPr lang="en-US" altLang="en-US" sz="2400" b="1"/>
              <a:t> Tạo kho hình ảnh</a:t>
            </a:r>
            <a:endParaRPr lang="en-US" altLang="en-US"/>
          </a:p>
        </p:txBody>
      </p:sp>
      <p:pic>
        <p:nvPicPr>
          <p:cNvPr id="2097296" name="Picture 144" descr="D:\IMG_20161102_145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4" y="1981201"/>
            <a:ext cx="3775075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298" name="Picture 146" descr="D:\IMG_20161102_151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543426"/>
            <a:ext cx="379888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300" name="Picture 148" descr="D:\IMG_20161102_1555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1957388"/>
            <a:ext cx="23145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28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4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-911"/>
          <p:cNvGrpSpPr>
            <a:grpSpLocks/>
          </p:cNvGrpSpPr>
          <p:nvPr/>
        </p:nvGrpSpPr>
        <p:grpSpPr bwMode="auto">
          <a:xfrm>
            <a:off x="2057400" y="228601"/>
            <a:ext cx="8305800" cy="1971675"/>
            <a:chOff x="384" y="160"/>
            <a:chExt cx="5232" cy="1242"/>
          </a:xfrm>
        </p:grpSpPr>
        <p:pic>
          <p:nvPicPr>
            <p:cNvPr id="2097302" name="Picture 150" descr="D:\IMG_20161102_15323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60"/>
              <a:ext cx="2208" cy="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8772" name="Rectangle 196"/>
            <p:cNvSpPr>
              <a:spLocks noChangeArrowheads="1"/>
            </p:cNvSpPr>
            <p:nvPr/>
          </p:nvSpPr>
          <p:spPr bwMode="auto">
            <a:xfrm>
              <a:off x="3072" y="520"/>
              <a:ext cx="254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0000"/>
                  </a:solidFill>
                </a:rPr>
                <a:t>Bước 2:</a:t>
              </a:r>
              <a:r>
                <a:rPr lang="en-US" altLang="en-US" sz="2400" b="1"/>
                <a:t> Lựa chọn hình ảnh sắp xếp thành sản phẩm tập thể.</a:t>
              </a:r>
              <a:endParaRPr lang="en-US" altLang="en-US"/>
            </a:p>
          </p:txBody>
        </p:sp>
      </p:grpSp>
      <p:grpSp>
        <p:nvGrpSpPr>
          <p:cNvPr id="115" name="Group -909"/>
          <p:cNvGrpSpPr>
            <a:grpSpLocks/>
          </p:cNvGrpSpPr>
          <p:nvPr/>
        </p:nvGrpSpPr>
        <p:grpSpPr bwMode="auto">
          <a:xfrm>
            <a:off x="1981201" y="2438401"/>
            <a:ext cx="8170863" cy="1971675"/>
            <a:chOff x="397" y="1452"/>
            <a:chExt cx="5147" cy="1242"/>
          </a:xfrm>
        </p:grpSpPr>
        <p:sp>
          <p:nvSpPr>
            <p:cNvPr id="1048774" name="Rectangle 198"/>
            <p:cNvSpPr>
              <a:spLocks noChangeArrowheads="1"/>
            </p:cNvSpPr>
            <p:nvPr/>
          </p:nvSpPr>
          <p:spPr bwMode="auto">
            <a:xfrm>
              <a:off x="3139" y="1578"/>
              <a:ext cx="2405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0000"/>
                  </a:solidFill>
                </a:rPr>
                <a:t>Bước 3:</a:t>
              </a:r>
              <a:r>
                <a:rPr lang="en-US" altLang="en-US" sz="2400" b="1"/>
                <a:t> Vẽ thêm hình ảnh khác tạo không gian cho  sản phẩm thêm sinh động.</a:t>
              </a:r>
              <a:endParaRPr lang="en-US" altLang="en-US"/>
            </a:p>
            <a:p>
              <a:pPr eaLnBrk="1" hangingPunct="1"/>
              <a:endParaRPr lang="en-US" altLang="en-US" sz="2400" b="1"/>
            </a:p>
          </p:txBody>
        </p:sp>
        <p:pic>
          <p:nvPicPr>
            <p:cNvPr id="2097304" name="Picture 152" descr="D:\IMG_20161102_1554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" y="1452"/>
              <a:ext cx="2208" cy="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7" name="Group -907"/>
          <p:cNvGrpSpPr>
            <a:grpSpLocks/>
          </p:cNvGrpSpPr>
          <p:nvPr/>
        </p:nvGrpSpPr>
        <p:grpSpPr bwMode="auto">
          <a:xfrm>
            <a:off x="1981200" y="4572000"/>
            <a:ext cx="8027988" cy="1955800"/>
            <a:chOff x="415" y="2896"/>
            <a:chExt cx="5057" cy="1232"/>
          </a:xfrm>
        </p:grpSpPr>
        <p:pic>
          <p:nvPicPr>
            <p:cNvPr id="2097306" name="Picture 154" descr="D:\IMG_20161102_16224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2896"/>
              <a:ext cx="2190" cy="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8776" name="Rectangle 200"/>
            <p:cNvSpPr>
              <a:spLocks noChangeArrowheads="1"/>
            </p:cNvSpPr>
            <p:nvPr/>
          </p:nvSpPr>
          <p:spPr bwMode="auto">
            <a:xfrm>
              <a:off x="3211" y="3264"/>
              <a:ext cx="2261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1pPr>
              <a:lvl2pPr eaLnBrk="0" hangingPunct="0"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2pPr>
              <a:lvl3pPr eaLnBrk="0" hangingPunct="0"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3pPr>
              <a:lvl4pPr eaLnBrk="0" hangingPunct="0"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4pPr>
              <a:lvl5pPr eaLnBrk="0" hangingPunct="0"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Times New Roman" panose="02020603050405020304" pitchFamily="18" charset="0"/>
                  <a:sym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0000"/>
                  </a:solidFill>
                </a:rPr>
                <a:t>Bước 4</a:t>
              </a:r>
              <a:r>
                <a:rPr lang="en-US" altLang="en-US" sz="2400" b="1"/>
                <a:t>: Vẽ màu </a:t>
              </a:r>
              <a:endParaRPr lang="en-US" altLang="en-US"/>
            </a:p>
            <a:p>
              <a:pPr eaLnBrk="1" hangingPunct="1"/>
              <a:endParaRPr lang="en-US" alt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17092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33" descr="tr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95800" cy="3352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199" name="Picture 2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4495800" cy="3352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2" descr="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4495800" cy="3276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2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4495800" cy="3276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50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18" descr="baithiv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1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8" descr="images552089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41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1" descr="images966715_anh_nguyet_san_thang_6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441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9" descr="images760315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441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4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19" descr="images760315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2438400" y="228601"/>
            <a:ext cx="7581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chuyện: Bố về gia đình mình vui quá!</a:t>
            </a:r>
          </a:p>
        </p:txBody>
      </p:sp>
    </p:spTree>
    <p:extLst>
      <p:ext uri="{BB962C8B-B14F-4D97-AF65-F5344CB8AC3E}">
        <p14:creationId xmlns:p14="http://schemas.microsoft.com/office/powerpoint/2010/main" val="144419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441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45910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21" descr="wsm13733688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1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27" descr="Nguyen+Tan+Dat-V%25C3%25A9+chan+dung+chu+bo+d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25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Rectangle 204"/>
          <p:cNvSpPr>
            <a:spLocks noChangeArrowheads="1"/>
          </p:cNvSpPr>
          <p:nvPr/>
        </p:nvSpPr>
        <p:spPr bwMode="auto">
          <a:xfrm>
            <a:off x="2362200" y="179389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</a:rPr>
              <a:t>3. Thực hành</a:t>
            </a:r>
            <a:endParaRPr lang="en-US" altLang="en-US"/>
          </a:p>
        </p:txBody>
      </p:sp>
      <p:sp>
        <p:nvSpPr>
          <p:cNvPr id="1048782" name="Rectangle 206"/>
          <p:cNvSpPr>
            <a:spLocks noChangeArrowheads="1"/>
          </p:cNvSpPr>
          <p:nvPr/>
        </p:nvSpPr>
        <p:spPr bwMode="auto">
          <a:xfrm>
            <a:off x="2514600" y="990600"/>
            <a:ext cx="7391400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 b="1">
                <a:solidFill>
                  <a:srgbClr val="000099"/>
                </a:solidFill>
              </a:rPr>
              <a:t>Cá nhân:</a:t>
            </a:r>
            <a:endParaRPr lang="en-US" altLang="en-US"/>
          </a:p>
          <a:p>
            <a:pPr eaLnBrk="1" hangingPunct="1"/>
            <a:r>
              <a:rPr lang="en-US" altLang="en-US" sz="2800" b="1"/>
              <a:t>       Vẽ hình đáng chú bộ đội theo trí nhớ hoặc theo tưởng tượng theo sự phân công, sau đó cắt rời ra.</a:t>
            </a:r>
            <a:endParaRPr lang="en-US" altLang="en-US"/>
          </a:p>
          <a:p>
            <a:pPr eaLnBrk="1" hangingPunct="1">
              <a:buFontTx/>
              <a:buChar char="-"/>
            </a:pPr>
            <a:r>
              <a:rPr lang="en-US" altLang="en-US" sz="2800" b="1">
                <a:solidFill>
                  <a:srgbClr val="000099"/>
                </a:solidFill>
              </a:rPr>
              <a:t>Nhóm:</a:t>
            </a:r>
            <a:endParaRPr lang="en-US" altLang="en-US"/>
          </a:p>
          <a:p>
            <a:pPr eaLnBrk="1" hangingPunct="1"/>
            <a:r>
              <a:rPr lang="en-US" altLang="en-US" sz="2800" b="1"/>
              <a:t>        Lựa chọn các hình ảnh từ kho hình ảnh sắp xếp bố cục theo nội dung đã thống nhất.</a:t>
            </a:r>
            <a:endParaRPr lang="en-US" altLang="en-US"/>
          </a:p>
          <a:p>
            <a:pPr eaLnBrk="1" hangingPunct="1"/>
            <a:r>
              <a:rPr lang="en-US" altLang="en-US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68950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684020" y="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vi-VN" sz="2800" b="1" dirty="0" smtClean="0">
                <a:solidFill>
                  <a:srgbClr val="FF0000"/>
                </a:solidFill>
              </a:rPr>
              <a:t>Cùng </a:t>
            </a:r>
            <a:r>
              <a:rPr lang="en-US" altLang="vi-VN" sz="2800" b="1" dirty="0">
                <a:solidFill>
                  <a:srgbClr val="FF0000"/>
                </a:solidFill>
              </a:rPr>
              <a:t>học sinh hát bài hát: “Chú bộ đội đi xa”</a:t>
            </a:r>
          </a:p>
        </p:txBody>
      </p:sp>
      <p:pic>
        <p:nvPicPr>
          <p:cNvPr id="2" name="Chú Bộ Đội - Nhạc Thiếu Nhi - YouTub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81343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hú bộ đội đi xa (HÌNH MINH HỌA THEO LỜI BÀI HÁT)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0" y="52322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4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3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Rectangle 134"/>
          <p:cNvSpPr>
            <a:spLocks noChangeArrowheads="1"/>
          </p:cNvSpPr>
          <p:nvPr/>
        </p:nvSpPr>
        <p:spPr bwMode="auto">
          <a:xfrm>
            <a:off x="2711450" y="1295400"/>
            <a:ext cx="757555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 u="sng" dirty="0">
                <a:solidFill>
                  <a:srgbClr val="FF0000"/>
                </a:solidFill>
              </a:rPr>
              <a:t>Chủ đề 6</a:t>
            </a:r>
            <a:r>
              <a:rPr lang="en-US" altLang="en-US" sz="2800" b="1" dirty="0">
                <a:solidFill>
                  <a:srgbClr val="FF0000"/>
                </a:solidFill>
              </a:rPr>
              <a:t>: CHÚ BỘ ĐỘI CỦA CHÚNG EM</a:t>
            </a:r>
            <a:endParaRPr lang="en-US" altLang="en-US" dirty="0"/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                               </a:t>
            </a:r>
            <a:r>
              <a:rPr lang="en-US" altLang="en-US" sz="2000" b="1" i="1" dirty="0">
                <a:solidFill>
                  <a:srgbClr val="FF0000"/>
                </a:solidFill>
              </a:rPr>
              <a:t>(2 TIẾT)</a:t>
            </a:r>
            <a:endParaRPr lang="en-US" altLang="en-US" sz="2000" i="1" dirty="0"/>
          </a:p>
        </p:txBody>
      </p:sp>
      <p:sp>
        <p:nvSpPr>
          <p:cNvPr id="1048706" name="Rectangle 130"/>
          <p:cNvSpPr>
            <a:spLocks noChangeArrowheads="1"/>
          </p:cNvSpPr>
          <p:nvPr/>
        </p:nvSpPr>
        <p:spPr bwMode="auto">
          <a:xfrm>
            <a:off x="2438400" y="180975"/>
            <a:ext cx="7543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333399"/>
                </a:solidFill>
              </a:rPr>
              <a:t>Thứ sáu </a:t>
            </a:r>
            <a:r>
              <a:rPr lang="en-US" altLang="en-US" sz="2800" b="1" dirty="0" err="1">
                <a:solidFill>
                  <a:srgbClr val="333399"/>
                </a:solidFill>
              </a:rPr>
              <a:t>ngày</a:t>
            </a:r>
            <a:r>
              <a:rPr lang="en-US" altLang="en-US" sz="2800" b="1" dirty="0">
                <a:solidFill>
                  <a:srgbClr val="333399"/>
                </a:solidFill>
              </a:rPr>
              <a:t> </a:t>
            </a:r>
            <a:r>
              <a:rPr lang="en-US" altLang="en-US" sz="2800" b="1" dirty="0" smtClean="0">
                <a:solidFill>
                  <a:srgbClr val="333399"/>
                </a:solidFill>
              </a:rPr>
              <a:t>18 </a:t>
            </a:r>
            <a:r>
              <a:rPr lang="en-US" altLang="en-US" sz="2800" b="1" dirty="0" err="1">
                <a:solidFill>
                  <a:srgbClr val="333399"/>
                </a:solidFill>
              </a:rPr>
              <a:t>tháng</a:t>
            </a:r>
            <a:r>
              <a:rPr lang="en-US" altLang="en-US" sz="2800" b="1" dirty="0">
                <a:solidFill>
                  <a:srgbClr val="333399"/>
                </a:solidFill>
              </a:rPr>
              <a:t> 12 </a:t>
            </a:r>
            <a:r>
              <a:rPr lang="en-US" altLang="en-US" sz="2800" b="1" dirty="0" err="1">
                <a:solidFill>
                  <a:srgbClr val="333399"/>
                </a:solidFill>
              </a:rPr>
              <a:t>năm</a:t>
            </a:r>
            <a:r>
              <a:rPr lang="en-US" altLang="en-US" sz="2800" b="1" dirty="0">
                <a:solidFill>
                  <a:srgbClr val="333399"/>
                </a:solidFill>
              </a:rPr>
              <a:t> </a:t>
            </a:r>
            <a:r>
              <a:rPr lang="en-US" altLang="en-US" sz="2800" b="1" dirty="0" smtClean="0">
                <a:solidFill>
                  <a:srgbClr val="333399"/>
                </a:solidFill>
              </a:rPr>
              <a:t>2022</a:t>
            </a:r>
            <a:endParaRPr lang="zh-CN" altLang="en-US" dirty="0">
              <a:ea typeface="宋体" panose="02010600030101010101" pitchFamily="2" charset="-122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altLang="en-US" sz="2800" b="1" dirty="0">
                <a:solidFill>
                  <a:srgbClr val="333399"/>
                </a:solidFill>
              </a:rPr>
              <a:t>      Môn: Mĩ</a:t>
            </a:r>
            <a:r>
              <a:rPr lang="en-US" altLang="en-US" sz="2800" dirty="0">
                <a:solidFill>
                  <a:srgbClr val="333399"/>
                </a:solidFill>
              </a:rPr>
              <a:t> </a:t>
            </a:r>
            <a:r>
              <a:rPr lang="en-US" altLang="en-US" sz="2800" b="1" dirty="0" err="1">
                <a:solidFill>
                  <a:srgbClr val="333399"/>
                </a:solidFill>
              </a:rPr>
              <a:t>thuật</a:t>
            </a:r>
            <a:endParaRPr lang="en-US" altLang="en-US" dirty="0"/>
          </a:p>
        </p:txBody>
      </p:sp>
      <p:sp>
        <p:nvSpPr>
          <p:cNvPr id="1048708" name="Rectangle 132"/>
          <p:cNvSpPr>
            <a:spLocks noChangeArrowheads="1"/>
          </p:cNvSpPr>
          <p:nvPr/>
        </p:nvSpPr>
        <p:spPr bwMode="auto">
          <a:xfrm>
            <a:off x="6096000" y="2438401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 b="1" u="sng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Rectangle 136"/>
          <p:cNvSpPr>
            <a:spLocks noChangeArrowheads="1"/>
          </p:cNvSpPr>
          <p:nvPr/>
        </p:nvSpPr>
        <p:spPr bwMode="auto">
          <a:xfrm>
            <a:off x="1804988" y="-6349"/>
            <a:ext cx="1912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2800" b="1" dirty="0">
                <a:solidFill>
                  <a:srgbClr val="FF0000"/>
                </a:solidFill>
              </a:rPr>
              <a:t>1.</a:t>
            </a:r>
            <a:r>
              <a:rPr lang="en-US" altLang="en-US" sz="2800" b="1" u="sng" dirty="0">
                <a:solidFill>
                  <a:srgbClr val="FF0000"/>
                </a:solidFill>
              </a:rPr>
              <a:t> Tìm hiểu</a:t>
            </a:r>
            <a:endParaRPr lang="en-US" altLang="en-US" dirty="0"/>
          </a:p>
        </p:txBody>
      </p:sp>
      <p:pic>
        <p:nvPicPr>
          <p:cNvPr id="2097230" name="Picture 78" descr="D:\20141209105202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776289"/>
            <a:ext cx="38608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232" name="Picture 80" descr="D:\images153386_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886201"/>
            <a:ext cx="3554413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234" name="Picture 82" descr="D:\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776289"/>
            <a:ext cx="3544888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714" name="Rectangle 138"/>
          <p:cNvSpPr>
            <a:spLocks noChangeArrowheads="1"/>
          </p:cNvSpPr>
          <p:nvPr/>
        </p:nvSpPr>
        <p:spPr bwMode="auto">
          <a:xfrm>
            <a:off x="6172200" y="3321051"/>
            <a:ext cx="3824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Nhóm 2</a:t>
            </a:r>
            <a:endParaRPr lang="en-US" altLang="en-US"/>
          </a:p>
        </p:txBody>
      </p:sp>
      <p:sp>
        <p:nvSpPr>
          <p:cNvPr id="1048716" name="Rectangle 140"/>
          <p:cNvSpPr>
            <a:spLocks noChangeArrowheads="1"/>
          </p:cNvSpPr>
          <p:nvPr/>
        </p:nvSpPr>
        <p:spPr bwMode="auto">
          <a:xfrm>
            <a:off x="3124200" y="3200401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/>
              <a:t>Nhóm 1</a:t>
            </a:r>
            <a:endParaRPr lang="en-US" altLang="en-US"/>
          </a:p>
        </p:txBody>
      </p:sp>
      <p:sp>
        <p:nvSpPr>
          <p:cNvPr id="1048718" name="Rectangle 142"/>
          <p:cNvSpPr>
            <a:spLocks noChangeArrowheads="1"/>
          </p:cNvSpPr>
          <p:nvPr/>
        </p:nvSpPr>
        <p:spPr bwMode="auto">
          <a:xfrm>
            <a:off x="5337175" y="63642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/>
              <a:t>Nhóm 3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65647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6" name="Picture 84" descr="D:\20141209105202-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238" name="Picture 86" descr="D: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240" name="Picture 88" descr="D:\images153386_5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71844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9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097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9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097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9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42" name="Picture 90" descr="images[28]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838200"/>
            <a:ext cx="3657600" cy="2286000"/>
          </a:xfrm>
          <a:ln/>
        </p:spPr>
      </p:pic>
      <p:pic>
        <p:nvPicPr>
          <p:cNvPr id="2097244" name="Picture 92" descr="ve-mien1-29-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92164"/>
            <a:ext cx="3627438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246" name="Picture 94" descr="t72m(3)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3733801"/>
            <a:ext cx="36623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248" name="Picture 96" descr="D:\d20-152mm_APN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3026"/>
            <a:ext cx="34480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720" name="Rectangle 144"/>
          <p:cNvSpPr>
            <a:spLocks noChangeArrowheads="1"/>
          </p:cNvSpPr>
          <p:nvPr/>
        </p:nvSpPr>
        <p:spPr bwMode="auto">
          <a:xfrm>
            <a:off x="2700338" y="3140076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/>
              <a:t>Bộ binh</a:t>
            </a:r>
            <a:endParaRPr lang="en-US" altLang="en-US"/>
          </a:p>
        </p:txBody>
      </p:sp>
      <p:sp>
        <p:nvSpPr>
          <p:cNvPr id="1048722" name="Rectangle 146"/>
          <p:cNvSpPr>
            <a:spLocks noChangeArrowheads="1"/>
          </p:cNvSpPr>
          <p:nvPr/>
        </p:nvSpPr>
        <p:spPr bwMode="auto">
          <a:xfrm>
            <a:off x="7620000" y="3163888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/>
              <a:t>Đặc công</a:t>
            </a:r>
            <a:endParaRPr lang="en-US" altLang="en-US"/>
          </a:p>
        </p:txBody>
      </p:sp>
      <p:sp>
        <p:nvSpPr>
          <p:cNvPr id="1048724" name="Rectangle 148"/>
          <p:cNvSpPr>
            <a:spLocks/>
          </p:cNvSpPr>
          <p:nvPr/>
        </p:nvSpPr>
        <p:spPr bwMode="auto">
          <a:xfrm>
            <a:off x="2281238" y="6169026"/>
            <a:ext cx="2895600" cy="519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/>
              <a:t>Tăng thiết giáp</a:t>
            </a:r>
            <a:endParaRPr lang="en-US" altLang="en-US"/>
          </a:p>
        </p:txBody>
      </p:sp>
      <p:sp>
        <p:nvSpPr>
          <p:cNvPr id="1048726" name="Rectangle 150"/>
          <p:cNvSpPr>
            <a:spLocks noChangeArrowheads="1"/>
          </p:cNvSpPr>
          <p:nvPr/>
        </p:nvSpPr>
        <p:spPr bwMode="auto">
          <a:xfrm>
            <a:off x="7648575" y="6169026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/>
              <a:t>Pháo binh</a:t>
            </a:r>
            <a:endParaRPr lang="en-US" altLang="en-US"/>
          </a:p>
        </p:txBody>
      </p:sp>
      <p:sp>
        <p:nvSpPr>
          <p:cNvPr id="1048728" name="Rectangle 152"/>
          <p:cNvSpPr>
            <a:spLocks noChangeArrowheads="1"/>
          </p:cNvSpPr>
          <p:nvPr/>
        </p:nvSpPr>
        <p:spPr bwMode="auto">
          <a:xfrm>
            <a:off x="3124200" y="1"/>
            <a:ext cx="5157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A50021"/>
                </a:solidFill>
              </a:rPr>
              <a:t>Các binh chủng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2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0" name="Picture 98" descr="su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72" y="738384"/>
            <a:ext cx="4256421" cy="521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730" name="Rectangle 154"/>
          <p:cNvSpPr>
            <a:spLocks noChangeArrowheads="1"/>
          </p:cNvSpPr>
          <p:nvPr/>
        </p:nvSpPr>
        <p:spPr bwMode="auto">
          <a:xfrm>
            <a:off x="3106272" y="3341035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HẢI QUÂN</a:t>
            </a:r>
            <a:endParaRPr lang="en-US" altLang="en-US"/>
          </a:p>
        </p:txBody>
      </p:sp>
      <p:pic>
        <p:nvPicPr>
          <p:cNvPr id="2097252" name="Picture 100" descr="anh-BDBP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72" y="3830358"/>
            <a:ext cx="4256421" cy="52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732" name="Rectangle 156"/>
          <p:cNvSpPr>
            <a:spLocks noChangeArrowheads="1"/>
          </p:cNvSpPr>
          <p:nvPr/>
        </p:nvSpPr>
        <p:spPr bwMode="auto">
          <a:xfrm>
            <a:off x="7721600" y="6450014"/>
            <a:ext cx="190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224B50"/>
                </a:solidFill>
              </a:rPr>
              <a:t>BIÊN PHÒNG</a:t>
            </a:r>
            <a:endParaRPr lang="en-US" altLang="en-US"/>
          </a:p>
        </p:txBody>
      </p:sp>
      <p:sp>
        <p:nvSpPr>
          <p:cNvPr id="1048734" name="Rectangle 158"/>
          <p:cNvSpPr>
            <a:spLocks noChangeArrowheads="1"/>
          </p:cNvSpPr>
          <p:nvPr/>
        </p:nvSpPr>
        <p:spPr bwMode="auto">
          <a:xfrm>
            <a:off x="7543800" y="3421717"/>
            <a:ext cx="198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808080"/>
                </a:solidFill>
              </a:rPr>
              <a:t> </a:t>
            </a:r>
            <a:r>
              <a:rPr lang="en-US" altLang="en-US" b="1" dirty="0">
                <a:solidFill>
                  <a:srgbClr val="224B50"/>
                </a:solidFill>
              </a:rPr>
              <a:t>KHÔNG QUÂN</a:t>
            </a:r>
            <a:endParaRPr lang="en-US" altLang="en-US" dirty="0"/>
          </a:p>
        </p:txBody>
      </p:sp>
      <p:sp>
        <p:nvSpPr>
          <p:cNvPr id="1048736" name="Rectangle 160"/>
          <p:cNvSpPr>
            <a:spLocks noChangeArrowheads="1"/>
          </p:cNvSpPr>
          <p:nvPr/>
        </p:nvSpPr>
        <p:spPr bwMode="auto">
          <a:xfrm>
            <a:off x="3265488" y="6481764"/>
            <a:ext cx="1752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224B50"/>
                </a:solidFill>
              </a:rPr>
              <a:t>LỤC QUÂN</a:t>
            </a:r>
            <a:endParaRPr lang="en-US" altLang="en-US"/>
          </a:p>
        </p:txBody>
      </p:sp>
      <p:sp>
        <p:nvSpPr>
          <p:cNvPr id="1048738" name="Rectangle 162"/>
          <p:cNvSpPr>
            <a:spLocks noChangeArrowheads="1"/>
          </p:cNvSpPr>
          <p:nvPr/>
        </p:nvSpPr>
        <p:spPr bwMode="auto">
          <a:xfrm>
            <a:off x="2484439" y="108745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zh-CN" altLang="en-US" sz="28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Trang thiết bị các quân chủng</a:t>
            </a:r>
            <a:endParaRPr lang="en-US" altLang="en-US" dirty="0"/>
          </a:p>
        </p:txBody>
      </p:sp>
      <p:pic>
        <p:nvPicPr>
          <p:cNvPr id="2097254" name="Picture 102" descr="hq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18" y="774464"/>
            <a:ext cx="4209921" cy="499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256" name="Picture 104" descr="Linhandgu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904" y="3782859"/>
            <a:ext cx="4246435" cy="536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0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-925"/>
          <p:cNvGrpSpPr>
            <a:grpSpLocks/>
          </p:cNvGrpSpPr>
          <p:nvPr/>
        </p:nvGrpSpPr>
        <p:grpSpPr bwMode="auto">
          <a:xfrm>
            <a:off x="1524000" y="90488"/>
            <a:ext cx="9144000" cy="6858000"/>
            <a:chOff x="0" y="0"/>
            <a:chExt cx="5760" cy="4320"/>
          </a:xfrm>
        </p:grpSpPr>
        <p:pic>
          <p:nvPicPr>
            <p:cNvPr id="2097258" name="Picture 106" descr="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6"/>
              <a:ext cx="5664" cy="174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7260" name="Picture 108" descr="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144" cy="417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7262" name="Picture 110" descr="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" y="144"/>
              <a:ext cx="163" cy="417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7264" name="Picture 112" descr="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53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48740" name="Line 164"/>
          <p:cNvSpPr>
            <a:spLocks noChangeShapeType="1"/>
          </p:cNvSpPr>
          <p:nvPr/>
        </p:nvSpPr>
        <p:spPr bwMode="auto">
          <a:xfrm>
            <a:off x="3429000" y="31242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2097266" name="Picture 114" descr="D:\thaodien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877888"/>
            <a:ext cx="3687762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268" name="Picture 116" descr="D:\alotin.vn_1404284766_c2f47d0fa91cb60090c112363654c08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749300"/>
            <a:ext cx="35306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270" name="Picture 118" descr="D:\1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3730626"/>
            <a:ext cx="3687762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272" name="Picture 120" descr="D:\FUE6EG_truongsa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1" y="3730626"/>
            <a:ext cx="3560763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742" name="Rectangle 166"/>
          <p:cNvSpPr>
            <a:spLocks noChangeArrowheads="1"/>
          </p:cNvSpPr>
          <p:nvPr/>
        </p:nvSpPr>
        <p:spPr bwMode="auto">
          <a:xfrm>
            <a:off x="2825750" y="3289301"/>
            <a:ext cx="2051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224B50"/>
                </a:solidFill>
              </a:rPr>
              <a:t>Diễu hành</a:t>
            </a:r>
            <a:endParaRPr lang="en-US" altLang="en-US"/>
          </a:p>
        </p:txBody>
      </p:sp>
      <p:sp>
        <p:nvSpPr>
          <p:cNvPr id="1048744" name="Rectangle 168"/>
          <p:cNvSpPr>
            <a:spLocks noChangeArrowheads="1"/>
          </p:cNvSpPr>
          <p:nvPr/>
        </p:nvSpPr>
        <p:spPr bwMode="auto">
          <a:xfrm>
            <a:off x="7391401" y="3289301"/>
            <a:ext cx="1954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224B50"/>
                </a:solidFill>
              </a:rPr>
              <a:t>Giúp dân</a:t>
            </a:r>
            <a:endParaRPr lang="en-US" altLang="en-US"/>
          </a:p>
        </p:txBody>
      </p:sp>
      <p:sp>
        <p:nvSpPr>
          <p:cNvPr id="1048746" name="Rectangle 170"/>
          <p:cNvSpPr>
            <a:spLocks noChangeArrowheads="1"/>
          </p:cNvSpPr>
          <p:nvPr/>
        </p:nvSpPr>
        <p:spPr bwMode="auto">
          <a:xfrm>
            <a:off x="2895600" y="6154738"/>
            <a:ext cx="160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224B50"/>
                </a:solidFill>
              </a:rPr>
              <a:t>Tập luyện</a:t>
            </a:r>
            <a:endParaRPr lang="en-US" altLang="en-US"/>
          </a:p>
        </p:txBody>
      </p:sp>
      <p:sp>
        <p:nvSpPr>
          <p:cNvPr id="1048748" name="Rectangle 172"/>
          <p:cNvSpPr>
            <a:spLocks noChangeArrowheads="1"/>
          </p:cNvSpPr>
          <p:nvPr/>
        </p:nvSpPr>
        <p:spPr bwMode="auto">
          <a:xfrm>
            <a:off x="6705600" y="6188076"/>
            <a:ext cx="327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224B50"/>
                </a:solidFill>
              </a:rPr>
              <a:t>Bộ đội với thiếu nhi</a:t>
            </a:r>
            <a:endParaRPr lang="en-US" altLang="en-US"/>
          </a:p>
        </p:txBody>
      </p:sp>
      <p:sp>
        <p:nvSpPr>
          <p:cNvPr id="1048750" name="Rectangle 174"/>
          <p:cNvSpPr>
            <a:spLocks noChangeArrowheads="1"/>
          </p:cNvSpPr>
          <p:nvPr/>
        </p:nvSpPr>
        <p:spPr bwMode="auto">
          <a:xfrm>
            <a:off x="2286001" y="381001"/>
            <a:ext cx="4697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Hoạt động hằng ngày của bộ đội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1330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74" name="Picture 12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242888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" name="Group -921"/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2097276" name="Picture 124" descr="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46"/>
              <a:ext cx="5664" cy="174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7278" name="Picture 126" descr="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"/>
              <a:ext cx="144" cy="417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7280" name="Picture 128" descr="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7" y="144"/>
              <a:ext cx="163" cy="417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7282" name="Picture 130" descr="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53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97284" name="Picture 132" descr="D:\6dfc775749d7b43149648dd29a8656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26670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286" name="Picture 134" descr="D:\a282c22d4d169090a9879603a0bb9a0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990600"/>
            <a:ext cx="26670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7288" name="Picture 136" descr="D:\Sohaanhchubodoi6-311a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9" y="990601"/>
            <a:ext cx="27574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752" name="Rectangle 176"/>
          <p:cNvSpPr>
            <a:spLocks noChangeArrowheads="1"/>
          </p:cNvSpPr>
          <p:nvPr/>
        </p:nvSpPr>
        <p:spPr bwMode="auto">
          <a:xfrm>
            <a:off x="2362200" y="304801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H</a:t>
            </a:r>
            <a:r>
              <a:rPr lang="en-US" altLang="en-US" sz="2400" b="1">
                <a:solidFill>
                  <a:srgbClr val="FF0000"/>
                </a:solidFill>
              </a:rPr>
              <a:t>ình thức, chất liệu, nội dung thể hiện</a:t>
            </a:r>
            <a:endParaRPr lang="en-US" altLang="en-US"/>
          </a:p>
        </p:txBody>
      </p:sp>
      <p:sp>
        <p:nvSpPr>
          <p:cNvPr id="1048754" name="Rectangle 178"/>
          <p:cNvSpPr>
            <a:spLocks noChangeArrowheads="1"/>
          </p:cNvSpPr>
          <p:nvPr/>
        </p:nvSpPr>
        <p:spPr bwMode="auto">
          <a:xfrm>
            <a:off x="2019300" y="3733800"/>
            <a:ext cx="8001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en-US" sz="2800" b="1">
                <a:solidFill>
                  <a:srgbClr val="000099"/>
                </a:solidFill>
              </a:rPr>
              <a:t>Em thấy có những hình ảnh gì trong bức tranh? Hình ảnh nào là hình ảnh chính, hình ảnh nào là hình ảnh phụ?</a:t>
            </a:r>
            <a:endParaRPr lang="en-US" altLang="en-US"/>
          </a:p>
          <a:p>
            <a:pPr eaLnBrk="1" hangingPunct="1">
              <a:buFontTx/>
              <a:buChar char="-"/>
            </a:pPr>
            <a:r>
              <a:rPr lang="en-US" altLang="en-US" sz="2800" b="1">
                <a:solidFill>
                  <a:srgbClr val="000099"/>
                </a:solidFill>
              </a:rPr>
              <a:t>Bức tranh của nhóm em thể hiện nội dung gì?</a:t>
            </a:r>
            <a:endParaRPr lang="en-US" altLang="en-US"/>
          </a:p>
          <a:p>
            <a:pPr eaLnBrk="1" hangingPunct="1">
              <a:buFontTx/>
              <a:buChar char="-"/>
            </a:pPr>
            <a:r>
              <a:rPr lang="en-US" altLang="en-US" sz="2800" b="1">
                <a:solidFill>
                  <a:srgbClr val="000099"/>
                </a:solidFill>
              </a:rPr>
              <a:t>Chất liệu, màu sắc trong bức tranh được thể hiện như thế nào?</a:t>
            </a:r>
            <a:endParaRPr lang="en-US" altLang="en-US"/>
          </a:p>
        </p:txBody>
      </p:sp>
      <p:sp>
        <p:nvSpPr>
          <p:cNvPr id="1048756" name="Rectangle 180"/>
          <p:cNvSpPr>
            <a:spLocks noChangeArrowheads="1"/>
          </p:cNvSpPr>
          <p:nvPr/>
        </p:nvSpPr>
        <p:spPr bwMode="auto">
          <a:xfrm>
            <a:off x="2529178" y="3108326"/>
            <a:ext cx="1220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/>
              <a:t>Nhóm 1</a:t>
            </a:r>
            <a:endParaRPr lang="en-US" altLang="en-US"/>
          </a:p>
        </p:txBody>
      </p:sp>
      <p:sp>
        <p:nvSpPr>
          <p:cNvPr id="1048758" name="Rectangle 182"/>
          <p:cNvSpPr>
            <a:spLocks noChangeArrowheads="1"/>
          </p:cNvSpPr>
          <p:nvPr/>
        </p:nvSpPr>
        <p:spPr bwMode="auto">
          <a:xfrm>
            <a:off x="5500978" y="3143251"/>
            <a:ext cx="1220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/>
              <a:t>Nhóm 2</a:t>
            </a:r>
            <a:endParaRPr lang="en-US" altLang="en-US"/>
          </a:p>
        </p:txBody>
      </p:sp>
      <p:sp>
        <p:nvSpPr>
          <p:cNvPr id="1048760" name="Rectangle 184"/>
          <p:cNvSpPr>
            <a:spLocks noChangeArrowheads="1"/>
          </p:cNvSpPr>
          <p:nvPr/>
        </p:nvSpPr>
        <p:spPr bwMode="auto">
          <a:xfrm>
            <a:off x="8239416" y="3173414"/>
            <a:ext cx="12202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/>
              <a:t>Nhóm 3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35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7,1398360763,D:\A- BO ĐOI 6\BAI 13 - BO DOI\MEDIA.PPCX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379</Words>
  <Application>Microsoft Office PowerPoint</Application>
  <PresentationFormat>Widescreen</PresentationFormat>
  <Paragraphs>52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5</cp:revision>
  <dcterms:created xsi:type="dcterms:W3CDTF">2018-12-18T01:18:33Z</dcterms:created>
  <dcterms:modified xsi:type="dcterms:W3CDTF">2023-04-03T14:35:09Z</dcterms:modified>
</cp:coreProperties>
</file>