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0"/>
  </p:notesMasterIdLst>
  <p:sldIdLst>
    <p:sldId id="282" r:id="rId2"/>
    <p:sldId id="280" r:id="rId3"/>
    <p:sldId id="257" r:id="rId4"/>
    <p:sldId id="259" r:id="rId5"/>
    <p:sldId id="262" r:id="rId6"/>
    <p:sldId id="263" r:id="rId7"/>
    <p:sldId id="267" r:id="rId8"/>
    <p:sldId id="276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72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ĐẶNG THỊ KIM DUNG" initials="ĐTKD" lastIdx="1" clrIdx="0">
    <p:extLst>
      <p:ext uri="{19B8F6BF-5375-455C-9EA6-DF929625EA0E}">
        <p15:presenceInfo xmlns:p15="http://schemas.microsoft.com/office/powerpoint/2012/main" userId="S::3001598952@haiphong.itrithuc.vn::d91c5fb3-ce19-4753-ad2e-4d8172d5214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 autoAdjust="0"/>
    <p:restoredTop sz="94673" autoAdjust="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4272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1303D18-3233-48D7-9D8A-F5A1C9383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3380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80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7C35-7547-4CC1-9051-5524146F0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DAD08-F7E0-4F88-83B7-25623F22CF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5E0EE-861D-4408-9C02-5B0913B17E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2DBAD-72D5-4FA8-B5A5-A645726F83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61D9F-73B7-4857-99AA-331B60B4DB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57124-2089-41AB-A408-CFEB25D8D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9A7DD-3EB3-485A-8D5D-4EFA33F84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D4CCB-C559-43A2-ABD3-226EDD5DF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6CB6C-A904-4931-B745-8A636D65B4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F7D10-C05D-4981-B6CF-EF6BB91AF3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4CC9F-D89E-438B-90BF-5ABDB5939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79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82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3278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278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85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8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8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0BED7A7-5114-417D-BD3E-04435791F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49183-7609-470F-AC99-6FE22EDB6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Kiểm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cũ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796F0-B27E-40E0-BF87-F3F1976F8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Đặt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rồi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4603F26-34D8-4472-B5E5-73C75C263A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810000"/>
            <a:ext cx="2438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kern="0" dirty="0">
                <a:latin typeface="Arial"/>
              </a:rPr>
              <a:t>     1268</a:t>
            </a:r>
          </a:p>
          <a:p>
            <a:pPr marL="0" indent="0" eaLnBrk="1" hangingPunct="1">
              <a:buNone/>
              <a:defRPr/>
            </a:pPr>
            <a:r>
              <a:rPr lang="en-US" kern="0" dirty="0">
                <a:latin typeface="Arial"/>
              </a:rPr>
              <a:t>  +   456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CC26D21F-AB81-4744-81EA-9873C841D7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810000"/>
            <a:ext cx="2438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kern="0" dirty="0">
                <a:latin typeface="Arial"/>
              </a:rPr>
              <a:t>      1456</a:t>
            </a:r>
          </a:p>
          <a:p>
            <a:pPr marL="0" indent="0" eaLnBrk="1" hangingPunct="1">
              <a:buNone/>
              <a:defRPr/>
            </a:pPr>
            <a:r>
              <a:rPr lang="en-US" kern="0" dirty="0">
                <a:latin typeface="Arial"/>
              </a:rPr>
              <a:t>   +     87</a:t>
            </a:r>
          </a:p>
          <a:p>
            <a:pPr marL="0" indent="0" eaLnBrk="1" hangingPunct="1">
              <a:buNone/>
              <a:defRPr/>
            </a:pPr>
            <a:r>
              <a:rPr lang="en-US" kern="0" dirty="0">
                <a:latin typeface="Arial"/>
              </a:rPr>
              <a:t>  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6531C17-5DE1-47A5-8A4C-CA32C930AEA2}"/>
              </a:ext>
            </a:extLst>
          </p:cNvPr>
          <p:cNvCxnSpPr/>
          <p:nvPr/>
        </p:nvCxnSpPr>
        <p:spPr bwMode="auto">
          <a:xfrm>
            <a:off x="2514600" y="5029200"/>
            <a:ext cx="1143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DD4CE0E-94E7-4CFA-9BE0-5D3C6F997FF2}"/>
              </a:ext>
            </a:extLst>
          </p:cNvPr>
          <p:cNvCxnSpPr/>
          <p:nvPr/>
        </p:nvCxnSpPr>
        <p:spPr bwMode="auto">
          <a:xfrm>
            <a:off x="6172200" y="5029200"/>
            <a:ext cx="990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Rectangle 13">
            <a:extLst>
              <a:ext uri="{FF2B5EF4-FFF2-40B4-BE49-F238E27FC236}">
                <a16:creationId xmlns:a16="http://schemas.microsoft.com/office/drawing/2014/main" id="{DCAF11A3-3E3D-4222-AF24-047ACF9B1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0969" y="5105400"/>
            <a:ext cx="2438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3200" dirty="0">
                <a:latin typeface="Arial" pitchFamily="34" charset="0"/>
              </a:rPr>
              <a:t> 1543</a:t>
            </a:r>
          </a:p>
          <a:p>
            <a:pPr>
              <a:spcBef>
                <a:spcPct val="20000"/>
              </a:spcBef>
            </a:pPr>
            <a:r>
              <a:rPr kumimoji="1" lang="en-US" sz="3200" dirty="0">
                <a:latin typeface="Arial" pitchFamily="34" charset="0"/>
              </a:rPr>
              <a:t>  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251F271-2230-4CE8-AD78-17BBDD9BA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0784" y="5105400"/>
            <a:ext cx="2438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3200" dirty="0">
                <a:latin typeface="Arial" pitchFamily="34" charset="0"/>
              </a:rPr>
              <a:t>     1724</a:t>
            </a:r>
          </a:p>
          <a:p>
            <a:pPr>
              <a:spcBef>
                <a:spcPct val="20000"/>
              </a:spcBef>
            </a:pPr>
            <a:r>
              <a:rPr kumimoji="1" lang="en-US" sz="3200" dirty="0">
                <a:latin typeface="Arial" pitchFamily="34" charset="0"/>
              </a:rPr>
              <a:t>   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698DC077-1062-4456-AC39-1F69DD991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819400"/>
            <a:ext cx="3657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kern="0" dirty="0">
                <a:latin typeface="Arial"/>
              </a:rPr>
              <a:t>      1268 + 456 =</a:t>
            </a:r>
          </a:p>
          <a:p>
            <a:pPr marL="0" indent="0" eaLnBrk="1" hangingPunct="1">
              <a:buNone/>
              <a:defRPr/>
            </a:pPr>
            <a:r>
              <a:rPr lang="en-US" kern="0" dirty="0">
                <a:latin typeface="Arial"/>
              </a:rPr>
              <a:t>  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3DCE2BAE-359D-4239-8478-E9A43FDE1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803525"/>
            <a:ext cx="3400231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kern="0" dirty="0">
                <a:latin typeface="Arial"/>
              </a:rPr>
              <a:t>      1456 + 87 =</a:t>
            </a:r>
          </a:p>
          <a:p>
            <a:pPr marL="0" indent="0" eaLnBrk="1" hangingPunct="1">
              <a:buNone/>
              <a:defRPr/>
            </a:pPr>
            <a:r>
              <a:rPr lang="en-US" kern="0" dirty="0">
                <a:latin typeface="Arial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509197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13" grpId="0"/>
      <p:bldP spid="14" grpId="0"/>
      <p:bldP spid="11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573B3-CE5C-4C97-BADE-57BF0BA90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MÔN TOÁN LỚP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DD5A5-6F76-4B7A-9FFC-E2AF7E8DD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TIẾT 48: CỘNG HAI SỐ THẬP PHÂN</a:t>
            </a:r>
          </a:p>
        </p:txBody>
      </p:sp>
    </p:spTree>
    <p:extLst>
      <p:ext uri="{BB962C8B-B14F-4D97-AF65-F5344CB8AC3E}">
        <p14:creationId xmlns:p14="http://schemas.microsoft.com/office/powerpoint/2010/main" val="316124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0200" y="2108200"/>
            <a:ext cx="8432800" cy="8636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0" dirty="0" err="1">
                <a:latin typeface="Arial"/>
              </a:rPr>
              <a:t>Ví</a:t>
            </a:r>
            <a:r>
              <a:rPr lang="en-US" sz="3200" b="0" dirty="0">
                <a:latin typeface="Arial"/>
              </a:rPr>
              <a:t> </a:t>
            </a:r>
            <a:r>
              <a:rPr lang="en-US" sz="3200" b="0" dirty="0" err="1">
                <a:latin typeface="Arial"/>
              </a:rPr>
              <a:t>dụ</a:t>
            </a:r>
            <a:r>
              <a:rPr lang="en-US" sz="3200" b="0" dirty="0">
                <a:latin typeface="Arial"/>
              </a:rPr>
              <a:t> 1: </a:t>
            </a:r>
            <a:r>
              <a:rPr lang="en-US" sz="3200" b="0" dirty="0" err="1">
                <a:latin typeface="Arial"/>
              </a:rPr>
              <a:t>Đường</a:t>
            </a:r>
            <a:r>
              <a:rPr lang="en-US" sz="3200" b="0" dirty="0">
                <a:latin typeface="Arial"/>
              </a:rPr>
              <a:t> </a:t>
            </a:r>
            <a:r>
              <a:rPr lang="en-US" sz="3200" b="0" dirty="0" err="1">
                <a:latin typeface="Arial"/>
              </a:rPr>
              <a:t>gấp</a:t>
            </a:r>
            <a:r>
              <a:rPr lang="en-US" sz="3200" b="0" dirty="0">
                <a:latin typeface="Arial"/>
              </a:rPr>
              <a:t> </a:t>
            </a:r>
            <a:r>
              <a:rPr lang="en-US" sz="3200" b="0" dirty="0" err="1">
                <a:latin typeface="Arial"/>
              </a:rPr>
              <a:t>khúc</a:t>
            </a:r>
            <a:r>
              <a:rPr lang="en-US" sz="3200" b="0" dirty="0">
                <a:latin typeface="Arial"/>
              </a:rPr>
              <a:t> ABC </a:t>
            </a:r>
            <a:r>
              <a:rPr lang="en-US" sz="3200" b="0" dirty="0" err="1">
                <a:latin typeface="Arial"/>
              </a:rPr>
              <a:t>có</a:t>
            </a:r>
            <a:r>
              <a:rPr lang="en-US" sz="3200" b="0" dirty="0">
                <a:latin typeface="Arial"/>
              </a:rPr>
              <a:t> </a:t>
            </a:r>
            <a:r>
              <a:rPr lang="en-US" sz="3200" b="0" dirty="0" err="1">
                <a:latin typeface="Arial"/>
              </a:rPr>
              <a:t>đoạn</a:t>
            </a:r>
            <a:r>
              <a:rPr lang="en-US" sz="3200" b="0" dirty="0">
                <a:latin typeface="Arial"/>
              </a:rPr>
              <a:t> </a:t>
            </a:r>
            <a:r>
              <a:rPr lang="en-US" sz="3200" b="0" dirty="0" err="1">
                <a:latin typeface="Arial"/>
              </a:rPr>
              <a:t>thẳng</a:t>
            </a:r>
            <a:r>
              <a:rPr lang="en-US" sz="3200" b="0" dirty="0">
                <a:latin typeface="Arial"/>
              </a:rPr>
              <a:t> AB </a:t>
            </a:r>
            <a:r>
              <a:rPr lang="en-US" sz="3200" b="0" dirty="0" err="1">
                <a:latin typeface="Arial"/>
              </a:rPr>
              <a:t>dài</a:t>
            </a:r>
            <a:r>
              <a:rPr lang="en-US" sz="3200" b="0" dirty="0">
                <a:latin typeface="Arial"/>
              </a:rPr>
              <a:t> 1,84m </a:t>
            </a:r>
            <a:r>
              <a:rPr lang="en-US" sz="3200" b="0" dirty="0" err="1">
                <a:latin typeface="Arial"/>
              </a:rPr>
              <a:t>và</a:t>
            </a:r>
            <a:r>
              <a:rPr lang="en-US" sz="3200" b="0" dirty="0">
                <a:latin typeface="Arial"/>
              </a:rPr>
              <a:t> </a:t>
            </a:r>
            <a:r>
              <a:rPr lang="en-US" sz="3200" b="0" dirty="0" err="1">
                <a:latin typeface="Arial"/>
              </a:rPr>
              <a:t>đoạn</a:t>
            </a:r>
            <a:r>
              <a:rPr lang="en-US" sz="3200" b="0" dirty="0">
                <a:latin typeface="Arial"/>
              </a:rPr>
              <a:t> </a:t>
            </a:r>
            <a:r>
              <a:rPr lang="en-US" sz="3200" b="0" dirty="0" err="1">
                <a:latin typeface="Arial"/>
              </a:rPr>
              <a:t>thẳng</a:t>
            </a:r>
            <a:r>
              <a:rPr lang="en-US" sz="3200" b="0" dirty="0">
                <a:latin typeface="Arial"/>
              </a:rPr>
              <a:t> BC </a:t>
            </a:r>
            <a:r>
              <a:rPr lang="en-US" sz="3200" b="0" dirty="0" err="1">
                <a:latin typeface="Arial"/>
              </a:rPr>
              <a:t>dài</a:t>
            </a:r>
            <a:r>
              <a:rPr lang="en-US" sz="3200" b="0" dirty="0">
                <a:latin typeface="Arial"/>
              </a:rPr>
              <a:t> 2,45m. </a:t>
            </a:r>
            <a:r>
              <a:rPr lang="en-US" sz="3200" b="0" dirty="0" err="1">
                <a:latin typeface="Arial"/>
              </a:rPr>
              <a:t>Hỏi</a:t>
            </a:r>
            <a:r>
              <a:rPr lang="en-US" sz="3200" b="0" dirty="0">
                <a:latin typeface="Arial"/>
              </a:rPr>
              <a:t> </a:t>
            </a:r>
            <a:r>
              <a:rPr lang="en-US" sz="3200" b="0" dirty="0" err="1">
                <a:latin typeface="Arial"/>
              </a:rPr>
              <a:t>đường</a:t>
            </a:r>
            <a:r>
              <a:rPr lang="en-US" sz="3200" b="0" dirty="0">
                <a:latin typeface="Arial"/>
              </a:rPr>
              <a:t> </a:t>
            </a:r>
            <a:r>
              <a:rPr lang="en-US" sz="3200" b="0" dirty="0" err="1">
                <a:latin typeface="Arial"/>
              </a:rPr>
              <a:t>gấp</a:t>
            </a:r>
            <a:r>
              <a:rPr lang="en-US" sz="3200" b="0" dirty="0">
                <a:latin typeface="Arial"/>
              </a:rPr>
              <a:t> </a:t>
            </a:r>
            <a:r>
              <a:rPr lang="en-US" sz="3200" b="0" dirty="0" err="1">
                <a:latin typeface="Arial"/>
              </a:rPr>
              <a:t>khúc</a:t>
            </a:r>
            <a:r>
              <a:rPr lang="en-US" sz="3200" b="0" dirty="0">
                <a:latin typeface="Arial"/>
              </a:rPr>
              <a:t> </a:t>
            </a:r>
            <a:r>
              <a:rPr lang="en-US" sz="3200" b="0" dirty="0" err="1">
                <a:latin typeface="Arial"/>
              </a:rPr>
              <a:t>đó</a:t>
            </a:r>
            <a:r>
              <a:rPr lang="en-US" sz="3200" b="0" dirty="0">
                <a:latin typeface="Arial"/>
              </a:rPr>
              <a:t> </a:t>
            </a:r>
            <a:r>
              <a:rPr lang="en-US" sz="3200" b="0" dirty="0" err="1">
                <a:latin typeface="Arial"/>
              </a:rPr>
              <a:t>dài</a:t>
            </a:r>
            <a:r>
              <a:rPr lang="en-US" sz="3200" b="0" dirty="0">
                <a:latin typeface="Arial"/>
              </a:rPr>
              <a:t> bao </a:t>
            </a:r>
            <a:r>
              <a:rPr lang="en-US" sz="3200" b="0" dirty="0" err="1">
                <a:latin typeface="Arial"/>
              </a:rPr>
              <a:t>nhiêu</a:t>
            </a:r>
            <a:r>
              <a:rPr lang="en-US" sz="3200" b="0" dirty="0">
                <a:latin typeface="Arial"/>
              </a:rPr>
              <a:t> </a:t>
            </a:r>
            <a:r>
              <a:rPr lang="en-US" sz="3200" b="0" dirty="0" err="1">
                <a:latin typeface="Arial"/>
              </a:rPr>
              <a:t>mét</a:t>
            </a:r>
            <a:r>
              <a:rPr lang="en-US" sz="3200" b="0" dirty="0">
                <a:latin typeface="Arial"/>
              </a:rPr>
              <a:t>?</a:t>
            </a:r>
          </a:p>
        </p:txBody>
      </p:sp>
      <p:grpSp>
        <p:nvGrpSpPr>
          <p:cNvPr id="4106" name="Group 33"/>
          <p:cNvGrpSpPr>
            <a:grpSpLocks/>
          </p:cNvGrpSpPr>
          <p:nvPr/>
        </p:nvGrpSpPr>
        <p:grpSpPr bwMode="auto">
          <a:xfrm>
            <a:off x="1295400" y="3276600"/>
            <a:ext cx="5715000" cy="1905000"/>
            <a:chOff x="1584" y="256"/>
            <a:chExt cx="3600" cy="1200"/>
          </a:xfrm>
        </p:grpSpPr>
        <p:sp>
          <p:nvSpPr>
            <p:cNvPr id="4107" name="Line 13"/>
            <p:cNvSpPr>
              <a:spLocks noChangeShapeType="1"/>
            </p:cNvSpPr>
            <p:nvPr/>
          </p:nvSpPr>
          <p:spPr bwMode="auto">
            <a:xfrm rot="20739963" flipV="1">
              <a:off x="3088" y="783"/>
              <a:ext cx="1991" cy="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Rectangle 16"/>
            <p:cNvSpPr>
              <a:spLocks noChangeArrowheads="1"/>
            </p:cNvSpPr>
            <p:nvPr/>
          </p:nvSpPr>
          <p:spPr bwMode="auto">
            <a:xfrm>
              <a:off x="1584" y="1104"/>
              <a:ext cx="336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 eaLnBrk="1" hangingPunct="1">
                <a:defRPr/>
              </a:pPr>
              <a:r>
                <a:rPr lang="en-US" sz="32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/>
                </a:rPr>
                <a:t>A</a:t>
              </a:r>
            </a:p>
          </p:txBody>
        </p:sp>
        <p:sp>
          <p:nvSpPr>
            <p:cNvPr id="5137" name="Rectangle 17"/>
            <p:cNvSpPr>
              <a:spLocks noChangeArrowheads="1"/>
            </p:cNvSpPr>
            <p:nvPr/>
          </p:nvSpPr>
          <p:spPr bwMode="auto">
            <a:xfrm>
              <a:off x="3008" y="1104"/>
              <a:ext cx="336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 eaLnBrk="1" hangingPunct="1">
                <a:defRPr/>
              </a:pPr>
              <a:r>
                <a:rPr lang="en-US" sz="32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/>
                </a:rPr>
                <a:t>B</a:t>
              </a:r>
            </a:p>
          </p:txBody>
        </p:sp>
        <p:sp>
          <p:nvSpPr>
            <p:cNvPr id="5138" name="Rectangle 18"/>
            <p:cNvSpPr>
              <a:spLocks noChangeArrowheads="1"/>
            </p:cNvSpPr>
            <p:nvPr/>
          </p:nvSpPr>
          <p:spPr bwMode="auto">
            <a:xfrm>
              <a:off x="4848" y="555"/>
              <a:ext cx="336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 eaLnBrk="1" hangingPunct="1">
                <a:defRPr/>
              </a:pPr>
              <a:r>
                <a:rPr lang="en-US" sz="32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/>
                </a:rPr>
                <a:t>C</a:t>
              </a:r>
            </a:p>
          </p:txBody>
        </p:sp>
        <p:sp>
          <p:nvSpPr>
            <p:cNvPr id="5144" name="Rectangle 24"/>
            <p:cNvSpPr>
              <a:spLocks noChangeArrowheads="1"/>
            </p:cNvSpPr>
            <p:nvPr/>
          </p:nvSpPr>
          <p:spPr bwMode="auto">
            <a:xfrm>
              <a:off x="2016" y="576"/>
              <a:ext cx="129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 eaLnBrk="1" hangingPunct="1">
                <a:defRPr/>
              </a:pPr>
              <a:r>
                <a:rPr lang="en-US" sz="32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/>
                </a:rPr>
                <a:t>1,84m</a:t>
              </a:r>
              <a:endParaRPr lang="en-U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endParaRPr>
            </a:p>
          </p:txBody>
        </p:sp>
        <p:sp>
          <p:nvSpPr>
            <p:cNvPr id="5145" name="Rectangle 25"/>
            <p:cNvSpPr>
              <a:spLocks noChangeArrowheads="1"/>
            </p:cNvSpPr>
            <p:nvPr/>
          </p:nvSpPr>
          <p:spPr bwMode="auto">
            <a:xfrm rot="-1025421">
              <a:off x="3648" y="256"/>
              <a:ext cx="960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 eaLnBrk="1" hangingPunct="1">
                <a:defRPr/>
              </a:pPr>
              <a:r>
                <a:rPr lang="en-US" sz="32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/>
                </a:rPr>
                <a:t>2,45m</a:t>
              </a:r>
            </a:p>
          </p:txBody>
        </p:sp>
        <p:sp>
          <p:nvSpPr>
            <p:cNvPr id="4113" name="Line 29"/>
            <p:cNvSpPr>
              <a:spLocks noChangeShapeType="1"/>
            </p:cNvSpPr>
            <p:nvPr/>
          </p:nvSpPr>
          <p:spPr bwMode="auto">
            <a:xfrm>
              <a:off x="1763" y="1104"/>
              <a:ext cx="13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  <a:p>
              <a:endParaRPr lang="en-US" dirty="0"/>
            </a:p>
          </p:txBody>
        </p:sp>
        <p:sp>
          <p:nvSpPr>
            <p:cNvPr id="4114" name="Oval 30"/>
            <p:cNvSpPr>
              <a:spLocks noChangeArrowheads="1"/>
            </p:cNvSpPr>
            <p:nvPr/>
          </p:nvSpPr>
          <p:spPr bwMode="auto">
            <a:xfrm>
              <a:off x="1680" y="105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</a:endParaRPr>
            </a:p>
          </p:txBody>
        </p:sp>
        <p:sp>
          <p:nvSpPr>
            <p:cNvPr id="4115" name="Oval 31"/>
            <p:cNvSpPr>
              <a:spLocks noChangeArrowheads="1"/>
            </p:cNvSpPr>
            <p:nvPr/>
          </p:nvSpPr>
          <p:spPr bwMode="auto">
            <a:xfrm>
              <a:off x="4992" y="4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</a:endParaRPr>
            </a:p>
          </p:txBody>
        </p:sp>
        <p:sp>
          <p:nvSpPr>
            <p:cNvPr id="4116" name="Oval 32"/>
            <p:cNvSpPr>
              <a:spLocks noChangeArrowheads="1"/>
            </p:cNvSpPr>
            <p:nvPr/>
          </p:nvSpPr>
          <p:spPr bwMode="auto">
            <a:xfrm>
              <a:off x="3072" y="105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6962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>
                <a:latin typeface="Arial"/>
              </a:rPr>
              <a:t>Ví dụ 2</a:t>
            </a:r>
            <a:r>
              <a:rPr lang="en-US"/>
              <a:t>:   15,9 + 8,75 = 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362200"/>
            <a:ext cx="22098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latin typeface="Arial"/>
              </a:rPr>
              <a:t>  </a:t>
            </a:r>
            <a:r>
              <a:rPr lang="en-US" sz="4400">
                <a:latin typeface="Arial"/>
              </a:rPr>
              <a:t>15,9</a:t>
            </a:r>
          </a:p>
          <a:p>
            <a:pPr eaLnBrk="1" hangingPunct="1">
              <a:defRPr/>
            </a:pPr>
            <a:r>
              <a:rPr lang="en-US" sz="4400">
                <a:latin typeface="Arial"/>
              </a:rPr>
              <a:t>+ 8,75</a:t>
            </a: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304800" y="3962400"/>
            <a:ext cx="1524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-152400" y="4114800"/>
            <a:ext cx="2209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3200">
                <a:latin typeface="Arial" pitchFamily="34" charset="0"/>
              </a:rPr>
              <a:t>   </a:t>
            </a:r>
            <a:r>
              <a:rPr kumimoji="1" lang="en-US" sz="4400">
                <a:latin typeface="Arial" pitchFamily="34" charset="0"/>
              </a:rPr>
              <a:t>24,65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2362200" y="2362200"/>
            <a:ext cx="6781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6075" indent="-346075">
              <a:spcBef>
                <a:spcPct val="20000"/>
              </a:spcBef>
            </a:pPr>
            <a:r>
              <a:rPr kumimoji="1" lang="en-US" sz="3200" dirty="0">
                <a:latin typeface="Arial" pitchFamily="34" charset="0"/>
              </a:rPr>
              <a:t>  </a:t>
            </a:r>
            <a:r>
              <a:rPr kumimoji="1" lang="en-US" sz="4800" dirty="0">
                <a:latin typeface="Arial" pitchFamily="34" charset="0"/>
              </a:rPr>
              <a:t>*</a:t>
            </a:r>
            <a:r>
              <a:rPr kumimoji="1" lang="en-US" sz="4800" dirty="0" err="1">
                <a:latin typeface="Arial" pitchFamily="34" charset="0"/>
              </a:rPr>
              <a:t>Đặt</a:t>
            </a:r>
            <a:r>
              <a:rPr kumimoji="1" lang="en-US" sz="4800" dirty="0">
                <a:latin typeface="Arial" pitchFamily="34" charset="0"/>
              </a:rPr>
              <a:t> </a:t>
            </a:r>
            <a:r>
              <a:rPr kumimoji="1" lang="en-US" sz="4800" dirty="0" err="1">
                <a:latin typeface="Arial" pitchFamily="34" charset="0"/>
              </a:rPr>
              <a:t>tính</a:t>
            </a:r>
            <a:r>
              <a:rPr kumimoji="1" lang="en-US" sz="4800" dirty="0">
                <a:latin typeface="Arial" pitchFamily="34" charset="0"/>
              </a:rPr>
              <a:t>.</a:t>
            </a:r>
          </a:p>
          <a:p>
            <a:pPr marL="346075" indent="-346075">
              <a:spcBef>
                <a:spcPct val="20000"/>
              </a:spcBef>
            </a:pPr>
            <a:r>
              <a:rPr kumimoji="1" lang="en-US" sz="4800" dirty="0">
                <a:latin typeface="Arial" pitchFamily="34" charset="0"/>
              </a:rPr>
              <a:t>  *</a:t>
            </a:r>
            <a:r>
              <a:rPr kumimoji="1" lang="en-US" sz="4800" dirty="0" err="1">
                <a:latin typeface="Arial" pitchFamily="34" charset="0"/>
              </a:rPr>
              <a:t>Cộng</a:t>
            </a:r>
            <a:r>
              <a:rPr kumimoji="1" lang="en-US" sz="4800" dirty="0">
                <a:latin typeface="Arial" pitchFamily="34" charset="0"/>
              </a:rPr>
              <a:t> </a:t>
            </a:r>
            <a:r>
              <a:rPr kumimoji="1" lang="en-US" sz="4800" dirty="0" err="1">
                <a:latin typeface="Arial" pitchFamily="34" charset="0"/>
              </a:rPr>
              <a:t>nh</a:t>
            </a:r>
            <a:r>
              <a:rPr kumimoji="1" lang="vi-VN" sz="4800" dirty="0">
                <a:latin typeface="Arial" pitchFamily="34" charset="0"/>
              </a:rPr>
              <a:t>ư</a:t>
            </a:r>
            <a:r>
              <a:rPr kumimoji="1" lang="en-US" sz="4800" dirty="0">
                <a:latin typeface="Arial" pitchFamily="34" charset="0"/>
              </a:rPr>
              <a:t> </a:t>
            </a:r>
            <a:r>
              <a:rPr kumimoji="1" lang="en-US" sz="4800" dirty="0" err="1">
                <a:latin typeface="Arial" pitchFamily="34" charset="0"/>
              </a:rPr>
              <a:t>cộng</a:t>
            </a:r>
            <a:r>
              <a:rPr kumimoji="1" lang="en-US" sz="4800" dirty="0">
                <a:latin typeface="Arial" pitchFamily="34" charset="0"/>
              </a:rPr>
              <a:t> </a:t>
            </a:r>
            <a:r>
              <a:rPr kumimoji="1" lang="en-US" sz="4800" dirty="0" err="1">
                <a:latin typeface="Arial" pitchFamily="34" charset="0"/>
              </a:rPr>
              <a:t>các</a:t>
            </a:r>
            <a:r>
              <a:rPr kumimoji="1" lang="en-US" sz="4800" dirty="0">
                <a:latin typeface="Arial" pitchFamily="34" charset="0"/>
              </a:rPr>
              <a:t> </a:t>
            </a:r>
            <a:r>
              <a:rPr kumimoji="1" lang="en-US" sz="4800" dirty="0" err="1">
                <a:latin typeface="Arial" pitchFamily="34" charset="0"/>
              </a:rPr>
              <a:t>số</a:t>
            </a:r>
            <a:r>
              <a:rPr kumimoji="1" lang="en-US" sz="4800" dirty="0">
                <a:latin typeface="Arial" pitchFamily="34" charset="0"/>
              </a:rPr>
              <a:t> </a:t>
            </a:r>
            <a:r>
              <a:rPr kumimoji="1" lang="en-US" sz="4800" dirty="0" err="1">
                <a:latin typeface="Arial" pitchFamily="34" charset="0"/>
              </a:rPr>
              <a:t>tự</a:t>
            </a:r>
            <a:r>
              <a:rPr kumimoji="1" lang="en-US" sz="4800" dirty="0">
                <a:latin typeface="Arial" pitchFamily="34" charset="0"/>
              </a:rPr>
              <a:t> </a:t>
            </a:r>
            <a:r>
              <a:rPr kumimoji="1" lang="en-US" sz="4800" dirty="0" err="1">
                <a:latin typeface="Arial" pitchFamily="34" charset="0"/>
              </a:rPr>
              <a:t>nhiên</a:t>
            </a:r>
            <a:endParaRPr kumimoji="1" lang="en-US" sz="4800" dirty="0">
              <a:latin typeface="Arial" pitchFamily="34" charset="0"/>
            </a:endParaRPr>
          </a:p>
          <a:p>
            <a:pPr marL="346075" indent="-346075">
              <a:spcBef>
                <a:spcPct val="20000"/>
              </a:spcBef>
            </a:pPr>
            <a:r>
              <a:rPr kumimoji="1" lang="en-US" sz="4800" dirty="0">
                <a:latin typeface="Arial" pitchFamily="34" charset="0"/>
              </a:rPr>
              <a:t>  *</a:t>
            </a:r>
            <a:r>
              <a:rPr kumimoji="1" lang="en-US" sz="4800" dirty="0" err="1">
                <a:latin typeface="Arial" pitchFamily="34" charset="0"/>
              </a:rPr>
              <a:t>Viết</a:t>
            </a:r>
            <a:r>
              <a:rPr kumimoji="1" lang="en-US" sz="4800" dirty="0">
                <a:latin typeface="Arial" pitchFamily="34" charset="0"/>
              </a:rPr>
              <a:t> </a:t>
            </a:r>
            <a:r>
              <a:rPr kumimoji="1" lang="en-US" sz="4800" dirty="0" err="1">
                <a:latin typeface="Arial" pitchFamily="34" charset="0"/>
              </a:rPr>
              <a:t>dấu</a:t>
            </a:r>
            <a:r>
              <a:rPr kumimoji="1" lang="en-US" sz="4800" dirty="0">
                <a:latin typeface="Arial" pitchFamily="34" charset="0"/>
              </a:rPr>
              <a:t> </a:t>
            </a:r>
            <a:r>
              <a:rPr kumimoji="1" lang="en-US" sz="4800" dirty="0" err="1">
                <a:latin typeface="Arial" pitchFamily="34" charset="0"/>
              </a:rPr>
              <a:t>phẩy</a:t>
            </a:r>
            <a:r>
              <a:rPr kumimoji="1" lang="en-US" sz="4800" dirty="0">
                <a:latin typeface="Arial" pitchFamily="34" charset="0"/>
              </a:rPr>
              <a:t> </a:t>
            </a:r>
            <a:r>
              <a:rPr kumimoji="1" lang="en-US" sz="4800" dirty="0" err="1">
                <a:latin typeface="Arial" pitchFamily="34" charset="0"/>
              </a:rPr>
              <a:t>vào</a:t>
            </a:r>
            <a:r>
              <a:rPr kumimoji="1" lang="en-US" sz="4800" dirty="0">
                <a:latin typeface="Arial" pitchFamily="34" charset="0"/>
              </a:rPr>
              <a:t> </a:t>
            </a:r>
            <a:r>
              <a:rPr kumimoji="1" lang="en-US" sz="4800" dirty="0" err="1">
                <a:latin typeface="Arial" pitchFamily="34" charset="0"/>
              </a:rPr>
              <a:t>kết</a:t>
            </a:r>
            <a:r>
              <a:rPr kumimoji="1" lang="en-US" sz="4800" dirty="0">
                <a:latin typeface="Arial" pitchFamily="34" charset="0"/>
              </a:rPr>
              <a:t> </a:t>
            </a:r>
            <a:r>
              <a:rPr kumimoji="1" lang="en-US" sz="4800" dirty="0" err="1">
                <a:latin typeface="Arial" pitchFamily="34" charset="0"/>
              </a:rPr>
              <a:t>quả</a:t>
            </a:r>
            <a:endParaRPr kumimoji="1" lang="en-US" sz="4800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build="p" autoUpdateAnimBg="0"/>
      <p:bldP spid="7175" grpId="0" animBg="1"/>
      <p:bldP spid="7176" grpId="0" autoUpdateAnimBg="0"/>
      <p:bldP spid="717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52400"/>
            <a:ext cx="35052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b="0">
                <a:latin typeface="Arial"/>
              </a:rPr>
              <a:t>Thực hành: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838200"/>
            <a:ext cx="16002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latin typeface="Arial"/>
              </a:rPr>
              <a:t>  Bài 1:                 </a:t>
            </a:r>
          </a:p>
          <a:p>
            <a:pPr eaLnBrk="1" hangingPunct="1">
              <a:defRPr/>
            </a:pPr>
            <a:r>
              <a:rPr lang="en-US">
                <a:latin typeface="Arial"/>
              </a:rPr>
              <a:t>             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1981200" y="2895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5943600" y="2895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2057400" y="5029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1143000" y="1676400"/>
            <a:ext cx="2362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a)    58,2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 +24,3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1143000" y="3810000"/>
            <a:ext cx="4038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c)       75,8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+ 249,19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1066800" y="2971800"/>
            <a:ext cx="3276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    82,5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5943600" y="2895600"/>
            <a:ext cx="144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23,44</a:t>
            </a:r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5892800" y="5181600"/>
            <a:ext cx="1828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1,863</a:t>
            </a:r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2184400" y="5181600"/>
            <a:ext cx="1828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324,99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4876800" y="1676400"/>
            <a:ext cx="3505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b)    19,36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   +4,08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4953000" y="3962400"/>
            <a:ext cx="3657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d)    0,995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+ 0,868</a:t>
            </a:r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5867400" y="5105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0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build="p" autoUpdateAnimBg="0"/>
      <p:bldP spid="10244" grpId="0" animBg="1"/>
      <p:bldP spid="10245" grpId="0" animBg="1"/>
      <p:bldP spid="10246" grpId="0" animBg="1"/>
      <p:bldP spid="10248" grpId="0" autoUpdateAnimBg="0"/>
      <p:bldP spid="10250" grpId="0" autoUpdateAnimBg="0"/>
      <p:bldP spid="10251" grpId="0" autoUpdateAnimBg="0"/>
      <p:bldP spid="10252" grpId="0" autoUpdateAnimBg="0"/>
      <p:bldP spid="10253" grpId="0" autoUpdateAnimBg="0"/>
      <p:bldP spid="10254" grpId="0" autoUpdateAnimBg="0"/>
      <p:bldP spid="10256" grpId="0" autoUpdateAnimBg="0"/>
      <p:bldP spid="10257" grpId="0" autoUpdateAnimBg="0"/>
      <p:bldP spid="1025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03200"/>
            <a:ext cx="6172200" cy="2514600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en-US" sz="4400">
                <a:latin typeface="Arial"/>
              </a:rPr>
              <a:t> Bài 2: Đặt tính rồi tính</a:t>
            </a:r>
          </a:p>
          <a:p>
            <a:pPr marL="609600" indent="-609600" eaLnBrk="1" hangingPunct="1">
              <a:buFontTx/>
              <a:buAutoNum type="alphaLcParenR"/>
              <a:defRPr/>
            </a:pPr>
            <a:r>
              <a:rPr lang="en-US" sz="4400">
                <a:latin typeface="Arial"/>
              </a:rPr>
              <a:t>7,8 + 9,6</a:t>
            </a:r>
          </a:p>
          <a:p>
            <a:pPr marL="609600" indent="-609600" eaLnBrk="1" hangingPunct="1">
              <a:buFontTx/>
              <a:buAutoNum type="alphaLcParenR"/>
              <a:defRPr/>
            </a:pPr>
            <a:r>
              <a:rPr lang="en-US" sz="4400">
                <a:latin typeface="Arial"/>
              </a:rPr>
              <a:t>34,82 + 9,75</a:t>
            </a:r>
          </a:p>
          <a:p>
            <a:pPr marL="609600" indent="-609600" eaLnBrk="1" hangingPunct="1">
              <a:buFontTx/>
              <a:buAutoNum type="alphaLcParenR"/>
              <a:defRPr/>
            </a:pPr>
            <a:r>
              <a:rPr lang="en-US" sz="4400">
                <a:latin typeface="Arial"/>
              </a:rPr>
              <a:t>57,648 + 35,37        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3708400"/>
            <a:ext cx="2667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  7,8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+ 9,6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143000" y="5461000"/>
            <a:ext cx="1905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17,4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048000" y="3683000"/>
            <a:ext cx="3505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34,82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+   9,75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3733800" y="5257800"/>
            <a:ext cx="1371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2438400" y="5486400"/>
            <a:ext cx="350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 44,57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7086600" y="52324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5181600" y="3657600"/>
            <a:ext cx="396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    57,648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+  35,37 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6934200" y="5435600"/>
            <a:ext cx="220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93,018 </a:t>
            </a: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1219200" y="5257800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P spid="11268" grpId="0" autoUpdateAnimBg="0"/>
      <p:bldP spid="11270" grpId="0" autoUpdateAnimBg="0"/>
      <p:bldP spid="11271" grpId="0" autoUpdateAnimBg="0"/>
      <p:bldP spid="11272" grpId="0" animBg="1"/>
      <p:bldP spid="11273" grpId="0" autoUpdateAnimBg="0"/>
      <p:bldP spid="11275" grpId="0" animBg="1"/>
      <p:bldP spid="11276" grpId="0" autoUpdateAnimBg="0"/>
      <p:bldP spid="11278" grpId="0" autoUpdateAnimBg="0"/>
      <p:bldP spid="1127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19400" y="609600"/>
            <a:ext cx="3200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6600" b="0" u="sng">
                <a:latin typeface="Arial"/>
              </a:rPr>
              <a:t>Bài giải:</a:t>
            </a:r>
          </a:p>
        </p:txBody>
      </p:sp>
      <p:sp>
        <p:nvSpPr>
          <p:cNvPr id="18449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828800"/>
            <a:ext cx="8153400" cy="3429000"/>
          </a:xfrm>
        </p:spPr>
        <p:txBody>
          <a:bodyPr/>
          <a:lstStyle/>
          <a:p>
            <a:pPr eaLnBrk="1" hangingPunct="1">
              <a:defRPr/>
            </a:pPr>
            <a:r>
              <a:rPr lang="en-US" sz="6600" dirty="0">
                <a:latin typeface="Arial"/>
              </a:rPr>
              <a:t>   </a:t>
            </a:r>
            <a:r>
              <a:rPr lang="en-US" sz="6600" dirty="0" err="1">
                <a:latin typeface="Arial"/>
              </a:rPr>
              <a:t>Tiến</a:t>
            </a:r>
            <a:r>
              <a:rPr lang="en-US" sz="6600" dirty="0">
                <a:latin typeface="Arial"/>
              </a:rPr>
              <a:t> </a:t>
            </a:r>
            <a:r>
              <a:rPr lang="en-US" sz="6600" dirty="0" err="1">
                <a:latin typeface="Arial"/>
              </a:rPr>
              <a:t>cân</a:t>
            </a:r>
            <a:r>
              <a:rPr lang="en-US" sz="6600" dirty="0">
                <a:latin typeface="Arial"/>
              </a:rPr>
              <a:t> </a:t>
            </a:r>
            <a:r>
              <a:rPr lang="en-US" sz="6600" dirty="0" err="1">
                <a:latin typeface="Arial"/>
              </a:rPr>
              <a:t>nặng</a:t>
            </a:r>
            <a:r>
              <a:rPr lang="en-US" sz="6600" dirty="0">
                <a:latin typeface="Arial"/>
              </a:rPr>
              <a:t> </a:t>
            </a:r>
            <a:r>
              <a:rPr lang="en-US" sz="6600" dirty="0" err="1">
                <a:latin typeface="Arial"/>
              </a:rPr>
              <a:t>là</a:t>
            </a:r>
            <a:r>
              <a:rPr lang="en-US" sz="6600" dirty="0">
                <a:latin typeface="Arial"/>
              </a:rPr>
              <a:t>:</a:t>
            </a:r>
          </a:p>
          <a:p>
            <a:pPr eaLnBrk="1" hangingPunct="1">
              <a:defRPr/>
            </a:pPr>
            <a:r>
              <a:rPr lang="en-US" sz="6600" dirty="0">
                <a:latin typeface="Arial"/>
              </a:rPr>
              <a:t>32,6 + 4,8 = 37,4(kg)</a:t>
            </a:r>
          </a:p>
          <a:p>
            <a:pPr algn="r" eaLnBrk="1" hangingPunct="1">
              <a:defRPr/>
            </a:pPr>
            <a:r>
              <a:rPr lang="en-US" sz="6600" dirty="0" err="1">
                <a:latin typeface="Arial"/>
              </a:rPr>
              <a:t>Đáp</a:t>
            </a:r>
            <a:r>
              <a:rPr lang="en-US" sz="6600" dirty="0">
                <a:latin typeface="Arial"/>
              </a:rPr>
              <a:t> </a:t>
            </a:r>
            <a:r>
              <a:rPr lang="en-US" sz="6600" dirty="0" err="1">
                <a:latin typeface="Arial"/>
              </a:rPr>
              <a:t>số</a:t>
            </a:r>
            <a:r>
              <a:rPr lang="en-US" sz="6600" dirty="0">
                <a:latin typeface="Arial"/>
              </a:rPr>
              <a:t>: 37,4 kg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4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utoUpdateAnimBg="0"/>
      <p:bldP spid="1844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28800"/>
            <a:ext cx="9296400" cy="18288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>
                <a:latin typeface="Arial"/>
              </a:rPr>
              <a:t>    </a:t>
            </a:r>
            <a:r>
              <a:rPr lang="en-US" sz="5400" dirty="0" err="1">
                <a:latin typeface="Arial"/>
              </a:rPr>
              <a:t>Chúc</a:t>
            </a:r>
            <a:r>
              <a:rPr lang="en-US" sz="5400" dirty="0">
                <a:latin typeface="Arial"/>
              </a:rPr>
              <a:t> </a:t>
            </a:r>
            <a:r>
              <a:rPr lang="en-US" sz="5400" dirty="0" err="1">
                <a:latin typeface="Arial"/>
              </a:rPr>
              <a:t>quý</a:t>
            </a:r>
            <a:r>
              <a:rPr lang="en-US" sz="5400" dirty="0">
                <a:latin typeface="Arial"/>
              </a:rPr>
              <a:t> </a:t>
            </a:r>
            <a:r>
              <a:rPr lang="en-US" sz="5400" dirty="0" err="1">
                <a:latin typeface="Arial"/>
              </a:rPr>
              <a:t>thầy</a:t>
            </a:r>
            <a:r>
              <a:rPr lang="en-US" sz="5400" dirty="0">
                <a:latin typeface="Arial"/>
              </a:rPr>
              <a:t> </a:t>
            </a:r>
            <a:r>
              <a:rPr lang="en-US" sz="5400" dirty="0" err="1">
                <a:latin typeface="Arial"/>
              </a:rPr>
              <a:t>cô</a:t>
            </a:r>
            <a:r>
              <a:rPr lang="en-US" sz="5400" dirty="0">
                <a:latin typeface="Arial"/>
              </a:rPr>
              <a:t> </a:t>
            </a:r>
            <a:r>
              <a:rPr lang="en-US" sz="5400" dirty="0" err="1">
                <a:latin typeface="Arial"/>
              </a:rPr>
              <a:t>và</a:t>
            </a:r>
            <a:r>
              <a:rPr lang="en-US" sz="5400" dirty="0">
                <a:latin typeface="Arial"/>
              </a:rPr>
              <a:t> </a:t>
            </a:r>
            <a:r>
              <a:rPr lang="en-US" sz="5400" dirty="0" err="1">
                <a:latin typeface="Arial"/>
              </a:rPr>
              <a:t>các</a:t>
            </a:r>
            <a:r>
              <a:rPr lang="en-US" sz="5400" dirty="0">
                <a:latin typeface="Arial"/>
              </a:rPr>
              <a:t> </a:t>
            </a:r>
            <a:r>
              <a:rPr lang="en-US" sz="5400" dirty="0" err="1">
                <a:latin typeface="Arial"/>
              </a:rPr>
              <a:t>em</a:t>
            </a:r>
            <a:r>
              <a:rPr lang="en-US" sz="5400" dirty="0">
                <a:latin typeface="Arial"/>
              </a:rPr>
              <a:t> </a:t>
            </a:r>
            <a:r>
              <a:rPr lang="en-US" sz="5400" dirty="0" err="1">
                <a:latin typeface="Arial"/>
              </a:rPr>
              <a:t>học</a:t>
            </a:r>
            <a:r>
              <a:rPr lang="en-US" sz="5400" dirty="0">
                <a:latin typeface="Arial"/>
              </a:rPr>
              <a:t> </a:t>
            </a:r>
            <a:r>
              <a:rPr lang="en-US" sz="5400" dirty="0" err="1">
                <a:latin typeface="Arial"/>
              </a:rPr>
              <a:t>sinh</a:t>
            </a:r>
            <a:r>
              <a:rPr lang="en-US" sz="5400" dirty="0">
                <a:latin typeface="Arial"/>
              </a:rPr>
              <a:t> </a:t>
            </a:r>
            <a:r>
              <a:rPr lang="en-US" sz="5400" dirty="0" err="1">
                <a:latin typeface="Arial"/>
              </a:rPr>
              <a:t>vui</a:t>
            </a:r>
            <a:r>
              <a:rPr lang="en-US" sz="5400" dirty="0">
                <a:latin typeface="Arial"/>
              </a:rPr>
              <a:t>, </a:t>
            </a:r>
            <a:r>
              <a:rPr lang="en-US" sz="5400" dirty="0" err="1">
                <a:latin typeface="Arial"/>
              </a:rPr>
              <a:t>khoẻ</a:t>
            </a:r>
            <a:r>
              <a:rPr lang="en-US" sz="5400" dirty="0">
                <a:latin typeface="Arial"/>
              </a:rPr>
              <a:t>, </a:t>
            </a:r>
            <a:r>
              <a:rPr lang="en-US" sz="5400" dirty="0" err="1">
                <a:latin typeface="Arial"/>
              </a:rPr>
              <a:t>hạnh</a:t>
            </a:r>
            <a:r>
              <a:rPr lang="en-US" sz="5400" dirty="0">
                <a:latin typeface="Arial"/>
              </a:rPr>
              <a:t> </a:t>
            </a:r>
            <a:r>
              <a:rPr lang="en-US" sz="5400" dirty="0" err="1">
                <a:latin typeface="Arial"/>
              </a:rPr>
              <a:t>phúc</a:t>
            </a:r>
            <a:endParaRPr lang="en-US" sz="5400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utoUpdateAnimBg="0"/>
    </p:bld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951</TotalTime>
  <Words>238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Tahoma</vt:lpstr>
      <vt:lpstr>Times New Roman</vt:lpstr>
      <vt:lpstr>Wingdings</vt:lpstr>
      <vt:lpstr>Shimmer</vt:lpstr>
      <vt:lpstr>Kiểm tra bài cũ</vt:lpstr>
      <vt:lpstr>MÔN TOÁN LỚP 5</vt:lpstr>
      <vt:lpstr>Ví dụ 1: Đường gấp khúc ABC có đoạn thẳng AB dài 1,84m và đoạn thẳng BC dài 2,45m. Hỏi đường gấp khúc đó dài bao nhiêu mét?</vt:lpstr>
      <vt:lpstr>Ví dụ 2:   15,9 + 8,75 = ?</vt:lpstr>
      <vt:lpstr>Thực hành:</vt:lpstr>
      <vt:lpstr>PowerPoint Presentation</vt:lpstr>
      <vt:lpstr>Bài giải:</vt:lpstr>
      <vt:lpstr>    Chúc quý thầy cô và các em học sinh vui, khoẻ, hạnh phúc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BAØI:NHAÂN SOÁ ÑO THÔØI GIAN TOAÙN: LÔÙP 5</dc:title>
  <dc:creator>Huong Van</dc:creator>
  <cp:lastModifiedBy>ĐẶNG THỊ KIM DUNG</cp:lastModifiedBy>
  <cp:revision>127</cp:revision>
  <dcterms:created xsi:type="dcterms:W3CDTF">2005-03-21T00:13:58Z</dcterms:created>
  <dcterms:modified xsi:type="dcterms:W3CDTF">2021-08-18T09:11:18Z</dcterms:modified>
</cp:coreProperties>
</file>