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2" r:id="rId3"/>
    <p:sldId id="283" r:id="rId4"/>
    <p:sldId id="286" r:id="rId5"/>
    <p:sldId id="291" r:id="rId6"/>
    <p:sldId id="284" r:id="rId7"/>
    <p:sldId id="289" r:id="rId8"/>
    <p:sldId id="281" r:id="rId9"/>
    <p:sldId id="288" r:id="rId10"/>
    <p:sldId id="290" r:id="rId11"/>
    <p:sldId id="287" r:id="rId12"/>
    <p:sldId id="269" r:id="rId13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670" y="1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511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371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757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6703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Phải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46B89-F200-43AA-B36B-6A2EF4B50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300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7" Type="http://schemas.openxmlformats.org/officeDocument/2006/relationships/image" Target="../media/image4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0.png"/><Relationship Id="rId5" Type="http://schemas.openxmlformats.org/officeDocument/2006/relationships/image" Target="../media/image46.png"/><Relationship Id="rId10" Type="http://schemas.openxmlformats.org/officeDocument/2006/relationships/image" Target="../media/image50.wmf"/><Relationship Id="rId4" Type="http://schemas.openxmlformats.org/officeDocument/2006/relationships/image" Target="../media/image290.png"/><Relationship Id="rId9" Type="http://schemas.openxmlformats.org/officeDocument/2006/relationships/image" Target="../media/image4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5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NAM HẢI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07958" y="4745662"/>
            <a:ext cx="14706600" cy="160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</a:t>
            </a:r>
            <a:r>
              <a:rPr lang="nl-NL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27: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BA.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NĂM. MỘT PHẦN SÁU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3" y="625029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961551" y="4457906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1201" y="-78429"/>
            <a:ext cx="5054076" cy="930735"/>
            <a:chOff x="4539228" y="172432"/>
            <a:chExt cx="496879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4968799" cy="930735"/>
              <a:chOff x="4539228" y="172432"/>
              <a:chExt cx="496879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49687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tư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1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11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2023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368771" y="1364698"/>
            <a:ext cx="911548" cy="1149902"/>
            <a:chOff x="1737519" y="1842172"/>
            <a:chExt cx="533401" cy="710528"/>
          </a:xfrm>
        </p:grpSpPr>
        <p:sp>
          <p:nvSpPr>
            <p:cNvPr id="37" name="Oval 36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5252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30905" y="1842172"/>
              <a:ext cx="340015" cy="609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693520"/>
                  </p:ext>
                </p:extLst>
              </p:nvPr>
            </p:nvGraphicFramePr>
            <p:xfrm>
              <a:off x="1279721" y="1542242"/>
              <a:ext cx="13792797" cy="2844800"/>
            </p:xfrm>
            <a:graphic>
              <a:graphicData uri="http://schemas.openxmlformats.org/drawingml/2006/table">
                <a:tbl>
                  <a:tblPr/>
                  <a:tblGrid>
                    <a:gridCol w="13792797">
                      <a:extLst>
                        <a:ext uri="{9D8B030D-6E8A-4147-A177-3AD203B41FA5}">
                          <a16:colId xmlns:a16="http://schemas.microsoft.com/office/drawing/2014/main" val="2763074564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b="1" dirty="0" err="1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Tuấn</a:t>
                          </a:r>
                          <a:r>
                            <a:rPr lang="en-US" sz="4000" b="1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000" b="1" dirty="0" err="1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đã</a:t>
                          </a:r>
                          <a:r>
                            <a:rPr lang="en-US" sz="4000" b="1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ăn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nl-NL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000" b="1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chiếc</a:t>
                          </a:r>
                          <a:r>
                            <a:rPr lang="en-US" sz="40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000" b="1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bánh</a:t>
                          </a:r>
                          <a:r>
                            <a:rPr lang="en-US" sz="40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sz="4000" b="1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Khang</a:t>
                          </a:r>
                          <a:r>
                            <a:rPr lang="en-US" sz="40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000" b="1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đã</a:t>
                          </a:r>
                          <a:r>
                            <a:rPr lang="en-US" sz="40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ăn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nl-NL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000" b="1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chiếc</a:t>
                          </a:r>
                          <a:r>
                            <a:rPr lang="en-US" sz="40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000" b="1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bánh</a:t>
                          </a:r>
                          <a:r>
                            <a:rPr lang="en-US" sz="40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, Minh </a:t>
                          </a:r>
                          <a:r>
                            <a:rPr lang="en-US" sz="4000" b="1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đã</a:t>
                          </a:r>
                          <a:r>
                            <a:rPr lang="en-US" sz="40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ăn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nl-NL" sz="40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000" b="1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chiếc</a:t>
                          </a:r>
                          <a:r>
                            <a:rPr lang="en-US" sz="40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000" b="1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bánh</a:t>
                          </a:r>
                          <a:r>
                            <a:rPr lang="en-US" sz="40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. Theo </a:t>
                          </a:r>
                          <a:r>
                            <a:rPr lang="en-US" sz="4000" b="1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em</a:t>
                          </a:r>
                          <a:r>
                            <a:rPr lang="en-US" sz="40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mỗi </a:t>
                          </a:r>
                          <a:r>
                            <a:rPr lang="en-US" sz="4000" b="1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bạn</a:t>
                          </a:r>
                          <a:r>
                            <a:rPr lang="en-US" sz="40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000" b="1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đó</a:t>
                          </a:r>
                          <a:r>
                            <a:rPr lang="en-US" sz="40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000" b="1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đã</a:t>
                          </a:r>
                          <a:r>
                            <a:rPr lang="en-US" sz="40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ăn </a:t>
                          </a:r>
                          <a:r>
                            <a:rPr lang="en-US" sz="4000" b="1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phần</a:t>
                          </a:r>
                          <a:r>
                            <a:rPr lang="en-US" sz="40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000" b="1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bánh</a:t>
                          </a:r>
                          <a:r>
                            <a:rPr lang="en-US" sz="40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000" b="1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của</a:t>
                          </a:r>
                          <a:r>
                            <a:rPr lang="en-US" sz="40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000" b="1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chiếc</a:t>
                          </a:r>
                          <a:r>
                            <a:rPr lang="en-US" sz="40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000" b="1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bánh</a:t>
                          </a:r>
                          <a:r>
                            <a:rPr lang="en-US" sz="40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000" b="1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nào</a:t>
                          </a:r>
                          <a:r>
                            <a:rPr lang="en-US" sz="40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000" b="1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sau</a:t>
                          </a:r>
                          <a:r>
                            <a:rPr lang="en-US" sz="4000" b="1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4000" b="1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đây</a:t>
                          </a:r>
                          <a:r>
                            <a:rPr lang="en-US" sz="4000" b="1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?</a:t>
                          </a:r>
                          <a:endParaRPr lang="en-US" sz="36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114300" marR="11430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249436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693520"/>
                  </p:ext>
                </p:extLst>
              </p:nvPr>
            </p:nvGraphicFramePr>
            <p:xfrm>
              <a:off x="1279721" y="1542242"/>
              <a:ext cx="13792797" cy="2780983"/>
            </p:xfrm>
            <a:graphic>
              <a:graphicData uri="http://schemas.openxmlformats.org/drawingml/2006/table">
                <a:tbl>
                  <a:tblPr/>
                  <a:tblGrid>
                    <a:gridCol w="13792797">
                      <a:extLst>
                        <a:ext uri="{9D8B030D-6E8A-4147-A177-3AD203B41FA5}">
                          <a16:colId xmlns:a16="http://schemas.microsoft.com/office/drawing/2014/main" val="2763074564"/>
                        </a:ext>
                      </a:extLst>
                    </a:gridCol>
                  </a:tblGrid>
                  <a:tr h="27809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b="-109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494365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76261" y="4432341"/>
                <a:ext cx="7769548" cy="3293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4000" b="1" spc="-50" dirty="0" err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Tuấn</a:t>
                </a:r>
                <a:r>
                  <a:rPr lang="en-US" sz="4000" b="1" spc="-5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spc="-5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4000" b="1" spc="-5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ăn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pc="-5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 spc="-5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000" b="1" i="1" spc="-5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b="1" spc="-5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spc="-5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4000" b="1" spc="-5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spc="-5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bánh</a:t>
                </a:r>
                <a:r>
                  <a:rPr lang="en-US" sz="4000" b="1" spc="-5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Hình A</a:t>
                </a:r>
                <a:endParaRPr lang="en-US" sz="36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nl-NL" sz="40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4000" b="1" spc="-50" dirty="0" err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Khang</a:t>
                </a:r>
                <a:r>
                  <a:rPr lang="en-US" sz="4000" b="1" spc="-5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spc="-5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4000" b="1" spc="-5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ăn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pc="-5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 spc="-5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000" b="1" i="1" spc="-5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b="1" spc="-5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spc="-5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4000" b="1" spc="-5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spc="-5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bánh</a:t>
                </a:r>
                <a:r>
                  <a:rPr lang="en-US" sz="4000" b="1" spc="-5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Hình B</a:t>
                </a:r>
                <a:endParaRPr lang="en-US" sz="36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nl-NL" sz="40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4000" b="1" spc="-30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Minh </a:t>
                </a:r>
                <a:r>
                  <a:rPr lang="en-US" sz="4000" b="1" spc="-3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4000" b="1" spc="-3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ăn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pc="-3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 spc="-3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000" b="1" i="1" spc="-3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spc="-3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spc="-3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4000" b="1" spc="-3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spc="-3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bánh</a:t>
                </a:r>
                <a:r>
                  <a:rPr lang="en-US" sz="4000" b="1" spc="-3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Hình C</a:t>
                </a:r>
                <a:endParaRPr lang="en-US" sz="36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261" y="4432341"/>
                <a:ext cx="7769548" cy="3293146"/>
              </a:xfrm>
              <a:prstGeom prst="rect">
                <a:avLst/>
              </a:prstGeom>
              <a:blipFill>
                <a:blip r:embed="rId4"/>
                <a:stretch>
                  <a:fillRect l="-2745" r="-1961" b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185319" y="1051095"/>
            <a:ext cx="10210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Bài 27: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BA.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NĂM. MỘT PHẦN SÁU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uLnTx/>
              <a:uFillTx/>
              <a:latin typeface="Times New Roman" pitchFamily="18" charset="0"/>
            </a:endParaRPr>
          </a:p>
        </p:txBody>
      </p:sp>
      <p:pic>
        <p:nvPicPr>
          <p:cNvPr id="16" name="Picture 15"/>
          <p:cNvPicPr/>
          <p:nvPr/>
        </p:nvPicPr>
        <p:blipFill rotWithShape="1">
          <a:blip r:embed="rId5"/>
          <a:srcRect l="18162" t="56409" r="15919" b="14446"/>
          <a:stretch/>
        </p:blipFill>
        <p:spPr bwMode="auto">
          <a:xfrm>
            <a:off x="8880984" y="3581400"/>
            <a:ext cx="7395653" cy="2971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723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1201" y="-78429"/>
            <a:ext cx="5143844" cy="930735"/>
            <a:chOff x="4539228" y="172432"/>
            <a:chExt cx="5057054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057054" cy="930735"/>
              <a:chOff x="4539228" y="172432"/>
              <a:chExt cx="5057054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0570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tư</a:t>
                </a:r>
                <a:r>
                  <a:rPr kumimoji="0" lang="en-US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1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11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2023.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4457743" y="788722"/>
            <a:ext cx="72389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Bài 26: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 PHẦN HAI. MỘT PHẦN TƯ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98279" y="1127056"/>
            <a:ext cx="15357926" cy="1820563"/>
            <a:chOff x="1465138" y="1947447"/>
            <a:chExt cx="8136033" cy="1823456"/>
          </a:xfrm>
        </p:grpSpPr>
        <p:grpSp>
          <p:nvGrpSpPr>
            <p:cNvPr id="13" name="Group 12"/>
            <p:cNvGrpSpPr/>
            <p:nvPr/>
          </p:nvGrpSpPr>
          <p:grpSpPr>
            <a:xfrm>
              <a:off x="1465138" y="2487620"/>
              <a:ext cx="539081" cy="646331"/>
              <a:chOff x="1731838" y="2487620"/>
              <a:chExt cx="539081" cy="646331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1731838" y="2517945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841339" y="2487620"/>
                <a:ext cx="42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1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118518" y="1947447"/>
                  <a:ext cx="7482653" cy="18234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lvl="0" indent="-342900" algn="just">
                    <a:lnSpc>
                      <a:spcPct val="120000"/>
                    </a:lnSpc>
                    <a:buFont typeface="+mj-lt"/>
                    <a:buAutoNum type="alphaLcParenR"/>
                  </a:pPr>
                  <a:r>
                    <a:rPr lang="nl-NL" sz="40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Trang muốn ăn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nl-NL" sz="40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chiếc bánh, Nguyên muốn ăn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3600" b="1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chiếc</a:t>
                  </a:r>
                  <a:r>
                    <a:rPr lang="en-US" sz="36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3600" b="1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bánh</a:t>
                  </a:r>
                  <a:r>
                    <a:rPr lang="en-US" sz="36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 Em </a:t>
                  </a:r>
                  <a:r>
                    <a:rPr lang="en-US" sz="3600" b="1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hãy</a:t>
                  </a:r>
                  <a:r>
                    <a:rPr lang="en-US" sz="36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chỉ</a:t>
                  </a:r>
                  <a:r>
                    <a:rPr lang="en-US" sz="36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36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giúp</a:t>
                  </a:r>
                  <a:r>
                    <a:rPr lang="en-US" sz="36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hai </a:t>
                  </a:r>
                  <a:r>
                    <a:rPr lang="en-US" sz="3600" b="1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bạn</a:t>
                  </a:r>
                  <a:r>
                    <a:rPr lang="en-US" sz="36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3600" b="1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phần</a:t>
                  </a:r>
                  <a:r>
                    <a:rPr lang="en-US" sz="36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3600" b="1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bánh</a:t>
                  </a:r>
                  <a:r>
                    <a:rPr lang="en-US" sz="36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3600" b="1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thích</a:t>
                  </a:r>
                  <a:r>
                    <a:rPr lang="en-US" sz="36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en-US" sz="3600" b="1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hợp</a:t>
                  </a:r>
                  <a:r>
                    <a:rPr lang="en-US" sz="36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ở hình </a:t>
                  </a:r>
                  <a:r>
                    <a:rPr lang="en-US" sz="3600" b="1" dirty="0" err="1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bên</a:t>
                  </a:r>
                  <a:r>
                    <a:rPr lang="en-US" sz="36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</a:t>
                  </a:r>
                  <a:endPara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8518" y="1947447"/>
                  <a:ext cx="7482653" cy="1823456"/>
                </a:xfrm>
                <a:prstGeom prst="rect">
                  <a:avLst/>
                </a:prstGeom>
                <a:blipFill>
                  <a:blip r:embed="rId4"/>
                  <a:stretch>
                    <a:fillRect l="-1381" r="-1295" b="-83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8" name="Picture 17"/>
          <p:cNvPicPr/>
          <p:nvPr/>
        </p:nvPicPr>
        <p:blipFill rotWithShape="1">
          <a:blip r:embed="rId5"/>
          <a:srcRect l="70685" t="39631" r="16083" b="37289"/>
          <a:stretch/>
        </p:blipFill>
        <p:spPr bwMode="auto">
          <a:xfrm>
            <a:off x="12545073" y="3202337"/>
            <a:ext cx="3581400" cy="2971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491171" y="2947619"/>
                <a:ext cx="13172141" cy="55366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20000"/>
                  </a:lnSpc>
                </a:pPr>
                <a:r>
                  <a:rPr lang="nl-NL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Chiếc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bánh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được cắt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đôi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dọc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 algn="just">
                  <a:lnSpc>
                    <a:spcPct val="120000"/>
                  </a:lnSpc>
                </a:pP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38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lvl="0" algn="just">
                  <a:lnSpc>
                    <a:spcPct val="120000"/>
                  </a:lnSpc>
                </a:pP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tục</a:t>
                </a:r>
                <a:r>
                  <a:rPr lang="en-US" sz="3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 cắt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đôi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38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lvl="0" algn="just">
                  <a:lnSpc>
                    <a:spcPct val="120000"/>
                  </a:lnSpc>
                </a:pP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đượcc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tức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cái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bánh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0" algn="just">
                  <a:lnSpc>
                    <a:spcPct val="120000"/>
                  </a:lnSpc>
                </a:pP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Vậy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muốn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ăn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cái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bánh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sẽ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lvl="0" algn="just">
                  <a:lnSpc>
                    <a:spcPct val="120000"/>
                  </a:lnSpc>
                </a:pP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Vậy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muốn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ăn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cái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bánh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sẽ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lấy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8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171" y="2947619"/>
                <a:ext cx="13172141" cy="5536644"/>
              </a:xfrm>
              <a:prstGeom prst="rect">
                <a:avLst/>
              </a:prstGeom>
              <a:blipFill>
                <a:blip r:embed="rId6"/>
                <a:stretch>
                  <a:fillRect l="-1528" t="-771" b="-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13" name="Picture 2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2" name="Picture 3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1" name="Picture 2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88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8119" t="30097" r="16972" b="8737"/>
          <a:stretch/>
        </p:blipFill>
        <p:spPr bwMode="auto">
          <a:xfrm>
            <a:off x="746919" y="1066800"/>
            <a:ext cx="14325600" cy="71627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879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5858463" cy="992290"/>
            <a:chOff x="4539228" y="172432"/>
            <a:chExt cx="5759612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759612" cy="992290"/>
              <a:chOff x="4539228" y="172432"/>
              <a:chExt cx="5759612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7596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tư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1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11</a:t>
                </a:r>
                <a:r>
                  <a:rPr kumimoji="0" lang="en-US" sz="32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2023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185319" y="1051095"/>
            <a:ext cx="10210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Bài 27: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BA.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NĂM. MỘT PHẦN SÁU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uLnTx/>
              <a:uFillTx/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0905" y="1787331"/>
            <a:ext cx="114657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Hình vuông được chia làm mấy phần bằng nhau?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Hình vuông được chia làm </a:t>
            </a:r>
            <a:r>
              <a:rPr lang="nl-NL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 bằng nhau.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defRPr/>
            </a:pPr>
            <a:r>
              <a:rPr lang="nl-NL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Mấy phần được tô màu?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nl-NL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Một phần được tô </a:t>
            </a:r>
            <a:r>
              <a:rPr lang="nl-NL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màu.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575719" y="5516190"/>
                <a:ext cx="10668000" cy="33752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20000"/>
                  </a:lnSpc>
                </a:pP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Hình vuông được chia làm 3 </a:t>
                </a:r>
                <a:r>
                  <a:rPr lang="nl-NL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 bằng nhau</a:t>
                </a: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lvl="0" algn="just">
                  <a:lnSpc>
                    <a:spcPct val="120000"/>
                  </a:lnSpc>
                </a:pP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tô màu một phần.</a:t>
                </a:r>
                <a:endPara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20000"/>
                  </a:lnSpc>
                </a:pPr>
                <a:r>
                  <a:rPr lang="nl-NL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Đã tô màu một phần hai hình vuông.</a:t>
                </a:r>
                <a:endPara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20000"/>
                  </a:lnSpc>
                </a:pPr>
                <a:r>
                  <a:rPr lang="nl-NL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Một phần hai viết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719" y="5516190"/>
                <a:ext cx="10668000" cy="3375283"/>
              </a:xfrm>
              <a:prstGeom prst="rect">
                <a:avLst/>
              </a:prstGeom>
              <a:blipFill>
                <a:blip r:embed="rId2"/>
                <a:stretch>
                  <a:fillRect l="-2057" t="-1444" r="-571" b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/>
          <p:nvPr/>
        </p:nvPicPr>
        <p:blipFill rotWithShape="1">
          <a:blip r:embed="rId3"/>
          <a:srcRect l="21210" t="43615" r="65064" b="34227"/>
          <a:stretch/>
        </p:blipFill>
        <p:spPr bwMode="auto">
          <a:xfrm>
            <a:off x="11907838" y="1934790"/>
            <a:ext cx="4343400" cy="3581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548418" y="3069393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8418" y="3069393"/>
                <a:ext cx="457200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805395" y="3069391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5395" y="3069391"/>
                <a:ext cx="457200" cy="10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148719" y="3069392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8719" y="3069392"/>
                <a:ext cx="457200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643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8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5858463" cy="992290"/>
            <a:chOff x="4539228" y="172432"/>
            <a:chExt cx="5759612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759612" cy="992290"/>
              <a:chOff x="4539228" y="172432"/>
              <a:chExt cx="5759612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75961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tư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1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11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2023.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157849" y="6952018"/>
          <a:ext cx="7085870" cy="731520"/>
        </p:xfrm>
        <a:graphic>
          <a:graphicData uri="http://schemas.openxmlformats.org/drawingml/2006/table">
            <a:tbl>
              <a:tblPr/>
              <a:tblGrid>
                <a:gridCol w="7085870">
                  <a:extLst>
                    <a:ext uri="{9D8B030D-6E8A-4147-A177-3AD203B41FA5}">
                      <a16:colId xmlns:a16="http://schemas.microsoft.com/office/drawing/2014/main" val="16915735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066505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489698" y="1855740"/>
            <a:ext cx="114657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Hình vuông được chia làm mấy phần bằng nhau?</a:t>
            </a:r>
          </a:p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Hình vuông được chia làm 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5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phần bằng nhau.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Mấy phần được tô màu?</a:t>
            </a:r>
          </a:p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Một phần được tô 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màu.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743791" y="5092982"/>
                <a:ext cx="10896600" cy="33717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20000"/>
                  </a:lnSpc>
                </a:pP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Hình vuông được chia làm 5 </a:t>
                </a:r>
                <a:r>
                  <a:rPr lang="nl-NL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 bằng nhau, tô màu một phần.</a:t>
                </a:r>
                <a:endPara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20000"/>
                  </a:lnSpc>
                </a:pPr>
                <a:r>
                  <a:rPr lang="nl-NL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Đã tô màu một phần </a:t>
                </a: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 </a:t>
                </a:r>
                <a:r>
                  <a:rPr lang="nl-NL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 vuông.</a:t>
                </a:r>
                <a:endPara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20000"/>
                  </a:lnSpc>
                </a:pPr>
                <a:r>
                  <a:rPr lang="nl-NL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Một phần </a:t>
                </a: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 </a:t>
                </a:r>
                <a:r>
                  <a:rPr lang="nl-NL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791" y="5092982"/>
                <a:ext cx="10896600" cy="3371757"/>
              </a:xfrm>
              <a:prstGeom prst="rect">
                <a:avLst/>
              </a:prstGeom>
              <a:blipFill>
                <a:blip r:embed="rId2"/>
                <a:stretch>
                  <a:fillRect l="-1957" t="-1444" r="-1957" b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185319" y="1051095"/>
            <a:ext cx="10210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Bài 27: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BA.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NĂM. MỘT PHẦN SÁU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uLnTx/>
              <a:uFillTx/>
              <a:latin typeface="Times New Roman" pitchFamily="18" charset="0"/>
            </a:endParaRPr>
          </a:p>
        </p:txBody>
      </p:sp>
      <p:pic>
        <p:nvPicPr>
          <p:cNvPr id="17" name="Picture 16"/>
          <p:cNvPicPr/>
          <p:nvPr/>
        </p:nvPicPr>
        <p:blipFill rotWithShape="1">
          <a:blip r:embed="rId3"/>
          <a:srcRect l="43431" t="43653" r="43375" b="34290"/>
          <a:stretch/>
        </p:blipFill>
        <p:spPr bwMode="auto">
          <a:xfrm rot="16200000">
            <a:off x="12443176" y="2198543"/>
            <a:ext cx="3810001" cy="38569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2653918" y="3291531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3918" y="3291531"/>
                <a:ext cx="457200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396118" y="3291531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6118" y="3291531"/>
                <a:ext cx="457200" cy="10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4138318" y="3291531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8318" y="3291531"/>
                <a:ext cx="457200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4822294" y="3291531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2294" y="3291531"/>
                <a:ext cx="457200" cy="10175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5566704" y="3291530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6704" y="3291530"/>
                <a:ext cx="457200" cy="10175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369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13" grpId="0"/>
      <p:bldP spid="18" grpId="0"/>
      <p:bldP spid="19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5961055" cy="992290"/>
            <a:chOff x="4539228" y="172432"/>
            <a:chExt cx="5860473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860473" cy="992290"/>
              <a:chOff x="4539228" y="172432"/>
              <a:chExt cx="5860473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8604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tư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1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11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2023.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157849" y="6952018"/>
          <a:ext cx="7085870" cy="731520"/>
        </p:xfrm>
        <a:graphic>
          <a:graphicData uri="http://schemas.openxmlformats.org/drawingml/2006/table">
            <a:tbl>
              <a:tblPr/>
              <a:tblGrid>
                <a:gridCol w="7085870">
                  <a:extLst>
                    <a:ext uri="{9D8B030D-6E8A-4147-A177-3AD203B41FA5}">
                      <a16:colId xmlns:a16="http://schemas.microsoft.com/office/drawing/2014/main" val="16915735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40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066505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270019" y="1731810"/>
            <a:ext cx="114657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Hình vuông được chia làm mấy phần bằng nhau?</a:t>
            </a:r>
          </a:p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Hình vuông được chia làm 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6 </a:t>
            </a: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phần bằng nhau.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Mấy phần được tô màu?</a:t>
            </a:r>
          </a:p>
          <a:p>
            <a:pPr marL="0" marR="0" lvl="0" indent="0" algn="just" defTabSz="145252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Một phần được tô </a:t>
            </a:r>
            <a:r>
              <a:rPr kumimoji="0" lang="nl-N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màu.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289505" y="4883535"/>
                <a:ext cx="10896600" cy="33717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1452524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Hình vuông được chia làm 6 </a:t>
                </a: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phần bằng nhau, tô màu một phần.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1452524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Đã tô màu một phần </a:t>
                </a:r>
                <a:r>
                  <a:rPr kumimoji="0" lang="nl-NL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 </a:t>
                </a: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 vuông.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1452524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Một phần </a:t>
                </a:r>
                <a:r>
                  <a:rPr kumimoji="0" lang="nl-NL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 </a:t>
                </a: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nl-NL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+mn-cs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505" y="4883535"/>
                <a:ext cx="10896600" cy="3371757"/>
              </a:xfrm>
              <a:prstGeom prst="rect">
                <a:avLst/>
              </a:prstGeom>
              <a:blipFill>
                <a:blip r:embed="rId2"/>
                <a:stretch>
                  <a:fillRect l="-2015" t="-1447" r="-1959" b="-1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185319" y="1051095"/>
            <a:ext cx="10210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Bài 27: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 PHẦN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BA.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 PHẦN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NĂM. MỘT PHẦN SÁU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8" name="Picture 17"/>
          <p:cNvPicPr/>
          <p:nvPr/>
        </p:nvPicPr>
        <p:blipFill rotWithShape="1">
          <a:blip r:embed="rId3"/>
          <a:srcRect l="65454" t="43959" r="21839" b="33913"/>
          <a:stretch/>
        </p:blipFill>
        <p:spPr bwMode="auto">
          <a:xfrm>
            <a:off x="12149868" y="1989064"/>
            <a:ext cx="4114799" cy="40085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224463" y="3429247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24463" y="3429247"/>
                <a:ext cx="457200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4484455" y="2467075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4455" y="2467075"/>
                <a:ext cx="457200" cy="10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3304838" y="2467074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4838" y="2467074"/>
                <a:ext cx="457200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4387974" y="4502121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7974" y="4502121"/>
                <a:ext cx="457200" cy="10175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3317820" y="4502121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7820" y="4502121"/>
                <a:ext cx="457200" cy="10175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2486430" y="3424195"/>
                <a:ext cx="4572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32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6430" y="3424195"/>
                <a:ext cx="457200" cy="10175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220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13" grpId="0"/>
      <p:bldP spid="19" grpId="0"/>
      <p:bldP spid="20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5755871" cy="992290"/>
            <a:chOff x="4539228" y="172432"/>
            <a:chExt cx="5658751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658751" cy="992290"/>
              <a:chOff x="4539228" y="172432"/>
              <a:chExt cx="5658751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6587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t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ư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1</a:t>
                </a:r>
                <a:r>
                  <a:rPr kumimoji="0" lang="en-US" sz="32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11 </a:t>
                </a:r>
                <a:r>
                  <a:rPr kumimoji="0" lang="en-US" sz="32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2023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42119" y="1449175"/>
            <a:ext cx="6089164" cy="1119203"/>
            <a:chOff x="1470819" y="1943100"/>
            <a:chExt cx="5207436" cy="1119203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1338" y="1943100"/>
                <a:ext cx="4295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1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118518" y="1947446"/>
                  <a:ext cx="4559737" cy="11148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nl-NL" sz="40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Đã tô màu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0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nl-NL" sz="40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nl-NL" sz="4000" b="1" dirty="0">
                      <a:solidFill>
                        <a:srgbClr val="FF0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hình nào?</a:t>
                  </a:r>
                  <a:endParaRPr lang="en-US" sz="36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8518" y="1947446"/>
                  <a:ext cx="4559737" cy="1114857"/>
                </a:xfrm>
                <a:prstGeom prst="rect">
                  <a:avLst/>
                </a:prstGeom>
                <a:blipFill>
                  <a:blip r:embed="rId2"/>
                  <a:stretch>
                    <a:fillRect l="-4119" b="-103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/>
          <p:cNvSpPr txBox="1"/>
          <p:nvPr/>
        </p:nvSpPr>
        <p:spPr>
          <a:xfrm>
            <a:off x="5921683" y="1665486"/>
            <a:ext cx="609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9128919" y="5825429"/>
                <a:ext cx="2743200" cy="1822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15000"/>
                  </a:lnSpc>
                  <a:defRPr/>
                </a:pP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Đã tô màu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nl-NL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hình </a:t>
                </a: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3.</a:t>
                </a:r>
                <a:endParaRPr lang="nl-NL" sz="4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8919" y="5825429"/>
                <a:ext cx="2743200" cy="1822743"/>
              </a:xfrm>
              <a:prstGeom prst="rect">
                <a:avLst/>
              </a:prstGeom>
              <a:blipFill>
                <a:blip r:embed="rId3"/>
                <a:stretch>
                  <a:fillRect l="-2222" t="-4013" r="-7111" b="-6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185319" y="1051095"/>
            <a:ext cx="10210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Bài 27: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BA.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NĂM. MỘT PHẦN SÁU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uLnTx/>
              <a:uFillTx/>
              <a:latin typeface="Times New Roman" pitchFamily="18" charset="0"/>
            </a:endParaRPr>
          </a:p>
        </p:txBody>
      </p:sp>
      <p:pic>
        <p:nvPicPr>
          <p:cNvPr id="21" name="Picture 20"/>
          <p:cNvPicPr/>
          <p:nvPr/>
        </p:nvPicPr>
        <p:blipFill rotWithShape="1">
          <a:blip r:embed="rId4"/>
          <a:srcRect l="19386" t="46538" r="17317" b="22625"/>
          <a:stretch/>
        </p:blipFill>
        <p:spPr bwMode="auto">
          <a:xfrm>
            <a:off x="563517" y="2674923"/>
            <a:ext cx="15347202" cy="31505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3167519" y="5825430"/>
                <a:ext cx="2743200" cy="1822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15000"/>
                  </a:lnSpc>
                  <a:defRPr/>
                </a:pP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Đã tô màu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nl-NL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hình </a:t>
                </a: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4.</a:t>
                </a:r>
                <a:endParaRPr lang="nl-NL" sz="44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7519" y="5825430"/>
                <a:ext cx="2743200" cy="1822743"/>
              </a:xfrm>
              <a:prstGeom prst="rect">
                <a:avLst/>
              </a:prstGeom>
              <a:blipFill>
                <a:blip r:embed="rId5"/>
                <a:stretch>
                  <a:fillRect l="-2000" t="-4013" r="-7333" b="-6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4775733" y="5825429"/>
            <a:ext cx="33596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nl-NL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2 không được tô màu.</a:t>
            </a:r>
            <a:endParaRPr lang="nl-NL" sz="4400" b="1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37133" y="5825429"/>
            <a:ext cx="329239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nl-NL" sz="4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1 không được tô màu.</a:t>
            </a:r>
            <a:endParaRPr lang="nl-NL" sz="4400" b="1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21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1201" y="-78429"/>
            <a:ext cx="5143844" cy="930735"/>
            <a:chOff x="4539228" y="172432"/>
            <a:chExt cx="5057052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057052" cy="930735"/>
              <a:chOff x="4539228" y="172432"/>
              <a:chExt cx="5057052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0570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tư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1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11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2023 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89109" y="1076711"/>
            <a:ext cx="911548" cy="1149902"/>
            <a:chOff x="1737519" y="1842172"/>
            <a:chExt cx="533401" cy="710528"/>
          </a:xfrm>
        </p:grpSpPr>
        <p:sp>
          <p:nvSpPr>
            <p:cNvPr id="37" name="Oval 36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5252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30905" y="1842172"/>
              <a:ext cx="340015" cy="673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9035914"/>
                  </p:ext>
                </p:extLst>
              </p:nvPr>
            </p:nvGraphicFramePr>
            <p:xfrm>
              <a:off x="1500657" y="1341456"/>
              <a:ext cx="6051152" cy="1096943"/>
            </p:xfrm>
            <a:graphic>
              <a:graphicData uri="http://schemas.openxmlformats.org/drawingml/2006/table">
                <a:tbl>
                  <a:tblPr/>
                  <a:tblGrid>
                    <a:gridCol w="6051152">
                      <a:extLst>
                        <a:ext uri="{9D8B030D-6E8A-4147-A177-3AD203B41FA5}">
                          <a16:colId xmlns:a16="http://schemas.microsoft.com/office/drawing/2014/main" val="2763074564"/>
                        </a:ext>
                      </a:extLst>
                    </a:gridCol>
                  </a:tblGrid>
                  <a:tr h="1096943">
                    <a:tc>
                      <a:txBody>
                        <a:bodyPr/>
                        <a:lstStyle/>
                        <a:p>
                          <a:pPr marL="342900" lvl="0" indent="-342900" algn="just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  <a:buFont typeface="+mj-lt"/>
                            <a:buAutoNum type="alphaLcParenR"/>
                          </a:pPr>
                          <a:r>
                            <a:rPr lang="nl-NL" sz="40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Đã tô màu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40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000" b="1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lang="nl-NL" sz="4000" b="1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hình nào?</a:t>
                          </a:r>
                          <a:endParaRPr lang="en-US" sz="4000" b="1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4300" marR="11430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249436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9035914"/>
                  </p:ext>
                </p:extLst>
              </p:nvPr>
            </p:nvGraphicFramePr>
            <p:xfrm>
              <a:off x="1500657" y="1341456"/>
              <a:ext cx="6051152" cy="1096943"/>
            </p:xfrm>
            <a:graphic>
              <a:graphicData uri="http://schemas.openxmlformats.org/drawingml/2006/table">
                <a:tbl>
                  <a:tblPr/>
                  <a:tblGrid>
                    <a:gridCol w="6051152">
                      <a:extLst>
                        <a:ext uri="{9D8B030D-6E8A-4147-A177-3AD203B41FA5}">
                          <a16:colId xmlns:a16="http://schemas.microsoft.com/office/drawing/2014/main" val="2763074564"/>
                        </a:ext>
                      </a:extLst>
                    </a:gridCol>
                  </a:tblGrid>
                  <a:tr h="109694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b="-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494365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88961" y="5744840"/>
                <a:ext cx="3238408" cy="1822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defRPr/>
                </a:pP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Đã tô màu vào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hình 1.     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961" y="5744840"/>
                <a:ext cx="3238408" cy="1822678"/>
              </a:xfrm>
              <a:prstGeom prst="rect">
                <a:avLst/>
              </a:prstGeom>
              <a:blipFill>
                <a:blip r:embed="rId4"/>
                <a:stretch>
                  <a:fillRect l="-6780" t="-4013" r="-6591" b="-6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185319" y="1051095"/>
            <a:ext cx="10210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Bài 27: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BA.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NĂM. MỘT PHẦN SÁU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uLnTx/>
              <a:uFillTx/>
              <a:latin typeface="Times New Roman" pitchFamily="18" charset="0"/>
            </a:endParaRPr>
          </a:p>
        </p:txBody>
      </p:sp>
      <p:pic>
        <p:nvPicPr>
          <p:cNvPr id="16" name="Picture 15"/>
          <p:cNvPicPr/>
          <p:nvPr/>
        </p:nvPicPr>
        <p:blipFill rotWithShape="1">
          <a:blip r:embed="rId5"/>
          <a:srcRect l="26178" t="40087" r="25916" b="39509"/>
          <a:stretch/>
        </p:blipFill>
        <p:spPr bwMode="auto">
          <a:xfrm>
            <a:off x="589109" y="2438400"/>
            <a:ext cx="14864409" cy="3276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526233" y="5793341"/>
                <a:ext cx="3238408" cy="1822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defRPr/>
                </a:pP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Đã tô màu vào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hình 2.     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233" y="5793341"/>
                <a:ext cx="3238408" cy="1822678"/>
              </a:xfrm>
              <a:prstGeom prst="rect">
                <a:avLst/>
              </a:prstGeom>
              <a:blipFill>
                <a:blip r:embed="rId6"/>
                <a:stretch>
                  <a:fillRect l="-6579" t="-4013" r="-6579" b="-6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2215110" y="5841842"/>
                <a:ext cx="3238408" cy="1822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defRPr/>
                </a:pP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Đã tô màu vào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hình 4.     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5110" y="5841842"/>
                <a:ext cx="3238408" cy="1822678"/>
              </a:xfrm>
              <a:prstGeom prst="rect">
                <a:avLst/>
              </a:prstGeom>
              <a:blipFill>
                <a:blip r:embed="rId7"/>
                <a:stretch>
                  <a:fillRect l="-6780" t="-4013" r="-6591" b="-6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253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1201" y="-78429"/>
            <a:ext cx="5143844" cy="930735"/>
            <a:chOff x="4539228" y="172432"/>
            <a:chExt cx="5057052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057052" cy="930735"/>
              <a:chOff x="4539228" y="172432"/>
              <a:chExt cx="5057052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0570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tư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1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11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2023 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368771" y="1364698"/>
            <a:ext cx="911548" cy="1149902"/>
            <a:chOff x="1737519" y="1842172"/>
            <a:chExt cx="533401" cy="710528"/>
          </a:xfrm>
        </p:grpSpPr>
        <p:sp>
          <p:nvSpPr>
            <p:cNvPr id="37" name="Oval 36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5252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30905" y="1842172"/>
              <a:ext cx="340015" cy="673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noProof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6361416"/>
                  </p:ext>
                </p:extLst>
              </p:nvPr>
            </p:nvGraphicFramePr>
            <p:xfrm>
              <a:off x="1279722" y="1542242"/>
              <a:ext cx="6051152" cy="1200958"/>
            </p:xfrm>
            <a:graphic>
              <a:graphicData uri="http://schemas.openxmlformats.org/drawingml/2006/table">
                <a:tbl>
                  <a:tblPr/>
                  <a:tblGrid>
                    <a:gridCol w="6051152">
                      <a:extLst>
                        <a:ext uri="{9D8B030D-6E8A-4147-A177-3AD203B41FA5}">
                          <a16:colId xmlns:a16="http://schemas.microsoft.com/office/drawing/2014/main" val="2763074564"/>
                        </a:ext>
                      </a:extLst>
                    </a:gridCol>
                  </a:tblGrid>
                  <a:tr h="1200958">
                    <a:tc>
                      <a:txBody>
                        <a:bodyPr/>
                        <a:lstStyle/>
                        <a:p>
                          <a:pPr marL="0" lvl="0" indent="0" algn="just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nl-NL" sz="40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b) Đã tô màu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40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000" b="1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lang="nl-NL" sz="4000" b="1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hình nào?</a:t>
                          </a:r>
                          <a:endParaRPr lang="en-US" sz="4000" b="1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4300" marR="11430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249436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6361416"/>
                  </p:ext>
                </p:extLst>
              </p:nvPr>
            </p:nvGraphicFramePr>
            <p:xfrm>
              <a:off x="1279722" y="1542242"/>
              <a:ext cx="6051152" cy="1200958"/>
            </p:xfrm>
            <a:graphic>
              <a:graphicData uri="http://schemas.openxmlformats.org/drawingml/2006/table">
                <a:tbl>
                  <a:tblPr/>
                  <a:tblGrid>
                    <a:gridCol w="6051152">
                      <a:extLst>
                        <a:ext uri="{9D8B030D-6E8A-4147-A177-3AD203B41FA5}">
                          <a16:colId xmlns:a16="http://schemas.microsoft.com/office/drawing/2014/main" val="2763074564"/>
                        </a:ext>
                      </a:extLst>
                    </a:gridCol>
                  </a:tblGrid>
                  <a:tr h="12009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494365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185319" y="1051095"/>
            <a:ext cx="10210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Bài 27: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BA.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NĂM. MỘT PHẦN SÁU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uLnTx/>
              <a:uFillTx/>
              <a:latin typeface="Times New Roman" pitchFamily="18" charset="0"/>
            </a:endParaRPr>
          </a:p>
        </p:txBody>
      </p:sp>
      <p:pic>
        <p:nvPicPr>
          <p:cNvPr id="15" name="Picture 14"/>
          <p:cNvPicPr/>
          <p:nvPr/>
        </p:nvPicPr>
        <p:blipFill rotWithShape="1">
          <a:blip r:embed="rId4"/>
          <a:srcRect l="25541" t="68817" r="27489" b="8065"/>
          <a:stretch/>
        </p:blipFill>
        <p:spPr bwMode="auto">
          <a:xfrm>
            <a:off x="700111" y="2741786"/>
            <a:ext cx="14754264" cy="34884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400758" y="5867400"/>
                <a:ext cx="2905010" cy="1822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defRPr/>
                </a:pP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Đã tô màu vào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  <m: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 1.     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758" y="5867400"/>
                <a:ext cx="2905010" cy="1822743"/>
              </a:xfrm>
              <a:prstGeom prst="rect">
                <a:avLst/>
              </a:prstGeom>
              <a:blipFill>
                <a:blip r:embed="rId5"/>
                <a:stretch>
                  <a:fillRect l="-7563" t="-4013" r="-7353" b="-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838213" y="6046241"/>
                <a:ext cx="2905010" cy="1822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defRPr/>
                </a:pPr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Đã tô màu vào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  <m:r>
                          <a:rPr lang="en-US" sz="4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nl-NL" sz="40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 2.     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213" y="6046241"/>
                <a:ext cx="2905010" cy="1822743"/>
              </a:xfrm>
              <a:prstGeom prst="rect">
                <a:avLst/>
              </a:prstGeom>
              <a:blipFill>
                <a:blip r:embed="rId6"/>
                <a:stretch>
                  <a:fillRect l="-7563" t="-4013" r="-7353" b="-6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441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1201" y="-78429"/>
            <a:ext cx="5054076" cy="930735"/>
            <a:chOff x="4539228" y="172432"/>
            <a:chExt cx="496879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4968799" cy="930735"/>
              <a:chOff x="4539228" y="172432"/>
              <a:chExt cx="496879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49687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tư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1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11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2023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368771" y="1364698"/>
            <a:ext cx="911548" cy="1149902"/>
            <a:chOff x="1737519" y="1842172"/>
            <a:chExt cx="533401" cy="710528"/>
          </a:xfrm>
        </p:grpSpPr>
        <p:sp>
          <p:nvSpPr>
            <p:cNvPr id="37" name="Oval 36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45252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30905" y="1842172"/>
              <a:ext cx="340015" cy="609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7079449"/>
                  </p:ext>
                </p:extLst>
              </p:nvPr>
            </p:nvGraphicFramePr>
            <p:xfrm>
              <a:off x="1279721" y="1542242"/>
              <a:ext cx="11354397" cy="1301708"/>
            </p:xfrm>
            <a:graphic>
              <a:graphicData uri="http://schemas.openxmlformats.org/drawingml/2006/table">
                <a:tbl>
                  <a:tblPr/>
                  <a:tblGrid>
                    <a:gridCol w="11354397">
                      <a:extLst>
                        <a:ext uri="{9D8B030D-6E8A-4147-A177-3AD203B41FA5}">
                          <a16:colId xmlns:a16="http://schemas.microsoft.com/office/drawing/2014/main" val="2763074564"/>
                        </a:ext>
                      </a:extLst>
                    </a:gridCol>
                  </a:tblGrid>
                  <a:tr h="1301708">
                    <a:tc>
                      <a:txBody>
                        <a:bodyPr/>
                        <a:lstStyle/>
                        <a:p>
                          <a:pPr marL="0" lvl="0" indent="0" algn="just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nl-NL" sz="40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Thực</a:t>
                          </a:r>
                          <a:r>
                            <a:rPr lang="nl-NL" sz="4000" b="1" baseline="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hành gấp hình để tạo thành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40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4000" b="1" i="1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000" b="1" i="1" smtClean="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nl-NL" sz="4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𝟏</m:t>
                                  </m:r>
                                  <m: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b="1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nl-NL" sz="4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𝟏</m:t>
                                  </m:r>
                                  <m:r>
                                    <a:rPr kumimoji="0" lang="en-US" sz="4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kumimoji="0" lang="en-US" sz="40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endParaRPr lang="en-US" sz="4000" b="1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14300" marR="11430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249436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97079449"/>
                  </p:ext>
                </p:extLst>
              </p:nvPr>
            </p:nvGraphicFramePr>
            <p:xfrm>
              <a:off x="1279721" y="1542242"/>
              <a:ext cx="11354397" cy="1301708"/>
            </p:xfrm>
            <a:graphic>
              <a:graphicData uri="http://schemas.openxmlformats.org/drawingml/2006/table">
                <a:tbl>
                  <a:tblPr/>
                  <a:tblGrid>
                    <a:gridCol w="11354397">
                      <a:extLst>
                        <a:ext uri="{9D8B030D-6E8A-4147-A177-3AD203B41FA5}">
                          <a16:colId xmlns:a16="http://schemas.microsoft.com/office/drawing/2014/main" val="2763074564"/>
                        </a:ext>
                      </a:extLst>
                    </a:gridCol>
                  </a:tblGrid>
                  <a:tr h="130170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4300" marR="114300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2494365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185319" y="1051095"/>
            <a:ext cx="10210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hangingPunct="1"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ea typeface="+mn-ea"/>
                <a:cs typeface="+mn-cs"/>
              </a:rPr>
              <a:t>Bài 27: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BA.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 PHẦN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NĂM. MỘT PHẦN SÁU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uLnTx/>
              <a:uFillTx/>
              <a:latin typeface="Times New Roman" pitchFamily="18" charset="0"/>
            </a:endParaRPr>
          </a:p>
        </p:txBody>
      </p:sp>
      <p:pic>
        <p:nvPicPr>
          <p:cNvPr id="18" name="Picture 17"/>
          <p:cNvPicPr/>
          <p:nvPr/>
        </p:nvPicPr>
        <p:blipFill rotWithShape="1">
          <a:blip r:embed="rId4"/>
          <a:srcRect l="24810" t="44111" r="15277" b="14084"/>
          <a:stretch/>
        </p:blipFill>
        <p:spPr bwMode="auto">
          <a:xfrm>
            <a:off x="7547840" y="2914354"/>
            <a:ext cx="8286679" cy="57724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613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4047</TotalTime>
  <Words>552</Words>
  <Application>Microsoft Office PowerPoint</Application>
  <PresentationFormat>Custom</PresentationFormat>
  <Paragraphs>107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234</cp:revision>
  <dcterms:created xsi:type="dcterms:W3CDTF">2022-07-10T01:37:20Z</dcterms:created>
  <dcterms:modified xsi:type="dcterms:W3CDTF">2023-11-02T03:03:44Z</dcterms:modified>
</cp:coreProperties>
</file>