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27" r:id="rId3"/>
    <p:sldId id="428" r:id="rId4"/>
    <p:sldId id="431" r:id="rId5"/>
    <p:sldId id="429" r:id="rId6"/>
    <p:sldId id="430"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51" d="100"/>
          <a:sy n="51" d="100"/>
        </p:scale>
        <p:origin x="478" y="3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032919" y="832423"/>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a:t>
            </a:r>
            <a:r>
              <a:rPr lang="en-US" altLang="en-US" sz="3500" b="1" dirty="0" smtClean="0">
                <a:solidFill>
                  <a:srgbClr val="FF0066"/>
                </a:solidFill>
                <a:latin typeface="Times New Roman" pitchFamily="18" charset="0"/>
              </a:rPr>
              <a:t>HỌC NAM HẢI </a:t>
            </a:r>
            <a:endParaRPr lang="en-US" altLang="en-US" sz="3500" b="1" dirty="0">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46821" y="413781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6)</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3CDD18A-8E35-4477-A8FA-A4E042CA410F}"/>
              </a:ext>
            </a:extLst>
          </p:cNvPr>
          <p:cNvPicPr>
            <a:picLocks noChangeAspect="1"/>
          </p:cNvPicPr>
          <p:nvPr/>
        </p:nvPicPr>
        <p:blipFill rotWithShape="1">
          <a:blip r:embed="rId2"/>
          <a:srcRect l="14788" t="7543" r="10809" b="55102"/>
          <a:stretch/>
        </p:blipFill>
        <p:spPr>
          <a:xfrm>
            <a:off x="11719719" y="381000"/>
            <a:ext cx="4533721" cy="3118439"/>
          </a:xfrm>
          <a:prstGeom prst="rect">
            <a:avLst/>
          </a:prstGeom>
        </p:spPr>
      </p:pic>
      <p:grpSp>
        <p:nvGrpSpPr>
          <p:cNvPr id="4" name="Group 3"/>
          <p:cNvGrpSpPr/>
          <p:nvPr/>
        </p:nvGrpSpPr>
        <p:grpSpPr>
          <a:xfrm>
            <a:off x="4617134" y="42893"/>
            <a:ext cx="6228756" cy="1599885"/>
            <a:chOff x="4617134" y="42893"/>
            <a:chExt cx="6228756" cy="1599885"/>
          </a:xfrm>
        </p:grpSpPr>
        <p:grpSp>
          <p:nvGrpSpPr>
            <p:cNvPr id="14" name="Group 13"/>
            <p:cNvGrpSpPr/>
            <p:nvPr/>
          </p:nvGrpSpPr>
          <p:grpSpPr>
            <a:xfrm>
              <a:off x="4617134" y="42893"/>
              <a:ext cx="6228756" cy="1013727"/>
              <a:chOff x="4539228" y="103852"/>
              <a:chExt cx="6123658" cy="1013727"/>
            </a:xfrm>
          </p:grpSpPr>
          <p:grpSp>
            <p:nvGrpSpPr>
              <p:cNvPr id="15" name="Group 14"/>
              <p:cNvGrpSpPr/>
              <p:nvPr/>
            </p:nvGrpSpPr>
            <p:grpSpPr>
              <a:xfrm>
                <a:off x="4539228" y="103852"/>
                <a:ext cx="6123658" cy="1013727"/>
                <a:chOff x="4539228" y="103852"/>
                <a:chExt cx="6123658" cy="1013727"/>
              </a:xfrm>
            </p:grpSpPr>
            <p:sp>
              <p:nvSpPr>
                <p:cNvPr id="17" name="TextBox 16"/>
                <p:cNvSpPr txBox="1"/>
                <p:nvPr/>
              </p:nvSpPr>
              <p:spPr>
                <a:xfrm>
                  <a:off x="4539228" y="103852"/>
                  <a:ext cx="6123658" cy="584775"/>
                </a:xfrm>
                <a:prstGeom prst="rect">
                  <a:avLst/>
                </a:prstGeom>
                <a:noFill/>
              </p:spPr>
              <p:txBody>
                <a:bodyPr wrap="none" rtlCol="0">
                  <a:spAutoFit/>
                </a:bodyPr>
                <a:lstStyle/>
                <a:p>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 2 </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 11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2023.</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729997" y="1642778"/>
            <a:ext cx="10142376" cy="584775"/>
          </a:xfrm>
          <a:prstGeom prst="rect">
            <a:avLst/>
          </a:prstGeom>
        </p:spPr>
        <p:txBody>
          <a:bodyPr wrap="square">
            <a:spAutoFit/>
          </a:bodyPr>
          <a:lstStyle/>
          <a:p>
            <a:pPr algn="just"/>
            <a:r>
              <a:rPr lang="en-US" sz="3200" b="1">
                <a:solidFill>
                  <a:srgbClr val="FF0066"/>
                </a:solidFill>
                <a:latin typeface="Times New Roman" pitchFamily="18" charset="0"/>
                <a:cs typeface="Times New Roman" pitchFamily="18" charset="0"/>
              </a:rPr>
              <a:t>Đọc và làm bài tập:</a:t>
            </a:r>
          </a:p>
        </p:txBody>
      </p:sp>
      <p:sp>
        <p:nvSpPr>
          <p:cNvPr id="11" name="TextBox 10">
            <a:extLst>
              <a:ext uri="{FF2B5EF4-FFF2-40B4-BE49-F238E27FC236}">
                <a16:creationId xmlns:a16="http://schemas.microsoft.com/office/drawing/2014/main" id="{58A4129E-9E83-4B69-BA24-2C3173D9017B}"/>
              </a:ext>
            </a:extLst>
          </p:cNvPr>
          <p:cNvSpPr txBox="1"/>
          <p:nvPr/>
        </p:nvSpPr>
        <p:spPr>
          <a:xfrm>
            <a:off x="326163" y="2229130"/>
            <a:ext cx="11545956" cy="1469954"/>
          </a:xfrm>
          <a:prstGeom prst="rect">
            <a:avLst/>
          </a:prstGeom>
          <a:noFill/>
        </p:spPr>
        <p:txBody>
          <a:bodyPr wrap="square">
            <a:spAutoFit/>
          </a:bodyPr>
          <a:lstStyle/>
          <a:p>
            <a:pPr algn="ctr">
              <a:lnSpc>
                <a:spcPct val="107000"/>
              </a:lnSpc>
              <a:spcAft>
                <a:spcPts val="20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Ba anh em</a:t>
            </a:r>
          </a:p>
          <a:p>
            <a:pPr algn="just">
              <a:lnSpc>
                <a:spcPct val="107000"/>
              </a:lnSpc>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Xưa, có ba anh em sống với nhau rất hòa thuận. Đến khi họ có gia đình riêng thì tình cảm anh em không còn được như trước nữa.</a:t>
            </a:r>
          </a:p>
        </p:txBody>
      </p:sp>
      <p:sp>
        <p:nvSpPr>
          <p:cNvPr id="12" name="TextBox 11">
            <a:extLst>
              <a:ext uri="{FF2B5EF4-FFF2-40B4-BE49-F238E27FC236}">
                <a16:creationId xmlns:a16="http://schemas.microsoft.com/office/drawing/2014/main" id="{9E9302E2-667D-411F-AA18-B1F4298CE1D1}"/>
              </a:ext>
            </a:extLst>
          </p:cNvPr>
          <p:cNvSpPr txBox="1"/>
          <p:nvPr/>
        </p:nvSpPr>
        <p:spPr>
          <a:xfrm>
            <a:off x="326163" y="3682982"/>
            <a:ext cx="15624312" cy="5416868"/>
          </a:xfrm>
          <a:prstGeom prst="rect">
            <a:avLst/>
          </a:prstGeom>
          <a:noFill/>
        </p:spPr>
        <p:txBody>
          <a:bodyPr wrap="square">
            <a:spAutoFit/>
          </a:bodyPr>
          <a:lstStyle/>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Cha mẹ già lần lượt qua đời. Mấy anh em chia của cải cha mẹ để lại làm ba phần đều nhau. Chỉ còn một cây cổ thụ trong vườn, cành lá xum xuê. Một người em nhất quyết đòi chia nốt. Mấy anh em gọi thợ về chặt cây để xẻ thành ván rồi chia.</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Đến hôm định hạ cây xuống, ba anh em ra vườn thì thấy cây cổ thụ đã khô héo tự bao giờ. Người anh cả bèn ôm cây mà khóc. Hai người em thấy vậy, bảo:</a:t>
            </a:r>
          </a:p>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 Một thân cây héo đáng giá bao nhiêu mà anh phải thương tiếc thế?</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Người anh đáp:</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 Anh không khóc vì tiếc cái cây. Nhưng anh buồn vì cỏ cây biết sắp phải chia lìa còn khô héo, huống chi anh em ta là ruột thịt. Anh nhìn cây, nghĩ đến tình anh em nên mới khóc.</a:t>
            </a:r>
          </a:p>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Nghe anh nói, hai người em </a:t>
            </a:r>
            <a:r>
              <a:rPr lang="en-US" sz="2800">
                <a:effectLst/>
                <a:latin typeface="Times New Roman" panose="02020603050405020304" pitchFamily="18" charset="0"/>
                <a:ea typeface="Calibri" panose="020F0502020204030204" pitchFamily="34" charset="0"/>
                <a:cs typeface="Times New Roman" panose="02020603050405020304" pitchFamily="18" charset="0"/>
              </a:rPr>
              <a:t>cùng òa khóc. Từ đó, gia đình anh em lại sống với nhau êm ấm như xưa. Cây cổ thụ đã khô héo cũng xanh tươi trở lại.</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Truyện dân gian Trung Quốc.</a:t>
            </a: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Picture 56">
            <a:extLst>
              <a:ext uri="{FF2B5EF4-FFF2-40B4-BE49-F238E27FC236}">
                <a16:creationId xmlns:a16="http://schemas.microsoft.com/office/drawing/2014/main" id="{1826D4F9-B4DC-4231-AC07-BEB802ABADDA}"/>
              </a:ext>
            </a:extLst>
          </p:cNvPr>
          <p:cNvPicPr>
            <a:picLocks noChangeAspect="1"/>
          </p:cNvPicPr>
          <p:nvPr/>
        </p:nvPicPr>
        <p:blipFill rotWithShape="1">
          <a:blip r:embed="rId2"/>
          <a:srcRect l="14788" t="7543" r="10809" b="55102"/>
          <a:stretch/>
        </p:blipFill>
        <p:spPr>
          <a:xfrm>
            <a:off x="10997633" y="2086121"/>
            <a:ext cx="5294404" cy="3641661"/>
          </a:xfrm>
          <a:prstGeom prst="rect">
            <a:avLst/>
          </a:prstGeom>
        </p:spPr>
      </p:pic>
      <p:grpSp>
        <p:nvGrpSpPr>
          <p:cNvPr id="4" name="Group 3"/>
          <p:cNvGrpSpPr/>
          <p:nvPr/>
        </p:nvGrpSpPr>
        <p:grpSpPr>
          <a:xfrm>
            <a:off x="4617134" y="42893"/>
            <a:ext cx="6228756" cy="1599885"/>
            <a:chOff x="4617134" y="42893"/>
            <a:chExt cx="6228756" cy="1599885"/>
          </a:xfrm>
        </p:grpSpPr>
        <p:grpSp>
          <p:nvGrpSpPr>
            <p:cNvPr id="14" name="Group 13"/>
            <p:cNvGrpSpPr/>
            <p:nvPr/>
          </p:nvGrpSpPr>
          <p:grpSpPr>
            <a:xfrm>
              <a:off x="4617134" y="42893"/>
              <a:ext cx="6228756" cy="1013727"/>
              <a:chOff x="4539228" y="103852"/>
              <a:chExt cx="6123658" cy="1013727"/>
            </a:xfrm>
          </p:grpSpPr>
          <p:grpSp>
            <p:nvGrpSpPr>
              <p:cNvPr id="15" name="Group 14"/>
              <p:cNvGrpSpPr/>
              <p:nvPr/>
            </p:nvGrpSpPr>
            <p:grpSpPr>
              <a:xfrm>
                <a:off x="4539228" y="103852"/>
                <a:ext cx="6123658" cy="1013727"/>
                <a:chOff x="4539228" y="103852"/>
                <a:chExt cx="6123658" cy="1013727"/>
              </a:xfrm>
            </p:grpSpPr>
            <p:sp>
              <p:nvSpPr>
                <p:cNvPr id="17" name="TextBox 16"/>
                <p:cNvSpPr txBox="1"/>
                <p:nvPr/>
              </p:nvSpPr>
              <p:spPr>
                <a:xfrm>
                  <a:off x="4539228" y="103852"/>
                  <a:ext cx="6123658" cy="584775"/>
                </a:xfrm>
                <a:prstGeom prst="rect">
                  <a:avLst/>
                </a:prstGeom>
                <a:noFill/>
              </p:spPr>
              <p:txBody>
                <a:bodyPr wrap="none" rtlCol="0">
                  <a:spAutoFit/>
                </a:bodyPr>
                <a:lstStyle/>
                <a:p>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ngày</a:t>
                  </a:r>
                  <a:r>
                    <a:rPr lang="en-US" sz="3200" dirty="0">
                      <a:solidFill>
                        <a:srgbClr val="0000CC"/>
                      </a:solidFill>
                      <a:latin typeface="Times New Roman" pitchFamily="18" charset="0"/>
                      <a:cs typeface="Times New Roman" pitchFamily="18" charset="0"/>
                    </a:rPr>
                    <a:t> </a:t>
                  </a:r>
                  <a:r>
                    <a:rPr lang="en-US" sz="3200" dirty="0" smtClean="0">
                      <a:solidFill>
                        <a:srgbClr val="0000CC"/>
                      </a:solidFill>
                      <a:latin typeface="Times New Roman" pitchFamily="18" charset="0"/>
                      <a:cs typeface="Times New Roman" pitchFamily="18" charset="0"/>
                    </a:rPr>
                    <a:t>2 </a:t>
                  </a:r>
                  <a:r>
                    <a:rPr lang="en-US" sz="3200" dirty="0" err="1" smtClean="0">
                      <a:solidFill>
                        <a:srgbClr val="0000CC"/>
                      </a:solidFill>
                      <a:latin typeface="Times New Roman" pitchFamily="18" charset="0"/>
                      <a:cs typeface="Times New Roman" pitchFamily="18" charset="0"/>
                    </a:rPr>
                    <a:t>tháng</a:t>
                  </a:r>
                  <a:r>
                    <a:rPr lang="en-US" sz="3200" dirty="0">
                      <a:solidFill>
                        <a:srgbClr val="0000CC"/>
                      </a:solidFill>
                      <a:latin typeface="Times New Roman" pitchFamily="18" charset="0"/>
                      <a:cs typeface="Times New Roman" pitchFamily="18" charset="0"/>
                    </a:rPr>
                    <a:t> </a:t>
                  </a:r>
                  <a:r>
                    <a:rPr lang="en-US" sz="3200" dirty="0" smtClean="0">
                      <a:solidFill>
                        <a:srgbClr val="0000CC"/>
                      </a:solidFill>
                      <a:latin typeface="Times New Roman" pitchFamily="18" charset="0"/>
                      <a:cs typeface="Times New Roman" pitchFamily="18" charset="0"/>
                    </a:rPr>
                    <a:t>11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2023.</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6DBA22C5-DC9E-41BF-93BA-4E302C7B10C9}"/>
              </a:ext>
            </a:extLst>
          </p:cNvPr>
          <p:cNvSpPr txBox="1"/>
          <p:nvPr/>
        </p:nvSpPr>
        <p:spPr>
          <a:xfrm>
            <a:off x="1359330" y="2168781"/>
            <a:ext cx="6255239" cy="552972"/>
          </a:xfrm>
          <a:prstGeom prst="rect">
            <a:avLst/>
          </a:prstGeom>
          <a:noFill/>
        </p:spPr>
        <p:txBody>
          <a:bodyPr wrap="square">
            <a:spAutoFit/>
          </a:bodyPr>
          <a:lstStyle/>
          <a:p>
            <a:pPr>
              <a:lnSpc>
                <a:spcPct val="107000"/>
              </a:lnSpc>
              <a:spcAft>
                <a:spcPts val="200"/>
              </a:spcAft>
            </a:pPr>
            <a:r>
              <a:rPr lang="en-US" sz="3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Chọn câu trả lời đúng:</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DBF464C-68A7-4AD6-A533-2C0D6BD2D7FB}"/>
              </a:ext>
            </a:extLst>
          </p:cNvPr>
          <p:cNvSpPr txBox="1"/>
          <p:nvPr/>
        </p:nvSpPr>
        <p:spPr>
          <a:xfrm>
            <a:off x="1432719" y="2815482"/>
            <a:ext cx="11125200" cy="522259"/>
          </a:xfrm>
          <a:prstGeom prst="rect">
            <a:avLst/>
          </a:prstGeom>
          <a:noFill/>
        </p:spPr>
        <p:txBody>
          <a:bodyPr wrap="square">
            <a:spAutoFit/>
          </a:bodyPr>
          <a:lstStyle/>
          <a:p>
            <a:pPr>
              <a:lnSpc>
                <a:spcPct val="107000"/>
              </a:lnSpc>
              <a:spcAft>
                <a:spcPts val="200"/>
              </a:spcAft>
            </a:pP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 Đoạn 1 câu chuyện cho biết anh em sống với nhau như thế nào?</a:t>
            </a:r>
          </a:p>
        </p:txBody>
      </p:sp>
      <p:sp>
        <p:nvSpPr>
          <p:cNvPr id="20" name="TextBox 19">
            <a:extLst>
              <a:ext uri="{FF2B5EF4-FFF2-40B4-BE49-F238E27FC236}">
                <a16:creationId xmlns:a16="http://schemas.microsoft.com/office/drawing/2014/main" id="{60510DC5-E66C-4933-95B3-B62127FC2891}"/>
              </a:ext>
            </a:extLst>
          </p:cNvPr>
          <p:cNvSpPr txBox="1"/>
          <p:nvPr/>
        </p:nvSpPr>
        <p:spPr>
          <a:xfrm>
            <a:off x="1432719" y="330120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kia hòa thuận, về sau không được như trước nữa.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84107AEB-1B1C-4E5E-9A83-FB407A9E7834}"/>
              </a:ext>
            </a:extLst>
          </p:cNvPr>
          <p:cNvSpPr txBox="1"/>
          <p:nvPr/>
        </p:nvSpPr>
        <p:spPr>
          <a:xfrm>
            <a:off x="1432718" y="3786920"/>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sau đều không hòa thuận với nhau.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23C5A013-AE6D-419E-BB2C-618E47693AD3}"/>
              </a:ext>
            </a:extLst>
          </p:cNvPr>
          <p:cNvSpPr txBox="1"/>
          <p:nvPr/>
        </p:nvSpPr>
        <p:spPr>
          <a:xfrm>
            <a:off x="1432717" y="4264799"/>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sau đều hòa thuận, không có gì thay đổi.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6DB9D411-3824-4505-B312-F179447C339B}"/>
              </a:ext>
            </a:extLst>
          </p:cNvPr>
          <p:cNvSpPr txBox="1"/>
          <p:nvPr/>
        </p:nvSpPr>
        <p:spPr>
          <a:xfrm>
            <a:off x="1447225" y="4825378"/>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b</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Vì sao ba anh em định chặt cây cổ thụ để chia nhau?</a:t>
            </a:r>
          </a:p>
        </p:txBody>
      </p:sp>
      <p:sp>
        <p:nvSpPr>
          <p:cNvPr id="24" name="TextBox 23">
            <a:extLst>
              <a:ext uri="{FF2B5EF4-FFF2-40B4-BE49-F238E27FC236}">
                <a16:creationId xmlns:a16="http://schemas.microsoft.com/office/drawing/2014/main" id="{D1C65629-5919-4AF5-90DE-62426CA8A60C}"/>
              </a:ext>
            </a:extLst>
          </p:cNvPr>
          <p:cNvSpPr txBox="1"/>
          <p:nvPr/>
        </p:nvSpPr>
        <p:spPr>
          <a:xfrm>
            <a:off x="1447225" y="5311097"/>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cây cổ thụ đã khô héo.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08B298B7-CC38-49F3-AC07-282F82B57F45}"/>
              </a:ext>
            </a:extLst>
          </p:cNvPr>
          <p:cNvSpPr txBox="1"/>
          <p:nvPr/>
        </p:nvSpPr>
        <p:spPr>
          <a:xfrm>
            <a:off x="1447224" y="5796816"/>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cả ba anh em đều cần có gỗ.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8C0F2398-BCA4-4D77-8325-C0E400A3DB57}"/>
              </a:ext>
            </a:extLst>
          </p:cNvPr>
          <p:cNvSpPr txBox="1"/>
          <p:nvPr/>
        </p:nvSpPr>
        <p:spPr>
          <a:xfrm>
            <a:off x="1447223" y="6274695"/>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một người em nhất quyết đòi chia.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0ADF846B-CB62-4DFD-B628-C93AE5A84444}"/>
              </a:ext>
            </a:extLst>
          </p:cNvPr>
          <p:cNvSpPr txBox="1"/>
          <p:nvPr/>
        </p:nvSpPr>
        <p:spPr>
          <a:xfrm>
            <a:off x="1447223" y="6843114"/>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c</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Chuyện gì xảy ra khi mấy anh em chuẩn bị hạ cây cổ thụ?</a:t>
            </a:r>
          </a:p>
        </p:txBody>
      </p:sp>
      <p:sp>
        <p:nvSpPr>
          <p:cNvPr id="28" name="TextBox 27">
            <a:extLst>
              <a:ext uri="{FF2B5EF4-FFF2-40B4-BE49-F238E27FC236}">
                <a16:creationId xmlns:a16="http://schemas.microsoft.com/office/drawing/2014/main" id="{955FA186-E10B-4890-94CE-B6065E45BBEB}"/>
              </a:ext>
            </a:extLst>
          </p:cNvPr>
          <p:cNvSpPr txBox="1"/>
          <p:nvPr/>
        </p:nvSpPr>
        <p:spPr>
          <a:xfrm>
            <a:off x="1447223" y="7328833"/>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xum xuê khác thường.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9" name="TextBox 28">
            <a:extLst>
              <a:ext uri="{FF2B5EF4-FFF2-40B4-BE49-F238E27FC236}">
                <a16:creationId xmlns:a16="http://schemas.microsoft.com/office/drawing/2014/main" id="{123F00C9-FF8F-484B-B361-4285D3BE9FEF}"/>
              </a:ext>
            </a:extLst>
          </p:cNvPr>
          <p:cNvSpPr txBox="1"/>
          <p:nvPr/>
        </p:nvSpPr>
        <p:spPr>
          <a:xfrm>
            <a:off x="1447222" y="7814552"/>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bỗng nhiên khô héo.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0" name="TextBox 29">
            <a:extLst>
              <a:ext uri="{FF2B5EF4-FFF2-40B4-BE49-F238E27FC236}">
                <a16:creationId xmlns:a16="http://schemas.microsoft.com/office/drawing/2014/main" id="{8A83F999-D723-43BE-A627-99FAD80900AB}"/>
              </a:ext>
            </a:extLst>
          </p:cNvPr>
          <p:cNvSpPr txBox="1"/>
          <p:nvPr/>
        </p:nvSpPr>
        <p:spPr>
          <a:xfrm>
            <a:off x="1447221" y="829243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xanh tươi hơn trước.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6" name="Rectangle 55">
            <a:extLst>
              <a:ext uri="{FF2B5EF4-FFF2-40B4-BE49-F238E27FC236}">
                <a16:creationId xmlns:a16="http://schemas.microsoft.com/office/drawing/2014/main" id="{8025AE6F-DF62-4566-A4CE-18F67C7BBF11}"/>
              </a:ext>
            </a:extLst>
          </p:cNvPr>
          <p:cNvSpPr/>
          <p:nvPr/>
        </p:nvSpPr>
        <p:spPr>
          <a:xfrm>
            <a:off x="1359330" y="3387547"/>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b="1">
                <a:sym typeface="Wingdings" panose="05000000000000000000" pitchFamily="2" charset="2"/>
              </a:rPr>
              <a:t></a:t>
            </a:r>
            <a:endParaRPr lang="en-US" b="1"/>
          </a:p>
        </p:txBody>
      </p:sp>
      <p:sp>
        <p:nvSpPr>
          <p:cNvPr id="58" name="Rectangle 57">
            <a:extLst>
              <a:ext uri="{FF2B5EF4-FFF2-40B4-BE49-F238E27FC236}">
                <a16:creationId xmlns:a16="http://schemas.microsoft.com/office/drawing/2014/main" id="{485E6CAC-8476-4AC1-B774-433B709BF34B}"/>
              </a:ext>
            </a:extLst>
          </p:cNvPr>
          <p:cNvSpPr/>
          <p:nvPr/>
        </p:nvSpPr>
        <p:spPr>
          <a:xfrm>
            <a:off x="1359330" y="3831055"/>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ectangle 58">
            <a:extLst>
              <a:ext uri="{FF2B5EF4-FFF2-40B4-BE49-F238E27FC236}">
                <a16:creationId xmlns:a16="http://schemas.microsoft.com/office/drawing/2014/main" id="{1B1EBD78-926B-4C83-A80C-DF875E24F40F}"/>
              </a:ext>
            </a:extLst>
          </p:cNvPr>
          <p:cNvSpPr/>
          <p:nvPr/>
        </p:nvSpPr>
        <p:spPr>
          <a:xfrm>
            <a:off x="1359330" y="4287879"/>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Rectangle 59">
            <a:extLst>
              <a:ext uri="{FF2B5EF4-FFF2-40B4-BE49-F238E27FC236}">
                <a16:creationId xmlns:a16="http://schemas.microsoft.com/office/drawing/2014/main" id="{52957492-EC27-4715-83ED-B1128063BFAE}"/>
              </a:ext>
            </a:extLst>
          </p:cNvPr>
          <p:cNvSpPr/>
          <p:nvPr/>
        </p:nvSpPr>
        <p:spPr>
          <a:xfrm>
            <a:off x="1386997" y="541604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1" name="Rectangle 60">
            <a:extLst>
              <a:ext uri="{FF2B5EF4-FFF2-40B4-BE49-F238E27FC236}">
                <a16:creationId xmlns:a16="http://schemas.microsoft.com/office/drawing/2014/main" id="{C148DA2F-0EBE-4C5E-A50F-4426750A9FAD}"/>
              </a:ext>
            </a:extLst>
          </p:cNvPr>
          <p:cNvSpPr/>
          <p:nvPr/>
        </p:nvSpPr>
        <p:spPr>
          <a:xfrm>
            <a:off x="1386997" y="5874788"/>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Rectangle 61">
            <a:extLst>
              <a:ext uri="{FF2B5EF4-FFF2-40B4-BE49-F238E27FC236}">
                <a16:creationId xmlns:a16="http://schemas.microsoft.com/office/drawing/2014/main" id="{6B807640-420E-4BDC-8B18-5F0467B139FF}"/>
              </a:ext>
            </a:extLst>
          </p:cNvPr>
          <p:cNvSpPr/>
          <p:nvPr/>
        </p:nvSpPr>
        <p:spPr>
          <a:xfrm>
            <a:off x="1386997" y="633161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sz="2400" b="1">
                <a:sym typeface="Wingdings" panose="05000000000000000000" pitchFamily="2" charset="2"/>
              </a:rPr>
              <a:t></a:t>
            </a:r>
            <a:endParaRPr lang="en-US" b="1"/>
          </a:p>
        </p:txBody>
      </p:sp>
      <p:sp>
        <p:nvSpPr>
          <p:cNvPr id="63" name="Rectangle 62">
            <a:extLst>
              <a:ext uri="{FF2B5EF4-FFF2-40B4-BE49-F238E27FC236}">
                <a16:creationId xmlns:a16="http://schemas.microsoft.com/office/drawing/2014/main" id="{3B5C49D7-45C4-4D29-ABF2-B444D5CDB41D}"/>
              </a:ext>
            </a:extLst>
          </p:cNvPr>
          <p:cNvSpPr/>
          <p:nvPr/>
        </p:nvSpPr>
        <p:spPr>
          <a:xfrm>
            <a:off x="1402237" y="7395153"/>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4" name="Rectangle 63">
            <a:extLst>
              <a:ext uri="{FF2B5EF4-FFF2-40B4-BE49-F238E27FC236}">
                <a16:creationId xmlns:a16="http://schemas.microsoft.com/office/drawing/2014/main" id="{76ED8D56-300F-43BD-82F1-8BF2B9324F28}"/>
              </a:ext>
            </a:extLst>
          </p:cNvPr>
          <p:cNvSpPr/>
          <p:nvPr/>
        </p:nvSpPr>
        <p:spPr>
          <a:xfrm>
            <a:off x="1392780" y="788496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b="1">
                <a:sym typeface="Wingdings" panose="05000000000000000000" pitchFamily="2" charset="2"/>
              </a:rPr>
              <a:t></a:t>
            </a:r>
            <a:endParaRPr lang="en-US"/>
          </a:p>
        </p:txBody>
      </p:sp>
      <p:sp>
        <p:nvSpPr>
          <p:cNvPr id="65" name="Rectangle 64">
            <a:extLst>
              <a:ext uri="{FF2B5EF4-FFF2-40B4-BE49-F238E27FC236}">
                <a16:creationId xmlns:a16="http://schemas.microsoft.com/office/drawing/2014/main" id="{9732EE23-842C-4897-A080-0ED5D89AAA33}"/>
              </a:ext>
            </a:extLst>
          </p:cNvPr>
          <p:cNvSpPr/>
          <p:nvPr/>
        </p:nvSpPr>
        <p:spPr>
          <a:xfrm>
            <a:off x="1405050" y="839287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fade">
                                      <p:cBhvr>
                                        <p:cTn id="21" dur="500"/>
                                        <p:tgtEl>
                                          <p:spTgt spid="6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500"/>
                                        <p:tgtEl>
                                          <p:spTgt spid="6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fade">
                                      <p:cBhvr>
                                        <p:cTn id="29" dur="500"/>
                                        <p:tgtEl>
                                          <p:spTgt spid="6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fade">
                                      <p:cBhvr>
                                        <p:cTn id="32" dur="500"/>
                                        <p:tgtEl>
                                          <p:spTgt spid="6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fade">
                                      <p:cBhvr>
                                        <p:cTn id="35"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animBg="1"/>
      <p:bldP spid="59" grpId="0" animBg="1"/>
      <p:bldP spid="60" grpId="0" animBg="1"/>
      <p:bldP spid="61" grpId="0" animBg="1"/>
      <p:bldP spid="62" grpId="0" animBg="1"/>
      <p:bldP spid="63" grpId="0" animBg="1"/>
      <p:bldP spid="64" grpId="0" animBg="1"/>
      <p:bldP spid="6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188184" cy="1599885"/>
            <a:chOff x="4617134" y="42893"/>
            <a:chExt cx="6188184" cy="1599885"/>
          </a:xfrm>
        </p:grpSpPr>
        <p:grpSp>
          <p:nvGrpSpPr>
            <p:cNvPr id="14" name="Group 13"/>
            <p:cNvGrpSpPr/>
            <p:nvPr/>
          </p:nvGrpSpPr>
          <p:grpSpPr>
            <a:xfrm>
              <a:off x="4617134" y="42893"/>
              <a:ext cx="6023572" cy="1013727"/>
              <a:chOff x="4539228" y="103852"/>
              <a:chExt cx="5921936" cy="1013727"/>
            </a:xfrm>
          </p:grpSpPr>
          <p:grpSp>
            <p:nvGrpSpPr>
              <p:cNvPr id="15" name="Group 14"/>
              <p:cNvGrpSpPr/>
              <p:nvPr/>
            </p:nvGrpSpPr>
            <p:grpSpPr>
              <a:xfrm>
                <a:off x="4539228" y="103852"/>
                <a:ext cx="5921936" cy="1013727"/>
                <a:chOff x="4539228" y="103852"/>
                <a:chExt cx="5921936" cy="1013727"/>
              </a:xfrm>
            </p:grpSpPr>
            <p:sp>
              <p:nvSpPr>
                <p:cNvPr id="17" name="TextBox 16"/>
                <p:cNvSpPr txBox="1"/>
                <p:nvPr/>
              </p:nvSpPr>
              <p:spPr>
                <a:xfrm>
                  <a:off x="4539228" y="103852"/>
                  <a:ext cx="5921936" cy="584775"/>
                </a:xfrm>
                <a:prstGeom prst="rect">
                  <a:avLst/>
                </a:prstGeom>
                <a:noFill/>
              </p:spPr>
              <p:txBody>
                <a:bodyPr wrap="none" rtlCol="0">
                  <a:spAutoFit/>
                </a:bodyPr>
                <a:lstStyle/>
                <a:p>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ngày2 </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 11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2023</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6DBA22C5-DC9E-41BF-93BA-4E302C7B10C9}"/>
              </a:ext>
            </a:extLst>
          </p:cNvPr>
          <p:cNvSpPr txBox="1"/>
          <p:nvPr/>
        </p:nvSpPr>
        <p:spPr>
          <a:xfrm>
            <a:off x="1233307" y="2167955"/>
            <a:ext cx="8385068" cy="552972"/>
          </a:xfrm>
          <a:prstGeom prst="rect">
            <a:avLst/>
          </a:prstGeom>
          <a:noFill/>
        </p:spPr>
        <p:txBody>
          <a:bodyPr wrap="square">
            <a:spAutoFit/>
          </a:bodyPr>
          <a:lstStyle/>
          <a:p>
            <a:pPr>
              <a:lnSpc>
                <a:spcPct val="107000"/>
              </a:lnSpc>
              <a:spcAft>
                <a:spcPts val="200"/>
              </a:spcAft>
            </a:pPr>
            <a:r>
              <a:rPr lang="en-US" sz="3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Chọn câu trả lời đúng:</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DBF464C-68A7-4AD6-A533-2C0D6BD2D7FB}"/>
              </a:ext>
            </a:extLst>
          </p:cNvPr>
          <p:cNvSpPr txBox="1"/>
          <p:nvPr/>
        </p:nvSpPr>
        <p:spPr>
          <a:xfrm>
            <a:off x="1310799" y="2815482"/>
            <a:ext cx="11125200"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d</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Vì sao người anh cả ôm cây mà khóc?</a:t>
            </a:r>
          </a:p>
        </p:txBody>
      </p:sp>
      <p:sp>
        <p:nvSpPr>
          <p:cNvPr id="20" name="TextBox 19">
            <a:extLst>
              <a:ext uri="{FF2B5EF4-FFF2-40B4-BE49-F238E27FC236}">
                <a16:creationId xmlns:a16="http://schemas.microsoft.com/office/drawing/2014/main" id="{60510DC5-E66C-4933-95B3-B62127FC2891}"/>
              </a:ext>
            </a:extLst>
          </p:cNvPr>
          <p:cNvSpPr txBox="1"/>
          <p:nvPr/>
        </p:nvSpPr>
        <p:spPr>
          <a:xfrm>
            <a:off x="1432719" y="330120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nhìn cây mà buồn về chuyện anh em không hòa thuận.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84107AEB-1B1C-4E5E-9A83-FB407A9E7834}"/>
              </a:ext>
            </a:extLst>
          </p:cNvPr>
          <p:cNvSpPr txBox="1"/>
          <p:nvPr/>
        </p:nvSpPr>
        <p:spPr>
          <a:xfrm>
            <a:off x="1432718" y="3786920"/>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không muốn chia cái cây cho hai người em.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23C5A013-AE6D-419E-BB2C-618E47693AD3}"/>
              </a:ext>
            </a:extLst>
          </p:cNvPr>
          <p:cNvSpPr txBox="1"/>
          <p:nvPr/>
        </p:nvSpPr>
        <p:spPr>
          <a:xfrm>
            <a:off x="1432717" y="4264799"/>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không muốn chia của cải cha mẹ để lại.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6DB9D411-3824-4505-B312-F179447C339B}"/>
              </a:ext>
            </a:extLst>
          </p:cNvPr>
          <p:cNvSpPr txBox="1"/>
          <p:nvPr/>
        </p:nvSpPr>
        <p:spPr>
          <a:xfrm>
            <a:off x="1340545" y="4825378"/>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e) Chi tiết cây cổ thụ xanh tươi trở lại thể hiện điều gì?</a:t>
            </a:r>
          </a:p>
        </p:txBody>
      </p:sp>
      <p:sp>
        <p:nvSpPr>
          <p:cNvPr id="24" name="TextBox 23">
            <a:extLst>
              <a:ext uri="{FF2B5EF4-FFF2-40B4-BE49-F238E27FC236}">
                <a16:creationId xmlns:a16="http://schemas.microsoft.com/office/drawing/2014/main" id="{D1C65629-5919-4AF5-90DE-62426CA8A60C}"/>
              </a:ext>
            </a:extLst>
          </p:cNvPr>
          <p:cNvSpPr txBox="1"/>
          <p:nvPr/>
        </p:nvSpPr>
        <p:spPr>
          <a:xfrm>
            <a:off x="1447225" y="5311097"/>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nó đã khỏi bệnh.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08B298B7-CC38-49F3-AC07-282F82B57F45}"/>
              </a:ext>
            </a:extLst>
          </p:cNvPr>
          <p:cNvSpPr txBox="1"/>
          <p:nvPr/>
        </p:nvSpPr>
        <p:spPr>
          <a:xfrm>
            <a:off x="1447224" y="5796816"/>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nó mọc cành lá xum xuê.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8C0F2398-BCA4-4D77-8325-C0E400A3DB57}"/>
              </a:ext>
            </a:extLst>
          </p:cNvPr>
          <p:cNvSpPr txBox="1"/>
          <p:nvPr/>
        </p:nvSpPr>
        <p:spPr>
          <a:xfrm>
            <a:off x="1447223" y="6274695"/>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ba anh em lại hòa thuận như xưa.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6" name="Rectangle 55">
            <a:extLst>
              <a:ext uri="{FF2B5EF4-FFF2-40B4-BE49-F238E27FC236}">
                <a16:creationId xmlns:a16="http://schemas.microsoft.com/office/drawing/2014/main" id="{8025AE6F-DF62-4566-A4CE-18F67C7BBF11}"/>
              </a:ext>
            </a:extLst>
          </p:cNvPr>
          <p:cNvSpPr/>
          <p:nvPr/>
        </p:nvSpPr>
        <p:spPr>
          <a:xfrm>
            <a:off x="1359330" y="3387547"/>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b="1">
                <a:sym typeface="Wingdings" panose="05000000000000000000" pitchFamily="2" charset="2"/>
              </a:rPr>
              <a:t></a:t>
            </a:r>
            <a:endParaRPr lang="en-US" b="1"/>
          </a:p>
        </p:txBody>
      </p:sp>
      <p:pic>
        <p:nvPicPr>
          <p:cNvPr id="57" name="Picture 56">
            <a:extLst>
              <a:ext uri="{FF2B5EF4-FFF2-40B4-BE49-F238E27FC236}">
                <a16:creationId xmlns:a16="http://schemas.microsoft.com/office/drawing/2014/main" id="{1826D4F9-B4DC-4231-AC07-BEB802ABADDA}"/>
              </a:ext>
            </a:extLst>
          </p:cNvPr>
          <p:cNvPicPr>
            <a:picLocks noChangeAspect="1"/>
          </p:cNvPicPr>
          <p:nvPr/>
        </p:nvPicPr>
        <p:blipFill rotWithShape="1">
          <a:blip r:embed="rId2"/>
          <a:srcRect l="14788" t="7543" r="10809" b="55102"/>
          <a:stretch/>
        </p:blipFill>
        <p:spPr>
          <a:xfrm>
            <a:off x="10695873" y="1845399"/>
            <a:ext cx="5515010" cy="3793401"/>
          </a:xfrm>
          <a:prstGeom prst="rect">
            <a:avLst/>
          </a:prstGeom>
        </p:spPr>
      </p:pic>
      <p:sp>
        <p:nvSpPr>
          <p:cNvPr id="58" name="Rectangle 57">
            <a:extLst>
              <a:ext uri="{FF2B5EF4-FFF2-40B4-BE49-F238E27FC236}">
                <a16:creationId xmlns:a16="http://schemas.microsoft.com/office/drawing/2014/main" id="{485E6CAC-8476-4AC1-B774-433B709BF34B}"/>
              </a:ext>
            </a:extLst>
          </p:cNvPr>
          <p:cNvSpPr/>
          <p:nvPr/>
        </p:nvSpPr>
        <p:spPr>
          <a:xfrm>
            <a:off x="1359330" y="3831055"/>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ectangle 58">
            <a:extLst>
              <a:ext uri="{FF2B5EF4-FFF2-40B4-BE49-F238E27FC236}">
                <a16:creationId xmlns:a16="http://schemas.microsoft.com/office/drawing/2014/main" id="{1B1EBD78-926B-4C83-A80C-DF875E24F40F}"/>
              </a:ext>
            </a:extLst>
          </p:cNvPr>
          <p:cNvSpPr/>
          <p:nvPr/>
        </p:nvSpPr>
        <p:spPr>
          <a:xfrm>
            <a:off x="1359330" y="4287879"/>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Rectangle 59">
            <a:extLst>
              <a:ext uri="{FF2B5EF4-FFF2-40B4-BE49-F238E27FC236}">
                <a16:creationId xmlns:a16="http://schemas.microsoft.com/office/drawing/2014/main" id="{52957492-EC27-4715-83ED-B1128063BFAE}"/>
              </a:ext>
            </a:extLst>
          </p:cNvPr>
          <p:cNvSpPr/>
          <p:nvPr/>
        </p:nvSpPr>
        <p:spPr>
          <a:xfrm>
            <a:off x="1386997" y="541604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1" name="Rectangle 60">
            <a:extLst>
              <a:ext uri="{FF2B5EF4-FFF2-40B4-BE49-F238E27FC236}">
                <a16:creationId xmlns:a16="http://schemas.microsoft.com/office/drawing/2014/main" id="{C148DA2F-0EBE-4C5E-A50F-4426750A9FAD}"/>
              </a:ext>
            </a:extLst>
          </p:cNvPr>
          <p:cNvSpPr/>
          <p:nvPr/>
        </p:nvSpPr>
        <p:spPr>
          <a:xfrm>
            <a:off x="1386997" y="5874788"/>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Rectangle 61">
            <a:extLst>
              <a:ext uri="{FF2B5EF4-FFF2-40B4-BE49-F238E27FC236}">
                <a16:creationId xmlns:a16="http://schemas.microsoft.com/office/drawing/2014/main" id="{6B807640-420E-4BDC-8B18-5F0467B139FF}"/>
              </a:ext>
            </a:extLst>
          </p:cNvPr>
          <p:cNvSpPr/>
          <p:nvPr/>
        </p:nvSpPr>
        <p:spPr>
          <a:xfrm>
            <a:off x="1386997" y="633161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sz="2400" b="1">
                <a:sym typeface="Wingdings" panose="05000000000000000000" pitchFamily="2" charset="2"/>
              </a:rPr>
              <a:t></a:t>
            </a:r>
            <a:endParaRPr lang="en-US" b="1"/>
          </a:p>
        </p:txBody>
      </p:sp>
    </p:spTree>
    <p:extLst>
      <p:ext uri="{BB962C8B-B14F-4D97-AF65-F5344CB8AC3E}">
        <p14:creationId xmlns:p14="http://schemas.microsoft.com/office/powerpoint/2010/main" val="396520933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fade">
                                      <p:cBhvr>
                                        <p:cTn id="21" dur="500"/>
                                        <p:tgtEl>
                                          <p:spTgt spid="6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animBg="1"/>
      <p:bldP spid="59" grpId="0" animBg="1"/>
      <p:bldP spid="60" grpId="0" animBg="1"/>
      <p:bldP spid="61" grpId="0" animBg="1"/>
      <p:bldP spid="6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28756" cy="1599885"/>
            <a:chOff x="4617134" y="42893"/>
            <a:chExt cx="6228756" cy="1599885"/>
          </a:xfrm>
        </p:grpSpPr>
        <p:grpSp>
          <p:nvGrpSpPr>
            <p:cNvPr id="14" name="Group 13"/>
            <p:cNvGrpSpPr/>
            <p:nvPr/>
          </p:nvGrpSpPr>
          <p:grpSpPr>
            <a:xfrm>
              <a:off x="4617134" y="42893"/>
              <a:ext cx="6228756" cy="1013727"/>
              <a:chOff x="4539228" y="103852"/>
              <a:chExt cx="6123658" cy="1013727"/>
            </a:xfrm>
          </p:grpSpPr>
          <p:grpSp>
            <p:nvGrpSpPr>
              <p:cNvPr id="15" name="Group 14"/>
              <p:cNvGrpSpPr/>
              <p:nvPr/>
            </p:nvGrpSpPr>
            <p:grpSpPr>
              <a:xfrm>
                <a:off x="4539228" y="103852"/>
                <a:ext cx="6123658" cy="1013727"/>
                <a:chOff x="4539228" y="103852"/>
                <a:chExt cx="6123658" cy="1013727"/>
              </a:xfrm>
            </p:grpSpPr>
            <p:sp>
              <p:nvSpPr>
                <p:cNvPr id="17" name="TextBox 16"/>
                <p:cNvSpPr txBox="1"/>
                <p:nvPr/>
              </p:nvSpPr>
              <p:spPr>
                <a:xfrm>
                  <a:off x="4539228" y="103852"/>
                  <a:ext cx="6123658" cy="584775"/>
                </a:xfrm>
                <a:prstGeom prst="rect">
                  <a:avLst/>
                </a:prstGeom>
                <a:noFill/>
              </p:spPr>
              <p:txBody>
                <a:bodyPr wrap="none" rtlCol="0">
                  <a:spAutoFit/>
                </a:bodyPr>
                <a:lstStyle/>
                <a:p>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 2 </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 11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2023.</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B3BD77AE-2E16-4B13-BF05-5083FEE1BCD9}"/>
              </a:ext>
            </a:extLst>
          </p:cNvPr>
          <p:cNvSpPr txBox="1"/>
          <p:nvPr/>
        </p:nvSpPr>
        <p:spPr>
          <a:xfrm>
            <a:off x="824650" y="2316509"/>
            <a:ext cx="11545956" cy="3118867"/>
          </a:xfrm>
          <a:prstGeom prst="rect">
            <a:avLst/>
          </a:prstGeom>
          <a:noFill/>
        </p:spPr>
        <p:txBody>
          <a:bodyPr wrap="square">
            <a:spAutoFit/>
          </a:bodyPr>
          <a:lstStyle/>
          <a:p>
            <a:pPr>
              <a:lnSpc>
                <a:spcPct val="107000"/>
              </a:lnSpc>
              <a:spcAft>
                <a:spcPts val="200"/>
              </a:spcAft>
            </a:pP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 Tìm trong bài đọc:</a:t>
            </a:r>
          </a:p>
          <a:p>
            <a:pPr>
              <a:lnSpc>
                <a:spcPct val="107000"/>
              </a:lnSpc>
              <a:spcAft>
                <a:spcPts val="200"/>
              </a:spcAft>
            </a:pPr>
            <a:r>
              <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a) Một từ có nghĩa giống từ hòa thuận.</a:t>
            </a:r>
          </a:p>
          <a:p>
            <a:pPr>
              <a:lnSpc>
                <a:spcPct val="107000"/>
              </a:lnSpc>
              <a:spcAft>
                <a:spcPts val="200"/>
              </a:spcAft>
            </a:pPr>
            <a:endPar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200"/>
              </a:spcAft>
            </a:pPr>
            <a:endPar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b) Một từ có nghĩa trái ngược với từ khô héo.</a:t>
            </a:r>
          </a:p>
        </p:txBody>
      </p:sp>
      <p:sp>
        <p:nvSpPr>
          <p:cNvPr id="20" name="TextBox 19">
            <a:extLst>
              <a:ext uri="{FF2B5EF4-FFF2-40B4-BE49-F238E27FC236}">
                <a16:creationId xmlns:a16="http://schemas.microsoft.com/office/drawing/2014/main" id="{C67C3DCC-5D2B-4154-9B97-01ED160E6B40}"/>
              </a:ext>
            </a:extLst>
          </p:cNvPr>
          <p:cNvSpPr txBox="1"/>
          <p:nvPr/>
        </p:nvSpPr>
        <p:spPr>
          <a:xfrm>
            <a:off x="1268022" y="3755039"/>
            <a:ext cx="10287000" cy="646331"/>
          </a:xfrm>
          <a:prstGeom prst="rect">
            <a:avLst/>
          </a:prstGeom>
          <a:noFill/>
        </p:spPr>
        <p:txBody>
          <a:bodyPr wrap="square">
            <a:spAutoFit/>
          </a:bodyPr>
          <a:lstStyle/>
          <a:p>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Một từ có nghĩa giống từ hòa thuận: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êm ấm.</a:t>
            </a:r>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a:p>
        </p:txBody>
      </p:sp>
      <p:sp>
        <p:nvSpPr>
          <p:cNvPr id="21" name="TextBox 20">
            <a:extLst>
              <a:ext uri="{FF2B5EF4-FFF2-40B4-BE49-F238E27FC236}">
                <a16:creationId xmlns:a16="http://schemas.microsoft.com/office/drawing/2014/main" id="{18B5C5CC-A9C5-4121-BA41-4F9F3CC84A95}"/>
              </a:ext>
            </a:extLst>
          </p:cNvPr>
          <p:cNvSpPr txBox="1"/>
          <p:nvPr/>
        </p:nvSpPr>
        <p:spPr>
          <a:xfrm>
            <a:off x="1298661" y="5525799"/>
            <a:ext cx="10287000" cy="646331"/>
          </a:xfrm>
          <a:prstGeom prst="rect">
            <a:avLst/>
          </a:prstGeom>
          <a:noFill/>
        </p:spPr>
        <p:txBody>
          <a:bodyPr wrap="square">
            <a:spAutoFit/>
          </a:bodyPr>
          <a:lstStyle/>
          <a:p>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Một từ có nghĩa trái ngược với từ khô héo: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xanh tươi.</a:t>
            </a:r>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a:p>
        </p:txBody>
      </p:sp>
      <p:pic>
        <p:nvPicPr>
          <p:cNvPr id="22" name="Picture 21">
            <a:extLst>
              <a:ext uri="{FF2B5EF4-FFF2-40B4-BE49-F238E27FC236}">
                <a16:creationId xmlns:a16="http://schemas.microsoft.com/office/drawing/2014/main" id="{121F9550-95BC-424D-88BD-79ABB2E98168}"/>
              </a:ext>
            </a:extLst>
          </p:cNvPr>
          <p:cNvPicPr>
            <a:picLocks noChangeAspect="1"/>
          </p:cNvPicPr>
          <p:nvPr/>
        </p:nvPicPr>
        <p:blipFill rotWithShape="1">
          <a:blip r:embed="rId2"/>
          <a:srcRect l="14788" t="7543" r="10809" b="55102"/>
          <a:stretch/>
        </p:blipFill>
        <p:spPr>
          <a:xfrm>
            <a:off x="10761628" y="1434918"/>
            <a:ext cx="5515010" cy="3793401"/>
          </a:xfrm>
          <a:prstGeom prst="rect">
            <a:avLst/>
          </a:prstGeom>
        </p:spPr>
      </p:pic>
    </p:spTree>
    <p:extLst>
      <p:ext uri="{BB962C8B-B14F-4D97-AF65-F5344CB8AC3E}">
        <p14:creationId xmlns:p14="http://schemas.microsoft.com/office/powerpoint/2010/main" val="107683011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188184" cy="1599885"/>
            <a:chOff x="4617134" y="42893"/>
            <a:chExt cx="6188184" cy="1599885"/>
          </a:xfrm>
        </p:grpSpPr>
        <p:grpSp>
          <p:nvGrpSpPr>
            <p:cNvPr id="14" name="Group 13"/>
            <p:cNvGrpSpPr/>
            <p:nvPr/>
          </p:nvGrpSpPr>
          <p:grpSpPr>
            <a:xfrm>
              <a:off x="4617134" y="42893"/>
              <a:ext cx="6126164" cy="1013727"/>
              <a:chOff x="4539228" y="103852"/>
              <a:chExt cx="6022797" cy="1013727"/>
            </a:xfrm>
          </p:grpSpPr>
          <p:grpSp>
            <p:nvGrpSpPr>
              <p:cNvPr id="15" name="Group 14"/>
              <p:cNvGrpSpPr/>
              <p:nvPr/>
            </p:nvGrpSpPr>
            <p:grpSpPr>
              <a:xfrm>
                <a:off x="4539228" y="103852"/>
                <a:ext cx="6022797" cy="1013727"/>
                <a:chOff x="4539228" y="103852"/>
                <a:chExt cx="6022797" cy="1013727"/>
              </a:xfrm>
            </p:grpSpPr>
            <p:sp>
              <p:nvSpPr>
                <p:cNvPr id="17" name="TextBox 16"/>
                <p:cNvSpPr txBox="1"/>
                <p:nvPr/>
              </p:nvSpPr>
              <p:spPr>
                <a:xfrm>
                  <a:off x="4539228" y="103852"/>
                  <a:ext cx="6022797" cy="584775"/>
                </a:xfrm>
                <a:prstGeom prst="rect">
                  <a:avLst/>
                </a:prstGeom>
                <a:noFill/>
              </p:spPr>
              <p:txBody>
                <a:bodyPr wrap="none" rtlCol="0">
                  <a:spAutoFit/>
                </a:bodyPr>
                <a:lstStyle/>
                <a:p>
                  <a:r>
                    <a:rPr lang="en-US" sz="3200" dirty="0" err="1" smtClean="0">
                      <a:solidFill>
                        <a:srgbClr val="0000CC"/>
                      </a:solidFill>
                      <a:latin typeface="Times New Roman" pitchFamily="18" charset="0"/>
                      <a:cs typeface="Times New Roman" pitchFamily="18" charset="0"/>
                    </a:rPr>
                    <a:t>Thứ</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ngày</a:t>
                  </a:r>
                  <a:r>
                    <a:rPr lang="en-US" sz="3200" dirty="0" smtClean="0">
                      <a:solidFill>
                        <a:srgbClr val="0000CC"/>
                      </a:solidFill>
                      <a:latin typeface="Times New Roman" pitchFamily="18" charset="0"/>
                      <a:cs typeface="Times New Roman" pitchFamily="18" charset="0"/>
                    </a:rPr>
                    <a:t> 2 </a:t>
                  </a:r>
                  <a:r>
                    <a:rPr lang="en-US" sz="3200" dirty="0" err="1" smtClean="0">
                      <a:solidFill>
                        <a:srgbClr val="0000CC"/>
                      </a:solidFill>
                      <a:latin typeface="Times New Roman" pitchFamily="18" charset="0"/>
                      <a:cs typeface="Times New Roman" pitchFamily="18" charset="0"/>
                    </a:rPr>
                    <a:t>tháng</a:t>
                  </a:r>
                  <a:r>
                    <a:rPr lang="en-US" sz="3200" dirty="0" smtClean="0">
                      <a:solidFill>
                        <a:srgbClr val="0000CC"/>
                      </a:solidFill>
                      <a:latin typeface="Times New Roman" pitchFamily="18" charset="0"/>
                      <a:cs typeface="Times New Roman" pitchFamily="18" charset="0"/>
                    </a:rPr>
                    <a:t> 11 </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2023</a:t>
                  </a:r>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20" name="TextBox 19">
            <a:extLst>
              <a:ext uri="{FF2B5EF4-FFF2-40B4-BE49-F238E27FC236}">
                <a16:creationId xmlns:a16="http://schemas.microsoft.com/office/drawing/2014/main" id="{7214580D-F923-444E-B504-0B147516FA7A}"/>
              </a:ext>
            </a:extLst>
          </p:cNvPr>
          <p:cNvSpPr txBox="1"/>
          <p:nvPr/>
        </p:nvSpPr>
        <p:spPr>
          <a:xfrm>
            <a:off x="824650" y="2316509"/>
            <a:ext cx="11545956" cy="2079993"/>
          </a:xfrm>
          <a:prstGeom prst="rect">
            <a:avLst/>
          </a:prstGeom>
          <a:noFill/>
        </p:spPr>
        <p:txBody>
          <a:bodyPr wrap="square">
            <a:spAutoFit/>
          </a:bodyPr>
          <a:lstStyle/>
          <a:p>
            <a:pPr>
              <a:lnSpc>
                <a:spcPct val="120000"/>
              </a:lnSpc>
              <a:spcAft>
                <a:spcPts val="200"/>
              </a:spcAft>
            </a:pP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Đặt câu với một từ em vừa tìm được.</a:t>
            </a:r>
          </a:p>
          <a:p>
            <a:pPr>
              <a:lnSpc>
                <a:spcPct val="120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Thời thơ ấu của tôi rất </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êm ấm.</a:t>
            </a:r>
          </a:p>
          <a:p>
            <a:pPr>
              <a:lnSpc>
                <a:spcPct val="120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Cánh đồng cỏ quê tôi rất </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xanh tươi.</a:t>
            </a:r>
          </a:p>
        </p:txBody>
      </p:sp>
      <p:pic>
        <p:nvPicPr>
          <p:cNvPr id="21" name="Picture 20">
            <a:extLst>
              <a:ext uri="{FF2B5EF4-FFF2-40B4-BE49-F238E27FC236}">
                <a16:creationId xmlns:a16="http://schemas.microsoft.com/office/drawing/2014/main" id="{9ACDF98C-FCDB-4E1E-A246-6E7A131CE4B2}"/>
              </a:ext>
            </a:extLst>
          </p:cNvPr>
          <p:cNvPicPr>
            <a:picLocks noChangeAspect="1"/>
          </p:cNvPicPr>
          <p:nvPr/>
        </p:nvPicPr>
        <p:blipFill rotWithShape="1">
          <a:blip r:embed="rId2"/>
          <a:srcRect l="14788" t="7543" r="10809" b="55102"/>
          <a:stretch/>
        </p:blipFill>
        <p:spPr>
          <a:xfrm>
            <a:off x="10271919" y="1981200"/>
            <a:ext cx="5515010" cy="3793401"/>
          </a:xfrm>
          <a:prstGeom prst="rect">
            <a:avLst/>
          </a:prstGeom>
        </p:spPr>
      </p:pic>
    </p:spTree>
    <p:extLst>
      <p:ext uri="{BB962C8B-B14F-4D97-AF65-F5344CB8AC3E}">
        <p14:creationId xmlns:p14="http://schemas.microsoft.com/office/powerpoint/2010/main" val="275286380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10198</TotalTime>
  <Words>768</Words>
  <Application>Microsoft Office PowerPoint</Application>
  <PresentationFormat>Custom</PresentationFormat>
  <Paragraphs>70</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1141</cp:revision>
  <dcterms:created xsi:type="dcterms:W3CDTF">2008-09-09T22:52:10Z</dcterms:created>
  <dcterms:modified xsi:type="dcterms:W3CDTF">2023-11-02T03:11:16Z</dcterms:modified>
</cp:coreProperties>
</file>