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1" r:id="rId4"/>
    <p:sldId id="265" r:id="rId5"/>
    <p:sldId id="257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B5ECB2"/>
    <a:srgbClr val="008000"/>
    <a:srgbClr val="E3BBDE"/>
    <a:srgbClr val="663300"/>
    <a:srgbClr val="660066"/>
    <a:srgbClr val="000066"/>
    <a:srgbClr val="0033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0618" autoAdjust="0"/>
  </p:normalViewPr>
  <p:slideViewPr>
    <p:cSldViewPr>
      <p:cViewPr varScale="1">
        <p:scale>
          <a:sx n="39" d="100"/>
          <a:sy n="39" d="100"/>
        </p:scale>
        <p:origin x="-16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4012-491C-4040-BC18-4CA1C55E4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928D-57BE-45D8-A9E3-4AE9DAC0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74E5-E06F-4797-B274-A7FA6C16E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CAC-4A0B-44CE-B442-6D77BD57D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F312-97F8-47A2-842C-767E01FA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1C3A-EDFF-4E7C-AA00-2313D66C1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72DF-1B6C-4A51-8A22-F0F8B361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2029-3D06-4149-A184-004FB99D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B9A1-BFFE-4162-8134-2B33B53E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ADD2-2A2E-4E73-B872-8B735006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F129-ACC1-4A18-9024-8C49EDC3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7331C9-1502-466F-B7BB-90C0038D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audio" Target="file:///D:\nh&#7841;c\Doc%20tau%20dan%20bau\Viet%20Nam%20que%20huong%20toi%20doc%20tau%20Dan%20bau%201%20-%20dang%20cap%20nhat%20%5bNCT%2072634098647432500000%5d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an do VN tieng 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549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Chính tả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701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      Việt Nam đất nước ta ơi !</a:t>
            </a:r>
            <a:br>
              <a:rPr lang="en-US" sz="2800"/>
            </a:br>
            <a:r>
              <a:rPr lang="en-US" sz="2800"/>
              <a:t>Mênh mông biển lúa đâu trời đẹp hơn. </a:t>
            </a:r>
          </a:p>
          <a:p>
            <a:r>
              <a:rPr lang="en-US" sz="2800"/>
              <a:t>        Cánh cò bay lả rập rờn, </a:t>
            </a:r>
            <a:br>
              <a:rPr lang="en-US" sz="2800"/>
            </a:br>
            <a:r>
              <a:rPr lang="en-US" sz="2800"/>
              <a:t>Mây mờ che đỉnh Trường Sơn sớm chiều.</a:t>
            </a:r>
            <a:br>
              <a:rPr lang="en-US" sz="2800"/>
            </a:br>
            <a:r>
              <a:rPr lang="en-US" sz="2800"/>
              <a:t>        Quê hương biết mấy thân yêu, </a:t>
            </a:r>
            <a:br>
              <a:rPr lang="en-US" sz="2800"/>
            </a:br>
            <a:r>
              <a:rPr lang="en-US" sz="2800"/>
              <a:t>Bao nhiêu đời đã chịu nhiều thương đau. </a:t>
            </a:r>
            <a:br>
              <a:rPr lang="en-US" sz="2800"/>
            </a:br>
            <a:r>
              <a:rPr lang="en-US" sz="2800"/>
              <a:t>        Mặt người vất vả in sâu, </a:t>
            </a:r>
            <a:br>
              <a:rPr lang="en-US" sz="2800"/>
            </a:br>
            <a:r>
              <a:rPr lang="en-US" sz="2800"/>
              <a:t>Gái trai cũng một áo nâu nhuộm bùn.</a:t>
            </a:r>
            <a:br>
              <a:rPr lang="en-US" sz="2800"/>
            </a:br>
            <a:r>
              <a:rPr lang="en-US" sz="2800"/>
              <a:t>        Ðất nghèo nuôi những anh hùng, </a:t>
            </a:r>
            <a:br>
              <a:rPr lang="en-US" sz="2800"/>
            </a:br>
            <a:r>
              <a:rPr lang="en-US" sz="2800"/>
              <a:t>Chìm trong máu lửa lại vùng đứng lên. </a:t>
            </a:r>
            <a:br>
              <a:rPr lang="en-US" sz="2800"/>
            </a:br>
            <a:r>
              <a:rPr lang="en-US" sz="2800"/>
              <a:t>        Ðạp quân thù xuống đất đen, </a:t>
            </a:r>
            <a:br>
              <a:rPr lang="en-US" sz="2800"/>
            </a:br>
            <a:r>
              <a:rPr lang="en-US" sz="2800"/>
              <a:t>Súng gươm vứt bỏ lại hiền như xưa.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429000" y="301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Chính tả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590800" y="685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3190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1. Nghe - viết: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 do VN tieng 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549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Chính tả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701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      Việt Nam đất nước ta ơi !</a:t>
            </a:r>
            <a:br>
              <a:rPr lang="en-US" sz="2800"/>
            </a:br>
            <a:r>
              <a:rPr lang="en-US" sz="2800"/>
              <a:t>Mênh mông biển lúa đâu trời đẹp hơn. </a:t>
            </a:r>
          </a:p>
          <a:p>
            <a:r>
              <a:rPr lang="en-US" sz="2800"/>
              <a:t>        Cánh cò bay lả rập rờn, </a:t>
            </a:r>
            <a:br>
              <a:rPr lang="en-US" sz="2800"/>
            </a:br>
            <a:r>
              <a:rPr lang="en-US" sz="2800"/>
              <a:t>Mây mờ che đỉnh Trường Sơn sớm chiều.</a:t>
            </a:r>
            <a:br>
              <a:rPr lang="en-US" sz="2800"/>
            </a:br>
            <a:r>
              <a:rPr lang="en-US" sz="2800"/>
              <a:t>        Quê hương biết mấy thân yêu, </a:t>
            </a:r>
            <a:br>
              <a:rPr lang="en-US" sz="2800"/>
            </a:br>
            <a:r>
              <a:rPr lang="en-US" sz="2800"/>
              <a:t>Bao nhiêu đời đã chịu nhiều thương đau. </a:t>
            </a:r>
            <a:br>
              <a:rPr lang="en-US" sz="2800"/>
            </a:br>
            <a:r>
              <a:rPr lang="en-US" sz="2800"/>
              <a:t>        Mặt người vất vả in sâu, </a:t>
            </a:r>
            <a:br>
              <a:rPr lang="en-US" sz="2800"/>
            </a:br>
            <a:r>
              <a:rPr lang="en-US" sz="2800"/>
              <a:t>Gái trai cũng một áo nâu nhuộm bùn.</a:t>
            </a:r>
            <a:br>
              <a:rPr lang="en-US" sz="2800"/>
            </a:br>
            <a:r>
              <a:rPr lang="en-US" sz="2800"/>
              <a:t>        Ðất nghèo nuôi những anh hùng, </a:t>
            </a:r>
            <a:br>
              <a:rPr lang="en-US" sz="2800"/>
            </a:br>
            <a:r>
              <a:rPr lang="en-US" sz="2800"/>
              <a:t>Chìm trong máu lửa lại vùng đứng lên. </a:t>
            </a:r>
            <a:br>
              <a:rPr lang="en-US" sz="2800"/>
            </a:br>
            <a:r>
              <a:rPr lang="en-US" sz="2800"/>
              <a:t>        Ðạp quân thù xuống đất đen, </a:t>
            </a:r>
            <a:br>
              <a:rPr lang="en-US" sz="2800"/>
            </a:br>
            <a:r>
              <a:rPr lang="en-US" sz="2800"/>
              <a:t>Súng gươm vứt bỏ lại hiền như xưa.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29000" y="301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Chính tả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0800" y="685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190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1. Nghe - viết: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38200" y="4205288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Chính tả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    2. Tìm tiếng thích hợp với mỗi ô trống để hoàn thành bài văn sau. Biết rằng: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   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8200" y="27574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38200" y="3443288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19200" y="26812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ng hay ngh   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19200" y="33670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g hay gh   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19200" y="41290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c hay k    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600200" y="2057400"/>
            <a:ext cx="6858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79" grpId="0"/>
      <p:bldP spid="3080" grpId="0" animBg="1"/>
      <p:bldP spid="3081" grpId="0" animBg="1"/>
      <p:bldP spid="3083" grpId="0"/>
      <p:bldP spid="3084" grpId="0"/>
      <p:bldP spid="3085" grpId="0"/>
      <p:bldP spid="3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ChangeArrowheads="1"/>
          </p:cNvSpPr>
          <p:nvPr/>
        </p:nvSpPr>
        <p:spPr bwMode="auto">
          <a:xfrm>
            <a:off x="1143000" y="0"/>
            <a:ext cx="6934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1289050"/>
            <a:ext cx="8839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    Mùng 2 tháng 9 năm 1945 - một          đáng         nhớ. Hà Nội tưng bừng màu đỏ. Một vùng trời bát         cờ, đèn, hoa và biểu        .   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Các nhà máy đều          việc. Chợ búa không họp. Mọi hoạt động sản xuất, buôn bán của thành phố tạm ngừng. Già, trẻ,                                 .   , trai đều xuống đường. Mọi người đều thấy mình cần        mặt trong          hội lớn         dân tộc.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 ………………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Buổi lễ        thúc bằng những lời thề độc lập. Đó là ý chí          toàn dân Việt Nam           quyết thực hiện lời Hồ Chủ tịch trong bản tuyên ngôn:  “…………….…”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Lịch sử đã sang trang. Một kỉ nguyên mới bắt đầu:      nguyên của Độc lập, Tự do, Hạnh phúc.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1676400" y="895350"/>
            <a:ext cx="381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1676400" y="1143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1676400" y="514350"/>
            <a:ext cx="381000" cy="2667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2133600" y="1143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ng hay ngh    </a:t>
            </a: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2133600" y="457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g hay gh    </a:t>
            </a: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21336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c hay k    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0" y="7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2. 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200400" y="2590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257800" y="1295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6705600" y="12954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762000" y="2057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5791200" y="1676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57150" y="3352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848600" y="33528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1600200" y="3657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3352800" y="367665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1752600" y="47244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895600" y="51435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7543800" y="60198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7620000" y="60388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kỉ </a:t>
            </a: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5029200" y="1295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ngày         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629400" y="12763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ghi         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38800" y="16573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ngát        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685800" y="20193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ngữ        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3143250" y="25717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nghỉ       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-76200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gái         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7696200" y="32956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có       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14097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ngày    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32004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của  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1676400" y="4762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kết 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2724150" y="51244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kiên 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8229600" y="4724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của  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8382000" y="47244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94" grpId="0" animBg="1"/>
      <p:bldP spid="54294" grpId="1" animBg="1"/>
      <p:bldP spid="54295" grpId="0" animBg="1"/>
      <p:bldP spid="54295" grpId="1" animBg="1"/>
      <p:bldP spid="54296" grpId="0" animBg="1"/>
      <p:bldP spid="54296" grpId="1" animBg="1"/>
      <p:bldP spid="54297" grpId="0" animBg="1"/>
      <p:bldP spid="54297" grpId="1" animBg="1"/>
      <p:bldP spid="54298" grpId="0" animBg="1"/>
      <p:bldP spid="54298" grpId="1" animBg="1"/>
      <p:bldP spid="54299" grpId="0" animBg="1"/>
      <p:bldP spid="54299" grpId="1" animBg="1"/>
      <p:bldP spid="54300" grpId="0" animBg="1"/>
      <p:bldP spid="54300" grpId="1" animBg="1"/>
      <p:bldP spid="54301" grpId="0" animBg="1"/>
      <p:bldP spid="54301" grpId="1" animBg="1"/>
      <p:bldP spid="54302" grpId="0" animBg="1"/>
      <p:bldP spid="54302" grpId="1" animBg="1"/>
      <p:bldP spid="54303" grpId="0" animBg="1"/>
      <p:bldP spid="54303" grpId="1" animBg="1"/>
      <p:bldP spid="54304" grpId="0" animBg="1"/>
      <p:bldP spid="54304" grpId="1" animBg="1"/>
      <p:bldP spid="54305" grpId="0" animBg="1"/>
      <p:bldP spid="54305" grpId="1" animBg="1"/>
      <p:bldP spid="54307" grpId="0"/>
      <p:bldP spid="54308" grpId="0"/>
      <p:bldP spid="54309" grpId="0"/>
      <p:bldP spid="54310" grpId="0"/>
      <p:bldP spid="54311" grpId="0"/>
      <p:bldP spid="54312" grpId="0"/>
      <p:bldP spid="54313" grpId="0"/>
      <p:bldP spid="54314" grpId="0"/>
      <p:bldP spid="54315" grpId="0"/>
      <p:bldP spid="54316" grpId="0"/>
      <p:bldP spid="54317" grpId="0"/>
      <p:bldP spid="54318" grpId="0"/>
      <p:bldP spid="54319" grpId="0"/>
      <p:bldP spid="54320" grpId="0" animBg="1"/>
      <p:bldP spid="543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552450" y="5695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Âm “ngờ”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552450" y="4933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 </a:t>
            </a:r>
          </a:p>
          <a:p>
            <a:r>
              <a:rPr lang="en-US">
                <a:solidFill>
                  <a:srgbClr val="CC3300"/>
                </a:solidFill>
              </a:rPr>
              <a:t>    Âm “gờ”</a:t>
            </a:r>
          </a:p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52450" y="4171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 Âm “cờ”           Viết là: ……..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33400" y="3028950"/>
            <a:ext cx="51054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3300"/>
                </a:solidFill>
              </a:rPr>
              <a:t>   </a:t>
            </a:r>
          </a:p>
          <a:p>
            <a:r>
              <a:rPr lang="en-US" b="1">
                <a:solidFill>
                  <a:srgbClr val="CC3300"/>
                </a:solidFill>
              </a:rPr>
              <a:t>   Âm đầu          Đứng trước i, ê, e</a:t>
            </a:r>
          </a:p>
          <a:p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147888"/>
            <a:ext cx="685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3.Tìm chữ thích hợp với mỗi ô trống: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533400" y="3028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533400" y="4171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533400" y="4933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533400" y="5695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533400" y="6457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3622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638800" y="3028950"/>
            <a:ext cx="29718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   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   Đứng trước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 các âm còn lại</a:t>
            </a:r>
          </a:p>
          <a:p>
            <a:pPr algn="ctr"/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5334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56388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86106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2895600" y="5086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5943600" y="4324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943600" y="50673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5943600" y="5848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2898775" y="5848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962400" y="5024438"/>
            <a:ext cx="61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gh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010400" y="42624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c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7010400" y="50053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g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7013575" y="5786438"/>
            <a:ext cx="61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ng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3962400" y="576738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ngh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4113213" y="4248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k</a:t>
            </a:r>
          </a:p>
        </p:txBody>
      </p:sp>
      <p:sp>
        <p:nvSpPr>
          <p:cNvPr id="8220" name="Text Box 52"/>
          <p:cNvSpPr txBox="1">
            <a:spLocks noChangeArrowheads="1"/>
          </p:cNvSpPr>
          <p:nvPr/>
        </p:nvSpPr>
        <p:spPr bwMode="auto">
          <a:xfrm>
            <a:off x="304800" y="304800"/>
            <a:ext cx="8839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2. C</a:t>
            </a:r>
            <a:r>
              <a:rPr lang="en-US" sz="2800" b="1"/>
              <a:t>ác từ tìm được: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    </a:t>
            </a:r>
            <a:r>
              <a:rPr lang="en-US" sz="2800">
                <a:solidFill>
                  <a:srgbClr val="CC3300"/>
                </a:solidFill>
              </a:rPr>
              <a:t>ngày, ghi, ngát,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ngữ,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nghỉ,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gái,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có, ngày, của,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kết, của, kiên, kỉ.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 animBg="1"/>
      <p:bldP spid="64539" grpId="0" animBg="1"/>
      <p:bldP spid="64529" grpId="0" animBg="1"/>
      <p:bldP spid="64528" grpId="0" animBg="1"/>
      <p:bldP spid="64517" grpId="0"/>
      <p:bldP spid="64518" grpId="0" animBg="1"/>
      <p:bldP spid="64521" grpId="0" animBg="1"/>
      <p:bldP spid="64522" grpId="0" animBg="1"/>
      <p:bldP spid="64523" grpId="0" animBg="1"/>
      <p:bldP spid="64524" grpId="0" animBg="1"/>
      <p:bldP spid="64524" grpId="1" animBg="1"/>
      <p:bldP spid="64525" grpId="0" animBg="1"/>
      <p:bldP spid="64533" grpId="0" animBg="1"/>
      <p:bldP spid="64534" grpId="0" animBg="1"/>
      <p:bldP spid="64535" grpId="0" animBg="1"/>
      <p:bldP spid="64536" grpId="0" animBg="1"/>
      <p:bldP spid="64540" grpId="0"/>
      <p:bldP spid="64541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  <p:bldP spid="64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65" name="Picture 29" descr="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533400"/>
            <a:ext cx="967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vietna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0988"/>
            <a:ext cx="9144000" cy="71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1295584254_c2faac037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-533400"/>
            <a:ext cx="9296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 descr="1295582832_9d732d7b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1295581830_ac7c15b70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104114aa3bc60750b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104114aa3bc826def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7" descr="104114aa3bc90c393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18" descr="104114aa3bc50d60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20" descr="104114aa3b97bd63d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28600" y="-717550"/>
            <a:ext cx="937260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685800"/>
            <a:ext cx="9372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Picture 22" descr="104114aa3b3b84c2d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304800" y="-685800"/>
            <a:ext cx="9448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Viet Nam que huong toi doc tau Dan bau 1 - dang cap nhat [NCT 7263409864743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1" name="Picture 25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685800"/>
            <a:ext cx="9525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2" name="Picture 26" descr="104114aa3b3e0ad2c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04800" y="-685800"/>
            <a:ext cx="967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6" name="Picture 30" descr="aa05a00e4d01ffccbe68657b43d664df-lang-que-nha-trang-500-67674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457200" y="-762000"/>
            <a:ext cx="9601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7" name="Picture 41" descr="Downloa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457200" y="-806450"/>
            <a:ext cx="10668000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9" name="Picture 33" descr="morocco_fl_md_wht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1950" y="1733550"/>
            <a:ext cx="1371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45720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>
            <a:off x="47625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49530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9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3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121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" fill="hold"/>
                                        <p:tgtEl>
                                          <p:spTgt spid="65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60"/>
                </p:tgtEl>
              </p:cMediaNode>
            </p:audio>
          </p:childTnLst>
        </p:cTn>
      </p:par>
    </p:tnLst>
    <p:bldLst>
      <p:bldP spid="65572" grpId="0" animBg="1"/>
      <p:bldP spid="65580" grpId="0" animBg="1"/>
      <p:bldP spid="6558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418</Words>
  <Application>Microsoft Office PowerPoint</Application>
  <PresentationFormat>On-screen Show (4:3)</PresentationFormat>
  <Paragraphs>85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868 PHU MY- MY DINH - HN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       Nguyen Chi Dieu</dc:creator>
  <cp:lastModifiedBy>CSTeam</cp:lastModifiedBy>
  <cp:revision>6</cp:revision>
  <dcterms:created xsi:type="dcterms:W3CDTF">2010-07-29T04:12:34Z</dcterms:created>
  <dcterms:modified xsi:type="dcterms:W3CDTF">2016-06-30T02:50:08Z</dcterms:modified>
</cp:coreProperties>
</file>