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314" r:id="rId3"/>
    <p:sldId id="272" r:id="rId4"/>
    <p:sldId id="270" r:id="rId5"/>
    <p:sldId id="318" r:id="rId6"/>
    <p:sldId id="319" r:id="rId7"/>
    <p:sldId id="317" r:id="rId8"/>
    <p:sldId id="267" r:id="rId9"/>
    <p:sldId id="293" r:id="rId10"/>
    <p:sldId id="294" r:id="rId11"/>
    <p:sldId id="330" r:id="rId12"/>
    <p:sldId id="295" r:id="rId13"/>
    <p:sldId id="320" r:id="rId14"/>
    <p:sldId id="321" r:id="rId15"/>
    <p:sldId id="322" r:id="rId16"/>
    <p:sldId id="323" r:id="rId17"/>
    <p:sldId id="324" r:id="rId18"/>
    <p:sldId id="331" r:id="rId19"/>
    <p:sldId id="325" r:id="rId20"/>
    <p:sldId id="332" r:id="rId21"/>
    <p:sldId id="327" r:id="rId22"/>
    <p:sldId id="296" r:id="rId23"/>
    <p:sldId id="328" r:id="rId24"/>
    <p:sldId id="329" r:id="rId25"/>
    <p:sldId id="333" r:id="rId26"/>
    <p:sldId id="335" r:id="rId27"/>
    <p:sldId id="336" r:id="rId28"/>
    <p:sldId id="337"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6761C-A77C-4540-84E4-7AFAC6F5F9F8}"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77BB6-590C-4154-A615-8DB837DC8F15}" type="slidenum">
              <a:rPr lang="en-US" smtClean="0"/>
              <a:t>‹#›</a:t>
            </a:fld>
            <a:endParaRPr lang="en-US"/>
          </a:p>
        </p:txBody>
      </p:sp>
    </p:spTree>
    <p:extLst>
      <p:ext uri="{BB962C8B-B14F-4D97-AF65-F5344CB8AC3E}">
        <p14:creationId xmlns:p14="http://schemas.microsoft.com/office/powerpoint/2010/main" val="316093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434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932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9612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5639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079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297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1186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439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534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755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4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663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040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659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029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316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3690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0932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7501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2092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9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913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618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416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336079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530962"/>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9438323"/>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2237198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54488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3100619"/>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897751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23802"/>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8155530"/>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6036645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2023/8/5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13418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777B1F20-3934-32DB-8EAD-D9E2CA1F2D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0240" y="155711"/>
            <a:ext cx="1718244" cy="1718244"/>
          </a:xfrm>
          <a:prstGeom prst="rect">
            <a:avLst/>
          </a:prstGeom>
        </p:spPr>
      </p:pic>
    </p:spTree>
    <p:extLst>
      <p:ext uri="{BB962C8B-B14F-4D97-AF65-F5344CB8AC3E}">
        <p14:creationId xmlns:p14="http://schemas.microsoft.com/office/powerpoint/2010/main" val="3523234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Box 16"/>
          <p:cNvSpPr txBox="1"/>
          <p:nvPr/>
        </p:nvSpPr>
        <p:spPr>
          <a:xfrm>
            <a:off x="1682535" y="-215886"/>
            <a:ext cx="10408805"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sp>
        <p:nvSpPr>
          <p:cNvPr id="9" name="TextBox 16"/>
          <p:cNvSpPr txBox="1"/>
          <p:nvPr/>
        </p:nvSpPr>
        <p:spPr>
          <a:xfrm>
            <a:off x="823768" y="-163933"/>
            <a:ext cx="11834957"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11500" b="1" i="0" u="none" strike="noStrike" kern="1200" cap="none" spc="0" normalizeH="0" baseline="0" noProof="0" dirty="0">
              <a:ln>
                <a:noFill/>
              </a:ln>
              <a:solidFill>
                <a:srgbClr val="C00000"/>
              </a:solidFill>
              <a:effectLst/>
              <a:uLnTx/>
              <a:uFillTx/>
              <a:latin typeface="#9Slide03 AmpleSoft Bold" panose="02000000000000000000" pitchFamily="2" charset="0"/>
              <a:ea typeface="字魂35号-经典雅黑" panose="02000000000000000000" pitchFamily="2" charset="-122"/>
              <a:cs typeface="Montserrat SemiBold" panose="00000700000000000000" charset="0"/>
            </a:endParaRPr>
          </a:p>
        </p:txBody>
      </p:sp>
      <p:pic>
        <p:nvPicPr>
          <p:cNvPr id="3" name="Picture 2">
            <a:extLst>
              <a:ext uri="{FF2B5EF4-FFF2-40B4-BE49-F238E27FC236}">
                <a16:creationId xmlns:a16="http://schemas.microsoft.com/office/drawing/2014/main" id="{EAA83DE3-82B0-90B4-9EA3-8A821F29D4FF}"/>
              </a:ext>
            </a:extLst>
          </p:cNvPr>
          <p:cNvPicPr>
            <a:picLocks noChangeAspect="1"/>
          </p:cNvPicPr>
          <p:nvPr/>
        </p:nvPicPr>
        <p:blipFill>
          <a:blip r:embed="rId5"/>
          <a:stretch>
            <a:fillRect/>
          </a:stretch>
        </p:blipFill>
        <p:spPr>
          <a:xfrm>
            <a:off x="3707655" y="417919"/>
            <a:ext cx="5462489" cy="859611"/>
          </a:xfrm>
          <a:prstGeom prst="rect">
            <a:avLst/>
          </a:prstGeom>
        </p:spPr>
      </p:pic>
      <p:pic>
        <p:nvPicPr>
          <p:cNvPr id="15" name="Picture 14">
            <a:extLst>
              <a:ext uri="{FF2B5EF4-FFF2-40B4-BE49-F238E27FC236}">
                <a16:creationId xmlns:a16="http://schemas.microsoft.com/office/drawing/2014/main" id="{17DD4750-9D1A-1A95-D9D6-50A368E38ED9}"/>
              </a:ext>
            </a:extLst>
          </p:cNvPr>
          <p:cNvPicPr>
            <a:picLocks noChangeAspect="1"/>
          </p:cNvPicPr>
          <p:nvPr/>
        </p:nvPicPr>
        <p:blipFill>
          <a:blip r:embed="rId6"/>
          <a:stretch>
            <a:fillRect/>
          </a:stretch>
        </p:blipFill>
        <p:spPr>
          <a:xfrm>
            <a:off x="69574" y="1400907"/>
            <a:ext cx="12192000" cy="3559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1669774" y="1865797"/>
            <a:ext cx="9522690"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dựa</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Tài liệu giáo dục địa phương</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tỉnh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mình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để</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phù</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hợp</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Ở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bài</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này</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soạn</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phố</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Hà</a:t>
            </a:r>
            <a:r>
              <a:rPr lang="en-US" sz="4000" b="1" i="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Nội</a:t>
            </a:r>
            <a:r>
              <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3271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solidFill>
                  <a:prstClr val="white"/>
                </a:solidFill>
                <a:latin typeface="Cambria" panose="02040503050406030204" pitchFamily="18" charset="0"/>
                <a:ea typeface="Cambria" panose="02040503050406030204" pitchFamily="18" charset="0"/>
              </a:rPr>
              <a:t>Kể tên một số phong tục, tập quán, nhà ở, lễ hội và món ăn ở địa phương em</a:t>
            </a:r>
          </a:p>
        </p:txBody>
      </p:sp>
      <p:pic>
        <p:nvPicPr>
          <p:cNvPr id="4" name="Picture 3">
            <a:extLst>
              <a:ext uri="{FF2B5EF4-FFF2-40B4-BE49-F238E27FC236}">
                <a16:creationId xmlns:a16="http://schemas.microsoft.com/office/drawing/2014/main" id="{144F7F64-5F34-A3CD-68F3-5804F75CFA9A}"/>
              </a:ext>
            </a:extLst>
          </p:cNvPr>
          <p:cNvPicPr>
            <a:picLocks noChangeAspect="1"/>
          </p:cNvPicPr>
          <p:nvPr/>
        </p:nvPicPr>
        <p:blipFill>
          <a:blip r:embed="rId4"/>
          <a:stretch>
            <a:fillRect/>
          </a:stretch>
        </p:blipFill>
        <p:spPr>
          <a:xfrm>
            <a:off x="188844" y="2066219"/>
            <a:ext cx="12003156" cy="3799124"/>
          </a:xfrm>
          <a:prstGeom prst="rect">
            <a:avLst/>
          </a:prstGeom>
        </p:spPr>
      </p:pic>
    </p:spTree>
    <p:extLst>
      <p:ext uri="{BB962C8B-B14F-4D97-AF65-F5344CB8AC3E}">
        <p14:creationId xmlns:p14="http://schemas.microsoft.com/office/powerpoint/2010/main" val="92939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1221897" y="470591"/>
            <a:ext cx="10178286"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Phong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tục</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tập</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quán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tiêu</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biểu</a:t>
            </a:r>
            <a:r>
              <a:rPr lang="en-US" sz="4400" b="1" dirty="0">
                <a:solidFill>
                  <a:prstClr val="white"/>
                </a:solidFill>
                <a:latin typeface="Cambria" panose="02040503050406030204" pitchFamily="18" charset="0"/>
                <a:ea typeface="Cambria" panose="02040503050406030204" pitchFamily="18" charset="0"/>
              </a:rPr>
              <a:t> ở </a:t>
            </a:r>
            <a:r>
              <a:rPr lang="en-US" sz="4400" b="1" dirty="0" err="1">
                <a:solidFill>
                  <a:prstClr val="white"/>
                </a:solidFill>
                <a:latin typeface="Cambria" panose="02040503050406030204" pitchFamily="18" charset="0"/>
                <a:ea typeface="Cambria" panose="02040503050406030204" pitchFamily="18" charset="0"/>
              </a:rPr>
              <a:t>Hà</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122" name="Picture 2" descr="Cách bày mâm ngũ quả ngày Tết của 3 miền để đúng phong tục truyền thống">
            <a:extLst>
              <a:ext uri="{FF2B5EF4-FFF2-40B4-BE49-F238E27FC236}">
                <a16:creationId xmlns:a16="http://schemas.microsoft.com/office/drawing/2014/main" id="{5A0D2BC0-8F35-E27C-7BF2-DD6E71E76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435">
            <a:off x="513522" y="1772478"/>
            <a:ext cx="6096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A8482EC-5F7B-E6A4-F13C-D35A801B448A}"/>
              </a:ext>
            </a:extLst>
          </p:cNvPr>
          <p:cNvSpPr/>
          <p:nvPr/>
        </p:nvSpPr>
        <p:spPr>
          <a:xfrm>
            <a:off x="1497294" y="5885761"/>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mâm</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ngũ</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quả</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12FB807-A648-593F-A489-091CC26E6701}"/>
              </a:ext>
            </a:extLst>
          </p:cNvPr>
          <p:cNvPicPr>
            <a:picLocks noChangeAspect="1"/>
          </p:cNvPicPr>
          <p:nvPr/>
        </p:nvPicPr>
        <p:blipFill>
          <a:blip r:embed="rId5"/>
          <a:stretch>
            <a:fillRect/>
          </a:stretch>
        </p:blipFill>
        <p:spPr>
          <a:xfrm rot="467588">
            <a:off x="7068279" y="1639956"/>
            <a:ext cx="4906486" cy="3538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3BB9A55E-A8AB-4AB4-3993-B143440F6D68}"/>
              </a:ext>
            </a:extLst>
          </p:cNvPr>
          <p:cNvSpPr/>
          <p:nvPr/>
        </p:nvSpPr>
        <p:spPr>
          <a:xfrm>
            <a:off x="7543801" y="5577648"/>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Xông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916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A8482EC-5F7B-E6A4-F13C-D35A801B448A}"/>
              </a:ext>
            </a:extLst>
          </p:cNvPr>
          <p:cNvSpPr/>
          <p:nvPr/>
        </p:nvSpPr>
        <p:spPr>
          <a:xfrm>
            <a:off x="572956" y="5756553"/>
            <a:ext cx="4784236"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Cúng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ông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3BB9A55E-A8AB-4AB4-3993-B143440F6D68}"/>
              </a:ext>
            </a:extLst>
          </p:cNvPr>
          <p:cNvSpPr/>
          <p:nvPr/>
        </p:nvSpPr>
        <p:spPr>
          <a:xfrm>
            <a:off x="7543801" y="5547830"/>
            <a:ext cx="4075187"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Lì</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xì</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146" name="Picture 2" descr="Cách chuẩn bị mâm cỗ cúng ông Công ông Táo đầy đủ nhất">
            <a:extLst>
              <a:ext uri="{FF2B5EF4-FFF2-40B4-BE49-F238E27FC236}">
                <a16:creationId xmlns:a16="http://schemas.microsoft.com/office/drawing/2014/main" id="{215AEEB5-F86E-DBC7-A352-9AC37A35E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7456">
            <a:off x="523461" y="1488385"/>
            <a:ext cx="5330687" cy="389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8" name="Picture 4" descr="Ý nghĩa và bài học dạy trẻ về lì xì ngày Tết - Phần 2 - Bệnh Viện Nhi Đồng  Thành Phố">
            <a:extLst>
              <a:ext uri="{FF2B5EF4-FFF2-40B4-BE49-F238E27FC236}">
                <a16:creationId xmlns:a16="http://schemas.microsoft.com/office/drawing/2014/main" id="{9FE3C564-0884-604B-AF41-9E6EA9B4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79482">
            <a:off x="6488595" y="1514060"/>
            <a:ext cx="5377070" cy="3584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592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a:solidFill>
                  <a:prstClr val="white"/>
                </a:solidFill>
                <a:latin typeface="Cambria" panose="02040503050406030204" pitchFamily="18" charset="0"/>
                <a:ea typeface="Cambria" panose="02040503050406030204" pitchFamily="18" charset="0"/>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496956" y="1755060"/>
            <a:ext cx="6211957"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Nhà ở truyền thống được đắp bằng đất hoặc xây bằng gạch, mái lợp lá hoặc ngói. Nhà thường có ba gian: gian chính là nơi thờ cúng và tiếp khách; hai gian bên gọi là buồng, dùng làm phòng ngủ hoặc chứa thóc, gạo, đồ dùng....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47CE2CFA-BA79-AB56-A172-550F4B6C67EF}"/>
              </a:ext>
            </a:extLst>
          </p:cNvPr>
          <p:cNvPicPr>
            <a:picLocks noChangeAspect="1"/>
          </p:cNvPicPr>
          <p:nvPr/>
        </p:nvPicPr>
        <p:blipFill>
          <a:blip r:embed="rId4"/>
          <a:stretch>
            <a:fillRect/>
          </a:stretch>
        </p:blipFill>
        <p:spPr>
          <a:xfrm rot="540543">
            <a:off x="6854685" y="2415208"/>
            <a:ext cx="5035827" cy="3776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65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342784" y="381139"/>
            <a:ext cx="3538946" cy="79057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Nhà 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6456DAE1-808C-360E-4563-2BF8E663FD09}"/>
              </a:ext>
            </a:extLst>
          </p:cNvPr>
          <p:cNvSpPr/>
          <p:nvPr/>
        </p:nvSpPr>
        <p:spPr>
          <a:xfrm>
            <a:off x="357808" y="2295939"/>
            <a:ext cx="5486401" cy="2882348"/>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Hiện nay, nhà ở của người dân có sự thay đổi theo hướng hiện đại và tiện nghi hơn.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46D50C6E-8058-BDAD-7DC5-998C1B18A33C}"/>
              </a:ext>
            </a:extLst>
          </p:cNvPr>
          <p:cNvPicPr>
            <a:picLocks noChangeAspect="1"/>
          </p:cNvPicPr>
          <p:nvPr/>
        </p:nvPicPr>
        <p:blipFill>
          <a:blip r:embed="rId4"/>
          <a:stretch>
            <a:fillRect/>
          </a:stretch>
        </p:blipFill>
        <p:spPr>
          <a:xfrm rot="251914">
            <a:off x="6324601" y="2206487"/>
            <a:ext cx="5247860" cy="393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295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445026" y="391078"/>
            <a:ext cx="7772399" cy="7905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mbria" panose="02040503050406030204" pitchFamily="18" charset="0"/>
                <a:ea typeface="Cambria" panose="02040503050406030204" pitchFamily="18" charset="0"/>
              </a:rPr>
              <a:t>Một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số</a:t>
            </a:r>
            <a:r>
              <a:rPr lang="en-US" sz="4400" b="1" dirty="0">
                <a:solidFill>
                  <a:prstClr val="white"/>
                </a:solidFill>
                <a:latin typeface="Cambria" panose="02040503050406030204" pitchFamily="18" charset="0"/>
                <a:ea typeface="Cambria" panose="02040503050406030204" pitchFamily="18" charset="0"/>
              </a:rPr>
              <a:t> l</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ễ</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hội</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biểu</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2178">
            <a:off x="275077" y="1895040"/>
            <a:ext cx="5909590" cy="3217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a:solidFill>
                  <a:srgbClr val="FF0000"/>
                </a:solidFill>
                <a:latin typeface="Cambria" panose="02040503050406030204" pitchFamily="18" charset="0"/>
                <a:ea typeface="Cambria" panose="02040503050406030204" pitchFamily="18" charset="0"/>
              </a:rPr>
              <a:t>L</a:t>
            </a:r>
            <a:r>
              <a:rPr lang="vi-VN" sz="3200" b="1" dirty="0">
                <a:solidFill>
                  <a:srgbClr val="FF0000"/>
                </a:solidFill>
                <a:latin typeface="Cambria" panose="02040503050406030204" pitchFamily="18" charset="0"/>
                <a:ea typeface="Cambria" panose="02040503050406030204" pitchFamily="18" charset="0"/>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172" name="Picture 4" descr="Đặc sắc lễ hội Gióng 2023 tại huyện Sóc Sơn">
            <a:extLst>
              <a:ext uri="{FF2B5EF4-FFF2-40B4-BE49-F238E27FC236}">
                <a16:creationId xmlns:a16="http://schemas.microsoft.com/office/drawing/2014/main" id="{A6ED0C1C-EC11-D76A-CF4D-095AEBB7C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3450">
            <a:off x="6130056" y="1888501"/>
            <a:ext cx="5909420" cy="310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614D9DB4-8976-CF6F-DAE9-A02F7B3BEC8A}"/>
              </a:ext>
            </a:extLst>
          </p:cNvPr>
          <p:cNvSpPr/>
          <p:nvPr/>
        </p:nvSpPr>
        <p:spPr>
          <a:xfrm>
            <a:off x="6943938" y="5547832"/>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Sóc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776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1000"/>
                                        <p:tgtEl>
                                          <p:spTgt spid="7170"/>
                                        </p:tgtEl>
                                      </p:cBhvr>
                                    </p:animEffect>
                                    <p:anim calcmode="lin" valueType="num">
                                      <p:cBhvr>
                                        <p:cTn id="22" dur="1000" fill="hold"/>
                                        <p:tgtEl>
                                          <p:spTgt spid="7170"/>
                                        </p:tgtEl>
                                        <p:attrNameLst>
                                          <p:attrName>ppt_x</p:attrName>
                                        </p:attrNameLst>
                                      </p:cBhvr>
                                      <p:tavLst>
                                        <p:tav tm="0">
                                          <p:val>
                                            <p:strVal val="#ppt_x"/>
                                          </p:val>
                                        </p:tav>
                                        <p:tav tm="100000">
                                          <p:val>
                                            <p:strVal val="#ppt_x"/>
                                          </p:val>
                                        </p:tav>
                                      </p:tavLst>
                                    </p:anim>
                                    <p:anim calcmode="lin" valueType="num">
                                      <p:cBhvr>
                                        <p:cTn id="2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C47BE350-DABD-DF70-C070-2DAFFD317653}"/>
              </a:ext>
            </a:extLst>
          </p:cNvPr>
          <p:cNvSpPr/>
          <p:nvPr/>
        </p:nvSpPr>
        <p:spPr>
          <a:xfrm>
            <a:off x="572956" y="5756553"/>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Thầy</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(huyện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Oai</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42" name="Picture 2" descr="Khám phá lễ hội chùa Thầy - Nét đẹp văn hóa tín ngưỡng Việt Nam">
            <a:extLst>
              <a:ext uri="{FF2B5EF4-FFF2-40B4-BE49-F238E27FC236}">
                <a16:creationId xmlns:a16="http://schemas.microsoft.com/office/drawing/2014/main" id="{4C91D8C4-E8E5-2EED-C81D-1701AB597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16">
            <a:off x="222458" y="1828800"/>
            <a:ext cx="5783009" cy="3737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4" name="Picture 4" descr="Độc đáo điệu múa của lễ hội làng Triều Khúc - con đĩ đánh bồng">
            <a:extLst>
              <a:ext uri="{FF2B5EF4-FFF2-40B4-BE49-F238E27FC236}">
                <a16:creationId xmlns:a16="http://schemas.microsoft.com/office/drawing/2014/main" id="{8609AA33-C311-945F-438E-27CFC71D9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4094">
            <a:off x="6457949" y="1689031"/>
            <a:ext cx="5234922" cy="3737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AD3841A-EBBF-E3EB-F2F3-E6BCA6DCDBBA}"/>
              </a:ext>
            </a:extLst>
          </p:cNvPr>
          <p:cNvSpPr/>
          <p:nvPr/>
        </p:nvSpPr>
        <p:spPr>
          <a:xfrm>
            <a:off x="7156174" y="5736675"/>
            <a:ext cx="4552122"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Khúc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huyện</a:t>
            </a:r>
            <a:r>
              <a:rPr lang="en-US" sz="3200" b="1" dirty="0">
                <a:solidFill>
                  <a:srgbClr val="FF0000"/>
                </a:solidFill>
                <a:latin typeface="Cambria" panose="02040503050406030204" pitchFamily="18" charset="0"/>
                <a:ea typeface="Cambria" panose="02040503050406030204" pitchFamily="18" charset="0"/>
              </a:rPr>
              <a:t> Thanh </a:t>
            </a:r>
            <a:r>
              <a:rPr lang="en-US" sz="3200" b="1" dirty="0" err="1">
                <a:solidFill>
                  <a:srgbClr val="FF0000"/>
                </a:solidFill>
                <a:latin typeface="Cambria" panose="02040503050406030204" pitchFamily="18" charset="0"/>
                <a:ea typeface="Cambria" panose="02040503050406030204" pitchFamily="18" charset="0"/>
              </a:rPr>
              <a:t>Trì</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44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7170" name="Picture 2" descr="Lễ hội chùa Hương: Nguồn gốc, ý nghĩa đặc trưng ít ai biết">
            <a:extLst>
              <a:ext uri="{FF2B5EF4-FFF2-40B4-BE49-F238E27FC236}">
                <a16:creationId xmlns:a16="http://schemas.microsoft.com/office/drawing/2014/main" id="{E6ED40E9-F5DD-CBB7-948F-C5FB2682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29" y="1616744"/>
            <a:ext cx="5647547" cy="3074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47BE350-DABD-DF70-C070-2DAFFD317653}"/>
              </a:ext>
            </a:extLst>
          </p:cNvPr>
          <p:cNvSpPr/>
          <p:nvPr/>
        </p:nvSpPr>
        <p:spPr>
          <a:xfrm>
            <a:off x="503381" y="4901787"/>
            <a:ext cx="4784236" cy="9622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ễ hội chùa Hương (huyện Mỹ Đức)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A2A7400D-529F-F4C0-6291-7F9FADE6FE2A}"/>
              </a:ext>
            </a:extLst>
          </p:cNvPr>
          <p:cNvSpPr/>
          <p:nvPr/>
        </p:nvSpPr>
        <p:spPr>
          <a:xfrm>
            <a:off x="5903844" y="487017"/>
            <a:ext cx="6042991" cy="570506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diễn ra từ mùng 6 tháng Giêng Âm lịch đến hết tháng Ba Âm lịch ở xã Hương Sơn, huyện Mỹ Đức, Hà Nội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Lễ hội chùa Hương không chỉ là một lễ hội du xuân thông thường mà còn có ý nghĩa rất lớn, ghi đậm dấu ấn văn hóa, tín ngưỡng thờ của Bắc Bộ.</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Trong suốt mùa lễ hội, tại chùa Trong luôn có lễ dâng hương, gồm có hương, hoa, đèn, nến, hoa quả và thức ăn chay.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93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Món</a:t>
            </a:r>
            <a:r>
              <a:rPr kumimoji="0" lang="en-US" sz="4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Món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Nội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phong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phú, đa dạng, mang nhiều nét tinh tế và đặc trưng riêng.</a:t>
            </a:r>
          </a:p>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Nhiều món ăn nổi tiếng, như: phở, bún chả, bún riêu, bún ốc nguội, chả rươi,...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266" name="Picture 2" descr="Cách làm bún chả bằng chảo chống dính dễ làm tại nhà">
            <a:extLst>
              <a:ext uri="{FF2B5EF4-FFF2-40B4-BE49-F238E27FC236}">
                <a16:creationId xmlns:a16="http://schemas.microsoft.com/office/drawing/2014/main" id="{F7C3A358-010C-1E56-A3B7-677E3CDD5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8372" y="1341782"/>
            <a:ext cx="4905513" cy="275935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ách nấu phở bò Nam Định chuẩn vị, thơm ngon như hàng quán">
            <a:extLst>
              <a:ext uri="{FF2B5EF4-FFF2-40B4-BE49-F238E27FC236}">
                <a16:creationId xmlns:a16="http://schemas.microsoft.com/office/drawing/2014/main" id="{0DE7CF47-082E-8A4E-4151-565747DEF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270" y="4334860"/>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2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animEffect transition="in" filter="fade">
                                      <p:cBhvr>
                                        <p:cTn id="16" dur="1000"/>
                                        <p:tgtEl>
                                          <p:spTgt spid="11268"/>
                                        </p:tgtEl>
                                      </p:cBhvr>
                                    </p:animEffect>
                                    <p:anim calcmode="lin" valueType="num">
                                      <p:cBhvr>
                                        <p:cTn id="17" dur="1000" fill="hold"/>
                                        <p:tgtEl>
                                          <p:spTgt spid="11268"/>
                                        </p:tgtEl>
                                        <p:attrNameLst>
                                          <p:attrName>ppt_x</p:attrName>
                                        </p:attrNameLst>
                                      </p:cBhvr>
                                      <p:tavLst>
                                        <p:tav tm="0">
                                          <p:val>
                                            <p:strVal val="#ppt_x"/>
                                          </p:val>
                                        </p:tav>
                                        <p:tav tm="100000">
                                          <p:val>
                                            <p:strVal val="#ppt_x"/>
                                          </p:val>
                                        </p:tav>
                                      </p:tavLst>
                                    </p:anim>
                                    <p:anim calcmode="lin" valueType="num">
                                      <p:cBhvr>
                                        <p:cTn id="18" dur="1000" fill="hold"/>
                                        <p:tgtEl>
                                          <p:spTgt spid="1126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1000"/>
                                        <p:tgtEl>
                                          <p:spTgt spid="11266"/>
                                        </p:tgtEl>
                                      </p:cBhvr>
                                    </p:animEffect>
                                    <p:anim calcmode="lin" valueType="num">
                                      <p:cBhvr>
                                        <p:cTn id="22" dur="1000" fill="hold"/>
                                        <p:tgtEl>
                                          <p:spTgt spid="11266"/>
                                        </p:tgtEl>
                                        <p:attrNameLst>
                                          <p:attrName>ppt_x</p:attrName>
                                        </p:attrNameLst>
                                      </p:cBhvr>
                                      <p:tavLst>
                                        <p:tav tm="0">
                                          <p:val>
                                            <p:strVal val="#ppt_x"/>
                                          </p:val>
                                        </p:tav>
                                        <p:tav tm="100000">
                                          <p:val>
                                            <p:strVal val="#ppt_x"/>
                                          </p:val>
                                        </p:tav>
                                      </p:tavLst>
                                    </p:anim>
                                    <p:anim calcmode="lin" valueType="num">
                                      <p:cBhvr>
                                        <p:cTn id="23" dur="1000" fill="hold"/>
                                        <p:tgtEl>
                                          <p:spTgt spid="112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C61C9E10-0ADC-AD06-A2CD-76C45AFF52B4}"/>
              </a:ext>
            </a:extLst>
          </p:cNvPr>
          <p:cNvPicPr>
            <a:picLocks noChangeAspect="1"/>
          </p:cNvPicPr>
          <p:nvPr/>
        </p:nvPicPr>
        <p:blipFill>
          <a:blip r:embed="rId4"/>
          <a:stretch>
            <a:fillRect/>
          </a:stretch>
        </p:blipFill>
        <p:spPr>
          <a:xfrm>
            <a:off x="1270505" y="69574"/>
            <a:ext cx="8874731" cy="1928191"/>
          </a:xfrm>
          <a:prstGeom prst="rect">
            <a:avLst/>
          </a:prstGeom>
        </p:spPr>
      </p:pic>
      <p:sp>
        <p:nvSpPr>
          <p:cNvPr id="7" name="Rectangle 6">
            <a:extLst>
              <a:ext uri="{FF2B5EF4-FFF2-40B4-BE49-F238E27FC236}">
                <a16:creationId xmlns:a16="http://schemas.microsoft.com/office/drawing/2014/main" id="{23EC8816-604B-0A2A-C52E-21169F092610}"/>
              </a:ext>
            </a:extLst>
          </p:cNvPr>
          <p:cNvSpPr/>
          <p:nvPr/>
        </p:nvSpPr>
        <p:spPr>
          <a:xfrm>
            <a:off x="568156" y="1931135"/>
            <a:ext cx="11040748" cy="3316726"/>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A8F21043-E5E3-EAC5-7485-EFCC17C46C57}"/>
              </a:ext>
            </a:extLst>
          </p:cNvPr>
          <p:cNvSpPr/>
          <p:nvPr/>
        </p:nvSpPr>
        <p:spPr>
          <a:xfrm>
            <a:off x="699098" y="2156972"/>
            <a:ext cx="10909806" cy="3046988"/>
          </a:xfrm>
          <a:prstGeom prst="rect">
            <a:avLst/>
          </a:prstGeom>
        </p:spPr>
        <p:txBody>
          <a:bodyPr wrap="square">
            <a:spAutoFit/>
          </a:bodyPr>
          <a:lstStyle/>
          <a:p>
            <a:pPr algn="just"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Arial"/>
                <a:sym typeface="Arial"/>
              </a:rPr>
              <a:t>– Mô tả được một số nét văn hoá của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Lựa chọn và giới thiệu được ở mức độ đơn giản một món ăn, một kiểu trang phục hoặc một lễ hội tiêu biểu,... ở địa phương.</a:t>
            </a:r>
          </a:p>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cs typeface="Arial"/>
                <a:sym typeface="Arial"/>
              </a:rPr>
              <a:t>- </a:t>
            </a:r>
            <a:r>
              <a:rPr lang="vi-VN" sz="3200" b="1" kern="0" dirty="0">
                <a:solidFill>
                  <a:srgbClr val="FFFFFF"/>
                </a:solidFill>
                <a:latin typeface="Cambria" panose="02040503050406030204" pitchFamily="18" charset="0"/>
                <a:ea typeface="Cambria" panose="02040503050406030204" pitchFamily="18" charset="0"/>
                <a:cs typeface="Arial"/>
                <a:sym typeface="Arial"/>
              </a:rPr>
              <a:t>Kể được câu chuyện về một trong số các danh nhân ở địa phương.</a:t>
            </a:r>
          </a:p>
        </p:txBody>
      </p:sp>
    </p:spTree>
    <p:extLst>
      <p:ext uri="{BB962C8B-B14F-4D97-AF65-F5344CB8AC3E}">
        <p14:creationId xmlns:p14="http://schemas.microsoft.com/office/powerpoint/2010/main" val="107073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4690653" y="391078"/>
            <a:ext cx="3181138" cy="79057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Phở</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700D3E20-9C7A-555A-B4B8-DBECEDA84B21}"/>
              </a:ext>
            </a:extLst>
          </p:cNvPr>
          <p:cNvSpPr/>
          <p:nvPr/>
        </p:nvSpPr>
        <p:spPr>
          <a:xfrm>
            <a:off x="357809" y="1987826"/>
            <a:ext cx="6291470" cy="447260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Thành phần chính của phở là: bánh phở (làm từ bột gạo), nước dùng (ninh từ xương bò cùng các loại thảo mộc) và thịt bò hoặc gà cắt lát mỏng.</a:t>
            </a:r>
          </a:p>
          <a:p>
            <a:pPr marL="571500" lvl="0" indent="-571500" algn="just">
              <a:buFont typeface="Arial" panose="020B0604020202020204" pitchFamily="34" charset="0"/>
              <a:buChar char="•"/>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Khi ăn phở, thực khách có thể ăn kèm các gia vị như: hạt tiêu, chanh, ớt, hành lá, rau thơm,…</a:t>
            </a:r>
          </a:p>
        </p:txBody>
      </p:sp>
      <p:pic>
        <p:nvPicPr>
          <p:cNvPr id="4" name="Picture 4" descr="Cách nấu phở bò Nam Định chuẩn vị, thơm ngon như hàng quán">
            <a:extLst>
              <a:ext uri="{FF2B5EF4-FFF2-40B4-BE49-F238E27FC236}">
                <a16:creationId xmlns:a16="http://schemas.microsoft.com/office/drawing/2014/main" id="{A1ACBF54-46D2-F360-1CB1-F97976157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026" y="2665086"/>
            <a:ext cx="4909930" cy="252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2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76A87CE-23F6-9CD7-34D4-BE2A9E93D08B}"/>
              </a:ext>
            </a:extLst>
          </p:cNvPr>
          <p:cNvSpPr/>
          <p:nvPr/>
        </p:nvSpPr>
        <p:spPr>
          <a:xfrm>
            <a:off x="238540" y="238539"/>
            <a:ext cx="11953460" cy="1411357"/>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Giới thiệu với bạn về một loại trang phục hoặc một món ăn/một lễ hội tiêu biểu ở địa phương em.</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068256F-671D-585C-23FE-AA7612BFBC8D}"/>
              </a:ext>
            </a:extLst>
          </p:cNvPr>
          <p:cNvPicPr>
            <a:picLocks noChangeAspect="1"/>
          </p:cNvPicPr>
          <p:nvPr/>
        </p:nvPicPr>
        <p:blipFill>
          <a:blip r:embed="rId4"/>
          <a:stretch>
            <a:fillRect/>
          </a:stretch>
        </p:blipFill>
        <p:spPr>
          <a:xfrm>
            <a:off x="238540" y="2177769"/>
            <a:ext cx="11847443" cy="2972599"/>
          </a:xfrm>
          <a:prstGeom prst="rect">
            <a:avLst/>
          </a:prstGeom>
        </p:spPr>
      </p:pic>
    </p:spTree>
    <p:extLst>
      <p:ext uri="{BB962C8B-B14F-4D97-AF65-F5344CB8AC3E}">
        <p14:creationId xmlns:p14="http://schemas.microsoft.com/office/powerpoint/2010/main" val="31984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C606A42-9264-469E-B59A-6D77F0122CF3}"/>
              </a:ext>
            </a:extLst>
          </p:cNvPr>
          <p:cNvSpPr/>
          <p:nvPr/>
        </p:nvSpPr>
        <p:spPr>
          <a:xfrm>
            <a:off x="3756991" y="547619"/>
            <a:ext cx="5396948" cy="79057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rPr>
              <a:t>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Nội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2290" name="Picture 2">
            <a:extLst>
              <a:ext uri="{FF2B5EF4-FFF2-40B4-BE49-F238E27FC236}">
                <a16:creationId xmlns:a16="http://schemas.microsoft.com/office/drawing/2014/main" id="{7D13D616-BF6B-1166-571F-8AA0FA490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96" y="1546267"/>
            <a:ext cx="10641496" cy="519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fade">
                                      <p:cBhvr>
                                        <p:cTn id="16" dur="1000"/>
                                        <p:tgtEl>
                                          <p:spTgt spid="12290"/>
                                        </p:tgtEl>
                                      </p:cBhvr>
                                    </p:animEffect>
                                    <p:anim calcmode="lin" valueType="num">
                                      <p:cBhvr>
                                        <p:cTn id="17" dur="1000" fill="hold"/>
                                        <p:tgtEl>
                                          <p:spTgt spid="12290"/>
                                        </p:tgtEl>
                                        <p:attrNameLst>
                                          <p:attrName>ppt_x</p:attrName>
                                        </p:attrNameLst>
                                      </p:cBhvr>
                                      <p:tavLst>
                                        <p:tav tm="0">
                                          <p:val>
                                            <p:strVal val="#ppt_x"/>
                                          </p:val>
                                        </p:tav>
                                        <p:tav tm="100000">
                                          <p:val>
                                            <p:strVal val="#ppt_x"/>
                                          </p:val>
                                        </p:tav>
                                      </p:tavLst>
                                    </p:anim>
                                    <p:anim calcmode="lin" valueType="num">
                                      <p:cBhvr>
                                        <p:cTn id="18"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5362" name="Picture 2">
            <a:extLst>
              <a:ext uri="{FF2B5EF4-FFF2-40B4-BE49-F238E27FC236}">
                <a16:creationId xmlns:a16="http://schemas.microsoft.com/office/drawing/2014/main" id="{327E7CF6-CA80-0FB0-F80B-F79908C4C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20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16386" name="Picture 2">
            <a:extLst>
              <a:ext uri="{FF2B5EF4-FFF2-40B4-BE49-F238E27FC236}">
                <a16:creationId xmlns:a16="http://schemas.microsoft.com/office/drawing/2014/main" id="{7B7C7AB3-AE57-8BDA-851E-FEFE0D188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9070">
            <a:off x="227831" y="1697871"/>
            <a:ext cx="5879193" cy="391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88193B71-8562-4DC1-93DB-551E64ABE0CB}"/>
              </a:ext>
            </a:extLst>
          </p:cNvPr>
          <p:cNvSpPr/>
          <p:nvPr/>
        </p:nvSpPr>
        <p:spPr>
          <a:xfrm>
            <a:off x="6500191" y="1878496"/>
            <a:ext cx="5565914" cy="4005469"/>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lvl="0" indent="-571500" algn="just">
              <a:buFont typeface="Arial" panose="020B0604020202020204" pitchFamily="34" charset="0"/>
              <a:buChar char="•"/>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Áo dài Hà Nội luôn là trang phục thanh lịch, ẩn chứa và phô diễn những triết lý sống của mỗi người phụ nữ Thủ đô Hà Nội.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3084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F3A1AD78-44CB-954A-4121-1502C90C9951}"/>
              </a:ext>
            </a:extLst>
          </p:cNvPr>
          <p:cNvPicPr>
            <a:picLocks noChangeAspect="1"/>
          </p:cNvPicPr>
          <p:nvPr/>
        </p:nvPicPr>
        <p:blipFill>
          <a:blip r:embed="rId5"/>
          <a:stretch>
            <a:fillRect/>
          </a:stretch>
        </p:blipFill>
        <p:spPr>
          <a:xfrm>
            <a:off x="995707" y="1658664"/>
            <a:ext cx="7517019" cy="2566638"/>
          </a:xfrm>
          <a:prstGeom prst="rect">
            <a:avLst/>
          </a:prstGeom>
        </p:spPr>
      </p:pic>
    </p:spTree>
    <p:extLst>
      <p:ext uri="{BB962C8B-B14F-4D97-AF65-F5344CB8AC3E}">
        <p14:creationId xmlns:p14="http://schemas.microsoft.com/office/powerpoint/2010/main" val="134518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Rounded Corners 3">
            <a:extLst>
              <a:ext uri="{FF2B5EF4-FFF2-40B4-BE49-F238E27FC236}">
                <a16:creationId xmlns:a16="http://schemas.microsoft.com/office/drawing/2014/main" id="{9D3AA7FA-A9B9-CB76-AB89-BB3F92AD5BED}"/>
              </a:ext>
            </a:extLst>
          </p:cNvPr>
          <p:cNvSpPr/>
          <p:nvPr/>
        </p:nvSpPr>
        <p:spPr>
          <a:xfrm>
            <a:off x="367748" y="367748"/>
            <a:ext cx="11390243" cy="1023730"/>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1. Lập và hoàn thiện bảng (theo gợi ý dưới đây) về một số nét văn hóa truyền thống tiêu biểu của địa phương em.</a:t>
            </a:r>
          </a:p>
        </p:txBody>
      </p:sp>
      <p:graphicFrame>
        <p:nvGraphicFramePr>
          <p:cNvPr id="8" name="Table 8">
            <a:extLst>
              <a:ext uri="{FF2B5EF4-FFF2-40B4-BE49-F238E27FC236}">
                <a16:creationId xmlns:a16="http://schemas.microsoft.com/office/drawing/2014/main" id="{DA67ABD6-9A24-1A89-F659-020943F1D79A}"/>
              </a:ext>
            </a:extLst>
          </p:cNvPr>
          <p:cNvGraphicFramePr>
            <a:graphicFrameLocks noGrp="1"/>
          </p:cNvGraphicFramePr>
          <p:nvPr>
            <p:extLst>
              <p:ext uri="{D42A27DB-BD31-4B8C-83A1-F6EECF244321}">
                <p14:modId xmlns:p14="http://schemas.microsoft.com/office/powerpoint/2010/main" val="2552118951"/>
              </p:ext>
            </p:extLst>
          </p:nvPr>
        </p:nvGraphicFramePr>
        <p:xfrm>
          <a:off x="908879" y="2101204"/>
          <a:ext cx="10829236" cy="4144525"/>
        </p:xfrm>
        <a:graphic>
          <a:graphicData uri="http://schemas.openxmlformats.org/drawingml/2006/table">
            <a:tbl>
              <a:tblPr firstRow="1" bandRow="1">
                <a:tableStyleId>{21E4AEA4-8DFA-4A89-87EB-49C32662AFE0}</a:tableStyleId>
              </a:tblPr>
              <a:tblGrid>
                <a:gridCol w="1188278">
                  <a:extLst>
                    <a:ext uri="{9D8B030D-6E8A-4147-A177-3AD203B41FA5}">
                      <a16:colId xmlns:a16="http://schemas.microsoft.com/office/drawing/2014/main" val="3418298069"/>
                    </a:ext>
                  </a:extLst>
                </a:gridCol>
                <a:gridCol w="4226340">
                  <a:extLst>
                    <a:ext uri="{9D8B030D-6E8A-4147-A177-3AD203B41FA5}">
                      <a16:colId xmlns:a16="http://schemas.microsoft.com/office/drawing/2014/main" val="1224024593"/>
                    </a:ext>
                  </a:extLst>
                </a:gridCol>
                <a:gridCol w="2707309">
                  <a:extLst>
                    <a:ext uri="{9D8B030D-6E8A-4147-A177-3AD203B41FA5}">
                      <a16:colId xmlns:a16="http://schemas.microsoft.com/office/drawing/2014/main" val="2660013778"/>
                    </a:ext>
                  </a:extLst>
                </a:gridCol>
                <a:gridCol w="2707309">
                  <a:extLst>
                    <a:ext uri="{9D8B030D-6E8A-4147-A177-3AD203B41FA5}">
                      <a16:colId xmlns:a16="http://schemas.microsoft.com/office/drawing/2014/main" val="436603682"/>
                    </a:ext>
                  </a:extLst>
                </a:gridCol>
              </a:tblGrid>
              <a:tr h="828905">
                <a:tc>
                  <a:txBody>
                    <a:bodyPr/>
                    <a:lstStyle/>
                    <a:p>
                      <a:pPr algn="ctr"/>
                      <a:r>
                        <a:rPr lang="en-US" sz="3600" dirty="0">
                          <a:latin typeface="Cambria" panose="02040503050406030204" pitchFamily="18" charset="0"/>
                          <a:ea typeface="Cambria" panose="020405030504060302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Lĩnh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vực</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Tên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gọi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3674804"/>
                  </a:ext>
                </a:extLst>
              </a:tr>
              <a:tr h="828905">
                <a:tc>
                  <a:txBody>
                    <a:bodyPr/>
                    <a:lstStyle/>
                    <a:p>
                      <a:pPr algn="ctr"/>
                      <a:r>
                        <a:rPr lang="en-US" sz="3600" dirty="0">
                          <a:latin typeface="Cambria" panose="02040503050406030204" pitchFamily="18" charset="0"/>
                          <a:ea typeface="Cambria" panose="020405030504060302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Lễ</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8645598"/>
                  </a:ext>
                </a:extLst>
              </a:tr>
              <a:tr h="828905">
                <a:tc>
                  <a:txBody>
                    <a:bodyPr/>
                    <a:lstStyle/>
                    <a:p>
                      <a:pPr algn="ctr"/>
                      <a:r>
                        <a:rPr lang="en-US" sz="3600" dirty="0">
                          <a:latin typeface="Cambria" panose="02040503050406030204" pitchFamily="18" charset="0"/>
                          <a:ea typeface="Cambria" panose="020405030504060302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685784"/>
                  </a:ext>
                </a:extLst>
              </a:tr>
              <a:tr h="828905">
                <a:tc>
                  <a:txBody>
                    <a:bodyPr/>
                    <a:lstStyle/>
                    <a:p>
                      <a:pPr algn="ctr"/>
                      <a:r>
                        <a:rPr lang="en-US" sz="3600" dirty="0">
                          <a:latin typeface="Cambria" panose="02040503050406030204" pitchFamily="18" charset="0"/>
                          <a:ea typeface="Cambria" panose="020405030504060302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quán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500455"/>
                  </a:ext>
                </a:extLst>
              </a:tr>
              <a:tr h="828905">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82927"/>
                  </a:ext>
                </a:extLst>
              </a:tr>
            </a:tbl>
          </a:graphicData>
        </a:graphic>
      </p:graphicFrame>
    </p:spTree>
    <p:extLst>
      <p:ext uri="{BB962C8B-B14F-4D97-AF65-F5344CB8AC3E}">
        <p14:creationId xmlns:p14="http://schemas.microsoft.com/office/powerpoint/2010/main" val="114484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graphicFrame>
        <p:nvGraphicFramePr>
          <p:cNvPr id="2" name="Table 1">
            <a:extLst>
              <a:ext uri="{FF2B5EF4-FFF2-40B4-BE49-F238E27FC236}">
                <a16:creationId xmlns:a16="http://schemas.microsoft.com/office/drawing/2014/main" id="{118A6986-F3F0-E29F-9A2A-AC5A4F975E72}"/>
              </a:ext>
            </a:extLst>
          </p:cNvPr>
          <p:cNvGraphicFramePr>
            <a:graphicFrameLocks noGrp="1"/>
          </p:cNvGraphicFramePr>
          <p:nvPr>
            <p:extLst>
              <p:ext uri="{D42A27DB-BD31-4B8C-83A1-F6EECF244321}">
                <p14:modId xmlns:p14="http://schemas.microsoft.com/office/powerpoint/2010/main" val="3496378034"/>
              </p:ext>
            </p:extLst>
          </p:nvPr>
        </p:nvGraphicFramePr>
        <p:xfrm>
          <a:off x="168965" y="211151"/>
          <a:ext cx="11907078" cy="6367712"/>
        </p:xfrm>
        <a:graphic>
          <a:graphicData uri="http://schemas.openxmlformats.org/drawingml/2006/table">
            <a:tbl>
              <a:tblPr>
                <a:tableStyleId>{2D5ABB26-0587-4C30-8999-92F81FD0307C}</a:tableStyleId>
              </a:tblPr>
              <a:tblGrid>
                <a:gridCol w="861629">
                  <a:extLst>
                    <a:ext uri="{9D8B030D-6E8A-4147-A177-3AD203B41FA5}">
                      <a16:colId xmlns:a16="http://schemas.microsoft.com/office/drawing/2014/main" val="680642439"/>
                    </a:ext>
                  </a:extLst>
                </a:gridCol>
                <a:gridCol w="1494872">
                  <a:extLst>
                    <a:ext uri="{9D8B030D-6E8A-4147-A177-3AD203B41FA5}">
                      <a16:colId xmlns:a16="http://schemas.microsoft.com/office/drawing/2014/main" val="2422850875"/>
                    </a:ext>
                  </a:extLst>
                </a:gridCol>
                <a:gridCol w="1372089">
                  <a:extLst>
                    <a:ext uri="{9D8B030D-6E8A-4147-A177-3AD203B41FA5}">
                      <a16:colId xmlns:a16="http://schemas.microsoft.com/office/drawing/2014/main" val="1224029231"/>
                    </a:ext>
                  </a:extLst>
                </a:gridCol>
                <a:gridCol w="8178488">
                  <a:extLst>
                    <a:ext uri="{9D8B030D-6E8A-4147-A177-3AD203B41FA5}">
                      <a16:colId xmlns:a16="http://schemas.microsoft.com/office/drawing/2014/main" val="4181302432"/>
                    </a:ext>
                  </a:extLst>
                </a:gridCol>
              </a:tblGrid>
              <a:tr h="53972">
                <a:tc>
                  <a:txBody>
                    <a:bodyPr/>
                    <a:lstStyle/>
                    <a:p>
                      <a:pPr algn="ctr" fontAlgn="t"/>
                      <a:r>
                        <a:rPr lang="en-US" sz="2300" b="1" dirty="0">
                          <a:solidFill>
                            <a:srgbClr val="000000"/>
                          </a:solidFill>
                          <a:effectLst/>
                          <a:latin typeface="Cambria" panose="02040503050406030204" pitchFamily="18" charset="0"/>
                          <a:ea typeface="Cambria" panose="02040503050406030204" pitchFamily="18" charset="0"/>
                        </a:rPr>
                        <a:t>STT</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Lĩnh</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vực</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Tên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gọi</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Mô</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tả</a:t>
                      </a:r>
                      <a:endParaRPr lang="en-US" sz="2300"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654154"/>
                  </a:ext>
                </a:extLst>
              </a:tr>
              <a:tr h="1550611">
                <a:tc>
                  <a:txBody>
                    <a:bodyPr/>
                    <a:lstStyle/>
                    <a:p>
                      <a:pPr algn="just" fontAlgn="t"/>
                      <a:r>
                        <a:rPr lang="en-US" sz="2300" b="1" dirty="0">
                          <a:solidFill>
                            <a:srgbClr val="000000"/>
                          </a:solidFill>
                          <a:effectLst/>
                          <a:latin typeface="Cambria" panose="02040503050406030204" pitchFamily="18" charset="0"/>
                          <a:ea typeface="Cambria" panose="02040503050406030204" pitchFamily="18" charset="0"/>
                        </a:rPr>
                        <a:t>1</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Lễ</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hội</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Lễ hội chùa Hương</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Diễn ra trong khoảng thời gian từ tháng 1 đến tháng 3 âm lịch.</a:t>
                      </a:r>
                    </a:p>
                    <a:p>
                      <a:pPr algn="just" fontAlgn="t"/>
                      <a:r>
                        <a:rPr lang="vi-VN" sz="2300" b="1" dirty="0">
                          <a:solidFill>
                            <a:srgbClr val="002060"/>
                          </a:solidFill>
                          <a:effectLst/>
                          <a:latin typeface="Cambria" panose="02040503050406030204" pitchFamily="18" charset="0"/>
                          <a:ea typeface="Cambria" panose="02040503050406030204" pitchFamily="18" charset="0"/>
                        </a:rPr>
                        <a:t>- Ngày khai hội chính thức là: mùng 6 tháng Giêng.</a:t>
                      </a:r>
                    </a:p>
                    <a:p>
                      <a:pPr algn="just" fontAlgn="t"/>
                      <a:r>
                        <a:rPr lang="vi-VN" sz="2300" b="1" dirty="0">
                          <a:solidFill>
                            <a:srgbClr val="002060"/>
                          </a:solidFill>
                          <a:effectLst/>
                          <a:latin typeface="Cambria" panose="02040503050406030204" pitchFamily="18" charset="0"/>
                          <a:ea typeface="Cambria" panose="02040503050406030204" pitchFamily="18" charset="0"/>
                        </a:rPr>
                        <a:t>- Không chỉ được biết đến như một lễ hội du xuân thông thường của vùng đất “linh sơn phúc đại”, mà lễ hội chùa Hương còn mang đậm nét đẹp văn hóa, tín ngưỡng của Bắc Bộ.</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4361302"/>
                  </a:ext>
                </a:extLst>
              </a:tr>
              <a:tr h="1353685">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2</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dirty="0" err="1">
                          <a:solidFill>
                            <a:srgbClr val="000000"/>
                          </a:solidFill>
                          <a:effectLst/>
                          <a:latin typeface="Cambria" panose="02040503050406030204" pitchFamily="18" charset="0"/>
                          <a:ea typeface="Cambria" panose="02040503050406030204" pitchFamily="18" charset="0"/>
                        </a:rPr>
                        <a:t>Món</a:t>
                      </a:r>
                      <a:r>
                        <a:rPr lang="en-US" sz="2300" b="1" dirty="0">
                          <a:solidFill>
                            <a:srgbClr val="000000"/>
                          </a:solidFill>
                          <a:effectLst/>
                          <a:latin typeface="Cambria" panose="02040503050406030204" pitchFamily="18" charset="0"/>
                          <a:ea typeface="Cambria" panose="02040503050406030204" pitchFamily="18" charset="0"/>
                        </a:rPr>
                        <a:t> </a:t>
                      </a:r>
                      <a:r>
                        <a:rPr lang="en-US" sz="2300" b="1" dirty="0" err="1">
                          <a:solidFill>
                            <a:srgbClr val="000000"/>
                          </a:solidFill>
                          <a:effectLst/>
                          <a:latin typeface="Cambria" panose="02040503050406030204" pitchFamily="18" charset="0"/>
                          <a:ea typeface="Cambria" panose="02040503050406030204" pitchFamily="18" charset="0"/>
                        </a:rPr>
                        <a:t>ăn</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300" b="1" dirty="0" err="1">
                          <a:solidFill>
                            <a:srgbClr val="000000"/>
                          </a:solidFill>
                          <a:effectLst/>
                          <a:latin typeface="Cambria" panose="02040503050406030204" pitchFamily="18" charset="0"/>
                          <a:ea typeface="Cambria" panose="02040503050406030204" pitchFamily="18" charset="0"/>
                        </a:rPr>
                        <a:t>Phở</a:t>
                      </a:r>
                      <a:endParaRPr lang="en-US" sz="2300" b="1" dirty="0">
                        <a:solidFill>
                          <a:srgbClr val="000000"/>
                        </a:solidFill>
                        <a:effectLst/>
                        <a:latin typeface="Cambria" panose="02040503050406030204" pitchFamily="18" charset="0"/>
                        <a:ea typeface="Cambria" panose="02040503050406030204" pitchFamily="18" charset="0"/>
                      </a:endParaRP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Thành phần chính của phở là: bánh phở (làm từ bột gạo), nước dùng (ninh từ xương bò cùng các loại thảo mộc) và thịt bò hoặc gà cắt lát mỏng.</a:t>
                      </a:r>
                    </a:p>
                    <a:p>
                      <a:pPr algn="just" fontAlgn="t"/>
                      <a:r>
                        <a:rPr lang="vi-VN" sz="2300" b="1" dirty="0">
                          <a:solidFill>
                            <a:srgbClr val="002060"/>
                          </a:solidFill>
                          <a:effectLst/>
                          <a:latin typeface="Cambria" panose="02040503050406030204" pitchFamily="18" charset="0"/>
                          <a:ea typeface="Cambria" panose="02040503050406030204" pitchFamily="18" charset="0"/>
                        </a:rPr>
                        <a:t>- Khi ăn phở, thực khách có thể ăn kèm các gia vị như: hạt tiêu, chanh, ớt, hành lá, rau thơm,…</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17353"/>
                  </a:ext>
                </a:extLst>
              </a:tr>
              <a:tr h="1393070">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3</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300" b="1">
                          <a:solidFill>
                            <a:srgbClr val="000000"/>
                          </a:solidFill>
                          <a:effectLst/>
                          <a:latin typeface="Cambria" panose="02040503050406030204" pitchFamily="18" charset="0"/>
                          <a:ea typeface="Cambria" panose="02040503050406030204" pitchFamily="18" charset="0"/>
                        </a:rPr>
                        <a:t>Phong tục, tập quán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vi-VN" sz="2300" b="1" dirty="0">
                          <a:solidFill>
                            <a:srgbClr val="000000"/>
                          </a:solidFill>
                          <a:effectLst/>
                          <a:latin typeface="Cambria" panose="02040503050406030204" pitchFamily="18" charset="0"/>
                          <a:ea typeface="Cambria" panose="02040503050406030204" pitchFamily="18" charset="0"/>
                        </a:rPr>
                        <a:t>Làm bánh chưng vào Tết Nguyên đán</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300" b="1" dirty="0">
                          <a:solidFill>
                            <a:srgbClr val="002060"/>
                          </a:solidFill>
                          <a:effectLst/>
                          <a:latin typeface="Cambria" panose="02040503050406030204" pitchFamily="18" charset="0"/>
                          <a:ea typeface="Cambria" panose="02040503050406030204" pitchFamily="18" charset="0"/>
                        </a:rPr>
                        <a:t>- Các nguyên liệu để gói bánh chưng bao gồm: lá dong, gạo nếp, đậu xanh và thịt lợn.</a:t>
                      </a:r>
                    </a:p>
                    <a:p>
                      <a:pPr algn="just" fontAlgn="t"/>
                      <a:r>
                        <a:rPr lang="vi-VN" sz="2300" b="1" dirty="0">
                          <a:solidFill>
                            <a:srgbClr val="002060"/>
                          </a:solidFill>
                          <a:effectLst/>
                          <a:latin typeface="Cambria" panose="02040503050406030204" pitchFamily="18" charset="0"/>
                          <a:ea typeface="Cambria" panose="02040503050406030204" pitchFamily="18" charset="0"/>
                        </a:rPr>
                        <a:t>- Người Việt thường dâng cúng bánh chưng vào các dịp lễ, tết để bày tỏ lòng thành, sự biết ơn với tổ tiên, trời đất và cầu mong một năm mưa thuận, gió hòa.</a:t>
                      </a:r>
                    </a:p>
                  </a:txBody>
                  <a:tcPr marL="7294" marR="7294" marT="7294" marB="7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5371283"/>
                  </a:ext>
                </a:extLst>
              </a:tr>
            </a:tbl>
          </a:graphicData>
        </a:graphic>
      </p:graphicFrame>
    </p:spTree>
    <p:extLst>
      <p:ext uri="{BB962C8B-B14F-4D97-AF65-F5344CB8AC3E}">
        <p14:creationId xmlns:p14="http://schemas.microsoft.com/office/powerpoint/2010/main" val="112780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矩形 18">
            <a:extLst>
              <a:ext uri="{FF2B5EF4-FFF2-40B4-BE49-F238E27FC236}">
                <a16:creationId xmlns:a16="http://schemas.microsoft.com/office/drawing/2014/main" id="{1A4B486C-95A7-38B9-829D-F7F4D1FE3EC0}"/>
              </a:ext>
            </a:extLst>
          </p:cNvPr>
          <p:cNvSpPr/>
          <p:nvPr/>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a:extLst>
              <a:ext uri="{FF2B5EF4-FFF2-40B4-BE49-F238E27FC236}">
                <a16:creationId xmlns:a16="http://schemas.microsoft.com/office/drawing/2014/main" id="{12C75165-21D1-21A4-67CC-A27EC4BAB0CC}"/>
              </a:ext>
            </a:extLst>
          </p:cNvPr>
          <p:cNvSpPr/>
          <p:nvPr/>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9" descr="图片包含 定居者&#10;&#10;描述已自动生成">
            <a:extLst>
              <a:ext uri="{FF2B5EF4-FFF2-40B4-BE49-F238E27FC236}">
                <a16:creationId xmlns:a16="http://schemas.microsoft.com/office/drawing/2014/main" id="{907341C1-8F0F-B9E5-CD07-6E5D7B0584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93108" y="4161840"/>
            <a:ext cx="2409754" cy="1290070"/>
          </a:xfrm>
          <a:prstGeom prst="rect">
            <a:avLst/>
          </a:prstGeom>
        </p:spPr>
      </p:pic>
      <p:sp>
        <p:nvSpPr>
          <p:cNvPr id="9" name="Title 2">
            <a:extLst>
              <a:ext uri="{FF2B5EF4-FFF2-40B4-BE49-F238E27FC236}">
                <a16:creationId xmlns:a16="http://schemas.microsoft.com/office/drawing/2014/main" id="{F70881D1-B3C1-91A6-8814-CBB8B9490A38}"/>
              </a:ext>
            </a:extLst>
          </p:cNvPr>
          <p:cNvSpPr txBox="1"/>
          <p:nvPr/>
        </p:nvSpPr>
        <p:spPr>
          <a:xfrm>
            <a:off x="2519323" y="2886068"/>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Calibri" panose="020F0502020204030204" pitchFamily="34" charset="0"/>
                <a:cs typeface="Calibri" panose="020F0502020204030204" pitchFamily="34" charset="0"/>
              </a:rPr>
              <a:t>DẶN DÒ</a:t>
            </a:r>
          </a:p>
        </p:txBody>
      </p:sp>
    </p:spTree>
    <p:extLst>
      <p:ext uri="{BB962C8B-B14F-4D97-AF65-F5344CB8AC3E}">
        <p14:creationId xmlns:p14="http://schemas.microsoft.com/office/powerpoint/2010/main" val="209616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6" name="Group 5"/>
          <p:cNvGrpSpPr/>
          <p:nvPr/>
        </p:nvGrpSpPr>
        <p:grpSpPr>
          <a:xfrm>
            <a:off x="2015136" y="1852065"/>
            <a:ext cx="8317436" cy="1609899"/>
            <a:chOff x="2439802" y="1781714"/>
            <a:chExt cx="7693144" cy="1609899"/>
          </a:xfrm>
        </p:grpSpPr>
        <p:sp>
          <p:nvSpPr>
            <p:cNvPr id="8" name="TextBox 16"/>
            <p:cNvSpPr txBox="1"/>
            <p:nvPr/>
          </p:nvSpPr>
          <p:spPr>
            <a:xfrm>
              <a:off x="2439802" y="1821953"/>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sp>
          <p:nvSpPr>
            <p:cNvPr id="9" name="TextBox 16"/>
            <p:cNvSpPr txBox="1"/>
            <p:nvPr/>
          </p:nvSpPr>
          <p:spPr>
            <a:xfrm>
              <a:off x="2512287" y="1781714"/>
              <a:ext cx="7620659" cy="15696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rPr>
                <a:t>CHÀO TẠM BIỆT!</a:t>
              </a:r>
              <a:endParaRPr kumimoji="0" lang="zh-CN" altLang="en-US" sz="9600" b="1" i="0" u="none" strike="noStrike" kern="1200" cap="none" spc="0" normalizeH="0" baseline="0" noProof="0" dirty="0">
                <a:ln>
                  <a:noFill/>
                </a:ln>
                <a:solidFill>
                  <a:srgbClr val="FE6A80"/>
                </a:solidFill>
                <a:effectLst/>
                <a:uLnTx/>
                <a:uFillTx/>
                <a:latin typeface="Calibri" panose="020F0502020204030204" pitchFamily="34" charset="0"/>
                <a:ea typeface="字魂35号-经典雅黑" panose="02000000000000000000" pitchFamily="2" charset="-122"/>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9BAA38E4-594D-D4B6-B9D3-B5A35C4F0276}"/>
              </a:ext>
            </a:extLst>
          </p:cNvPr>
          <p:cNvPicPr>
            <a:picLocks noChangeAspect="1"/>
          </p:cNvPicPr>
          <p:nvPr/>
        </p:nvPicPr>
        <p:blipFill>
          <a:blip r:embed="rId5"/>
          <a:stretch>
            <a:fillRect/>
          </a:stretch>
        </p:blipFill>
        <p:spPr>
          <a:xfrm>
            <a:off x="1063861" y="1536751"/>
            <a:ext cx="7560644" cy="267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1026" name="Picture 2" descr="Những hoạt động ngày Tết của mỗi gia đình Việt Nam">
            <a:extLst>
              <a:ext uri="{FF2B5EF4-FFF2-40B4-BE49-F238E27FC236}">
                <a16:creationId xmlns:a16="http://schemas.microsoft.com/office/drawing/2014/main" id="{90D1E510-1B67-759F-3F31-5F565B96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025" y="1077931"/>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A73539-89E3-619A-FC5B-AF017A5CC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13C88D53-13B3-F4A9-98CC-1FB9B120C080}"/>
              </a:ext>
            </a:extLst>
          </p:cNvPr>
          <p:cNvGrpSpPr/>
          <p:nvPr/>
        </p:nvGrpSpPr>
        <p:grpSpPr>
          <a:xfrm>
            <a:off x="251241" y="616227"/>
            <a:ext cx="5294793" cy="3434866"/>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2F728F0C-1A17-AF13-6ED1-DCA896D3C924}"/>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379BBABA-DD8E-F486-E9DD-A0A4ACBA8EE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Quan sát hình ảnh bên và chia sẻ những thông tin mà em biết liên quan đến hình ảnh đó.</a:t>
              </a:r>
              <a:endParaRPr lang="vi-VN" sz="2800" b="1" dirty="0">
                <a:solidFill>
                  <a:srgbClr val="FF000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FF0000"/>
                  </a:solidFill>
                  <a:effectLst/>
                  <a:latin typeface="Cambria" panose="02040503050406030204" pitchFamily="18" charset="0"/>
                  <a:ea typeface="Cambria" panose="02040503050406030204" pitchFamily="18" charset="0"/>
                </a:rPr>
                <a:t>Hãy giới thiệu những phong tục tương tự ở địa phương em.</a:t>
              </a:r>
              <a:endParaRPr lang="vi-VN" sz="28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2" descr="Những hoạt động ngày Tết của mỗi gia đình Việt Nam">
            <a:extLst>
              <a:ext uri="{FF2B5EF4-FFF2-40B4-BE49-F238E27FC236}">
                <a16:creationId xmlns:a16="http://schemas.microsoft.com/office/drawing/2014/main" id="{91793E3F-0D5C-6B78-5B4B-9BBFADB23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0155">
            <a:off x="327990" y="1485435"/>
            <a:ext cx="6163917" cy="3991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Gói bánh chưng vào các dịp lễ, tết là một nét đẹp văn hóa của người Việt cổ, được hình thành ngay từ thời Văn Lang - Âu Lạc và được duy trì cho đến ngày nay.</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7622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9D379E-24A1-0115-64D1-819C1A8AB10F}"/>
              </a:ext>
            </a:extLst>
          </p:cNvPr>
          <p:cNvSpPr/>
          <p:nvPr/>
        </p:nvSpPr>
        <p:spPr>
          <a:xfrm>
            <a:off x="6907696" y="1377373"/>
            <a:ext cx="4864048" cy="4516531"/>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Người Việt thường dâng cúng bánh chưng vào các dịp lễ, tết để bày tỏ lòng thành, sự biết ơn với tổ tiên, trời đất và cầu mong một năm mưa thuận, gió hòa.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Cách làm bánh chưng dẻo, xanh mướt, thơm ngon, đậm đà cho ngày Tết">
            <a:extLst>
              <a:ext uri="{FF2B5EF4-FFF2-40B4-BE49-F238E27FC236}">
                <a16:creationId xmlns:a16="http://schemas.microsoft.com/office/drawing/2014/main" id="{54493EBA-50AE-94D4-43E7-27BD6AC69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2382">
            <a:off x="351182" y="1968777"/>
            <a:ext cx="6138442" cy="3457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202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B17121E-3A2E-22AC-F8E5-970A0F143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454" y="2690542"/>
            <a:ext cx="2321565" cy="4099906"/>
          </a:xfrm>
          <a:prstGeom prst="rect">
            <a:avLst/>
          </a:prstGeom>
        </p:spPr>
      </p:pic>
      <p:sp>
        <p:nvSpPr>
          <p:cNvPr id="6" name="矩形 18">
            <a:extLst>
              <a:ext uri="{FF2B5EF4-FFF2-40B4-BE49-F238E27FC236}">
                <a16:creationId xmlns:a16="http://schemas.microsoft.com/office/drawing/2014/main" id="{898087AD-5C32-5EFF-ED62-3C2DA1C5269A}"/>
              </a:ext>
            </a:extLst>
          </p:cNvPr>
          <p:cNvSpPr/>
          <p:nvPr/>
        </p:nvSpPr>
        <p:spPr>
          <a:xfrm>
            <a:off x="1438421" y="1939165"/>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8">
            <a:extLst>
              <a:ext uri="{FF2B5EF4-FFF2-40B4-BE49-F238E27FC236}">
                <a16:creationId xmlns:a16="http://schemas.microsoft.com/office/drawing/2014/main" id="{11321E67-9680-94D9-3E10-253495370469}"/>
              </a:ext>
            </a:extLst>
          </p:cNvPr>
          <p:cNvSpPr/>
          <p:nvPr/>
        </p:nvSpPr>
        <p:spPr>
          <a:xfrm>
            <a:off x="1008121" y="1514735"/>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 name="Title 2">
            <a:extLst>
              <a:ext uri="{FF2B5EF4-FFF2-40B4-BE49-F238E27FC236}">
                <a16:creationId xmlns:a16="http://schemas.microsoft.com/office/drawing/2014/main" id="{A12F9224-0D37-D344-C5D2-3AD8E9894421}"/>
              </a:ext>
            </a:extLst>
          </p:cNvPr>
          <p:cNvSpPr txBox="1"/>
          <p:nvPr/>
        </p:nvSpPr>
        <p:spPr>
          <a:xfrm>
            <a:off x="1257054" y="2448746"/>
            <a:ext cx="7141511" cy="11757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Life Savers"/>
              <a:buNone/>
              <a:defRPr sz="5400" b="1" i="0" u="none" strike="noStrike" cap="none">
                <a:solidFill>
                  <a:schemeClr val="lt2"/>
                </a:solidFill>
                <a:latin typeface="Life Savers"/>
                <a:ea typeface="Life Savers"/>
                <a:cs typeface="Life Savers"/>
                <a:sym typeface="Life Savers"/>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11500" dirty="0">
                <a:solidFill>
                  <a:srgbClr val="C00000"/>
                </a:solidFill>
                <a:latin typeface="UTM Cookies" panose="02040603050506020204" pitchFamily="18" charset="0"/>
              </a:rPr>
              <a:t>KHÁM PHÁ</a:t>
            </a:r>
          </a:p>
        </p:txBody>
      </p:sp>
    </p:spTree>
    <p:extLst>
      <p:ext uri="{BB962C8B-B14F-4D97-AF65-F5344CB8AC3E}">
        <p14:creationId xmlns:p14="http://schemas.microsoft.com/office/powerpoint/2010/main" val="2676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550844" y="1831378"/>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ontserrat SemiBold" panose="00000700000000000000" charset="0"/>
              </a:rPr>
              <a:t>1</a:t>
            </a: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0F34DAC-D977-92ED-C97D-0DD6F4005882}"/>
              </a:ext>
            </a:extLst>
          </p:cNvPr>
          <p:cNvSpPr/>
          <p:nvPr/>
        </p:nvSpPr>
        <p:spPr>
          <a:xfrm>
            <a:off x="1739348" y="2012604"/>
            <a:ext cx="621195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Văn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hóa</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66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thống</a:t>
            </a:r>
            <a:endParaRPr kumimoji="0" lang="vi-VN" sz="6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 calcmode="lin" valueType="num">
                                      <p:cBhvr>
                                        <p:cTn id="37" dur="1000" fill="hold"/>
                                        <p:tgtEl>
                                          <p:spTgt spid="2"/>
                                        </p:tgtEl>
                                        <p:attrNameLst>
                                          <p:attrName>style.rotation</p:attrName>
                                        </p:attrNameLst>
                                      </p:cBhvr>
                                      <p:tavLst>
                                        <p:tav tm="0">
                                          <p:val>
                                            <p:fltVal val="90"/>
                                          </p:val>
                                        </p:tav>
                                        <p:tav tm="100000">
                                          <p:val>
                                            <p:fltVal val="0"/>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8"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1A645A8E-06B5-EC48-E8DF-CBDF9CEC03A9}"/>
              </a:ext>
            </a:extLst>
          </p:cNvPr>
          <p:cNvSpPr/>
          <p:nvPr/>
        </p:nvSpPr>
        <p:spPr>
          <a:xfrm>
            <a:off x="1748383" y="117262"/>
            <a:ext cx="8763000" cy="1295400"/>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 thông tin và dựa vào Tài liệu giáo dục địa phương, hãy thực hiện nhiệm vụ:</a:t>
            </a:r>
          </a:p>
        </p:txBody>
      </p:sp>
      <p:pic>
        <p:nvPicPr>
          <p:cNvPr id="4" name="Picture 3">
            <a:extLst>
              <a:ext uri="{FF2B5EF4-FFF2-40B4-BE49-F238E27FC236}">
                <a16:creationId xmlns:a16="http://schemas.microsoft.com/office/drawing/2014/main" id="{36257A6E-D549-F1B1-D539-DD9B9C628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29" y="4535434"/>
            <a:ext cx="2960497" cy="2322565"/>
          </a:xfrm>
          <a:prstGeom prst="rect">
            <a:avLst/>
          </a:prstGeom>
        </p:spPr>
      </p:pic>
      <p:grpSp>
        <p:nvGrpSpPr>
          <p:cNvPr id="5" name="Group 4">
            <a:extLst>
              <a:ext uri="{FF2B5EF4-FFF2-40B4-BE49-F238E27FC236}">
                <a16:creationId xmlns:a16="http://schemas.microsoft.com/office/drawing/2014/main" id="{A6A039AD-DDFB-E709-9F73-793D32EE973A}"/>
              </a:ext>
            </a:extLst>
          </p:cNvPr>
          <p:cNvGrpSpPr/>
          <p:nvPr/>
        </p:nvGrpSpPr>
        <p:grpSpPr>
          <a:xfrm>
            <a:off x="738259" y="2454965"/>
            <a:ext cx="10443263" cy="1341782"/>
            <a:chOff x="2060663" y="2009402"/>
            <a:chExt cx="8932660" cy="779027"/>
          </a:xfrm>
          <a:solidFill>
            <a:schemeClr val="accent4">
              <a:lumMod val="20000"/>
              <a:lumOff val="80000"/>
            </a:schemeClr>
          </a:solidFill>
        </p:grpSpPr>
        <p:sp>
          <p:nvSpPr>
            <p:cNvPr id="6" name="Rectangle 5">
              <a:extLst>
                <a:ext uri="{FF2B5EF4-FFF2-40B4-BE49-F238E27FC236}">
                  <a16:creationId xmlns:a16="http://schemas.microsoft.com/office/drawing/2014/main" id="{AB327171-EF49-5B35-A227-84FC2EC4201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7" name="Speech Bubble: Rectangle with Corners Rounded 6">
              <a:extLst>
                <a:ext uri="{FF2B5EF4-FFF2-40B4-BE49-F238E27FC236}">
                  <a16:creationId xmlns:a16="http://schemas.microsoft.com/office/drawing/2014/main" id="{B62A3D9D-05CD-A34C-C496-BFC3EEA5E976}"/>
                </a:ext>
              </a:extLst>
            </p:cNvPr>
            <p:cNvSpPr/>
            <p:nvPr/>
          </p:nvSpPr>
          <p:spPr>
            <a:xfrm>
              <a:off x="2060663" y="2009402"/>
              <a:ext cx="8932660" cy="779027"/>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Kể tên một số phong tục, tập quán, nhà ở, lễ hội và món ăn ở địa phương em</a:t>
              </a:r>
              <a:endParaRPr lang="vi-VN" sz="36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9525B751-28EC-4395-C4A3-8CB94B20D690}"/>
              </a:ext>
            </a:extLst>
          </p:cNvPr>
          <p:cNvGrpSpPr/>
          <p:nvPr/>
        </p:nvGrpSpPr>
        <p:grpSpPr>
          <a:xfrm>
            <a:off x="2368277" y="4164495"/>
            <a:ext cx="9518923" cy="1540566"/>
            <a:chOff x="2060663" y="2009401"/>
            <a:chExt cx="8932660" cy="894439"/>
          </a:xfrm>
          <a:solidFill>
            <a:schemeClr val="accent4">
              <a:lumMod val="20000"/>
              <a:lumOff val="80000"/>
            </a:schemeClr>
          </a:solidFill>
        </p:grpSpPr>
        <p:sp>
          <p:nvSpPr>
            <p:cNvPr id="11" name="Rectangle 10">
              <a:extLst>
                <a:ext uri="{FF2B5EF4-FFF2-40B4-BE49-F238E27FC236}">
                  <a16:creationId xmlns:a16="http://schemas.microsoft.com/office/drawing/2014/main" id="{F4B5B484-945E-4CAD-A067-AB408180FBF6}"/>
                </a:ext>
              </a:extLst>
            </p:cNvPr>
            <p:cNvSpPr/>
            <p:nvPr/>
          </p:nvSpPr>
          <p:spPr>
            <a:xfrm>
              <a:off x="2217158" y="2125823"/>
              <a:ext cx="8476174" cy="501100"/>
            </a:xfrm>
            <a:prstGeom prst="rect">
              <a:avLst/>
            </a:prstGeom>
            <a:grpFill/>
            <a:ln w="3175">
              <a:noFill/>
            </a:ln>
            <a:effectLst/>
          </p:spPr>
          <p:txBody>
            <a:bodyPr wrap="square" lIns="0" tIns="0" rIns="0" bIns="0" anchor="ctr" anchorCtr="0">
              <a:spAutoFit/>
            </a:bodyPr>
            <a:lstStyle/>
            <a:p>
              <a:pPr algn="ctr"/>
              <a:r>
                <a:rPr lang="en-US" sz="2800" cap="none" spc="0">
                  <a:ln w="0"/>
                  <a:solidFill>
                    <a:srgbClr val="F16B6B"/>
                  </a:solidFill>
                  <a:latin typeface="UTM Avo" panose="02040603050506020204" pitchFamily="18" charset="0"/>
                </a:rPr>
                <a:t>Thực vật "ăn" gì để sống?</a:t>
              </a:r>
            </a:p>
          </p:txBody>
        </p:sp>
        <p:sp>
          <p:nvSpPr>
            <p:cNvPr id="12" name="Speech Bubble: Rectangle with Corners Rounded 11">
              <a:extLst>
                <a:ext uri="{FF2B5EF4-FFF2-40B4-BE49-F238E27FC236}">
                  <a16:creationId xmlns:a16="http://schemas.microsoft.com/office/drawing/2014/main" id="{C07F93F6-C9C0-789C-560E-31245D9CB0EA}"/>
                </a:ext>
              </a:extLst>
            </p:cNvPr>
            <p:cNvSpPr/>
            <p:nvPr/>
          </p:nvSpPr>
          <p:spPr>
            <a:xfrm>
              <a:off x="2060663" y="2009401"/>
              <a:ext cx="8932660" cy="894439"/>
            </a:xfrm>
            <a:prstGeom prst="wedgeRoundRectCallout">
              <a:avLst>
                <a:gd name="adj1" fmla="val -34295"/>
                <a:gd name="adj2" fmla="val 63203"/>
                <a:gd name="adj3" fmla="val 16667"/>
              </a:avLst>
            </a:prstGeom>
            <a:grp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mbria" panose="02040503050406030204" pitchFamily="18" charset="0"/>
                  <a:ea typeface="Cambria" panose="02040503050406030204" pitchFamily="18" charset="0"/>
                </a:rPr>
                <a:t>Giới thiệu với bạn về một loại trang phục hoặc một món ăn/một lễ hội tiêu biểu ở địa phương em.</a:t>
              </a:r>
            </a:p>
          </p:txBody>
        </p:sp>
      </p:grpSp>
    </p:spTree>
    <p:extLst>
      <p:ext uri="{BB962C8B-B14F-4D97-AF65-F5344CB8AC3E}">
        <p14:creationId xmlns:p14="http://schemas.microsoft.com/office/powerpoint/2010/main" val="85899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1077</Words>
  <Application>Microsoft Office PowerPoint</Application>
  <PresentationFormat>Widescreen</PresentationFormat>
  <Paragraphs>118</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等线 Light</vt:lpstr>
      <vt:lpstr>Life Savers</vt:lpstr>
      <vt:lpstr>#9Slide03 AmpleSoft Bold</vt:lpstr>
      <vt:lpstr>Arial</vt:lpstr>
      <vt:lpstr>Calibri</vt:lpstr>
      <vt:lpstr>Cambria</vt:lpstr>
      <vt:lpstr>UTM Avo</vt:lpstr>
      <vt:lpstr>UTM Cookies</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2023-07-08T05:21:17Z</dcterms:created>
  <dcterms:modified xsi:type="dcterms:W3CDTF">2023-08-05T00:12:03Z</dcterms:modified>
</cp:coreProperties>
</file>