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XOU1afhILtysN0lKEn8BK+xEF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8288000" cy="10287000"/>
          </a:xfrm>
          <a:prstGeom prst="rect">
            <a:avLst/>
          </a:prstGeom>
          <a:noFill/>
          <a:ln>
            <a:noFill/>
          </a:ln>
        </p:spPr>
      </p:pic>
      <p:sp>
        <p:nvSpPr>
          <p:cNvPr id="85" name="Google Shape;85;p1"/>
          <p:cNvSpPr txBox="1"/>
          <p:nvPr/>
        </p:nvSpPr>
        <p:spPr>
          <a:xfrm>
            <a:off x="2009995" y="2534808"/>
            <a:ext cx="1045845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00B0F0"/>
                </a:solidFill>
                <a:latin typeface="Arial"/>
                <a:ea typeface="Arial"/>
                <a:cs typeface="Arial"/>
                <a:sym typeface="Arial"/>
              </a:rPr>
              <a:t>Thöù </a:t>
            </a:r>
            <a:r>
              <a:rPr lang="en-US" sz="4000" b="1">
                <a:solidFill>
                  <a:srgbClr val="00B0F0"/>
                </a:solidFill>
              </a:rPr>
              <a:t>...</a:t>
            </a:r>
            <a:r>
              <a:rPr lang="en-US" sz="4000" b="1" i="0" u="none" strike="noStrike" cap="none">
                <a:solidFill>
                  <a:srgbClr val="00B0F0"/>
                </a:solidFill>
                <a:latin typeface="Arial"/>
                <a:ea typeface="Arial"/>
                <a:cs typeface="Arial"/>
                <a:sym typeface="Arial"/>
              </a:rPr>
              <a:t> ngaøy … thaùng … naêm 2021</a:t>
            </a:r>
            <a:endParaRPr sz="4000" b="1" i="0" u="none" strike="noStrike" cap="none">
              <a:solidFill>
                <a:srgbClr val="00B0F0"/>
              </a:solidFill>
              <a:latin typeface="Arial"/>
              <a:ea typeface="Arial"/>
              <a:cs typeface="Arial"/>
              <a:sym typeface="Arial"/>
            </a:endParaRPr>
          </a:p>
        </p:txBody>
      </p:sp>
      <p:sp>
        <p:nvSpPr>
          <p:cNvPr id="86" name="Google Shape;86;p1"/>
          <p:cNvSpPr/>
          <p:nvPr/>
        </p:nvSpPr>
        <p:spPr>
          <a:xfrm>
            <a:off x="5024875" y="3400566"/>
            <a:ext cx="4105530" cy="576672"/>
          </a:xfrm>
          <a:prstGeom prst="rect">
            <a:avLst/>
          </a:prstGeom>
        </p:spPr>
        <p:txBody>
          <a:bodyPr>
            <a:prstTxWarp prst="textPlain">
              <a:avLst/>
            </a:prstTxWarp>
          </a:bodyPr>
          <a:lstStyle/>
          <a:p>
            <a:pPr lvl="0" algn="ctr"/>
            <a:r>
              <a:rPr b="0" i="0">
                <a:ln w="38100" cap="flat" cmpd="sng">
                  <a:solidFill>
                    <a:srgbClr val="FF9409"/>
                  </a:solidFill>
                  <a:prstDash val="solid"/>
                  <a:round/>
                  <a:headEnd type="none" w="sm" len="sm"/>
                  <a:tailEnd type="none" w="sm" len="sm"/>
                </a:ln>
                <a:solidFill>
                  <a:srgbClr val="FFC000"/>
                </a:solidFill>
                <a:latin typeface="Arial"/>
              </a:rPr>
              <a:t>KEÅ CHUYEÄN</a:t>
            </a:r>
          </a:p>
        </p:txBody>
      </p:sp>
      <p:sp>
        <p:nvSpPr>
          <p:cNvPr id="87" name="Google Shape;87;p1"/>
          <p:cNvSpPr/>
          <p:nvPr/>
        </p:nvSpPr>
        <p:spPr>
          <a:xfrm>
            <a:off x="2751045" y="4089331"/>
            <a:ext cx="9023474" cy="2557423"/>
          </a:xfrm>
          <a:prstGeom prst="rect">
            <a:avLst/>
          </a:prstGeom>
        </p:spPr>
        <p:txBody>
          <a:bodyPr>
            <a:prstTxWarp prst="textPlain">
              <a:avLst/>
            </a:prstTxWarp>
          </a:bodyPr>
          <a:lstStyle/>
          <a:p>
            <a:pPr lvl="0" algn="ctr"/>
            <a:r>
              <a:rPr b="1" i="0">
                <a:ln w="38100" cap="flat" cmpd="sng">
                  <a:solidFill>
                    <a:schemeClr val="dk1"/>
                  </a:solidFill>
                  <a:prstDash val="solid"/>
                  <a:round/>
                  <a:headEnd type="none" w="sm" len="sm"/>
                  <a:tailEnd type="none" w="sm" len="sm"/>
                </a:ln>
                <a:solidFill>
                  <a:srgbClr val="FF0000"/>
                </a:solidFill>
                <a:latin typeface="Arial"/>
              </a:rPr>
              <a:t>KỂ CHUYỆN </a:t>
            </a:r>
            <a:br>
              <a:rPr b="1" i="0">
                <a:ln w="38100" cap="flat" cmpd="sng">
                  <a:solidFill>
                    <a:schemeClr val="dk1"/>
                  </a:solidFill>
                  <a:prstDash val="solid"/>
                  <a:round/>
                  <a:headEnd type="none" w="sm" len="sm"/>
                  <a:tailEnd type="none" w="sm" len="sm"/>
                </a:ln>
                <a:solidFill>
                  <a:srgbClr val="FF0000"/>
                </a:solidFill>
                <a:latin typeface="Arial"/>
              </a:rPr>
            </a:br>
            <a:r>
              <a:rPr b="1" i="0">
                <a:ln w="38100" cap="flat" cmpd="sng">
                  <a:solidFill>
                    <a:schemeClr val="dk1"/>
                  </a:solidFill>
                  <a:prstDash val="solid"/>
                  <a:round/>
                  <a:headEnd type="none" w="sm" len="sm"/>
                  <a:tailEnd type="none" w="sm" len="sm"/>
                </a:ln>
                <a:solidFill>
                  <a:srgbClr val="FF0000"/>
                </a:solidFill>
                <a:latin typeface="Arial"/>
              </a:rPr>
              <a:t>ĐÃ NGHE, ĐÃ HỌC</a:t>
            </a:r>
          </a:p>
        </p:txBody>
      </p:sp>
      <p:sp>
        <p:nvSpPr>
          <p:cNvPr id="88" name="Google Shape;88;p1"/>
          <p:cNvSpPr/>
          <p:nvPr/>
        </p:nvSpPr>
        <p:spPr>
          <a:xfrm>
            <a:off x="4572000" y="6896100"/>
            <a:ext cx="5011279" cy="768764"/>
          </a:xfrm>
          <a:prstGeom prst="rect">
            <a:avLst/>
          </a:prstGeom>
        </p:spPr>
        <p:txBody>
          <a:bodyPr>
            <a:prstTxWarp prst="textPlain">
              <a:avLst/>
            </a:prstTxWarp>
          </a:bodyPr>
          <a:lstStyle/>
          <a:p>
            <a:pPr lvl="0" algn="ctr"/>
            <a:r>
              <a:rPr b="1" i="0">
                <a:ln w="19050" cap="flat" cmpd="sng">
                  <a:solidFill>
                    <a:schemeClr val="dk1"/>
                  </a:solidFill>
                  <a:prstDash val="solid"/>
                  <a:round/>
                  <a:headEnd type="none" w="sm" len="sm"/>
                  <a:tailEnd type="none" w="sm" len="sm"/>
                </a:ln>
                <a:solidFill>
                  <a:srgbClr val="92D050"/>
                </a:solidFill>
                <a:latin typeface="Pacifico"/>
              </a:rPr>
              <a:t>Thực hiện: EduFive</a:t>
            </a:r>
          </a:p>
        </p:txBody>
      </p:sp>
      <p:pic>
        <p:nvPicPr>
          <p:cNvPr id="89" name="Google Shape;89;p1" descr="Hình ảnh Thế Giới Phim Hoạt Hình đọc Ngày đọc Sách Png Trong Suốt, Hoạt  Hình, Ngày Sách Thế Giới, đọc Hiểu miễn phí tải tập tin PNG PSDComment và  Vector"/>
          <p:cNvPicPr preferRelativeResize="0"/>
          <p:nvPr/>
        </p:nvPicPr>
        <p:blipFill rotWithShape="1">
          <a:blip r:embed="rId4">
            <a:alphaModFix/>
          </a:blip>
          <a:srcRect/>
          <a:stretch/>
        </p:blipFill>
        <p:spPr>
          <a:xfrm>
            <a:off x="11950208" y="2685141"/>
            <a:ext cx="5315891" cy="5334000"/>
          </a:xfrm>
          <a:prstGeom prst="rect">
            <a:avLst/>
          </a:prstGeom>
          <a:noFill/>
          <a:ln>
            <a:noFill/>
          </a:ln>
        </p:spPr>
      </p:pic>
      <p:pic>
        <p:nvPicPr>
          <p:cNvPr id="90" name="Google Shape;90;p1"/>
          <p:cNvPicPr preferRelativeResize="0"/>
          <p:nvPr/>
        </p:nvPicPr>
        <p:blipFill rotWithShape="1">
          <a:blip r:embed="rId5">
            <a:alphaModFix/>
          </a:blip>
          <a:srcRect/>
          <a:stretch/>
        </p:blipFill>
        <p:spPr>
          <a:xfrm>
            <a:off x="15742989" y="-70076"/>
            <a:ext cx="2376936" cy="2376936"/>
          </a:xfrm>
          <a:prstGeom prst="ellipse">
            <a:avLst/>
          </a:prstGeom>
          <a:noFill/>
          <a:ln>
            <a:noFill/>
          </a:ln>
        </p:spPr>
      </p:pic>
      <p:pic>
        <p:nvPicPr>
          <p:cNvPr id="91" name="Google Shape;91;p1"/>
          <p:cNvPicPr preferRelativeResize="0"/>
          <p:nvPr/>
        </p:nvPicPr>
        <p:blipFill rotWithShape="1">
          <a:blip r:embed="rId6">
            <a:alphaModFix/>
          </a:blip>
          <a:srcRect/>
          <a:stretch/>
        </p:blipFill>
        <p:spPr>
          <a:xfrm>
            <a:off x="-2286000" y="6858000"/>
            <a:ext cx="406400" cy="406400"/>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822"/>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822"/>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203"/>
        <p:cNvGrpSpPr/>
        <p:nvPr/>
      </p:nvGrpSpPr>
      <p:grpSpPr>
        <a:xfrm>
          <a:off x="0" y="0"/>
          <a:ext cx="0" cy="0"/>
          <a:chOff x="0" y="0"/>
          <a:chExt cx="0" cy="0"/>
        </a:xfrm>
      </p:grpSpPr>
      <p:grpSp>
        <p:nvGrpSpPr>
          <p:cNvPr id="204" name="Google Shape;204;p10"/>
          <p:cNvGrpSpPr/>
          <p:nvPr/>
        </p:nvGrpSpPr>
        <p:grpSpPr>
          <a:xfrm>
            <a:off x="-252940" y="-66003"/>
            <a:ext cx="18540940" cy="10385332"/>
            <a:chOff x="-252940" y="-66002"/>
            <a:chExt cx="12444940" cy="6970781"/>
          </a:xfrm>
        </p:grpSpPr>
        <p:pic>
          <p:nvPicPr>
            <p:cNvPr id="205" name="Google Shape;205;p10"/>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06" name="Google Shape;206;p10"/>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07" name="Google Shape;207;p10"/>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208" name="Google Shape;208;p10"/>
          <p:cNvSpPr/>
          <p:nvPr/>
        </p:nvSpPr>
        <p:spPr>
          <a:xfrm>
            <a:off x="12954000" y="657437"/>
            <a:ext cx="4866606" cy="2943376"/>
          </a:xfrm>
          <a:prstGeom prst="roundRect">
            <a:avLst>
              <a:gd name="adj" fmla="val 16667"/>
            </a:avLst>
          </a:prstGeom>
          <a:solidFill>
            <a:srgbClr val="FBD4B4"/>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10"/>
          <p:cNvSpPr/>
          <p:nvPr/>
        </p:nvSpPr>
        <p:spPr>
          <a:xfrm>
            <a:off x="12651988" y="811098"/>
            <a:ext cx="4866606" cy="2943376"/>
          </a:xfrm>
          <a:prstGeom prst="roundRect">
            <a:avLst>
              <a:gd name="adj" fmla="val 16667"/>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10"/>
          <p:cNvSpPr/>
          <p:nvPr/>
        </p:nvSpPr>
        <p:spPr>
          <a:xfrm>
            <a:off x="12954000" y="3859949"/>
            <a:ext cx="4866606" cy="2943376"/>
          </a:xfrm>
          <a:prstGeom prst="roundRect">
            <a:avLst>
              <a:gd name="adj" fmla="val 16667"/>
            </a:avLst>
          </a:prstGeom>
          <a:blipFill rotWithShape="1">
            <a:blip r:embed="rId7">
              <a:alphaModFix/>
            </a:blip>
            <a:stretch>
              <a:fillRect/>
            </a:stretch>
          </a:blip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0"/>
          <p:cNvSpPr/>
          <p:nvPr/>
        </p:nvSpPr>
        <p:spPr>
          <a:xfrm>
            <a:off x="12954000" y="6896100"/>
            <a:ext cx="4866606" cy="2943376"/>
          </a:xfrm>
          <a:prstGeom prst="roundRect">
            <a:avLst>
              <a:gd name="adj" fmla="val 16667"/>
            </a:avLst>
          </a:prstGeom>
          <a:blipFill rotWithShape="1">
            <a:blip r:embed="rId8">
              <a:alphaModFix/>
            </a:blip>
            <a:stretch>
              <a:fillRect/>
            </a:stretch>
          </a:blip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0"/>
          <p:cNvSpPr/>
          <p:nvPr/>
        </p:nvSpPr>
        <p:spPr>
          <a:xfrm>
            <a:off x="315953" y="2962772"/>
            <a:ext cx="7702375" cy="4353706"/>
          </a:xfrm>
          <a:custGeom>
            <a:avLst/>
            <a:gdLst/>
            <a:ahLst/>
            <a:cxnLst/>
            <a:rect l="l" t="t" r="r" b="b"/>
            <a:pathLst>
              <a:path w="3443102" h="1144961" extrusionOk="0">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txBox="1"/>
          <p:nvPr/>
        </p:nvSpPr>
        <p:spPr>
          <a:xfrm>
            <a:off x="636724" y="3824212"/>
            <a:ext cx="6967824" cy="20762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CHÚNG MÌNH TÌM</a:t>
            </a:r>
            <a:endParaRPr/>
          </a:p>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CÁC CÂU CHUYỆN</a:t>
            </a:r>
            <a:endParaRPr/>
          </a:p>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Ở ĐÂU ?</a:t>
            </a:r>
            <a:endParaRPr/>
          </a:p>
        </p:txBody>
      </p:sp>
      <p:pic>
        <p:nvPicPr>
          <p:cNvPr id="214" name="Google Shape;214;p10"/>
          <p:cNvPicPr preferRelativeResize="0"/>
          <p:nvPr/>
        </p:nvPicPr>
        <p:blipFill rotWithShape="1">
          <a:blip r:embed="rId9">
            <a:alphaModFix/>
          </a:blip>
          <a:srcRect/>
          <a:stretch/>
        </p:blipFill>
        <p:spPr>
          <a:xfrm>
            <a:off x="3090042" y="2602341"/>
            <a:ext cx="2548451" cy="720862"/>
          </a:xfrm>
          <a:prstGeom prst="rect">
            <a:avLst/>
          </a:prstGeom>
          <a:noFill/>
          <a:ln>
            <a:noFill/>
          </a:ln>
        </p:spPr>
      </p:pic>
      <p:grpSp>
        <p:nvGrpSpPr>
          <p:cNvPr id="215" name="Google Shape;215;p10"/>
          <p:cNvGrpSpPr/>
          <p:nvPr/>
        </p:nvGrpSpPr>
        <p:grpSpPr>
          <a:xfrm>
            <a:off x="9130034" y="3779340"/>
            <a:ext cx="3097822" cy="3097822"/>
            <a:chOff x="5493394" y="2409385"/>
            <a:chExt cx="1950964" cy="1950964"/>
          </a:xfrm>
        </p:grpSpPr>
        <p:sp>
          <p:nvSpPr>
            <p:cNvPr id="216" name="Google Shape;216;p10"/>
            <p:cNvSpPr/>
            <p:nvPr/>
          </p:nvSpPr>
          <p:spPr>
            <a:xfrm>
              <a:off x="5493394" y="2409385"/>
              <a:ext cx="1950964" cy="195096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p:nvPr/>
          </p:nvSpPr>
          <p:spPr>
            <a:xfrm>
              <a:off x="5640646" y="2727431"/>
              <a:ext cx="1674048" cy="1379540"/>
            </a:xfrm>
            <a:prstGeom prst="rect">
              <a:avLst/>
            </a:prstGeom>
            <a:noFill/>
            <a:ln>
              <a:noFill/>
            </a:ln>
          </p:spPr>
          <p:txBody>
            <a:bodyPr spcFirstLastPara="1" wrap="square" lIns="13950" tIns="13950" rIns="13950" bIns="13950" anchor="ctr" anchorCtr="0">
              <a:noAutofit/>
            </a:bodyPr>
            <a:lstStyle/>
            <a:p>
              <a:pPr marL="0" marR="0" lvl="0" indent="0" algn="ctr" rtl="0">
                <a:lnSpc>
                  <a:spcPct val="100000"/>
                </a:lnSpc>
                <a:spcBef>
                  <a:spcPts val="0"/>
                </a:spcBef>
                <a:spcAft>
                  <a:spcPts val="0"/>
                </a:spcAft>
                <a:buClr>
                  <a:schemeClr val="lt1"/>
                </a:buClr>
                <a:buSzPts val="4000"/>
                <a:buFont typeface="Cambria"/>
                <a:buNone/>
              </a:pPr>
              <a:r>
                <a:rPr lang="en-US" sz="4000" b="1" i="0" u="none" strike="noStrike" cap="none">
                  <a:solidFill>
                    <a:schemeClr val="lt1"/>
                  </a:solidFill>
                  <a:latin typeface="Cambria"/>
                  <a:ea typeface="Cambria"/>
                  <a:cs typeface="Cambria"/>
                  <a:sym typeface="Cambria"/>
                </a:rPr>
                <a:t>Từ sách, báo, truyện đọc xưa và nay</a:t>
              </a:r>
              <a:endParaRPr/>
            </a:p>
          </p:txBody>
        </p:sp>
      </p:grpSp>
      <p:grpSp>
        <p:nvGrpSpPr>
          <p:cNvPr id="218" name="Google Shape;218;p10"/>
          <p:cNvGrpSpPr/>
          <p:nvPr/>
        </p:nvGrpSpPr>
        <p:grpSpPr>
          <a:xfrm>
            <a:off x="9130034" y="7004949"/>
            <a:ext cx="3097822" cy="3097822"/>
            <a:chOff x="4847938" y="4818261"/>
            <a:chExt cx="1950964" cy="1950964"/>
          </a:xfrm>
        </p:grpSpPr>
        <p:sp>
          <p:nvSpPr>
            <p:cNvPr id="219" name="Google Shape;219;p10"/>
            <p:cNvSpPr/>
            <p:nvPr/>
          </p:nvSpPr>
          <p:spPr>
            <a:xfrm>
              <a:off x="4847938" y="4818261"/>
              <a:ext cx="1950964" cy="195096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txBox="1"/>
            <p:nvPr/>
          </p:nvSpPr>
          <p:spPr>
            <a:xfrm>
              <a:off x="5133650" y="5103973"/>
              <a:ext cx="1379540" cy="1379540"/>
            </a:xfrm>
            <a:prstGeom prst="rect">
              <a:avLst/>
            </a:prstGeom>
            <a:solidFill>
              <a:srgbClr val="FFC000"/>
            </a:solidFill>
            <a:ln>
              <a:noFill/>
            </a:ln>
          </p:spPr>
          <p:txBody>
            <a:bodyPr spcFirstLastPara="1" wrap="square" lIns="13950" tIns="13950" rIns="13950" bIns="13950" anchor="ctr" anchorCtr="0">
              <a:noAutofit/>
            </a:bodyPr>
            <a:lstStyle/>
            <a:p>
              <a:pPr marL="0" marR="0" lvl="0" indent="0" algn="ctr" rtl="0">
                <a:lnSpc>
                  <a:spcPct val="100000"/>
                </a:lnSpc>
                <a:spcBef>
                  <a:spcPts val="0"/>
                </a:spcBef>
                <a:spcAft>
                  <a:spcPts val="0"/>
                </a:spcAft>
                <a:buClr>
                  <a:schemeClr val="lt1"/>
                </a:buClr>
                <a:buSzPts val="4000"/>
                <a:buFont typeface="Cambria"/>
                <a:buNone/>
              </a:pPr>
              <a:r>
                <a:rPr lang="en-US" sz="4000" b="1" i="0" u="none" strike="noStrike" cap="none">
                  <a:solidFill>
                    <a:schemeClr val="lt1"/>
                  </a:solidFill>
                  <a:latin typeface="Cambria"/>
                  <a:ea typeface="Cambria"/>
                  <a:cs typeface="Cambria"/>
                  <a:sym typeface="Cambria"/>
                </a:rPr>
                <a:t>Trên youtube, mạng xã hội….</a:t>
              </a:r>
              <a:endParaRPr/>
            </a:p>
          </p:txBody>
        </p:sp>
      </p:grpSp>
      <p:grpSp>
        <p:nvGrpSpPr>
          <p:cNvPr id="221" name="Google Shape;221;p10"/>
          <p:cNvGrpSpPr/>
          <p:nvPr/>
        </p:nvGrpSpPr>
        <p:grpSpPr>
          <a:xfrm>
            <a:off x="7006854" y="580214"/>
            <a:ext cx="5234968" cy="3109363"/>
            <a:chOff x="7006854" y="580214"/>
            <a:chExt cx="5234968" cy="3109363"/>
          </a:xfrm>
        </p:grpSpPr>
        <p:grpSp>
          <p:nvGrpSpPr>
            <p:cNvPr id="222" name="Google Shape;222;p10"/>
            <p:cNvGrpSpPr/>
            <p:nvPr/>
          </p:nvGrpSpPr>
          <p:grpSpPr>
            <a:xfrm>
              <a:off x="9144000" y="580214"/>
              <a:ext cx="3097822" cy="3097822"/>
              <a:chOff x="4847938" y="508"/>
              <a:chExt cx="1950964" cy="1950964"/>
            </a:xfrm>
          </p:grpSpPr>
          <p:sp>
            <p:nvSpPr>
              <p:cNvPr id="223" name="Google Shape;223;p10"/>
              <p:cNvSpPr/>
              <p:nvPr/>
            </p:nvSpPr>
            <p:spPr>
              <a:xfrm>
                <a:off x="4847938" y="508"/>
                <a:ext cx="1950964" cy="195096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txBox="1"/>
              <p:nvPr/>
            </p:nvSpPr>
            <p:spPr>
              <a:xfrm>
                <a:off x="5133650" y="286220"/>
                <a:ext cx="1379540" cy="1379540"/>
              </a:xfrm>
              <a:prstGeom prst="rect">
                <a:avLst/>
              </a:prstGeom>
              <a:noFill/>
              <a:ln>
                <a:noFill/>
              </a:ln>
            </p:spPr>
            <p:txBody>
              <a:bodyPr spcFirstLastPara="1" wrap="square" lIns="13950" tIns="13950" rIns="13950" bIns="13950" anchor="ctr"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strike="noStrike" cap="none">
                    <a:solidFill>
                      <a:schemeClr val="lt1"/>
                    </a:solidFill>
                    <a:latin typeface="Times New Roman"/>
                    <a:ea typeface="Times New Roman"/>
                    <a:cs typeface="Times New Roman"/>
                    <a:sym typeface="Times New Roman"/>
                  </a:rPr>
                  <a:t>Từ người thân, bạn bè, thầy cô</a:t>
                </a:r>
                <a:endParaRPr sz="4000" b="1" i="0" u="none" strike="noStrike" cap="none">
                  <a:solidFill>
                    <a:schemeClr val="lt1"/>
                  </a:solidFill>
                  <a:latin typeface="Cambria"/>
                  <a:ea typeface="Cambria"/>
                  <a:cs typeface="Cambria"/>
                  <a:sym typeface="Cambria"/>
                </a:endParaRPr>
              </a:p>
            </p:txBody>
          </p:sp>
        </p:grpSp>
        <p:pic>
          <p:nvPicPr>
            <p:cNvPr id="225" name="Google Shape;225;p10"/>
            <p:cNvPicPr preferRelativeResize="0"/>
            <p:nvPr/>
          </p:nvPicPr>
          <p:blipFill rotWithShape="1">
            <a:blip r:embed="rId10">
              <a:alphaModFix/>
            </a:blip>
            <a:srcRect/>
            <a:stretch/>
          </p:blipFill>
          <p:spPr>
            <a:xfrm rot="8806967">
              <a:off x="7025506" y="2340544"/>
              <a:ext cx="2348424" cy="768575"/>
            </a:xfrm>
            <a:prstGeom prst="rect">
              <a:avLst/>
            </a:prstGeom>
            <a:noFill/>
            <a:ln>
              <a:noFill/>
            </a:ln>
          </p:spPr>
        </p:pic>
      </p:grpSp>
      <p:pic>
        <p:nvPicPr>
          <p:cNvPr id="226" name="Google Shape;226;p10"/>
          <p:cNvPicPr preferRelativeResize="0"/>
          <p:nvPr/>
        </p:nvPicPr>
        <p:blipFill rotWithShape="1">
          <a:blip r:embed="rId10">
            <a:alphaModFix/>
          </a:blip>
          <a:srcRect/>
          <a:stretch/>
        </p:blipFill>
        <p:spPr>
          <a:xfrm rot="1729287">
            <a:off x="6883920" y="7280370"/>
            <a:ext cx="2348424" cy="768575"/>
          </a:xfrm>
          <a:prstGeom prst="rect">
            <a:avLst/>
          </a:prstGeom>
          <a:noFill/>
          <a:ln>
            <a:noFill/>
          </a:ln>
        </p:spPr>
      </p:pic>
      <p:pic>
        <p:nvPicPr>
          <p:cNvPr id="227" name="Google Shape;227;p10"/>
          <p:cNvPicPr preferRelativeResize="0"/>
          <p:nvPr/>
        </p:nvPicPr>
        <p:blipFill rotWithShape="1">
          <a:blip r:embed="rId10">
            <a:alphaModFix/>
          </a:blip>
          <a:srcRect/>
          <a:stretch/>
        </p:blipFill>
        <p:spPr>
          <a:xfrm>
            <a:off x="7799384" y="5031963"/>
            <a:ext cx="1344616" cy="440056"/>
          </a:xfrm>
          <a:prstGeom prst="rect">
            <a:avLst/>
          </a:prstGeom>
          <a:noFill/>
          <a:ln>
            <a:noFill/>
          </a:ln>
        </p:spPr>
      </p:pic>
      <p:pic>
        <p:nvPicPr>
          <p:cNvPr id="228" name="Google Shape;228;p10"/>
          <p:cNvPicPr preferRelativeResize="0"/>
          <p:nvPr/>
        </p:nvPicPr>
        <p:blipFill rotWithShape="1">
          <a:blip r:embed="rId11">
            <a:alphaModFix/>
          </a:blip>
          <a:srcRect/>
          <a:stretch/>
        </p:blipFill>
        <p:spPr>
          <a:xfrm>
            <a:off x="15742989" y="-70076"/>
            <a:ext cx="2376936" cy="2376936"/>
          </a:xfrm>
          <a:prstGeom prst="ellipse">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500"/>
                                        <p:tgtEl>
                                          <p:spTgt spid="2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9"/>
                                        </p:tgtEl>
                                        <p:attrNameLst>
                                          <p:attrName>style.visibility</p:attrName>
                                        </p:attrNameLst>
                                      </p:cBhvr>
                                      <p:to>
                                        <p:strVal val="visible"/>
                                      </p:to>
                                    </p:set>
                                    <p:animEffect transition="in" filter="fade">
                                      <p:cBhvr>
                                        <p:cTn id="20" dur="500"/>
                                        <p:tgtEl>
                                          <p:spTgt spid="209"/>
                                        </p:tgtEl>
                                      </p:cBhvr>
                                    </p:animEffect>
                                  </p:childTnLst>
                                </p:cTn>
                              </p:par>
                              <p:par>
                                <p:cTn id="21" presetID="10" presetClass="entr" presetSubtype="0" fill="hold" nodeType="withEffect">
                                  <p:stCondLst>
                                    <p:cond delay="0"/>
                                  </p:stCondLst>
                                  <p:childTnLst>
                                    <p:set>
                                      <p:cBhvr>
                                        <p:cTn id="22" dur="1" fill="hold">
                                          <p:stCondLst>
                                            <p:cond delay="0"/>
                                          </p:stCondLst>
                                        </p:cTn>
                                        <p:tgtEl>
                                          <p:spTgt spid="208"/>
                                        </p:tgtEl>
                                        <p:attrNameLst>
                                          <p:attrName>style.visibility</p:attrName>
                                        </p:attrNameLst>
                                      </p:cBhvr>
                                      <p:to>
                                        <p:strVal val="visible"/>
                                      </p:to>
                                    </p:set>
                                    <p:animEffect transition="in" filter="fade">
                                      <p:cBhvr>
                                        <p:cTn id="23" dur="500"/>
                                        <p:tgtEl>
                                          <p:spTgt spid="2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7"/>
                                        </p:tgtEl>
                                        <p:attrNameLst>
                                          <p:attrName>style.visibility</p:attrName>
                                        </p:attrNameLst>
                                      </p:cBhvr>
                                      <p:to>
                                        <p:strVal val="visible"/>
                                      </p:to>
                                    </p:set>
                                    <p:animEffect transition="in" filter="fade">
                                      <p:cBhvr>
                                        <p:cTn id="28" dur="500"/>
                                        <p:tgtEl>
                                          <p:spTgt spid="227"/>
                                        </p:tgtEl>
                                      </p:cBhvr>
                                    </p:animEffect>
                                  </p:childTnLst>
                                </p:cTn>
                              </p:par>
                              <p:par>
                                <p:cTn id="29" presetID="10" presetClass="entr" presetSubtype="0"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fade">
                                      <p:cBhvr>
                                        <p:cTn id="31" dur="500"/>
                                        <p:tgtEl>
                                          <p:spTgt spid="2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fade">
                                      <p:cBhvr>
                                        <p:cTn id="41" dur="500"/>
                                        <p:tgtEl>
                                          <p:spTgt spid="226"/>
                                        </p:tgtEl>
                                      </p:cBhvr>
                                    </p:animEffect>
                                  </p:childTnLst>
                                </p:cTn>
                              </p:par>
                              <p:par>
                                <p:cTn id="42" presetID="10" presetClass="entr" presetSubtype="0" fill="hold" nodeType="withEffect">
                                  <p:stCondLst>
                                    <p:cond delay="0"/>
                                  </p:stCondLst>
                                  <p:childTnLst>
                                    <p:set>
                                      <p:cBhvr>
                                        <p:cTn id="43" dur="1" fill="hold">
                                          <p:stCondLst>
                                            <p:cond delay="0"/>
                                          </p:stCondLst>
                                        </p:cTn>
                                        <p:tgtEl>
                                          <p:spTgt spid="218"/>
                                        </p:tgtEl>
                                        <p:attrNameLst>
                                          <p:attrName>style.visibility</p:attrName>
                                        </p:attrNameLst>
                                      </p:cBhvr>
                                      <p:to>
                                        <p:strVal val="visible"/>
                                      </p:to>
                                    </p:set>
                                    <p:animEffect transition="in" filter="fade">
                                      <p:cBhvr>
                                        <p:cTn id="44" dur="500"/>
                                        <p:tgtEl>
                                          <p:spTgt spid="2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1"/>
                                        </p:tgtEl>
                                        <p:attrNameLst>
                                          <p:attrName>style.visibility</p:attrName>
                                        </p:attrNameLst>
                                      </p:cBhvr>
                                      <p:to>
                                        <p:strVal val="visible"/>
                                      </p:to>
                                    </p:set>
                                    <p:animEffect transition="in" filter="fade">
                                      <p:cBhvr>
                                        <p:cTn id="49"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232"/>
        <p:cNvGrpSpPr/>
        <p:nvPr/>
      </p:nvGrpSpPr>
      <p:grpSpPr>
        <a:xfrm>
          <a:off x="0" y="0"/>
          <a:ext cx="0" cy="0"/>
          <a:chOff x="0" y="0"/>
          <a:chExt cx="0" cy="0"/>
        </a:xfrm>
      </p:grpSpPr>
      <p:grpSp>
        <p:nvGrpSpPr>
          <p:cNvPr id="233" name="Google Shape;233;p11"/>
          <p:cNvGrpSpPr/>
          <p:nvPr/>
        </p:nvGrpSpPr>
        <p:grpSpPr>
          <a:xfrm>
            <a:off x="-252940" y="-66003"/>
            <a:ext cx="18540940" cy="10385332"/>
            <a:chOff x="-252940" y="-66002"/>
            <a:chExt cx="12444940" cy="6970781"/>
          </a:xfrm>
        </p:grpSpPr>
        <p:pic>
          <p:nvPicPr>
            <p:cNvPr id="234" name="Google Shape;234;p11"/>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35" name="Google Shape;235;p11"/>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0" y="5273173"/>
              <a:ext cx="7450444" cy="1589691"/>
            </a:xfrm>
            <a:prstGeom prst="rect">
              <a:avLst/>
            </a:prstGeom>
            <a:noFill/>
            <a:ln>
              <a:noFill/>
            </a:ln>
          </p:spPr>
        </p:pic>
      </p:grpSp>
      <p:pic>
        <p:nvPicPr>
          <p:cNvPr id="237" name="Google Shape;237;p11"/>
          <p:cNvPicPr preferRelativeResize="0"/>
          <p:nvPr/>
        </p:nvPicPr>
        <p:blipFill rotWithShape="1">
          <a:blip r:embed="rId6">
            <a:alphaModFix/>
          </a:blip>
          <a:srcRect/>
          <a:stretch/>
        </p:blipFill>
        <p:spPr>
          <a:xfrm rot="485786" flipH="1">
            <a:off x="12369789" y="138789"/>
            <a:ext cx="6098478" cy="3697202"/>
          </a:xfrm>
          <a:prstGeom prst="rect">
            <a:avLst/>
          </a:prstGeom>
          <a:noFill/>
          <a:ln>
            <a:noFill/>
          </a:ln>
        </p:spPr>
      </p:pic>
      <p:sp>
        <p:nvSpPr>
          <p:cNvPr id="238" name="Google Shape;238;p11"/>
          <p:cNvSpPr txBox="1"/>
          <p:nvPr/>
        </p:nvSpPr>
        <p:spPr>
          <a:xfrm>
            <a:off x="225135" y="1205345"/>
            <a:ext cx="5853548" cy="5514110"/>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Clr>
                <a:schemeClr val="dk1"/>
              </a:buClr>
              <a:buSzPts val="2800"/>
              <a:buFont typeface="Cambria"/>
              <a:buNone/>
            </a:pPr>
            <a:r>
              <a:rPr lang="en-US" sz="2800" b="1" i="0" u="none" strike="noStrike" cap="none">
                <a:solidFill>
                  <a:schemeClr val="dk1"/>
                </a:solidFill>
                <a:latin typeface="Cambria"/>
                <a:ea typeface="Cambria"/>
                <a:cs typeface="Cambria"/>
                <a:sym typeface="Cambria"/>
              </a:rPr>
              <a:t/>
            </a:r>
            <a:br>
              <a:rPr lang="en-US" sz="2800" b="1" i="0" u="none" strike="noStrike" cap="none">
                <a:solidFill>
                  <a:schemeClr val="dk1"/>
                </a:solidFill>
                <a:latin typeface="Cambria"/>
                <a:ea typeface="Cambria"/>
                <a:cs typeface="Cambria"/>
                <a:sym typeface="Cambria"/>
              </a:rPr>
            </a:br>
            <a:endParaRPr sz="2800" b="0" i="0" u="none" strike="noStrike" cap="none">
              <a:solidFill>
                <a:schemeClr val="dk1"/>
              </a:solidFill>
              <a:latin typeface="Cambria"/>
              <a:ea typeface="Cambria"/>
              <a:cs typeface="Cambria"/>
              <a:sym typeface="Cambria"/>
            </a:endParaRPr>
          </a:p>
        </p:txBody>
      </p:sp>
      <p:sp>
        <p:nvSpPr>
          <p:cNvPr id="239" name="Google Shape;239;p11"/>
          <p:cNvSpPr/>
          <p:nvPr/>
        </p:nvSpPr>
        <p:spPr>
          <a:xfrm>
            <a:off x="2860241" y="727381"/>
            <a:ext cx="8994666" cy="10838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6600"/>
              <a:buFont typeface="Cambria"/>
              <a:buNone/>
            </a:pPr>
            <a:r>
              <a:rPr lang="en-US" sz="6600" b="1" i="0" u="none" strike="noStrike" cap="none">
                <a:solidFill>
                  <a:srgbClr val="FF0000"/>
                </a:solidFill>
                <a:latin typeface="Cambria"/>
                <a:ea typeface="Cambria"/>
                <a:cs typeface="Cambria"/>
                <a:sym typeface="Cambria"/>
              </a:rPr>
              <a:t>VUA QUANG TRUNG ĐẠI PHÁ QUÂN THANH</a:t>
            </a:r>
            <a:endParaRPr sz="6600" b="1" i="0" u="none" strike="noStrike" cap="none">
              <a:solidFill>
                <a:srgbClr val="FF0000"/>
              </a:solidFill>
              <a:latin typeface="Cambria"/>
              <a:ea typeface="Cambria"/>
              <a:cs typeface="Cambria"/>
              <a:sym typeface="Cambria"/>
            </a:endParaRPr>
          </a:p>
        </p:txBody>
      </p:sp>
      <p:sp>
        <p:nvSpPr>
          <p:cNvPr id="240" name="Google Shape;240;p11"/>
          <p:cNvSpPr/>
          <p:nvPr/>
        </p:nvSpPr>
        <p:spPr>
          <a:xfrm>
            <a:off x="633197" y="3767707"/>
            <a:ext cx="11576122" cy="5109593"/>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Nghe tin quân Thanh đã chiếm Thăng Long, Bắc Bình Vương và các tướng sĩ bàn việc đem quân ra đánh. Các tướng sĩ đều xin vua dẹp giặc để yên lòng người và danh nghĩa rõ rệt.</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Ngày 25 tháng 11 năm Mậu Thân 1788, Bắc Bình Vương làm lễ lên ngôi Hoàng đế, lấy hiệu là Quang Trung.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Vua Quang Trung liền đó tự đem quân thủy bộ tiến ra Bắc. Đến Nghệ An lại 10 ngày tuyển thêm binh, cả thảy được 10 vạn và hơn 100 con voi.</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Ngày 20 tháng Chạp ra tới núi Tam Điệp, Ngô Văn Sở ra mắt tạ tội. Vua Quang Trung an ủi mọi người rồi truyền cho tướng sĩ ăn Tết Nguyên Đán để ngày 30 tháng Chạp thì cất quân, định ngày mùng 7 tháng Giêng ra Thăng Long mở tiệc ăn mừng.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Vua Quang Trung chia đại quân ra làm 5 đạo:</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Hai đạo theo đường biển, vào sông Lục Đầu để tiếp ứng mặt hữu và chặn quân Thanh chạy về.</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Hai đạo đi đường núi để tiếp ứng mặt tả và đánh vào phía tây quân địch.</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a:r>
            <a:br>
              <a:rPr lang="en-US" sz="2800" b="1" i="0" u="none" strike="noStrike" cap="none">
                <a:solidFill>
                  <a:schemeClr val="dk1"/>
                </a:solidFill>
                <a:latin typeface="Calibri"/>
                <a:ea typeface="Calibri"/>
                <a:cs typeface="Calibri"/>
                <a:sym typeface="Calibri"/>
              </a:rPr>
            </a:br>
            <a:endParaRPr sz="2800" b="1" i="0" u="none" strike="noStrike" cap="none">
              <a:solidFill>
                <a:schemeClr val="dk1"/>
              </a:solidFill>
              <a:latin typeface="Calibri"/>
              <a:ea typeface="Calibri"/>
              <a:cs typeface="Calibri"/>
              <a:sym typeface="Calibri"/>
            </a:endParaRPr>
          </a:p>
        </p:txBody>
      </p:sp>
      <p:sp>
        <p:nvSpPr>
          <p:cNvPr id="241" name="Google Shape;241;p11"/>
          <p:cNvSpPr/>
          <p:nvPr/>
        </p:nvSpPr>
        <p:spPr>
          <a:xfrm>
            <a:off x="12501664" y="6039982"/>
            <a:ext cx="5159624" cy="238298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Đạo trung quân do vua Quang Trung điều khiển tiến theo quan lộ thẳng Thăng Long.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Qua sông Giản Thủy (địa giới Ninh Bình và Hà Nam), quân lính vua Quang Trung phá tan tiến đến Phú Xuyên, bắt sống đám quân do thám nhà Thanh đóng ở đó, không để một người nào chạy thoát được để báo tin với các đồn lân cận.</a:t>
            </a:r>
            <a:endParaRPr sz="2800" b="1" i="0" u="none" strike="noStrike" cap="none">
              <a:solidFill>
                <a:schemeClr val="dk1"/>
              </a:solidFill>
              <a:latin typeface="Calibri"/>
              <a:ea typeface="Calibri"/>
              <a:cs typeface="Calibri"/>
              <a:sym typeface="Calibri"/>
            </a:endParaRPr>
          </a:p>
        </p:txBody>
      </p:sp>
      <p:sp>
        <p:nvSpPr>
          <p:cNvPr id="242" name="Google Shape;242;p11"/>
          <p:cNvSpPr/>
          <p:nvPr/>
        </p:nvSpPr>
        <p:spPr>
          <a:xfrm>
            <a:off x="12243366" y="727381"/>
            <a:ext cx="4844313" cy="3337667"/>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3" name="Google Shape;243;p11"/>
          <p:cNvPicPr preferRelativeResize="0"/>
          <p:nvPr/>
        </p:nvPicPr>
        <p:blipFill rotWithShape="1">
          <a:blip r:embed="rId8">
            <a:alphaModFix/>
          </a:blip>
          <a:srcRect/>
          <a:stretch/>
        </p:blipFill>
        <p:spPr>
          <a:xfrm>
            <a:off x="15742989" y="-70076"/>
            <a:ext cx="2376936" cy="2376936"/>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par>
                                <p:cTn id="18" presetID="10" presetClass="entr" presetSubtype="0" fill="hold" nodeType="with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247"/>
        <p:cNvGrpSpPr/>
        <p:nvPr/>
      </p:nvGrpSpPr>
      <p:grpSpPr>
        <a:xfrm>
          <a:off x="0" y="0"/>
          <a:ext cx="0" cy="0"/>
          <a:chOff x="0" y="0"/>
          <a:chExt cx="0" cy="0"/>
        </a:xfrm>
      </p:grpSpPr>
      <p:grpSp>
        <p:nvGrpSpPr>
          <p:cNvPr id="248" name="Google Shape;248;p12"/>
          <p:cNvGrpSpPr/>
          <p:nvPr/>
        </p:nvGrpSpPr>
        <p:grpSpPr>
          <a:xfrm>
            <a:off x="-252940" y="-66003"/>
            <a:ext cx="18540940" cy="10385332"/>
            <a:chOff x="-252940" y="-66002"/>
            <a:chExt cx="12444940" cy="6970781"/>
          </a:xfrm>
        </p:grpSpPr>
        <p:pic>
          <p:nvPicPr>
            <p:cNvPr id="249" name="Google Shape;249;p12"/>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50" name="Google Shape;250;p12"/>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51" name="Google Shape;251;p12"/>
            <p:cNvPicPr preferRelativeResize="0"/>
            <p:nvPr/>
          </p:nvPicPr>
          <p:blipFill rotWithShape="1">
            <a:blip r:embed="rId5">
              <a:alphaModFix/>
            </a:blip>
            <a:srcRect/>
            <a:stretch/>
          </p:blipFill>
          <p:spPr>
            <a:xfrm>
              <a:off x="0" y="5273173"/>
              <a:ext cx="7450444" cy="1589691"/>
            </a:xfrm>
            <a:prstGeom prst="rect">
              <a:avLst/>
            </a:prstGeom>
            <a:noFill/>
            <a:ln>
              <a:noFill/>
            </a:ln>
          </p:spPr>
        </p:pic>
      </p:grpSp>
      <p:pic>
        <p:nvPicPr>
          <p:cNvPr id="252" name="Google Shape;252;p12"/>
          <p:cNvPicPr preferRelativeResize="0"/>
          <p:nvPr/>
        </p:nvPicPr>
        <p:blipFill rotWithShape="1">
          <a:blip r:embed="rId6">
            <a:alphaModFix/>
          </a:blip>
          <a:srcRect/>
          <a:stretch/>
        </p:blipFill>
        <p:spPr>
          <a:xfrm>
            <a:off x="381174" y="2400300"/>
            <a:ext cx="17622929" cy="7488740"/>
          </a:xfrm>
          <a:prstGeom prst="rect">
            <a:avLst/>
          </a:prstGeom>
          <a:noFill/>
          <a:ln>
            <a:noFill/>
          </a:ln>
        </p:spPr>
      </p:pic>
      <p:sp>
        <p:nvSpPr>
          <p:cNvPr id="253" name="Google Shape;253;p12"/>
          <p:cNvSpPr/>
          <p:nvPr/>
        </p:nvSpPr>
        <p:spPr>
          <a:xfrm>
            <a:off x="2209799" y="3543300"/>
            <a:ext cx="15794304" cy="551603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     Nửa đêm ngày mồng 3 tháng Giêng năm Kỉ Dậu (1789), vua Quang Trung vây kín đồn Hà Hồi, rồi bắc loa gọi hàng. Quân Thanh sợ hãi xin hàng, giao nộp cả quân lương, khí giới.</a:t>
            </a:r>
            <a:r>
              <a:rPr lang="en-US" sz="2800" b="1" i="0" u="none" strike="noStrike" cap="none">
                <a:solidFill>
                  <a:srgbClr val="000000"/>
                </a:solidFill>
                <a:latin typeface="Cambria"/>
                <a:ea typeface="Cambria"/>
                <a:cs typeface="Cambria"/>
                <a:sym typeface="Cambria"/>
              </a:rPr>
              <a:t>      </a:t>
            </a:r>
            <a:r>
              <a:rPr lang="en-US" sz="2800" b="1" i="0" u="none" strike="noStrike" cap="none">
                <a:solidFill>
                  <a:srgbClr val="000000"/>
                </a:solidFill>
                <a:latin typeface="Calibri"/>
                <a:ea typeface="Calibri"/>
                <a:cs typeface="Calibri"/>
                <a:sym typeface="Calibri"/>
              </a:rPr>
              <a:t> </a:t>
            </a:r>
            <a:endParaRPr sz="2800" b="1"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Mờ sáng ngày mồng 5, vua Quang Trung cho lệnh tiến đánh đồn Ngọc Hồi, quân Thanh bắn súng ra như mưa. Vua Quang Trung sai lấy ván ghép lại thành mảnh to và quấn rơm cỏ ướt, cứ 20 người khiêng một mảnh, mang dao nhọn, lại có 20 người cầm khí giới núp theo sau. Đến trước cửa đồn, quân sĩ bỏ ván xuống rút dao xông vào chém. Quân đi sau cũng lăn xả vào đánh. Quân Thanh chống không nổi, bỏ chạy tán loạn. Quân ta thừa thế đánh tràn tới lấy được các đồn. Xác quân Thanh nằm ngổn ngang khắp nơi, các tướng Thanh như Hứa Thế Hanh đều tử trận.</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Trong lúc vua Quang Trung kịch chiến ở Ngọc Hồi, Đô đốc Long đem cánh tả quân đánh dồn Khương Thượng, gần gò Đống Đa. Sầm Nghi Đống chống không nổi, thắt cổ chết. Đô đốc Long tiến đánh Thăng Long.</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Tôn Sĩ Nghị bỏ cả ấn tín chạy qua sông để lên mạn Bắc. Quân sĩ tranh nhau qua cầu, cầu đổ, chết đuối thây đầy sông. Đạo quân Vân Nam và Quý Châu đóng ở miền Sơn Tây vội vã chạy về.</a:t>
            </a:r>
            <a:endParaRPr/>
          </a:p>
          <a:p>
            <a:pPr marL="0" marR="0" lvl="0" indent="0" algn="just" rtl="0">
              <a:spcBef>
                <a:spcPts val="0"/>
              </a:spcBef>
              <a:spcAft>
                <a:spcPts val="0"/>
              </a:spcAft>
              <a:buNone/>
            </a:pPr>
            <a:r>
              <a:rPr lang="en-US" sz="2800" b="1" i="0" u="none" strike="noStrike" cap="none">
                <a:solidFill>
                  <a:schemeClr val="dk1"/>
                </a:solidFill>
                <a:latin typeface="Calibri"/>
                <a:ea typeface="Calibri"/>
                <a:cs typeface="Calibri"/>
                <a:sym typeface="Calibri"/>
              </a:rPr>
              <a:t>Trưa hôm ấy, vua Quang Trung áo ngự bào đẫm đen thuốc súng, hiên ngang tiến vào Thăng Long giữa muôn tiếng hoan hô của quân sĩ và dân chúng.</a:t>
            </a:r>
            <a:endParaRPr/>
          </a:p>
          <a:p>
            <a:pPr marL="0" marR="0" lvl="0" indent="0" algn="just" rtl="0">
              <a:spcBef>
                <a:spcPts val="0"/>
              </a:spcBef>
              <a:spcAft>
                <a:spcPts val="0"/>
              </a:spcAft>
              <a:buNone/>
            </a:pPr>
            <a:endParaRPr sz="2800" b="1" i="0" u="none" strike="noStrike" cap="none">
              <a:solidFill>
                <a:srgbClr val="000000"/>
              </a:solidFill>
              <a:latin typeface="Calibri"/>
              <a:ea typeface="Calibri"/>
              <a:cs typeface="Calibri"/>
              <a:sym typeface="Calibri"/>
            </a:endParaRPr>
          </a:p>
        </p:txBody>
      </p:sp>
      <p:sp>
        <p:nvSpPr>
          <p:cNvPr id="254" name="Google Shape;254;p12"/>
          <p:cNvSpPr/>
          <p:nvPr/>
        </p:nvSpPr>
        <p:spPr>
          <a:xfrm>
            <a:off x="1581350" y="727381"/>
            <a:ext cx="8994666" cy="10838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F0"/>
              </a:buClr>
              <a:buSzPts val="6600"/>
              <a:buFont typeface="Cambria"/>
              <a:buNone/>
            </a:pPr>
            <a:r>
              <a:rPr lang="en-US" sz="6600" b="1" i="0" u="none" strike="noStrike" cap="none">
                <a:solidFill>
                  <a:srgbClr val="00B0F0"/>
                </a:solidFill>
                <a:latin typeface="Cambria"/>
                <a:ea typeface="Cambria"/>
                <a:cs typeface="Cambria"/>
                <a:sym typeface="Cambria"/>
              </a:rPr>
              <a:t>VUA QUANG TRUNG ĐẠI PHÁ QUÂN THANH</a:t>
            </a:r>
            <a:endParaRPr sz="6600" b="1" i="0" u="none" strike="noStrike" cap="none">
              <a:solidFill>
                <a:srgbClr val="00B0F0"/>
              </a:solidFill>
              <a:latin typeface="Cambria"/>
              <a:ea typeface="Cambria"/>
              <a:cs typeface="Cambria"/>
              <a:sym typeface="Cambria"/>
            </a:endParaRPr>
          </a:p>
        </p:txBody>
      </p:sp>
      <p:pic>
        <p:nvPicPr>
          <p:cNvPr id="255" name="Google Shape;255;p12"/>
          <p:cNvPicPr preferRelativeResize="0"/>
          <p:nvPr/>
        </p:nvPicPr>
        <p:blipFill rotWithShape="1">
          <a:blip r:embed="rId7">
            <a:alphaModFix/>
          </a:blip>
          <a:srcRect/>
          <a:stretch/>
        </p:blipFill>
        <p:spPr>
          <a:xfrm>
            <a:off x="15742989" y="-70076"/>
            <a:ext cx="2376936" cy="2376936"/>
          </a:xfrm>
          <a:prstGeom prst="ellipse">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6A4C"/>
        </a:solidFill>
        <a:effectLst/>
      </p:bgPr>
    </p:bg>
    <p:spTree>
      <p:nvGrpSpPr>
        <p:cNvPr id="1" name="Shape 259"/>
        <p:cNvGrpSpPr/>
        <p:nvPr/>
      </p:nvGrpSpPr>
      <p:grpSpPr>
        <a:xfrm>
          <a:off x="0" y="0"/>
          <a:ext cx="0" cy="0"/>
          <a:chOff x="0" y="0"/>
          <a:chExt cx="0" cy="0"/>
        </a:xfrm>
      </p:grpSpPr>
      <p:grpSp>
        <p:nvGrpSpPr>
          <p:cNvPr id="260" name="Google Shape;260;p13"/>
          <p:cNvGrpSpPr/>
          <p:nvPr/>
        </p:nvGrpSpPr>
        <p:grpSpPr>
          <a:xfrm>
            <a:off x="-252940" y="-66003"/>
            <a:ext cx="18540940" cy="10385332"/>
            <a:chOff x="-252940" y="-66002"/>
            <a:chExt cx="12444940" cy="6970781"/>
          </a:xfrm>
        </p:grpSpPr>
        <p:pic>
          <p:nvPicPr>
            <p:cNvPr id="261" name="Google Shape;261;p13"/>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62" name="Google Shape;262;p13"/>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63" name="Google Shape;263;p13"/>
            <p:cNvPicPr preferRelativeResize="0"/>
            <p:nvPr/>
          </p:nvPicPr>
          <p:blipFill rotWithShape="1">
            <a:blip r:embed="rId5">
              <a:alphaModFix/>
            </a:blip>
            <a:srcRect/>
            <a:stretch/>
          </p:blipFill>
          <p:spPr>
            <a:xfrm>
              <a:off x="0" y="5273173"/>
              <a:ext cx="7450444" cy="1589691"/>
            </a:xfrm>
            <a:prstGeom prst="rect">
              <a:avLst/>
            </a:prstGeom>
            <a:noFill/>
            <a:ln>
              <a:noFill/>
            </a:ln>
          </p:spPr>
        </p:pic>
      </p:grpSp>
      <p:pic>
        <p:nvPicPr>
          <p:cNvPr id="264" name="Google Shape;264;p13"/>
          <p:cNvPicPr preferRelativeResize="0"/>
          <p:nvPr/>
        </p:nvPicPr>
        <p:blipFill rotWithShape="1">
          <a:blip r:embed="rId6">
            <a:alphaModFix/>
          </a:blip>
          <a:srcRect/>
          <a:stretch/>
        </p:blipFill>
        <p:spPr>
          <a:xfrm>
            <a:off x="3981849" y="1660087"/>
            <a:ext cx="10515600" cy="7637318"/>
          </a:xfrm>
          <a:prstGeom prst="rect">
            <a:avLst/>
          </a:prstGeom>
          <a:noFill/>
          <a:ln>
            <a:noFill/>
          </a:ln>
        </p:spPr>
      </p:pic>
      <p:pic>
        <p:nvPicPr>
          <p:cNvPr id="265" name="Google Shape;265;p13"/>
          <p:cNvPicPr preferRelativeResize="0"/>
          <p:nvPr/>
        </p:nvPicPr>
        <p:blipFill rotWithShape="1">
          <a:blip r:embed="rId7">
            <a:alphaModFix/>
          </a:blip>
          <a:srcRect/>
          <a:stretch/>
        </p:blipFill>
        <p:spPr>
          <a:xfrm>
            <a:off x="13620455" y="1262035"/>
            <a:ext cx="2122534" cy="2089649"/>
          </a:xfrm>
          <a:prstGeom prst="rect">
            <a:avLst/>
          </a:prstGeom>
          <a:noFill/>
          <a:ln>
            <a:noFill/>
          </a:ln>
        </p:spPr>
      </p:pic>
      <p:pic>
        <p:nvPicPr>
          <p:cNvPr id="266" name="Google Shape;266;p13"/>
          <p:cNvPicPr preferRelativeResize="0"/>
          <p:nvPr/>
        </p:nvPicPr>
        <p:blipFill rotWithShape="1">
          <a:blip r:embed="rId8">
            <a:alphaModFix/>
          </a:blip>
          <a:srcRect/>
          <a:stretch/>
        </p:blipFill>
        <p:spPr>
          <a:xfrm rot="-1616706">
            <a:off x="4529484" y="906423"/>
            <a:ext cx="673623" cy="1834122"/>
          </a:xfrm>
          <a:prstGeom prst="rect">
            <a:avLst/>
          </a:prstGeom>
          <a:noFill/>
          <a:ln>
            <a:noFill/>
          </a:ln>
        </p:spPr>
      </p:pic>
      <p:sp>
        <p:nvSpPr>
          <p:cNvPr id="267" name="Google Shape;267;p13"/>
          <p:cNvSpPr/>
          <p:nvPr/>
        </p:nvSpPr>
        <p:spPr>
          <a:xfrm>
            <a:off x="4821035" y="4119995"/>
            <a:ext cx="9023474" cy="2557423"/>
          </a:xfrm>
          <a:prstGeom prst="rect">
            <a:avLst/>
          </a:prstGeom>
        </p:spPr>
        <p:txBody>
          <a:bodyPr>
            <a:prstTxWarp prst="textPlain">
              <a:avLst/>
            </a:prstTxWarp>
          </a:bodyPr>
          <a:lstStyle/>
          <a:p>
            <a:pPr lvl="0" algn="ctr"/>
            <a:r>
              <a:rPr b="1" i="0">
                <a:ln w="38100" cap="flat" cmpd="sng">
                  <a:solidFill>
                    <a:schemeClr val="dk1"/>
                  </a:solidFill>
                  <a:prstDash val="solid"/>
                  <a:round/>
                  <a:headEnd type="none" w="sm" len="sm"/>
                  <a:tailEnd type="none" w="sm" len="sm"/>
                </a:ln>
                <a:solidFill>
                  <a:srgbClr val="FF0000"/>
                </a:solidFill>
                <a:latin typeface="Arial"/>
              </a:rPr>
              <a:t>THỰC HÀNH</a:t>
            </a:r>
          </a:p>
        </p:txBody>
      </p:sp>
      <p:pic>
        <p:nvPicPr>
          <p:cNvPr id="268" name="Google Shape;268;p13" descr="Hình ảnh Thế Giới Phim Hoạt Hình đọc Ngày Trẻ Em đọc Png Trong Suốt, đọc  Clipart, Hoạt Hình, Ngày Sách Thế Giới miễn phí tải tập tin PNG PSDComment  và Vector"/>
          <p:cNvPicPr preferRelativeResize="0"/>
          <p:nvPr/>
        </p:nvPicPr>
        <p:blipFill rotWithShape="1">
          <a:blip r:embed="rId9">
            <a:alphaModFix/>
          </a:blip>
          <a:srcRect/>
          <a:stretch/>
        </p:blipFill>
        <p:spPr>
          <a:xfrm>
            <a:off x="12379292" y="4788851"/>
            <a:ext cx="6096000" cy="6096000"/>
          </a:xfrm>
          <a:prstGeom prst="rect">
            <a:avLst/>
          </a:prstGeom>
          <a:noFill/>
          <a:ln>
            <a:noFill/>
          </a:ln>
        </p:spPr>
      </p:pic>
      <p:pic>
        <p:nvPicPr>
          <p:cNvPr id="269" name="Google Shape;269;p13"/>
          <p:cNvPicPr preferRelativeResize="0"/>
          <p:nvPr/>
        </p:nvPicPr>
        <p:blipFill rotWithShape="1">
          <a:blip r:embed="rId10">
            <a:alphaModFix/>
          </a:blip>
          <a:srcRect/>
          <a:stretch/>
        </p:blipFill>
        <p:spPr>
          <a:xfrm>
            <a:off x="15742989" y="-70076"/>
            <a:ext cx="2376936" cy="2376936"/>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822"/>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F3F"/>
        </a:solidFill>
        <a:effectLst/>
      </p:bgPr>
    </p:bg>
    <p:spTree>
      <p:nvGrpSpPr>
        <p:cNvPr id="1" name="Shape 273"/>
        <p:cNvGrpSpPr/>
        <p:nvPr/>
      </p:nvGrpSpPr>
      <p:grpSpPr>
        <a:xfrm>
          <a:off x="0" y="0"/>
          <a:ext cx="0" cy="0"/>
          <a:chOff x="0" y="0"/>
          <a:chExt cx="0" cy="0"/>
        </a:xfrm>
      </p:grpSpPr>
      <p:grpSp>
        <p:nvGrpSpPr>
          <p:cNvPr id="274" name="Google Shape;274;p14"/>
          <p:cNvGrpSpPr/>
          <p:nvPr/>
        </p:nvGrpSpPr>
        <p:grpSpPr>
          <a:xfrm>
            <a:off x="-252940" y="-66003"/>
            <a:ext cx="18540940" cy="10385332"/>
            <a:chOff x="-252940" y="-66002"/>
            <a:chExt cx="12444940" cy="6970781"/>
          </a:xfrm>
        </p:grpSpPr>
        <p:pic>
          <p:nvPicPr>
            <p:cNvPr id="275" name="Google Shape;275;p14"/>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76" name="Google Shape;276;p14"/>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77" name="Google Shape;277;p14"/>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278" name="Google Shape;278;p14"/>
          <p:cNvGrpSpPr/>
          <p:nvPr/>
        </p:nvGrpSpPr>
        <p:grpSpPr>
          <a:xfrm>
            <a:off x="3691387" y="725578"/>
            <a:ext cx="13687329" cy="9068388"/>
            <a:chOff x="-6989" y="0"/>
            <a:chExt cx="18249771" cy="12091183"/>
          </a:xfrm>
        </p:grpSpPr>
        <p:sp>
          <p:nvSpPr>
            <p:cNvPr id="279" name="Google Shape;279;p14"/>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329481" y="0"/>
              <a:ext cx="17913302"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1" name="Google Shape;281;p14"/>
          <p:cNvPicPr preferRelativeResize="0"/>
          <p:nvPr/>
        </p:nvPicPr>
        <p:blipFill rotWithShape="1">
          <a:blip r:embed="rId6">
            <a:alphaModFix/>
          </a:blip>
          <a:srcRect/>
          <a:stretch/>
        </p:blipFill>
        <p:spPr>
          <a:xfrm flipH="1">
            <a:off x="145129" y="479450"/>
            <a:ext cx="7125419" cy="6729562"/>
          </a:xfrm>
          <a:prstGeom prst="rect">
            <a:avLst/>
          </a:prstGeom>
          <a:noFill/>
          <a:ln>
            <a:noFill/>
          </a:ln>
        </p:spPr>
      </p:pic>
      <p:pic>
        <p:nvPicPr>
          <p:cNvPr id="282" name="Google Shape;282;p14"/>
          <p:cNvPicPr preferRelativeResize="0"/>
          <p:nvPr/>
        </p:nvPicPr>
        <p:blipFill rotWithShape="1">
          <a:blip r:embed="rId7">
            <a:alphaModFix/>
          </a:blip>
          <a:srcRect/>
          <a:stretch/>
        </p:blipFill>
        <p:spPr>
          <a:xfrm rot="553163">
            <a:off x="15608018" y="6786673"/>
            <a:ext cx="2406129" cy="3198209"/>
          </a:xfrm>
          <a:prstGeom prst="rect">
            <a:avLst/>
          </a:prstGeom>
          <a:noFill/>
          <a:ln>
            <a:noFill/>
          </a:ln>
        </p:spPr>
      </p:pic>
      <p:pic>
        <p:nvPicPr>
          <p:cNvPr id="283" name="Google Shape;283;p14"/>
          <p:cNvPicPr preferRelativeResize="0"/>
          <p:nvPr/>
        </p:nvPicPr>
        <p:blipFill rotWithShape="1">
          <a:blip r:embed="rId8">
            <a:alphaModFix/>
          </a:blip>
          <a:srcRect/>
          <a:stretch/>
        </p:blipFill>
        <p:spPr>
          <a:xfrm rot="-720983">
            <a:off x="3815413" y="6379378"/>
            <a:ext cx="1794567" cy="3087917"/>
          </a:xfrm>
          <a:prstGeom prst="rect">
            <a:avLst/>
          </a:prstGeom>
          <a:noFill/>
          <a:ln>
            <a:noFill/>
          </a:ln>
        </p:spPr>
      </p:pic>
      <p:sp>
        <p:nvSpPr>
          <p:cNvPr id="284" name="Google Shape;284;p14"/>
          <p:cNvSpPr/>
          <p:nvPr/>
        </p:nvSpPr>
        <p:spPr>
          <a:xfrm>
            <a:off x="857067" y="2672904"/>
            <a:ext cx="5109466" cy="16102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6600"/>
              <a:buFont typeface="Cambria"/>
              <a:buNone/>
            </a:pPr>
            <a:r>
              <a:rPr lang="en-US" sz="6600" b="1" i="0" u="none" strike="noStrike" cap="none">
                <a:solidFill>
                  <a:srgbClr val="FFC000"/>
                </a:solidFill>
                <a:latin typeface="Cambria"/>
                <a:ea typeface="Cambria"/>
                <a:cs typeface="Cambria"/>
                <a:sym typeface="Cambria"/>
              </a:rPr>
              <a:t>TRÌNH TỰ</a:t>
            </a:r>
            <a:endParaRPr/>
          </a:p>
          <a:p>
            <a:pPr marL="0" marR="0" lvl="0" indent="0" algn="ctr" rtl="0">
              <a:lnSpc>
                <a:spcPct val="100000"/>
              </a:lnSpc>
              <a:spcBef>
                <a:spcPts val="0"/>
              </a:spcBef>
              <a:spcAft>
                <a:spcPts val="0"/>
              </a:spcAft>
              <a:buClr>
                <a:srgbClr val="FFC000"/>
              </a:buClr>
              <a:buSzPts val="6600"/>
              <a:buFont typeface="Cambria"/>
              <a:buNone/>
            </a:pPr>
            <a:r>
              <a:rPr lang="en-US" sz="6600" b="1" i="0" u="none" strike="noStrike" cap="none">
                <a:solidFill>
                  <a:srgbClr val="FFC000"/>
                </a:solidFill>
                <a:latin typeface="Cambria"/>
                <a:ea typeface="Cambria"/>
                <a:cs typeface="Cambria"/>
                <a:sym typeface="Cambria"/>
              </a:rPr>
              <a:t>KỂ CHUYỆN</a:t>
            </a:r>
            <a:endParaRPr sz="6600" b="1" i="0" u="none" strike="noStrike" cap="none">
              <a:solidFill>
                <a:srgbClr val="FFC000"/>
              </a:solidFill>
              <a:latin typeface="Cambria"/>
              <a:ea typeface="Cambria"/>
              <a:cs typeface="Cambria"/>
              <a:sym typeface="Cambria"/>
            </a:endParaRPr>
          </a:p>
        </p:txBody>
      </p:sp>
      <p:sp>
        <p:nvSpPr>
          <p:cNvPr id="285" name="Google Shape;285;p14"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p:cNvSpPr txBox="1"/>
          <p:nvPr/>
        </p:nvSpPr>
        <p:spPr>
          <a:xfrm>
            <a:off x="7330206" y="1942832"/>
            <a:ext cx="9177182" cy="7300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Times New Roman"/>
              <a:buNone/>
            </a:pPr>
            <a:r>
              <a:rPr lang="en-US" sz="6000" b="1" i="0" u="none" strike="noStrike" cap="none">
                <a:solidFill>
                  <a:schemeClr val="dk1"/>
                </a:solidFill>
                <a:latin typeface="Times New Roman"/>
                <a:ea typeface="Times New Roman"/>
                <a:cs typeface="Times New Roman"/>
                <a:sym typeface="Times New Roman"/>
              </a:rPr>
              <a:t>- Giới thiệu câu chuyện</a:t>
            </a:r>
            <a:endParaRPr sz="6000" b="1" i="0" u="none" strike="noStrike" cap="none">
              <a:solidFill>
                <a:schemeClr val="dk1"/>
              </a:solidFill>
              <a:latin typeface="Times New Roman"/>
              <a:ea typeface="Times New Roman"/>
              <a:cs typeface="Times New Roman"/>
              <a:sym typeface="Times New Roman"/>
            </a:endParaRPr>
          </a:p>
        </p:txBody>
      </p:sp>
      <p:sp>
        <p:nvSpPr>
          <p:cNvPr id="286" name="Google Shape;286;p14"/>
          <p:cNvSpPr txBox="1"/>
          <p:nvPr/>
        </p:nvSpPr>
        <p:spPr>
          <a:xfrm>
            <a:off x="7330206" y="3184509"/>
            <a:ext cx="9579306" cy="959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 Nêu tên câu chuyện</a:t>
            </a:r>
            <a:endParaRPr sz="6000" b="1" i="0" u="none" strike="noStrike" cap="none">
              <a:solidFill>
                <a:schemeClr val="dk1"/>
              </a:solidFill>
              <a:latin typeface="Times New Roman"/>
              <a:ea typeface="Times New Roman"/>
              <a:cs typeface="Times New Roman"/>
              <a:sym typeface="Times New Roman"/>
            </a:endParaRPr>
          </a:p>
        </p:txBody>
      </p:sp>
      <p:sp>
        <p:nvSpPr>
          <p:cNvPr id="287" name="Google Shape;287;p14"/>
          <p:cNvSpPr txBox="1"/>
          <p:nvPr/>
        </p:nvSpPr>
        <p:spPr>
          <a:xfrm>
            <a:off x="7328918" y="4343075"/>
            <a:ext cx="9919909" cy="11341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 Nêu tên nhân vật</a:t>
            </a:r>
            <a:endParaRPr sz="6000" b="1" i="0" u="none" strike="noStrike" cap="none">
              <a:solidFill>
                <a:schemeClr val="dk1"/>
              </a:solidFill>
              <a:latin typeface="Times New Roman"/>
              <a:ea typeface="Times New Roman"/>
              <a:cs typeface="Times New Roman"/>
              <a:sym typeface="Times New Roman"/>
            </a:endParaRPr>
          </a:p>
        </p:txBody>
      </p:sp>
      <p:sp>
        <p:nvSpPr>
          <p:cNvPr id="288" name="Google Shape;288;p14"/>
          <p:cNvSpPr txBox="1"/>
          <p:nvPr/>
        </p:nvSpPr>
        <p:spPr>
          <a:xfrm>
            <a:off x="7328918" y="5477243"/>
            <a:ext cx="9919909" cy="8669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6000"/>
              <a:buFont typeface="Arial"/>
              <a:buNone/>
            </a:pPr>
            <a:r>
              <a:rPr lang="en-US" sz="6000" b="1" i="0" u="none" strike="noStrike" cap="none">
                <a:solidFill>
                  <a:schemeClr val="dk1"/>
                </a:solidFill>
                <a:latin typeface="Times New Roman"/>
                <a:ea typeface="Times New Roman"/>
                <a:cs typeface="Times New Roman"/>
                <a:sym typeface="Times New Roman"/>
              </a:rPr>
              <a:t>- Kể diễn biến của câu chuyện</a:t>
            </a:r>
            <a:endParaRPr sz="6000" b="1" i="0" u="none" strike="noStrike" cap="none">
              <a:solidFill>
                <a:schemeClr val="dk1"/>
              </a:solidFill>
              <a:latin typeface="Times New Roman"/>
              <a:ea typeface="Times New Roman"/>
              <a:cs typeface="Times New Roman"/>
              <a:sym typeface="Times New Roman"/>
            </a:endParaRPr>
          </a:p>
        </p:txBody>
      </p:sp>
      <p:pic>
        <p:nvPicPr>
          <p:cNvPr id="289" name="Google Shape;289;p14"/>
          <p:cNvPicPr preferRelativeResize="0"/>
          <p:nvPr/>
        </p:nvPicPr>
        <p:blipFill rotWithShape="1">
          <a:blip r:embed="rId9">
            <a:alphaModFix/>
          </a:blip>
          <a:srcRect/>
          <a:stretch/>
        </p:blipFill>
        <p:spPr>
          <a:xfrm>
            <a:off x="15742989" y="-70076"/>
            <a:ext cx="2376936" cy="2376936"/>
          </a:xfrm>
          <a:prstGeom prst="ellipse">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822"/>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1822"/>
                                        <p:tgtEl>
                                          <p:spTgt spid="2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000"/>
                                        <p:tgtEl>
                                          <p:spTgt spid="2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6"/>
                                        </p:tgtEl>
                                        <p:attrNameLst>
                                          <p:attrName>style.visibility</p:attrName>
                                        </p:attrNameLst>
                                      </p:cBhvr>
                                      <p:to>
                                        <p:strVal val="visible"/>
                                      </p:to>
                                    </p:set>
                                    <p:animEffect transition="in" filter="fade">
                                      <p:cBhvr>
                                        <p:cTn id="20" dur="1000"/>
                                        <p:tgtEl>
                                          <p:spTgt spid="2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fade">
                                      <p:cBhvr>
                                        <p:cTn id="25" dur="1000"/>
                                        <p:tgtEl>
                                          <p:spTgt spid="28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8"/>
                                        </p:tgtEl>
                                        <p:attrNameLst>
                                          <p:attrName>style.visibility</p:attrName>
                                        </p:attrNameLst>
                                      </p:cBhvr>
                                      <p:to>
                                        <p:strVal val="visible"/>
                                      </p:to>
                                    </p:set>
                                    <p:animEffect transition="in" filter="fade">
                                      <p:cBhvr>
                                        <p:cTn id="30"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293"/>
        <p:cNvGrpSpPr/>
        <p:nvPr/>
      </p:nvGrpSpPr>
      <p:grpSpPr>
        <a:xfrm>
          <a:off x="0" y="0"/>
          <a:ext cx="0" cy="0"/>
          <a:chOff x="0" y="0"/>
          <a:chExt cx="0" cy="0"/>
        </a:xfrm>
      </p:grpSpPr>
      <p:grpSp>
        <p:nvGrpSpPr>
          <p:cNvPr id="294" name="Google Shape;294;p15"/>
          <p:cNvGrpSpPr/>
          <p:nvPr/>
        </p:nvGrpSpPr>
        <p:grpSpPr>
          <a:xfrm>
            <a:off x="-252940" y="-66003"/>
            <a:ext cx="18540940" cy="10385332"/>
            <a:chOff x="-252940" y="-66002"/>
            <a:chExt cx="12444940" cy="6970781"/>
          </a:xfrm>
        </p:grpSpPr>
        <p:pic>
          <p:nvPicPr>
            <p:cNvPr id="295" name="Google Shape;295;p15"/>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296" name="Google Shape;296;p15"/>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297" name="Google Shape;297;p15"/>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298" name="Google Shape;298;p15"/>
          <p:cNvSpPr/>
          <p:nvPr/>
        </p:nvSpPr>
        <p:spPr>
          <a:xfrm>
            <a:off x="1178242" y="2737881"/>
            <a:ext cx="10238816" cy="6782140"/>
          </a:xfrm>
          <a:custGeom>
            <a:avLst/>
            <a:gdLst/>
            <a:ahLst/>
            <a:cxnLst/>
            <a:rect l="l" t="t" r="r" b="b"/>
            <a:pathLst>
              <a:path w="8250011" h="5464765" extrusionOk="0">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514974" y="1396760"/>
            <a:ext cx="9592164" cy="3189755"/>
          </a:xfrm>
          <a:custGeom>
            <a:avLst/>
            <a:gdLst/>
            <a:ahLst/>
            <a:cxnLst/>
            <a:rect l="l" t="t" r="r" b="b"/>
            <a:pathLst>
              <a:path w="3443102" h="1144961" extrusionOk="0">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15"/>
          <p:cNvPicPr preferRelativeResize="0"/>
          <p:nvPr/>
        </p:nvPicPr>
        <p:blipFill rotWithShape="1">
          <a:blip r:embed="rId6">
            <a:alphaModFix/>
          </a:blip>
          <a:srcRect/>
          <a:stretch/>
        </p:blipFill>
        <p:spPr>
          <a:xfrm>
            <a:off x="5099208" y="379934"/>
            <a:ext cx="2402117" cy="1491070"/>
          </a:xfrm>
          <a:prstGeom prst="rect">
            <a:avLst/>
          </a:prstGeom>
          <a:noFill/>
          <a:ln>
            <a:noFill/>
          </a:ln>
        </p:spPr>
      </p:pic>
      <p:pic>
        <p:nvPicPr>
          <p:cNvPr id="301" name="Google Shape;301;p15"/>
          <p:cNvPicPr preferRelativeResize="0"/>
          <p:nvPr/>
        </p:nvPicPr>
        <p:blipFill rotWithShape="1">
          <a:blip r:embed="rId7">
            <a:alphaModFix/>
          </a:blip>
          <a:srcRect/>
          <a:stretch/>
        </p:blipFill>
        <p:spPr>
          <a:xfrm rot="4592755" flipH="1">
            <a:off x="9352762" y="2374523"/>
            <a:ext cx="1093804" cy="1834122"/>
          </a:xfrm>
          <a:prstGeom prst="rect">
            <a:avLst/>
          </a:prstGeom>
          <a:noFill/>
          <a:ln>
            <a:noFill/>
          </a:ln>
        </p:spPr>
      </p:pic>
      <p:sp>
        <p:nvSpPr>
          <p:cNvPr id="302" name="Google Shape;302;p15"/>
          <p:cNvSpPr/>
          <p:nvPr/>
        </p:nvSpPr>
        <p:spPr>
          <a:xfrm>
            <a:off x="3258635" y="2348402"/>
            <a:ext cx="6078030" cy="16931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600"/>
              <a:buFont typeface="Cambria"/>
              <a:buNone/>
            </a:pPr>
            <a:r>
              <a:rPr lang="en-US" sz="6600" b="1" i="0" u="none" strike="noStrike" cap="none">
                <a:solidFill>
                  <a:schemeClr val="dk1"/>
                </a:solidFill>
                <a:latin typeface="Cambria"/>
                <a:ea typeface="Cambria"/>
                <a:cs typeface="Cambria"/>
                <a:sym typeface="Cambria"/>
              </a:rPr>
              <a:t>THẢO LUẬN NHÓM</a:t>
            </a:r>
            <a:endParaRPr/>
          </a:p>
        </p:txBody>
      </p:sp>
      <p:sp>
        <p:nvSpPr>
          <p:cNvPr id="303" name="Google Shape;303;p15"/>
          <p:cNvSpPr/>
          <p:nvPr/>
        </p:nvSpPr>
        <p:spPr>
          <a:xfrm>
            <a:off x="1037308" y="5160442"/>
            <a:ext cx="10616763"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0" i="0" u="none" strike="noStrike" cap="none">
                <a:solidFill>
                  <a:srgbClr val="212F3F"/>
                </a:solidFill>
                <a:latin typeface="Arial"/>
                <a:ea typeface="Arial"/>
                <a:cs typeface="Arial"/>
                <a:sym typeface="Arial"/>
              </a:rPr>
              <a:t>Trao đổi với các bạn</a:t>
            </a:r>
            <a:endParaRPr/>
          </a:p>
          <a:p>
            <a:pPr marL="0" marR="0" lvl="0" indent="0" algn="ctr" rtl="0">
              <a:spcBef>
                <a:spcPts val="0"/>
              </a:spcBef>
              <a:spcAft>
                <a:spcPts val="0"/>
              </a:spcAft>
              <a:buNone/>
            </a:pPr>
            <a:r>
              <a:rPr lang="en-US" sz="8000" b="0" i="0" u="none" strike="noStrike" cap="none">
                <a:solidFill>
                  <a:srgbClr val="212F3F"/>
                </a:solidFill>
                <a:latin typeface="Arial"/>
                <a:ea typeface="Arial"/>
                <a:cs typeface="Arial"/>
                <a:sym typeface="Arial"/>
              </a:rPr>
              <a:t>ý nghĩa </a:t>
            </a:r>
            <a:endParaRPr/>
          </a:p>
          <a:p>
            <a:pPr marL="0" marR="0" lvl="0" indent="0" algn="ctr" rtl="0">
              <a:spcBef>
                <a:spcPts val="0"/>
              </a:spcBef>
              <a:spcAft>
                <a:spcPts val="0"/>
              </a:spcAft>
              <a:buNone/>
            </a:pPr>
            <a:r>
              <a:rPr lang="en-US" sz="8000" b="0" i="0" u="none" strike="noStrike" cap="none">
                <a:solidFill>
                  <a:srgbClr val="212F3F"/>
                </a:solidFill>
                <a:latin typeface="Arial"/>
                <a:ea typeface="Arial"/>
                <a:cs typeface="Arial"/>
                <a:sym typeface="Arial"/>
              </a:rPr>
              <a:t>của câu chuyện</a:t>
            </a:r>
            <a:endParaRPr sz="8000" b="0" i="0" u="none" strike="noStrike" cap="none">
              <a:solidFill>
                <a:srgbClr val="212F3F"/>
              </a:solidFill>
              <a:latin typeface="Arial"/>
              <a:ea typeface="Arial"/>
              <a:cs typeface="Arial"/>
              <a:sym typeface="Arial"/>
            </a:endParaRPr>
          </a:p>
        </p:txBody>
      </p:sp>
      <p:pic>
        <p:nvPicPr>
          <p:cNvPr id="304" name="Google Shape;304;p15" descr="StudyCast | Student Teaching Spring 2016 - University of Illinois at  Urbana-Champaign"/>
          <p:cNvPicPr preferRelativeResize="0"/>
          <p:nvPr/>
        </p:nvPicPr>
        <p:blipFill rotWithShape="1">
          <a:blip r:embed="rId8">
            <a:alphaModFix/>
          </a:blip>
          <a:srcRect/>
          <a:stretch/>
        </p:blipFill>
        <p:spPr>
          <a:xfrm>
            <a:off x="10240133" y="5314137"/>
            <a:ext cx="8020848" cy="5028454"/>
          </a:xfrm>
          <a:prstGeom prst="rect">
            <a:avLst/>
          </a:prstGeom>
          <a:noFill/>
          <a:ln>
            <a:noFill/>
          </a:ln>
        </p:spPr>
      </p:pic>
      <p:pic>
        <p:nvPicPr>
          <p:cNvPr id="305" name="Google Shape;305;p15"/>
          <p:cNvPicPr preferRelativeResize="0"/>
          <p:nvPr/>
        </p:nvPicPr>
        <p:blipFill rotWithShape="1">
          <a:blip r:embed="rId9">
            <a:alphaModFix/>
          </a:blip>
          <a:srcRect/>
          <a:stretch/>
        </p:blipFill>
        <p:spPr>
          <a:xfrm>
            <a:off x="15742989" y="-70076"/>
            <a:ext cx="2376936" cy="2376936"/>
          </a:xfrm>
          <a:prstGeom prst="ellipse">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1100"/>
                                  </p:stCondLst>
                                  <p:childTnLst>
                                    <p:set>
                                      <p:cBhvr>
                                        <p:cTn id="9" dur="1" fill="hold">
                                          <p:stCondLst>
                                            <p:cond delay="0"/>
                                          </p:stCondLst>
                                        </p:cTn>
                                        <p:tgtEl>
                                          <p:spTgt spid="303"/>
                                        </p:tgtEl>
                                        <p:attrNameLst>
                                          <p:attrName>style.visibility</p:attrName>
                                        </p:attrNameLst>
                                      </p:cBhvr>
                                      <p:to>
                                        <p:strVal val="visible"/>
                                      </p:to>
                                    </p:set>
                                    <p:animEffect transition="in" filter="fade">
                                      <p:cBhvr>
                                        <p:cTn id="10"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6"/>
          <p:cNvPicPr preferRelativeResize="0"/>
          <p:nvPr/>
        </p:nvPicPr>
        <p:blipFill rotWithShape="1">
          <a:blip r:embed="rId3">
            <a:alphaModFix/>
          </a:blip>
          <a:srcRect/>
          <a:stretch/>
        </p:blipFill>
        <p:spPr>
          <a:xfrm>
            <a:off x="0" y="0"/>
            <a:ext cx="18288000" cy="10287000"/>
          </a:xfrm>
          <a:prstGeom prst="rect">
            <a:avLst/>
          </a:prstGeom>
          <a:noFill/>
          <a:ln>
            <a:noFill/>
          </a:ln>
        </p:spPr>
      </p:pic>
      <p:pic>
        <p:nvPicPr>
          <p:cNvPr id="311" name="Google Shape;311;p16"/>
          <p:cNvPicPr preferRelativeResize="0"/>
          <p:nvPr/>
        </p:nvPicPr>
        <p:blipFill rotWithShape="1">
          <a:blip r:embed="rId4">
            <a:alphaModFix/>
          </a:blip>
          <a:srcRect/>
          <a:stretch/>
        </p:blipFill>
        <p:spPr>
          <a:xfrm>
            <a:off x="12877800" y="2324100"/>
            <a:ext cx="1895159" cy="2048969"/>
          </a:xfrm>
          <a:prstGeom prst="rect">
            <a:avLst/>
          </a:prstGeom>
          <a:noFill/>
          <a:ln>
            <a:noFill/>
          </a:ln>
        </p:spPr>
      </p:pic>
      <p:pic>
        <p:nvPicPr>
          <p:cNvPr id="312" name="Google Shape;312;p16"/>
          <p:cNvPicPr preferRelativeResize="0"/>
          <p:nvPr/>
        </p:nvPicPr>
        <p:blipFill rotWithShape="1">
          <a:blip r:embed="rId5">
            <a:alphaModFix/>
          </a:blip>
          <a:srcRect/>
          <a:stretch/>
        </p:blipFill>
        <p:spPr>
          <a:xfrm>
            <a:off x="15742989" y="-70076"/>
            <a:ext cx="2376936" cy="2376936"/>
          </a:xfrm>
          <a:prstGeom prst="ellipse">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252940" y="-66003"/>
            <a:ext cx="18540940" cy="10385332"/>
            <a:chOff x="-252940" y="-66002"/>
            <a:chExt cx="12444940" cy="6970781"/>
          </a:xfrm>
        </p:grpSpPr>
        <p:pic>
          <p:nvPicPr>
            <p:cNvPr id="97" name="Google Shape;97;p2"/>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98" name="Google Shape;98;p2"/>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99" name="Google Shape;99;p2"/>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00" name="Google Shape;100;p2"/>
          <p:cNvSpPr/>
          <p:nvPr/>
        </p:nvSpPr>
        <p:spPr>
          <a:xfrm>
            <a:off x="3041427" y="262890"/>
            <a:ext cx="13732330" cy="1548081"/>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solidFill>
                  <a:srgbClr val="FF0000"/>
                </a:solidFill>
                <a:latin typeface="Ultra"/>
              </a:rPr>
              <a:t>HÃY KỂ MỘT CÂU CHUYỆN EM ĐÃ NGHE HAY ĐÃ ĐỌC VỀ MỘT ANH HÙNG ,DANH NHÂN NƯỚC TA .</a:t>
            </a:r>
          </a:p>
        </p:txBody>
      </p:sp>
      <p:grpSp>
        <p:nvGrpSpPr>
          <p:cNvPr id="101" name="Google Shape;101;p2"/>
          <p:cNvGrpSpPr/>
          <p:nvPr/>
        </p:nvGrpSpPr>
        <p:grpSpPr>
          <a:xfrm>
            <a:off x="3575340" y="1971542"/>
            <a:ext cx="13220188" cy="8281935"/>
            <a:chOff x="1056309" y="1622737"/>
            <a:chExt cx="7976558" cy="4997004"/>
          </a:xfrm>
        </p:grpSpPr>
        <p:sp>
          <p:nvSpPr>
            <p:cNvPr id="102" name="Google Shape;102;p2"/>
            <p:cNvSpPr/>
            <p:nvPr/>
          </p:nvSpPr>
          <p:spPr>
            <a:xfrm>
              <a:off x="1095825" y="1622737"/>
              <a:ext cx="7937042" cy="2498502"/>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056309" y="4121239"/>
              <a:ext cx="7937042" cy="2498502"/>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4" name="Google Shape;104;p2"/>
          <p:cNvPicPr preferRelativeResize="0"/>
          <p:nvPr/>
        </p:nvPicPr>
        <p:blipFill rotWithShape="1">
          <a:blip r:embed="rId8">
            <a:alphaModFix/>
          </a:blip>
          <a:srcRect/>
          <a:stretch/>
        </p:blipFill>
        <p:spPr>
          <a:xfrm>
            <a:off x="-928035" y="4943091"/>
            <a:ext cx="5890819" cy="589081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F3F"/>
        </a:solidFill>
        <a:effectLst/>
      </p:bgPr>
    </p:bg>
    <p:spTree>
      <p:nvGrpSpPr>
        <p:cNvPr id="1" name="Shape 108"/>
        <p:cNvGrpSpPr/>
        <p:nvPr/>
      </p:nvGrpSpPr>
      <p:grpSpPr>
        <a:xfrm>
          <a:off x="0" y="0"/>
          <a:ext cx="0" cy="0"/>
          <a:chOff x="0" y="0"/>
          <a:chExt cx="0" cy="0"/>
        </a:xfrm>
      </p:grpSpPr>
      <p:grpSp>
        <p:nvGrpSpPr>
          <p:cNvPr id="109" name="Google Shape;109;p3"/>
          <p:cNvGrpSpPr/>
          <p:nvPr/>
        </p:nvGrpSpPr>
        <p:grpSpPr>
          <a:xfrm>
            <a:off x="-252940" y="-66003"/>
            <a:ext cx="18540940" cy="10385332"/>
            <a:chOff x="-252940" y="-66002"/>
            <a:chExt cx="12444940" cy="6970781"/>
          </a:xfrm>
        </p:grpSpPr>
        <p:pic>
          <p:nvPicPr>
            <p:cNvPr id="110" name="Google Shape;110;p3"/>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11" name="Google Shape;111;p3"/>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13" name="Google Shape;113;p3"/>
          <p:cNvGrpSpPr/>
          <p:nvPr/>
        </p:nvGrpSpPr>
        <p:grpSpPr>
          <a:xfrm>
            <a:off x="1447800" y="406436"/>
            <a:ext cx="16123912" cy="9848452"/>
            <a:chOff x="1021088" y="398116"/>
            <a:chExt cx="10387448" cy="6344633"/>
          </a:xfrm>
        </p:grpSpPr>
        <p:sp>
          <p:nvSpPr>
            <p:cNvPr id="114" name="Google Shape;114;p3"/>
            <p:cNvSpPr/>
            <p:nvPr/>
          </p:nvSpPr>
          <p:spPr>
            <a:xfrm>
              <a:off x="1021088" y="398116"/>
              <a:ext cx="9913076" cy="654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1. Các anh hùng dân tộc</a:t>
              </a:r>
              <a:endParaRPr sz="6000" b="1" i="0" u="none" strike="noStrike" cap="none">
                <a:solidFill>
                  <a:schemeClr val="dk1"/>
                </a:solidFill>
                <a:latin typeface="Calibri"/>
                <a:ea typeface="Calibri"/>
                <a:cs typeface="Calibri"/>
                <a:sym typeface="Calibri"/>
              </a:endParaRPr>
            </a:p>
          </p:txBody>
        </p:sp>
        <p:sp>
          <p:nvSpPr>
            <p:cNvPr id="115" name="Google Shape;115;p3"/>
            <p:cNvSpPr/>
            <p:nvPr/>
          </p:nvSpPr>
          <p:spPr>
            <a:xfrm>
              <a:off x="1021088" y="1223493"/>
              <a:ext cx="4443212" cy="4533363"/>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116" name="Google Shape;116;p3"/>
            <p:cNvSpPr/>
            <p:nvPr/>
          </p:nvSpPr>
          <p:spPr>
            <a:xfrm>
              <a:off x="6707746" y="1223493"/>
              <a:ext cx="4443212" cy="4533363"/>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117" name="Google Shape;117;p3"/>
            <p:cNvSpPr/>
            <p:nvPr/>
          </p:nvSpPr>
          <p:spPr>
            <a:xfrm>
              <a:off x="1021088" y="6088432"/>
              <a:ext cx="4581222" cy="654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Trưng Trắc, Trưng Nhị</a:t>
              </a:r>
              <a:endParaRPr sz="6000" b="1" i="0" u="none" strike="noStrike" cap="none">
                <a:solidFill>
                  <a:schemeClr val="dk1"/>
                </a:solidFill>
                <a:latin typeface="Calibri"/>
                <a:ea typeface="Calibri"/>
                <a:cs typeface="Calibri"/>
                <a:sym typeface="Calibri"/>
              </a:endParaRPr>
            </a:p>
          </p:txBody>
        </p:sp>
        <p:sp>
          <p:nvSpPr>
            <p:cNvPr id="118" name="Google Shape;118;p3"/>
            <p:cNvSpPr/>
            <p:nvPr/>
          </p:nvSpPr>
          <p:spPr>
            <a:xfrm>
              <a:off x="6827314" y="6088431"/>
              <a:ext cx="4581222" cy="654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Đinh Bộ Lĩnh</a:t>
              </a:r>
              <a:endParaRPr sz="6000" b="1" i="0" u="none" strike="noStrike" cap="none">
                <a:solidFill>
                  <a:schemeClr val="dk1"/>
                </a:solidFill>
                <a:latin typeface="Calibri"/>
                <a:ea typeface="Calibri"/>
                <a:cs typeface="Calibri"/>
                <a:sym typeface="Calibri"/>
              </a:endParaRPr>
            </a:p>
          </p:txBody>
        </p:sp>
      </p:grpSp>
      <p:pic>
        <p:nvPicPr>
          <p:cNvPr id="119" name="Google Shape;119;p3"/>
          <p:cNvPicPr preferRelativeResize="0"/>
          <p:nvPr/>
        </p:nvPicPr>
        <p:blipFill rotWithShape="1">
          <a:blip r:embed="rId8">
            <a:alphaModFix/>
          </a:blip>
          <a:srcRect/>
          <a:stretch/>
        </p:blipFill>
        <p:spPr>
          <a:xfrm rot="-548903">
            <a:off x="66977" y="104375"/>
            <a:ext cx="2482113" cy="26354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ppt_w</p:attrName>
                                        </p:attrNameLst>
                                      </p:cBhvr>
                                      <p:tavLst>
                                        <p:tav tm="0">
                                          <p:val>
                                            <p:strVal val="0"/>
                                          </p:val>
                                        </p:tav>
                                        <p:tav tm="100000">
                                          <p:val>
                                            <p:strVal val="#ppt_w"/>
                                          </p:val>
                                        </p:tav>
                                      </p:tavLst>
                                    </p:anim>
                                    <p:anim calcmode="lin" valueType="num">
                                      <p:cBhvr additive="base">
                                        <p:cTn id="8" dur="500"/>
                                        <p:tgtEl>
                                          <p:spTgt spid="1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124"/>
        <p:cNvGrpSpPr/>
        <p:nvPr/>
      </p:nvGrpSpPr>
      <p:grpSpPr>
        <a:xfrm>
          <a:off x="0" y="0"/>
          <a:ext cx="0" cy="0"/>
          <a:chOff x="0" y="0"/>
          <a:chExt cx="0" cy="0"/>
        </a:xfrm>
      </p:grpSpPr>
      <p:grpSp>
        <p:nvGrpSpPr>
          <p:cNvPr id="125" name="Google Shape;125;p4"/>
          <p:cNvGrpSpPr/>
          <p:nvPr/>
        </p:nvGrpSpPr>
        <p:grpSpPr>
          <a:xfrm>
            <a:off x="-252940" y="-66003"/>
            <a:ext cx="18540940" cy="10385332"/>
            <a:chOff x="-252940" y="-66002"/>
            <a:chExt cx="12444940" cy="6970781"/>
          </a:xfrm>
        </p:grpSpPr>
        <p:pic>
          <p:nvPicPr>
            <p:cNvPr id="126" name="Google Shape;126;p4"/>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27" name="Google Shape;127;p4"/>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28" name="Google Shape;128;p4"/>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29" name="Google Shape;129;p4"/>
          <p:cNvGrpSpPr/>
          <p:nvPr/>
        </p:nvGrpSpPr>
        <p:grpSpPr>
          <a:xfrm>
            <a:off x="1005844" y="317997"/>
            <a:ext cx="16276312" cy="9931937"/>
            <a:chOff x="1021088" y="398116"/>
            <a:chExt cx="10387448" cy="6338506"/>
          </a:xfrm>
        </p:grpSpPr>
        <p:sp>
          <p:nvSpPr>
            <p:cNvPr id="130" name="Google Shape;130;p4"/>
            <p:cNvSpPr/>
            <p:nvPr/>
          </p:nvSpPr>
          <p:spPr>
            <a:xfrm>
              <a:off x="1021088" y="398116"/>
              <a:ext cx="9913076" cy="6481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1. Các anh hùng dân tộc</a:t>
              </a:r>
              <a:endParaRPr sz="6000" b="1" i="0" u="none" strike="noStrike" cap="none">
                <a:solidFill>
                  <a:schemeClr val="dk1"/>
                </a:solidFill>
                <a:latin typeface="Calibri"/>
                <a:ea typeface="Calibri"/>
                <a:cs typeface="Calibri"/>
                <a:sym typeface="Calibri"/>
              </a:endParaRPr>
            </a:p>
          </p:txBody>
        </p:sp>
        <p:sp>
          <p:nvSpPr>
            <p:cNvPr id="131" name="Google Shape;131;p4"/>
            <p:cNvSpPr/>
            <p:nvPr/>
          </p:nvSpPr>
          <p:spPr>
            <a:xfrm>
              <a:off x="1021088" y="1223493"/>
              <a:ext cx="4443212" cy="4533363"/>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sp>
          <p:nvSpPr>
            <p:cNvPr id="132" name="Google Shape;132;p4"/>
            <p:cNvSpPr/>
            <p:nvPr/>
          </p:nvSpPr>
          <p:spPr>
            <a:xfrm>
              <a:off x="6707746" y="1223493"/>
              <a:ext cx="4443212" cy="4533363"/>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sp>
          <p:nvSpPr>
            <p:cNvPr id="133" name="Google Shape;133;p4"/>
            <p:cNvSpPr/>
            <p:nvPr/>
          </p:nvSpPr>
          <p:spPr>
            <a:xfrm>
              <a:off x="1021088" y="6088432"/>
              <a:ext cx="4581222" cy="6481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Ngô Quyền</a:t>
              </a:r>
              <a:endParaRPr sz="6000" b="1" i="0" u="none" strike="noStrike" cap="none">
                <a:solidFill>
                  <a:schemeClr val="dk1"/>
                </a:solidFill>
                <a:latin typeface="Calibri"/>
                <a:ea typeface="Calibri"/>
                <a:cs typeface="Calibri"/>
                <a:sym typeface="Calibri"/>
              </a:endParaRPr>
            </a:p>
          </p:txBody>
        </p:sp>
        <p:sp>
          <p:nvSpPr>
            <p:cNvPr id="134" name="Google Shape;134;p4"/>
            <p:cNvSpPr/>
            <p:nvPr/>
          </p:nvSpPr>
          <p:spPr>
            <a:xfrm>
              <a:off x="6827314" y="6088431"/>
              <a:ext cx="4581222" cy="6481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Lê Lợi</a:t>
              </a:r>
              <a:endParaRPr sz="6000" b="1"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8C99"/>
        </a:solidFill>
        <a:effectLst/>
      </p:bgPr>
    </p:bg>
    <p:spTree>
      <p:nvGrpSpPr>
        <p:cNvPr id="1" name="Shape 139"/>
        <p:cNvGrpSpPr/>
        <p:nvPr/>
      </p:nvGrpSpPr>
      <p:grpSpPr>
        <a:xfrm>
          <a:off x="0" y="0"/>
          <a:ext cx="0" cy="0"/>
          <a:chOff x="0" y="0"/>
          <a:chExt cx="0" cy="0"/>
        </a:xfrm>
      </p:grpSpPr>
      <p:grpSp>
        <p:nvGrpSpPr>
          <p:cNvPr id="140" name="Google Shape;140;p5"/>
          <p:cNvGrpSpPr/>
          <p:nvPr/>
        </p:nvGrpSpPr>
        <p:grpSpPr>
          <a:xfrm>
            <a:off x="-252940" y="-66003"/>
            <a:ext cx="18540940" cy="10385332"/>
            <a:chOff x="-252940" y="-66002"/>
            <a:chExt cx="12444940" cy="6970781"/>
          </a:xfrm>
        </p:grpSpPr>
        <p:pic>
          <p:nvPicPr>
            <p:cNvPr id="141" name="Google Shape;141;p5"/>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42" name="Google Shape;142;p5"/>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43" name="Google Shape;143;p5"/>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44" name="Google Shape;144;p5"/>
          <p:cNvSpPr txBox="1"/>
          <p:nvPr/>
        </p:nvSpPr>
        <p:spPr>
          <a:xfrm>
            <a:off x="-392115" y="33236"/>
            <a:ext cx="19072228" cy="19866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CUỘC KHỞI NGHĨA HAI BÀ TRƯNG</a:t>
            </a:r>
            <a:endParaRPr sz="6600" b="0" i="0" u="none" strike="noStrike" cap="none">
              <a:solidFill>
                <a:schemeClr val="dk1"/>
              </a:solidFill>
              <a:latin typeface="Calibri"/>
              <a:ea typeface="Calibri"/>
              <a:cs typeface="Calibri"/>
              <a:sym typeface="Calibri"/>
            </a:endParaRPr>
          </a:p>
        </p:txBody>
      </p:sp>
      <p:pic>
        <p:nvPicPr>
          <p:cNvPr id="145" name="Google Shape;145;p5"/>
          <p:cNvPicPr preferRelativeResize="0"/>
          <p:nvPr/>
        </p:nvPicPr>
        <p:blipFill rotWithShape="1">
          <a:blip r:embed="rId6">
            <a:alphaModFix/>
          </a:blip>
          <a:srcRect/>
          <a:stretch/>
        </p:blipFill>
        <p:spPr>
          <a:xfrm>
            <a:off x="1593271" y="1409700"/>
            <a:ext cx="15101455" cy="8495315"/>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6A4C"/>
        </a:solidFill>
        <a:effectLst/>
      </p:bgPr>
    </p:bg>
    <p:spTree>
      <p:nvGrpSpPr>
        <p:cNvPr id="1" name="Shape 149"/>
        <p:cNvGrpSpPr/>
        <p:nvPr/>
      </p:nvGrpSpPr>
      <p:grpSpPr>
        <a:xfrm>
          <a:off x="0" y="0"/>
          <a:ext cx="0" cy="0"/>
          <a:chOff x="0" y="0"/>
          <a:chExt cx="0" cy="0"/>
        </a:xfrm>
      </p:grpSpPr>
      <p:grpSp>
        <p:nvGrpSpPr>
          <p:cNvPr id="150" name="Google Shape;150;p6"/>
          <p:cNvGrpSpPr/>
          <p:nvPr/>
        </p:nvGrpSpPr>
        <p:grpSpPr>
          <a:xfrm>
            <a:off x="-252940" y="-66003"/>
            <a:ext cx="18540940" cy="10385332"/>
            <a:chOff x="-252940" y="-66002"/>
            <a:chExt cx="12444940" cy="6970781"/>
          </a:xfrm>
        </p:grpSpPr>
        <p:pic>
          <p:nvPicPr>
            <p:cNvPr id="151" name="Google Shape;151;p6"/>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53" name="Google Shape;153;p6"/>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54" name="Google Shape;154;p6"/>
          <p:cNvSpPr txBox="1"/>
          <p:nvPr/>
        </p:nvSpPr>
        <p:spPr>
          <a:xfrm>
            <a:off x="-718097" y="114300"/>
            <a:ext cx="19724193" cy="1610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00"/>
              </a:buClr>
              <a:buSzPts val="6000"/>
              <a:buFont typeface="Calibri"/>
              <a:buNone/>
            </a:pPr>
            <a:r>
              <a:rPr lang="en-US" sz="6000" b="1" i="0" u="none" strike="noStrike" cap="none">
                <a:solidFill>
                  <a:srgbClr val="FFFF00"/>
                </a:solidFill>
                <a:latin typeface="Calibri"/>
                <a:ea typeface="Calibri"/>
                <a:cs typeface="Calibri"/>
                <a:sym typeface="Calibri"/>
              </a:rPr>
              <a:t>CUỘC KHỞI NGHĨA NGÔ QUYỀN</a:t>
            </a:r>
            <a:endParaRPr sz="6000" b="0" i="0" u="none" strike="noStrike" cap="none">
              <a:solidFill>
                <a:srgbClr val="FFFF00"/>
              </a:solidFill>
              <a:latin typeface="Calibri"/>
              <a:ea typeface="Calibri"/>
              <a:cs typeface="Calibri"/>
              <a:sym typeface="Calibri"/>
            </a:endParaRPr>
          </a:p>
        </p:txBody>
      </p:sp>
      <p:pic>
        <p:nvPicPr>
          <p:cNvPr id="155" name="Google Shape;155;p6"/>
          <p:cNvPicPr preferRelativeResize="0"/>
          <p:nvPr/>
        </p:nvPicPr>
        <p:blipFill rotWithShape="1">
          <a:blip r:embed="rId6">
            <a:alphaModFix/>
          </a:blip>
          <a:srcRect/>
          <a:stretch/>
        </p:blipFill>
        <p:spPr>
          <a:xfrm>
            <a:off x="2073274" y="1263535"/>
            <a:ext cx="14462125" cy="874083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2F3F"/>
        </a:solidFill>
        <a:effectLst/>
      </p:bgPr>
    </p:bg>
    <p:spTree>
      <p:nvGrpSpPr>
        <p:cNvPr id="1" name="Shape 159"/>
        <p:cNvGrpSpPr/>
        <p:nvPr/>
      </p:nvGrpSpPr>
      <p:grpSpPr>
        <a:xfrm>
          <a:off x="0" y="0"/>
          <a:ext cx="0" cy="0"/>
          <a:chOff x="0" y="0"/>
          <a:chExt cx="0" cy="0"/>
        </a:xfrm>
      </p:grpSpPr>
      <p:grpSp>
        <p:nvGrpSpPr>
          <p:cNvPr id="160" name="Google Shape;160;p7"/>
          <p:cNvGrpSpPr/>
          <p:nvPr/>
        </p:nvGrpSpPr>
        <p:grpSpPr>
          <a:xfrm>
            <a:off x="-252940" y="-66003"/>
            <a:ext cx="18540940" cy="10385332"/>
            <a:chOff x="-252940" y="-66002"/>
            <a:chExt cx="12444940" cy="6970781"/>
          </a:xfrm>
        </p:grpSpPr>
        <p:pic>
          <p:nvPicPr>
            <p:cNvPr id="161" name="Google Shape;161;p7"/>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63" name="Google Shape;163;p7"/>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64" name="Google Shape;164;p7"/>
          <p:cNvGrpSpPr/>
          <p:nvPr/>
        </p:nvGrpSpPr>
        <p:grpSpPr>
          <a:xfrm>
            <a:off x="50562" y="398116"/>
            <a:ext cx="18008838" cy="9243603"/>
            <a:chOff x="50562" y="398116"/>
            <a:chExt cx="12229126" cy="6276984"/>
          </a:xfrm>
        </p:grpSpPr>
        <p:sp>
          <p:nvSpPr>
            <p:cNvPr id="165" name="Google Shape;165;p7"/>
            <p:cNvSpPr/>
            <p:nvPr/>
          </p:nvSpPr>
          <p:spPr>
            <a:xfrm>
              <a:off x="1021088" y="398116"/>
              <a:ext cx="9913076"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2. Các anh hùng, liệt sĩ tiêu biểu</a:t>
              </a:r>
              <a:endParaRPr sz="6000" b="1" i="0" u="none" strike="noStrike" cap="none">
                <a:solidFill>
                  <a:srgbClr val="E36C09"/>
                </a:solidFill>
                <a:latin typeface="Calibri"/>
                <a:ea typeface="Calibri"/>
                <a:cs typeface="Calibri"/>
                <a:sym typeface="Calibri"/>
              </a:endParaRPr>
            </a:p>
          </p:txBody>
        </p:sp>
        <p:sp>
          <p:nvSpPr>
            <p:cNvPr id="166" name="Google Shape;166;p7"/>
            <p:cNvSpPr/>
            <p:nvPr/>
          </p:nvSpPr>
          <p:spPr>
            <a:xfrm>
              <a:off x="561107" y="1313644"/>
              <a:ext cx="3560132" cy="4353060"/>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67" name="Google Shape;167;p7"/>
            <p:cNvSpPr/>
            <p:nvPr/>
          </p:nvSpPr>
          <p:spPr>
            <a:xfrm>
              <a:off x="50562" y="5985401"/>
              <a:ext cx="4581222"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Trần Quốc Toản</a:t>
              </a:r>
              <a:endParaRPr sz="6000" b="1" i="0" u="none" strike="noStrike" cap="none">
                <a:solidFill>
                  <a:srgbClr val="E36C09"/>
                </a:solidFill>
                <a:latin typeface="Calibri"/>
                <a:ea typeface="Calibri"/>
                <a:cs typeface="Calibri"/>
                <a:sym typeface="Calibri"/>
              </a:endParaRPr>
            </a:p>
          </p:txBody>
        </p:sp>
        <p:sp>
          <p:nvSpPr>
            <p:cNvPr id="168" name="Google Shape;168;p7"/>
            <p:cNvSpPr/>
            <p:nvPr/>
          </p:nvSpPr>
          <p:spPr>
            <a:xfrm>
              <a:off x="7698466" y="5930141"/>
              <a:ext cx="4581222"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Võ Thị Sáu</a:t>
              </a:r>
              <a:endParaRPr sz="6000" b="1" i="0" u="none" strike="noStrike" cap="none">
                <a:solidFill>
                  <a:srgbClr val="E36C09"/>
                </a:solidFill>
                <a:latin typeface="Calibri"/>
                <a:ea typeface="Calibri"/>
                <a:cs typeface="Calibri"/>
                <a:sym typeface="Calibri"/>
              </a:endParaRPr>
            </a:p>
          </p:txBody>
        </p:sp>
        <p:sp>
          <p:nvSpPr>
            <p:cNvPr id="169" name="Google Shape;169;p7"/>
            <p:cNvSpPr/>
            <p:nvPr/>
          </p:nvSpPr>
          <p:spPr>
            <a:xfrm>
              <a:off x="4389549" y="1313644"/>
              <a:ext cx="3560132" cy="4353060"/>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70" name="Google Shape;170;p7"/>
            <p:cNvSpPr/>
            <p:nvPr/>
          </p:nvSpPr>
          <p:spPr>
            <a:xfrm>
              <a:off x="8209011" y="1313644"/>
              <a:ext cx="3560132" cy="4353060"/>
            </a:xfrm>
            <a:prstGeom prst="roundRect">
              <a:avLst>
                <a:gd name="adj" fmla="val 16667"/>
              </a:avLst>
            </a:prstGeom>
            <a:blipFill rotWithShape="1">
              <a:blip r:embed="rId8">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alibri"/>
                <a:ea typeface="Calibri"/>
                <a:cs typeface="Calibri"/>
                <a:sym typeface="Calibri"/>
              </a:endParaRPr>
            </a:p>
          </p:txBody>
        </p:sp>
        <p:sp>
          <p:nvSpPr>
            <p:cNvPr id="171" name="Google Shape;171;p7"/>
            <p:cNvSpPr/>
            <p:nvPr/>
          </p:nvSpPr>
          <p:spPr>
            <a:xfrm>
              <a:off x="3992450" y="5985400"/>
              <a:ext cx="4581222" cy="6896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E36C09"/>
                  </a:solidFill>
                  <a:latin typeface="Calibri"/>
                  <a:ea typeface="Calibri"/>
                  <a:cs typeface="Calibri"/>
                  <a:sym typeface="Calibri"/>
                </a:rPr>
                <a:t>Phạm Ngũ Lão</a:t>
              </a:r>
              <a:endParaRPr sz="6000" b="1" i="0" u="none" strike="noStrike" cap="none">
                <a:solidFill>
                  <a:srgbClr val="E36C09"/>
                </a:solidFill>
                <a:latin typeface="Calibri"/>
                <a:ea typeface="Calibri"/>
                <a:cs typeface="Calibri"/>
                <a:sym typeface="Calibri"/>
              </a:endParaRPr>
            </a:p>
          </p:txBody>
        </p:sp>
      </p:grpSp>
      <p:pic>
        <p:nvPicPr>
          <p:cNvPr id="172" name="Google Shape;172;p7"/>
          <p:cNvPicPr preferRelativeResize="0"/>
          <p:nvPr/>
        </p:nvPicPr>
        <p:blipFill rotWithShape="1">
          <a:blip r:embed="rId9">
            <a:alphaModFix/>
          </a:blip>
          <a:srcRect/>
          <a:stretch/>
        </p:blipFill>
        <p:spPr>
          <a:xfrm>
            <a:off x="15742989" y="-70076"/>
            <a:ext cx="2376936" cy="2376936"/>
          </a:xfrm>
          <a:prstGeom prst="ellipse">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2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6A4C"/>
        </a:solidFill>
        <a:effectLst/>
      </p:bgPr>
    </p:bg>
    <p:spTree>
      <p:nvGrpSpPr>
        <p:cNvPr id="1" name="Shape 176"/>
        <p:cNvGrpSpPr/>
        <p:nvPr/>
      </p:nvGrpSpPr>
      <p:grpSpPr>
        <a:xfrm>
          <a:off x="0" y="0"/>
          <a:ext cx="0" cy="0"/>
          <a:chOff x="0" y="0"/>
          <a:chExt cx="0" cy="0"/>
        </a:xfrm>
      </p:grpSpPr>
      <p:grpSp>
        <p:nvGrpSpPr>
          <p:cNvPr id="177" name="Google Shape;177;p8"/>
          <p:cNvGrpSpPr/>
          <p:nvPr/>
        </p:nvGrpSpPr>
        <p:grpSpPr>
          <a:xfrm>
            <a:off x="-252940" y="-66003"/>
            <a:ext cx="18540940" cy="10385332"/>
            <a:chOff x="-252940" y="-66002"/>
            <a:chExt cx="12444940" cy="6970781"/>
          </a:xfrm>
        </p:grpSpPr>
        <p:pic>
          <p:nvPicPr>
            <p:cNvPr id="178" name="Google Shape;178;p8"/>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79" name="Google Shape;179;p8"/>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80" name="Google Shape;180;p8"/>
            <p:cNvPicPr preferRelativeResize="0"/>
            <p:nvPr/>
          </p:nvPicPr>
          <p:blipFill rotWithShape="1">
            <a:blip r:embed="rId5">
              <a:alphaModFix/>
            </a:blip>
            <a:srcRect/>
            <a:stretch/>
          </p:blipFill>
          <p:spPr>
            <a:xfrm>
              <a:off x="0" y="5273173"/>
              <a:ext cx="7450444" cy="1589691"/>
            </a:xfrm>
            <a:prstGeom prst="rect">
              <a:avLst/>
            </a:prstGeom>
            <a:noFill/>
            <a:ln>
              <a:noFill/>
            </a:ln>
          </p:spPr>
        </p:pic>
      </p:grpSp>
      <p:grpSp>
        <p:nvGrpSpPr>
          <p:cNvPr id="181" name="Google Shape;181;p8"/>
          <p:cNvGrpSpPr/>
          <p:nvPr/>
        </p:nvGrpSpPr>
        <p:grpSpPr>
          <a:xfrm>
            <a:off x="50561" y="398116"/>
            <a:ext cx="18763132" cy="9588228"/>
            <a:chOff x="50562" y="398116"/>
            <a:chExt cx="12229126" cy="6249257"/>
          </a:xfrm>
        </p:grpSpPr>
        <p:sp>
          <p:nvSpPr>
            <p:cNvPr id="182" name="Google Shape;182;p8"/>
            <p:cNvSpPr/>
            <p:nvPr/>
          </p:nvSpPr>
          <p:spPr>
            <a:xfrm>
              <a:off x="1021088" y="398116"/>
              <a:ext cx="9913076"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2. Các anh hùng, liệt sĩ tiêu biểu</a:t>
              </a:r>
              <a:endParaRPr sz="6000" b="1" i="0" u="none" strike="noStrike" cap="none">
                <a:solidFill>
                  <a:srgbClr val="FFFF00"/>
                </a:solidFill>
                <a:latin typeface="Calibri"/>
                <a:ea typeface="Calibri"/>
                <a:cs typeface="Calibri"/>
                <a:sym typeface="Calibri"/>
              </a:endParaRPr>
            </a:p>
          </p:txBody>
        </p:sp>
        <p:sp>
          <p:nvSpPr>
            <p:cNvPr id="183" name="Google Shape;183;p8"/>
            <p:cNvSpPr/>
            <p:nvPr/>
          </p:nvSpPr>
          <p:spPr>
            <a:xfrm>
              <a:off x="561107" y="1313644"/>
              <a:ext cx="3560132" cy="4353060"/>
            </a:xfrm>
            <a:prstGeom prst="roundRect">
              <a:avLst>
                <a:gd name="adj" fmla="val 16667"/>
              </a:avLst>
            </a:prstGeom>
            <a:blipFill rotWithShape="1">
              <a:blip r:embed="rId6">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00"/>
                </a:solidFill>
                <a:latin typeface="Calibri"/>
                <a:ea typeface="Calibri"/>
                <a:cs typeface="Calibri"/>
                <a:sym typeface="Calibri"/>
              </a:endParaRPr>
            </a:p>
          </p:txBody>
        </p:sp>
        <p:sp>
          <p:nvSpPr>
            <p:cNvPr id="184" name="Google Shape;184;p8"/>
            <p:cNvSpPr/>
            <p:nvPr/>
          </p:nvSpPr>
          <p:spPr>
            <a:xfrm>
              <a:off x="50562" y="5985401"/>
              <a:ext cx="4581222"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Cao Bá Quát</a:t>
              </a:r>
              <a:endParaRPr sz="6000" b="1" i="0" u="none" strike="noStrike" cap="none">
                <a:solidFill>
                  <a:srgbClr val="FFFF00"/>
                </a:solidFill>
                <a:latin typeface="Calibri"/>
                <a:ea typeface="Calibri"/>
                <a:cs typeface="Calibri"/>
                <a:sym typeface="Calibri"/>
              </a:endParaRPr>
            </a:p>
          </p:txBody>
        </p:sp>
        <p:sp>
          <p:nvSpPr>
            <p:cNvPr id="185" name="Google Shape;185;p8"/>
            <p:cNvSpPr/>
            <p:nvPr/>
          </p:nvSpPr>
          <p:spPr>
            <a:xfrm>
              <a:off x="7698466" y="5930141"/>
              <a:ext cx="4581222"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Lê Quý Đôn</a:t>
              </a:r>
              <a:endParaRPr sz="6000" b="1" i="0" u="none" strike="noStrike" cap="none">
                <a:solidFill>
                  <a:srgbClr val="FFFF00"/>
                </a:solidFill>
                <a:latin typeface="Calibri"/>
                <a:ea typeface="Calibri"/>
                <a:cs typeface="Calibri"/>
                <a:sym typeface="Calibri"/>
              </a:endParaRPr>
            </a:p>
          </p:txBody>
        </p:sp>
        <p:sp>
          <p:nvSpPr>
            <p:cNvPr id="186" name="Google Shape;186;p8"/>
            <p:cNvSpPr/>
            <p:nvPr/>
          </p:nvSpPr>
          <p:spPr>
            <a:xfrm>
              <a:off x="4389549" y="1313644"/>
              <a:ext cx="3560132" cy="4353060"/>
            </a:xfrm>
            <a:prstGeom prst="roundRect">
              <a:avLst>
                <a:gd name="adj" fmla="val 16667"/>
              </a:avLst>
            </a:prstGeom>
            <a:blipFill rotWithShape="1">
              <a:blip r:embed="rId7">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00"/>
                </a:solidFill>
                <a:latin typeface="Calibri"/>
                <a:ea typeface="Calibri"/>
                <a:cs typeface="Calibri"/>
                <a:sym typeface="Calibri"/>
              </a:endParaRPr>
            </a:p>
          </p:txBody>
        </p:sp>
        <p:sp>
          <p:nvSpPr>
            <p:cNvPr id="187" name="Google Shape;187;p8"/>
            <p:cNvSpPr/>
            <p:nvPr/>
          </p:nvSpPr>
          <p:spPr>
            <a:xfrm>
              <a:off x="8209011" y="1313644"/>
              <a:ext cx="3560132" cy="4353060"/>
            </a:xfrm>
            <a:prstGeom prst="roundRect">
              <a:avLst>
                <a:gd name="adj" fmla="val 16667"/>
              </a:avLst>
            </a:prstGeom>
            <a:blipFill rotWithShape="1">
              <a:blip r:embed="rId8">
                <a:alphaModFix/>
              </a:blip>
              <a:stretch>
                <a:fillRect/>
              </a:stretch>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00"/>
                </a:solidFill>
                <a:latin typeface="Calibri"/>
                <a:ea typeface="Calibri"/>
                <a:cs typeface="Calibri"/>
                <a:sym typeface="Calibri"/>
              </a:endParaRPr>
            </a:p>
          </p:txBody>
        </p:sp>
        <p:sp>
          <p:nvSpPr>
            <p:cNvPr id="188" name="Google Shape;188;p8"/>
            <p:cNvSpPr/>
            <p:nvPr/>
          </p:nvSpPr>
          <p:spPr>
            <a:xfrm>
              <a:off x="3992450" y="5985400"/>
              <a:ext cx="4581222" cy="6619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FF00"/>
                  </a:solidFill>
                  <a:latin typeface="Calibri"/>
                  <a:ea typeface="Calibri"/>
                  <a:cs typeface="Calibri"/>
                  <a:sym typeface="Calibri"/>
                </a:rPr>
                <a:t>Chu Văn An</a:t>
              </a: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Shape 192"/>
        <p:cNvGrpSpPr/>
        <p:nvPr/>
      </p:nvGrpSpPr>
      <p:grpSpPr>
        <a:xfrm>
          <a:off x="0" y="0"/>
          <a:ext cx="0" cy="0"/>
          <a:chOff x="0" y="0"/>
          <a:chExt cx="0" cy="0"/>
        </a:xfrm>
      </p:grpSpPr>
      <p:grpSp>
        <p:nvGrpSpPr>
          <p:cNvPr id="193" name="Google Shape;193;p9"/>
          <p:cNvGrpSpPr/>
          <p:nvPr/>
        </p:nvGrpSpPr>
        <p:grpSpPr>
          <a:xfrm>
            <a:off x="-252940" y="-66003"/>
            <a:ext cx="18540940" cy="10385332"/>
            <a:chOff x="-252940" y="-66002"/>
            <a:chExt cx="12444940" cy="6970781"/>
          </a:xfrm>
        </p:grpSpPr>
        <p:pic>
          <p:nvPicPr>
            <p:cNvPr id="194" name="Google Shape;194;p9"/>
            <p:cNvPicPr preferRelativeResize="0"/>
            <p:nvPr/>
          </p:nvPicPr>
          <p:blipFill rotWithShape="1">
            <a:blip r:embed="rId3">
              <a:alphaModFix/>
            </a:blip>
            <a:srcRect/>
            <a:stretch/>
          </p:blipFill>
          <p:spPr>
            <a:xfrm>
              <a:off x="-83163" y="-66002"/>
              <a:ext cx="12275163" cy="6970781"/>
            </a:xfrm>
            <a:prstGeom prst="rect">
              <a:avLst/>
            </a:prstGeom>
            <a:noFill/>
            <a:ln>
              <a:noFill/>
            </a:ln>
          </p:spPr>
        </p:pic>
        <p:pic>
          <p:nvPicPr>
            <p:cNvPr id="195" name="Google Shape;195;p9"/>
            <p:cNvPicPr preferRelativeResize="0"/>
            <p:nvPr/>
          </p:nvPicPr>
          <p:blipFill rotWithShape="1">
            <a:blip r:embed="rId4">
              <a:alphaModFix/>
            </a:blip>
            <a:srcRect/>
            <a:stretch/>
          </p:blipFill>
          <p:spPr>
            <a:xfrm>
              <a:off x="-252940" y="-66002"/>
              <a:ext cx="2128062" cy="1999716"/>
            </a:xfrm>
            <a:prstGeom prst="rect">
              <a:avLst/>
            </a:prstGeom>
            <a:noFill/>
            <a:ln>
              <a:noFill/>
            </a:ln>
          </p:spPr>
        </p:pic>
        <p:pic>
          <p:nvPicPr>
            <p:cNvPr id="196" name="Google Shape;196;p9"/>
            <p:cNvPicPr preferRelativeResize="0"/>
            <p:nvPr/>
          </p:nvPicPr>
          <p:blipFill rotWithShape="1">
            <a:blip r:embed="rId5">
              <a:alphaModFix/>
            </a:blip>
            <a:srcRect/>
            <a:stretch/>
          </p:blipFill>
          <p:spPr>
            <a:xfrm>
              <a:off x="0" y="5273173"/>
              <a:ext cx="7450444" cy="1589691"/>
            </a:xfrm>
            <a:prstGeom prst="rect">
              <a:avLst/>
            </a:prstGeom>
            <a:noFill/>
            <a:ln>
              <a:noFill/>
            </a:ln>
          </p:spPr>
        </p:pic>
      </p:grpSp>
      <p:sp>
        <p:nvSpPr>
          <p:cNvPr id="197" name="Google Shape;197;p9"/>
          <p:cNvSpPr txBox="1"/>
          <p:nvPr/>
        </p:nvSpPr>
        <p:spPr>
          <a:xfrm>
            <a:off x="-585486" y="163696"/>
            <a:ext cx="19932045" cy="20762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Calibri"/>
              <a:buNone/>
            </a:pPr>
            <a:r>
              <a:rPr lang="en-US" sz="6600" b="1" i="0" u="none" strike="noStrike" cap="none">
                <a:solidFill>
                  <a:schemeClr val="dk1"/>
                </a:solidFill>
                <a:latin typeface="Calibri"/>
                <a:ea typeface="Calibri"/>
                <a:cs typeface="Calibri"/>
                <a:sym typeface="Calibri"/>
              </a:rPr>
              <a:t>CUỘC KHỞI NGHĨA PHẠM NGŨ LÃO</a:t>
            </a:r>
            <a:endParaRPr sz="6600" b="0" i="0" u="none" strike="noStrike" cap="none">
              <a:solidFill>
                <a:schemeClr val="dk1"/>
              </a:solidFill>
              <a:latin typeface="Calibri"/>
              <a:ea typeface="Calibri"/>
              <a:cs typeface="Calibri"/>
              <a:sym typeface="Calibri"/>
            </a:endParaRPr>
          </a:p>
        </p:txBody>
      </p:sp>
      <p:pic>
        <p:nvPicPr>
          <p:cNvPr id="198" name="Google Shape;198;p9"/>
          <p:cNvPicPr preferRelativeResize="0"/>
          <p:nvPr/>
        </p:nvPicPr>
        <p:blipFill rotWithShape="1">
          <a:blip r:embed="rId6">
            <a:alphaModFix/>
          </a:blip>
          <a:srcRect/>
          <a:stretch/>
        </p:blipFill>
        <p:spPr>
          <a:xfrm>
            <a:off x="2073274" y="1600200"/>
            <a:ext cx="14614525" cy="8221392"/>
          </a:xfrm>
          <a:prstGeom prst="rect">
            <a:avLst/>
          </a:prstGeom>
          <a:noFill/>
          <a:ln>
            <a:noFill/>
          </a:ln>
        </p:spPr>
      </p:pic>
      <p:pic>
        <p:nvPicPr>
          <p:cNvPr id="199" name="Google Shape;199;p9"/>
          <p:cNvPicPr preferRelativeResize="0"/>
          <p:nvPr/>
        </p:nvPicPr>
        <p:blipFill rotWithShape="1">
          <a:blip r:embed="rId7">
            <a:alphaModFix/>
          </a:blip>
          <a:srcRect/>
          <a:stretch/>
        </p:blipFill>
        <p:spPr>
          <a:xfrm>
            <a:off x="15742989" y="-70076"/>
            <a:ext cx="2376936" cy="2376936"/>
          </a:xfrm>
          <a:prstGeom prst="ellipse">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Custom</PresentationFormat>
  <Paragraphs>57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Pacifico</vt:lpstr>
      <vt:lpstr>Times New Roman</vt:lpstr>
      <vt:lpstr>Ultra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2006-08-16T00:00:00Z</dcterms:created>
  <dcterms:modified xsi:type="dcterms:W3CDTF">2023-11-01T13:33:03Z</dcterms:modified>
</cp:coreProperties>
</file>