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23" r:id="rId2"/>
    <p:sldId id="359" r:id="rId3"/>
    <p:sldId id="266" r:id="rId4"/>
    <p:sldId id="259" r:id="rId5"/>
    <p:sldId id="260" r:id="rId6"/>
    <p:sldId id="261" r:id="rId7"/>
    <p:sldId id="262" r:id="rId8"/>
    <p:sldId id="347" r:id="rId9"/>
    <p:sldId id="317" r:id="rId10"/>
    <p:sldId id="308" r:id="rId11"/>
    <p:sldId id="336" r:id="rId12"/>
    <p:sldId id="267" r:id="rId13"/>
    <p:sldId id="329" r:id="rId14"/>
    <p:sldId id="332" r:id="rId15"/>
    <p:sldId id="350" r:id="rId16"/>
    <p:sldId id="351" r:id="rId17"/>
    <p:sldId id="352" r:id="rId18"/>
    <p:sldId id="353" r:id="rId19"/>
    <p:sldId id="354" r:id="rId20"/>
    <p:sldId id="335" r:id="rId21"/>
    <p:sldId id="330" r:id="rId22"/>
    <p:sldId id="315" r:id="rId23"/>
    <p:sldId id="313" r:id="rId24"/>
    <p:sldId id="337" r:id="rId25"/>
    <p:sldId id="338" r:id="rId26"/>
    <p:sldId id="355" r:id="rId27"/>
    <p:sldId id="356" r:id="rId28"/>
    <p:sldId id="357" r:id="rId29"/>
    <p:sldId id="263" r:id="rId30"/>
    <p:sldId id="343" r:id="rId31"/>
    <p:sldId id="344" r:id="rId32"/>
    <p:sldId id="358" r:id="rId33"/>
    <p:sldId id="32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02315-5DBE-411F-A2CD-BCF653A7D518}"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05AE3-AD60-4C9C-AA86-669DBCE216FB}" type="slidenum">
              <a:rPr lang="en-US" smtClean="0"/>
              <a:t>‹#›</a:t>
            </a:fld>
            <a:endParaRPr lang="en-US"/>
          </a:p>
        </p:txBody>
      </p:sp>
    </p:spTree>
    <p:extLst>
      <p:ext uri="{BB962C8B-B14F-4D97-AF65-F5344CB8AC3E}">
        <p14:creationId xmlns:p14="http://schemas.microsoft.com/office/powerpoint/2010/main" val="158286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4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90580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en-US" dirty="0"/>
              <a:t>CLICK CHUỘT VÀO STT </a:t>
            </a:r>
            <a:r>
              <a:rPr lang="en-US" dirty="0">
                <a:sym typeface="Wingdings" panose="05000000000000000000" pitchFamily="2" charset="2"/>
              </a:rPr>
              <a:t> XUẤT HIỆN CÂU HỎI</a:t>
            </a:r>
          </a:p>
          <a:p>
            <a:r>
              <a:rPr lang="en-US" dirty="0">
                <a:sym typeface="Wingdings" panose="05000000000000000000" pitchFamily="2" charset="2"/>
              </a:rPr>
              <a:t>SAU KHI HS TRẢ LỜI XONG  CLICK CHUỘT VÀO KẾT THÚC  SLIDE TÌM HIỂU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86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a:t>
            </a:r>
            <a:r>
              <a:rPr lang="en-US"/>
              <a:t>VÀO số thứ tự </a:t>
            </a:r>
            <a:r>
              <a:rPr lang="en-US">
                <a:sym typeface="Wingdings" panose="05000000000000000000" pitchFamily="2" charset="2"/>
              </a:rPr>
              <a:t> </a:t>
            </a:r>
            <a:r>
              <a:rPr lang="en-US" dirty="0">
                <a:sym typeface="Wingdings" panose="05000000000000000000" pitchFamily="2" charset="2"/>
              </a:rPr>
              <a:t>TRỞ VỀ SLIDE </a:t>
            </a:r>
            <a:r>
              <a:rPr lang="en-US">
                <a:sym typeface="Wingdings" panose="05000000000000000000" pitchFamily="2" charset="2"/>
              </a:rPr>
              <a:t>BAN ĐẦU</a:t>
            </a: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9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r>
              <a:rPr lang="en-US" dirty="0">
                <a:sym typeface="Wingdings" panose="05000000000000000000" pitchFamily="2" charset="2"/>
              </a:rPr>
              <a:t>CLICK CHUỘT VÀO ĐÁP ÁN  XUẤT HIỆN ĐÚNG SAI TƯƠNG ỨNG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92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5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35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E37F-3F43-A457-87EE-F7EA9CC88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2DF3EA-CD15-6064-1E77-D9DAC20E0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7BFFF-1851-346F-5D70-6800B281EA61}"/>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7AD7CC79-7966-77EE-D273-3A8428D0B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AB5A-FEB0-7C17-45E3-824A63A3A779}"/>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917114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6544-370A-6242-D898-AD47980F87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C74CCA-988A-8026-A867-7192E1317B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CEA23-4A35-2BBA-E8F4-E7078BDEA53E}"/>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81BF3164-7874-0ECC-889F-A385A4232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FB3F6-8DA5-FEBF-E9E0-63DF146121C3}"/>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53362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8BD12-2BC5-C350-0F2B-D02D6607A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F80467-4099-E339-10A9-155C45F63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859D3-B4CE-16DA-11C4-5C8044D19E18}"/>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74C7C27D-5667-175C-11A8-9CEEDD469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A9DCD-2316-55A5-22FA-F9ABA1636EC4}"/>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46664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79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8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EB1B-7EEE-E5FF-F995-CDF6BA2555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2523E-7E2C-23C0-DD5F-12493B84FF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21706-2B9E-FD0F-5B9E-10CC1C33E375}"/>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22085DC4-90DA-9B36-BB0D-B4F196DB7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89917-B546-5984-1CB4-04465969BCE9}"/>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412272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1F42-C5F9-BAB3-DC9B-65A84316AD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09346C-B2A7-E6F4-1A4E-A79A8DBC7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C7634-9906-1ACA-DCDC-4CCC94A750C2}"/>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27B26448-D62F-1EA6-9CB9-46A962922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CDDF7-F6AE-D46A-8DBE-363EC150E20E}"/>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95395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A2F5-7248-32CA-E75A-5F0CF30B6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476FE-4123-09AF-9B97-BC4C4F2CEF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620F8E-1CBA-6F1A-C426-B0FDF6083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29A016-B084-23C7-AAE3-7DDC09096746}"/>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6" name="Footer Placeholder 5">
            <a:extLst>
              <a:ext uri="{FF2B5EF4-FFF2-40B4-BE49-F238E27FC236}">
                <a16:creationId xmlns:a16="http://schemas.microsoft.com/office/drawing/2014/main" id="{4F43D88B-0959-245E-5801-FFBBB2F04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7C7BB-EBD3-0E67-C1DF-C08952B5DD51}"/>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047726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224AF-35EC-C8DE-1F05-D5162991F8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2D9B4-EBD7-68F6-9504-277A825893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D82EA-172F-C97C-C2BC-97994F03E7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912B5-3020-DF3E-7478-F084B889F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1A403-D0BA-3C84-14DE-C087160B0C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4ED35-9B13-86B2-EE63-37F4E9DEEBC3}"/>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8" name="Footer Placeholder 7">
            <a:extLst>
              <a:ext uri="{FF2B5EF4-FFF2-40B4-BE49-F238E27FC236}">
                <a16:creationId xmlns:a16="http://schemas.microsoft.com/office/drawing/2014/main" id="{50F91FBF-9F25-A040-3AD4-20059DE76D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623C91-652F-8E08-445F-BD7ADCB8C6FD}"/>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4020222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AD93-C5DC-D7A2-6F8C-6D49B0631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506376-9807-EB39-3548-32E6E7C5FE08}"/>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4" name="Footer Placeholder 3">
            <a:extLst>
              <a:ext uri="{FF2B5EF4-FFF2-40B4-BE49-F238E27FC236}">
                <a16:creationId xmlns:a16="http://schemas.microsoft.com/office/drawing/2014/main" id="{BD44604B-A1C8-8981-A7F4-88CABFEB51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94BF0-E0EF-A4D7-52E7-C2ABB05E43ED}"/>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3591630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DF9D9-1695-D912-3F52-D3D469326A2B}"/>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3" name="Footer Placeholder 2">
            <a:extLst>
              <a:ext uri="{FF2B5EF4-FFF2-40B4-BE49-F238E27FC236}">
                <a16:creationId xmlns:a16="http://schemas.microsoft.com/office/drawing/2014/main" id="{603F7BD4-E0B4-B9E9-FE11-DE6C6AE4B0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F18367-06CF-0323-9693-8C651D1B6E54}"/>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149317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B86-63B6-A274-6AA2-8CA6DF1D5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00E10-A0C1-4D79-8384-57C55A19F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E344D-E031-DB40-F3AF-AC17B1D08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1B7EC-793C-13FA-B063-028FAB29AFE8}"/>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6" name="Footer Placeholder 5">
            <a:extLst>
              <a:ext uri="{FF2B5EF4-FFF2-40B4-BE49-F238E27FC236}">
                <a16:creationId xmlns:a16="http://schemas.microsoft.com/office/drawing/2014/main" id="{3D920D87-4E62-3D77-A4FA-8C3779846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88B2F-9DA9-CB24-6413-3BDA5F8727E3}"/>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3622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2EEB-9CB7-B4FB-62E3-22B54825C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12275-2C99-F37D-1C79-E431A2AA2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91B314-C523-D980-12F8-1DD24FE40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4D071-F611-C45F-9C8B-1AB1E88A45DE}"/>
              </a:ext>
            </a:extLst>
          </p:cNvPr>
          <p:cNvSpPr>
            <a:spLocks noGrp="1"/>
          </p:cNvSpPr>
          <p:nvPr>
            <p:ph type="dt" sz="half" idx="10"/>
          </p:nvPr>
        </p:nvSpPr>
        <p:spPr/>
        <p:txBody>
          <a:bodyPr/>
          <a:lstStyle/>
          <a:p>
            <a:fld id="{AC1E3527-074D-407B-8B47-77DFE2A32803}" type="datetimeFigureOut">
              <a:rPr lang="en-US" smtClean="0"/>
              <a:t>5/16/2023</a:t>
            </a:fld>
            <a:endParaRPr lang="en-US"/>
          </a:p>
        </p:txBody>
      </p:sp>
      <p:sp>
        <p:nvSpPr>
          <p:cNvPr id="6" name="Footer Placeholder 5">
            <a:extLst>
              <a:ext uri="{FF2B5EF4-FFF2-40B4-BE49-F238E27FC236}">
                <a16:creationId xmlns:a16="http://schemas.microsoft.com/office/drawing/2014/main" id="{0B3E9C04-585C-243E-3E22-9AF362D1E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9D48AF-E6E4-079B-E1CD-83C1F621A7F8}"/>
              </a:ext>
            </a:extLst>
          </p:cNvPr>
          <p:cNvSpPr>
            <a:spLocks noGrp="1"/>
          </p:cNvSpPr>
          <p:nvPr>
            <p:ph type="sldNum" sz="quarter" idx="12"/>
          </p:nvPr>
        </p:nvSpPr>
        <p:spPr/>
        <p:txBody>
          <a:bodyPr/>
          <a:lstStyle/>
          <a:p>
            <a:fld id="{4CE2CAC9-F311-40B8-80BC-346173DA158B}" type="slidenum">
              <a:rPr lang="en-US" smtClean="0"/>
              <a:t>‹#›</a:t>
            </a:fld>
            <a:endParaRPr lang="en-US"/>
          </a:p>
        </p:txBody>
      </p:sp>
    </p:spTree>
    <p:extLst>
      <p:ext uri="{BB962C8B-B14F-4D97-AF65-F5344CB8AC3E}">
        <p14:creationId xmlns:p14="http://schemas.microsoft.com/office/powerpoint/2010/main" val="210226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4999D-DA1A-109F-0509-2BBEF8E4B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6941A8-6845-ED60-2E0D-B7E64B0FD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3818-F59D-A15F-20BE-4E8CAB238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E3527-074D-407B-8B47-77DFE2A32803}" type="datetimeFigureOut">
              <a:rPr lang="en-US" smtClean="0"/>
              <a:t>5/16/2023</a:t>
            </a:fld>
            <a:endParaRPr lang="en-US"/>
          </a:p>
        </p:txBody>
      </p:sp>
      <p:sp>
        <p:nvSpPr>
          <p:cNvPr id="5" name="Footer Placeholder 4">
            <a:extLst>
              <a:ext uri="{FF2B5EF4-FFF2-40B4-BE49-F238E27FC236}">
                <a16:creationId xmlns:a16="http://schemas.microsoft.com/office/drawing/2014/main" id="{9DB2AE2B-B802-BBB7-12C1-DC8CB0F19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C7E887-9307-FEDE-09A6-1ED1361BF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2CAC9-F311-40B8-80BC-346173DA158B}" type="slidenum">
              <a:rPr lang="en-US" smtClean="0"/>
              <a:t>‹#›</a:t>
            </a:fld>
            <a:endParaRPr lang="en-US"/>
          </a:p>
        </p:txBody>
      </p:sp>
    </p:spTree>
    <p:extLst>
      <p:ext uri="{BB962C8B-B14F-4D97-AF65-F5344CB8AC3E}">
        <p14:creationId xmlns:p14="http://schemas.microsoft.com/office/powerpoint/2010/main" val="166039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1.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46.png"/><Relationship Id="rId10"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12" Type="http://schemas.openxmlformats.org/officeDocument/2006/relationships/audio" Target="NUL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3.gi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4.wav"/><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2.png"/><Relationship Id="rId10" Type="http://schemas.openxmlformats.org/officeDocument/2006/relationships/image" Target="../media/image54.png"/><Relationship Id="rId4" Type="http://schemas.openxmlformats.org/officeDocument/2006/relationships/image" Target="../media/image1.jpe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19.emf"/><Relationship Id="rId12" Type="http://schemas.openxmlformats.org/officeDocument/2006/relationships/image" Target="../media/image21.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audio" Target="../media/audio2.wav"/><Relationship Id="rId12" Type="http://schemas.microsoft.com/office/2007/relationships/hdphoto" Target="../media/hdphoto1.wdp"/><Relationship Id="rId17" Type="http://schemas.openxmlformats.org/officeDocument/2006/relationships/audio" Target="NULL"/><Relationship Id="rId2" Type="http://schemas.openxmlformats.org/officeDocument/2006/relationships/audio" Target="../media/media3.mp3"/><Relationship Id="rId16" Type="http://schemas.openxmlformats.org/officeDocument/2006/relationships/audio" Target="NULL"/><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20.png"/><Relationship Id="rId5" Type="http://schemas.openxmlformats.org/officeDocument/2006/relationships/slideLayout" Target="../slideLayouts/slideLayout7.xml"/><Relationship Id="rId10" Type="http://schemas.openxmlformats.org/officeDocument/2006/relationships/slide" Target="slide5.xml"/><Relationship Id="rId4" Type="http://schemas.openxmlformats.org/officeDocument/2006/relationships/audio" Target="../media/media2.mp3"/><Relationship Id="rId9" Type="http://schemas.openxmlformats.org/officeDocument/2006/relationships/image" Target="../media/image19.emf"/><Relationship Id="rId14" Type="http://schemas.openxmlformats.org/officeDocument/2006/relationships/image" Target="../media/image21.wmf"/></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19.emf"/><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21.wmf"/></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ea typeface="+mn-ea"/>
                <a:cs typeface="+mn-cs"/>
              </a:rPr>
              <a:t>Thứ</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ngày</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tháng</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năm</a:t>
            </a:r>
            <a:r>
              <a:rPr kumimoji="0" lang="en-US" sz="3600" b="0" i="0" u="none" strike="noStrike" kern="1200" cap="none" spc="0" normalizeH="0" baseline="0" noProof="0" dirty="0">
                <a:ln>
                  <a:noFill/>
                </a:ln>
                <a:solidFill>
                  <a:srgbClr val="096F7E"/>
                </a:solidFill>
                <a:effectLst/>
                <a:uLnTx/>
                <a:uFillTx/>
                <a:ea typeface="+mn-ea"/>
                <a:cs typeface="+mn-cs"/>
              </a:rPr>
              <a:t>…</a:t>
            </a:r>
          </a:p>
        </p:txBody>
      </p:sp>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descr="Icon&#10;&#10;Description automatically generated">
            <a:extLst>
              <a:ext uri="{FF2B5EF4-FFF2-40B4-BE49-F238E27FC236}">
                <a16:creationId xmlns:a16="http://schemas.microsoft.com/office/drawing/2014/main" id="{B0DFAAF4-42DC-DF95-5F70-070B92B55C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191" y="3379303"/>
            <a:ext cx="3756991" cy="3756991"/>
          </a:xfrm>
          <a:prstGeom prst="rect">
            <a:avLst/>
          </a:prstGeom>
        </p:spPr>
      </p:pic>
      <p:pic>
        <p:nvPicPr>
          <p:cNvPr id="31" name="Picture 30">
            <a:extLst>
              <a:ext uri="{FF2B5EF4-FFF2-40B4-BE49-F238E27FC236}">
                <a16:creationId xmlns:a16="http://schemas.microsoft.com/office/drawing/2014/main" id="{9034B556-CE7B-3AD7-1DB5-0CFAC311490F}"/>
              </a:ext>
            </a:extLst>
          </p:cNvPr>
          <p:cNvPicPr>
            <a:picLocks noChangeAspect="1"/>
          </p:cNvPicPr>
          <p:nvPr/>
        </p:nvPicPr>
        <p:blipFill>
          <a:blip r:embed="rId9"/>
          <a:stretch>
            <a:fillRect/>
          </a:stretch>
        </p:blipFill>
        <p:spPr>
          <a:xfrm rot="20504719">
            <a:off x="2739886" y="2285139"/>
            <a:ext cx="2609314" cy="1505843"/>
          </a:xfrm>
          <a:prstGeom prst="rect">
            <a:avLst/>
          </a:prstGeom>
        </p:spPr>
      </p:pic>
      <p:pic>
        <p:nvPicPr>
          <p:cNvPr id="34" name="Picture 33">
            <a:extLst>
              <a:ext uri="{FF2B5EF4-FFF2-40B4-BE49-F238E27FC236}">
                <a16:creationId xmlns:a16="http://schemas.microsoft.com/office/drawing/2014/main" id="{DD7EF038-1535-4723-7FF7-55E2052D9CB1}"/>
              </a:ext>
            </a:extLst>
          </p:cNvPr>
          <p:cNvPicPr>
            <a:picLocks noChangeAspect="1"/>
          </p:cNvPicPr>
          <p:nvPr/>
        </p:nvPicPr>
        <p:blipFill>
          <a:blip r:embed="rId10"/>
          <a:stretch>
            <a:fillRect/>
          </a:stretch>
        </p:blipFill>
        <p:spPr>
          <a:xfrm>
            <a:off x="4155119" y="2652338"/>
            <a:ext cx="5352752" cy="1950889"/>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9"/>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10">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367055"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1930400" y="424543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A5A5A5">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di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7024683" y="2052794"/>
            <a:ext cx="3540186"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219076" y="159159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285387" y="167793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ịch</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viễn</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tưởng</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千图PPT彼岸天：ID 8661124库_组合 6">
            <a:extLst>
              <a:ext uri="{FF2B5EF4-FFF2-40B4-BE49-F238E27FC236}">
                <a16:creationId xmlns:a16="http://schemas.microsoft.com/office/drawing/2014/main" id="{F5173208-EDEA-49ED-BD27-5F53F3286C8F}"/>
              </a:ext>
            </a:extLst>
          </p:cNvPr>
          <p:cNvGrpSpPr/>
          <p:nvPr>
            <p:custDataLst>
              <p:tags r:id="rId4"/>
            </p:custDataLst>
          </p:nvPr>
        </p:nvGrpSpPr>
        <p:grpSpPr>
          <a:xfrm>
            <a:off x="6163079" y="4288714"/>
            <a:ext cx="3779809" cy="1464287"/>
            <a:chOff x="6564948" y="2670791"/>
            <a:chExt cx="2587371" cy="1464287"/>
          </a:xfrm>
        </p:grpSpPr>
        <p:sp>
          <p:nvSpPr>
            <p:cNvPr id="26" name="任意多边形 33">
              <a:extLst>
                <a:ext uri="{FF2B5EF4-FFF2-40B4-BE49-F238E27FC236}">
                  <a16:creationId xmlns:a16="http://schemas.microsoft.com/office/drawing/2014/main" id="{B26C3C38-242B-4CF9-BC12-A5BD8D9DE3D8}"/>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34">
              <a:extLst>
                <a:ext uri="{FF2B5EF4-FFF2-40B4-BE49-F238E27FC236}">
                  <a16:creationId xmlns:a16="http://schemas.microsoft.com/office/drawing/2014/main" id="{0EFA3024-ABDB-4E54-A4CC-F9D44403FE23}"/>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35">
              <a:extLst>
                <a:ext uri="{FF2B5EF4-FFF2-40B4-BE49-F238E27FC236}">
                  <a16:creationId xmlns:a16="http://schemas.microsoft.com/office/drawing/2014/main" id="{BFCFCE4E-4039-450E-AFD6-DBCDA369FF18}"/>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FC000">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sp>
          <p:nvSpPr>
            <p:cNvPr id="29" name="矩形 23">
              <a:extLst>
                <a:ext uri="{FF2B5EF4-FFF2-40B4-BE49-F238E27FC236}">
                  <a16:creationId xmlns:a16="http://schemas.microsoft.com/office/drawing/2014/main" id="{75C0DCB9-8119-44BE-A65C-F9E2A330FAAB}"/>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fltVal val="0.5"/>
                                          </p:val>
                                        </p:tav>
                                        <p:tav tm="100000">
                                          <p:val>
                                            <p:strVal val="#ppt_x"/>
                                          </p:val>
                                        </p:tav>
                                      </p:tavLst>
                                    </p:anim>
                                    <p:anim calcmode="lin" valueType="num">
                                      <p:cBhvr>
                                        <p:cTn id="35" dur="500" fill="hold"/>
                                        <p:tgtEl>
                                          <p:spTgt spid="2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fltVal val="0.5"/>
                                          </p:val>
                                        </p:tav>
                                        <p:tav tm="100000">
                                          <p:val>
                                            <p:strVal val="#ppt_x"/>
                                          </p:val>
                                        </p:tav>
                                      </p:tavLst>
                                    </p:anim>
                                    <p:anim calcmode="lin" valueType="num">
                                      <p:cBhvr>
                                        <p:cTn id="43" dur="500" fill="hold"/>
                                        <p:tgtEl>
                                          <p:spTgt spid="15"/>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fltVal val="0.5"/>
                                          </p:val>
                                        </p:tav>
                                        <p:tav tm="100000">
                                          <p:val>
                                            <p:strVal val="#ppt_x"/>
                                          </p:val>
                                        </p:tav>
                                      </p:tavLst>
                                    </p:anim>
                                    <p:anim calcmode="lin" valueType="num">
                                      <p:cBhvr>
                                        <p:cTn id="51"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CÂU DÀI</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千图PPT彼岸天：ID 8661124库_组合 4">
            <a:extLst>
              <a:ext uri="{FF2B5EF4-FFF2-40B4-BE49-F238E27FC236}">
                <a16:creationId xmlns:a16="http://schemas.microsoft.com/office/drawing/2014/main" id="{0CB1B920-76CA-465C-BDBC-3C3032AA9401}"/>
              </a:ext>
            </a:extLst>
          </p:cNvPr>
          <p:cNvGrpSpPr/>
          <p:nvPr>
            <p:custDataLst>
              <p:tags r:id="rId1"/>
            </p:custDataLst>
          </p:nvPr>
        </p:nvGrpSpPr>
        <p:grpSpPr>
          <a:xfrm>
            <a:off x="0" y="5170485"/>
            <a:ext cx="1705085" cy="1687515"/>
            <a:chOff x="599351" y="2215578"/>
            <a:chExt cx="3266532" cy="3265048"/>
          </a:xfrm>
        </p:grpSpPr>
        <p:sp>
          <p:nvSpPr>
            <p:cNvPr id="32" name="Freeform: Shape 5">
              <a:extLst>
                <a:ext uri="{FF2B5EF4-FFF2-40B4-BE49-F238E27FC236}">
                  <a16:creationId xmlns:a16="http://schemas.microsoft.com/office/drawing/2014/main"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6">
              <a:extLst>
                <a:ext uri="{FF2B5EF4-FFF2-40B4-BE49-F238E27FC236}">
                  <a16:creationId xmlns:a16="http://schemas.microsoft.com/office/drawing/2014/main"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7">
              <a:extLst>
                <a:ext uri="{FF2B5EF4-FFF2-40B4-BE49-F238E27FC236}">
                  <a16:creationId xmlns:a16="http://schemas.microsoft.com/office/drawing/2014/main"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8">
              <a:extLst>
                <a:ext uri="{FF2B5EF4-FFF2-40B4-BE49-F238E27FC236}">
                  <a16:creationId xmlns:a16="http://schemas.microsoft.com/office/drawing/2014/main"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Rectangle 35">
            <a:extLst>
              <a:ext uri="{FF2B5EF4-FFF2-40B4-BE49-F238E27FC236}">
                <a16:creationId xmlns:a16="http://schemas.microsoft.com/office/drawing/2014/main" id="{8AADD6B3-CDB1-4244-98CC-FDF44B2A8F66}"/>
              </a:ext>
            </a:extLst>
          </p:cNvPr>
          <p:cNvSpPr/>
          <p:nvPr/>
        </p:nvSpPr>
        <p:spPr>
          <a:xfrm>
            <a:off x="785137" y="1766044"/>
            <a:ext cx="10486162" cy="2025619"/>
          </a:xfrm>
          <a:prstGeom prst="rect">
            <a:avLst/>
          </a:prstGeom>
          <a:ln>
            <a:noFill/>
          </a:ln>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ta bắt đầu nghiên cứu,</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chế tạo rô-bốt thật,</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thường có hình dạng như người,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việc chẳng biết mệt mỏi,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chẳng sợ hiểm nguy.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千图PPT彼岸天：ID 8661124库_组合 4">
            <a:extLst>
              <a:ext uri="{FF2B5EF4-FFF2-40B4-BE49-F238E27FC236}">
                <a16:creationId xmlns:a16="http://schemas.microsoft.com/office/drawing/2014/main" id="{87BE7AFB-0C82-46A7-8B8E-912908EB5086}"/>
              </a:ext>
            </a:extLst>
          </p:cNvPr>
          <p:cNvGrpSpPr/>
          <p:nvPr>
            <p:custDataLst>
              <p:tags r:id="rId2"/>
            </p:custDataLst>
          </p:nvPr>
        </p:nvGrpSpPr>
        <p:grpSpPr>
          <a:xfrm>
            <a:off x="10378755" y="5352013"/>
            <a:ext cx="1705085" cy="1687515"/>
            <a:chOff x="599351" y="2215578"/>
            <a:chExt cx="3266532" cy="3265048"/>
          </a:xfrm>
        </p:grpSpPr>
        <p:sp>
          <p:nvSpPr>
            <p:cNvPr id="52" name="Freeform: Shape 5">
              <a:extLst>
                <a:ext uri="{FF2B5EF4-FFF2-40B4-BE49-F238E27FC236}">
                  <a16:creationId xmlns:a16="http://schemas.microsoft.com/office/drawing/2014/main"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Freeform: Shape 6">
              <a:extLst>
                <a:ext uri="{FF2B5EF4-FFF2-40B4-BE49-F238E27FC236}">
                  <a16:creationId xmlns:a16="http://schemas.microsoft.com/office/drawing/2014/main"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Freeform: Shape 7">
              <a:extLst>
                <a:ext uri="{FF2B5EF4-FFF2-40B4-BE49-F238E27FC236}">
                  <a16:creationId xmlns:a16="http://schemas.microsoft.com/office/drawing/2014/main"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Freeform: Shape 8">
              <a:extLst>
                <a:ext uri="{FF2B5EF4-FFF2-40B4-BE49-F238E27FC236}">
                  <a16:creationId xmlns:a16="http://schemas.microsoft.com/office/drawing/2014/main"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down)">
                                      <p:cBhvr>
                                        <p:cTn id="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5"/>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grpSp>
        <p:nvGrpSpPr>
          <p:cNvPr id="2" name="组合 5">
            <a:extLst>
              <a:ext uri="{FF2B5EF4-FFF2-40B4-BE49-F238E27FC236}">
                <a16:creationId xmlns:a16="http://schemas.microsoft.com/office/drawing/2014/main" id="{33E6CA50-F875-D39A-B2B2-47FF35DC9AA8}"/>
              </a:ext>
            </a:extLst>
          </p:cNvPr>
          <p:cNvGrpSpPr/>
          <p:nvPr/>
        </p:nvGrpSpPr>
        <p:grpSpPr>
          <a:xfrm>
            <a:off x="137377" y="5695950"/>
            <a:ext cx="3758348" cy="957872"/>
            <a:chOff x="2954954" y="4334354"/>
            <a:chExt cx="6334189" cy="1214046"/>
          </a:xfrm>
        </p:grpSpPr>
        <p:sp>
          <p:nvSpPr>
            <p:cNvPr id="6" name="矩形 15">
              <a:extLst>
                <a:ext uri="{FF2B5EF4-FFF2-40B4-BE49-F238E27FC236}">
                  <a16:creationId xmlns:a16="http://schemas.microsoft.com/office/drawing/2014/main" id="{930FEB0A-DF37-27C9-2AA5-6ADA48750BC9}"/>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7">
              <a:extLst>
                <a:ext uri="{FF2B5EF4-FFF2-40B4-BE49-F238E27FC236}">
                  <a16:creationId xmlns:a16="http://schemas.microsoft.com/office/drawing/2014/main" id="{DE65582B-81F1-F0A2-5F24-4A0B704AAB05}"/>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矩形 19">
              <a:extLst>
                <a:ext uri="{FF2B5EF4-FFF2-40B4-BE49-F238E27FC236}">
                  <a16:creationId xmlns:a16="http://schemas.microsoft.com/office/drawing/2014/main" id="{445C9D18-2DDD-FFBD-B29E-AED36F5D6CAD}"/>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85846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5">
            <a:extLst>
              <a:ext uri="{FF2B5EF4-FFF2-40B4-BE49-F238E27FC236}">
                <a16:creationId xmlns:a16="http://schemas.microsoft.com/office/drawing/2014/main" id="{0A134BF2-4B5D-9F27-D3A4-4C5295178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99" y="479425"/>
            <a:ext cx="6092825" cy="1560136"/>
          </a:xfrm>
          <a:prstGeom prst="rect">
            <a:avLst/>
          </a:prstGeom>
        </p:spPr>
      </p:pic>
      <p:sp>
        <p:nvSpPr>
          <p:cNvPr id="3" name="文本框 6">
            <a:extLst>
              <a:ext uri="{FF2B5EF4-FFF2-40B4-BE49-F238E27FC236}">
                <a16:creationId xmlns:a16="http://schemas.microsoft.com/office/drawing/2014/main" id="{406CD081-E2B8-5A74-B1B3-3FD2FC5AF4E1}"/>
              </a:ext>
            </a:extLst>
          </p:cNvPr>
          <p:cNvSpPr txBox="1"/>
          <p:nvPr/>
        </p:nvSpPr>
        <p:spPr>
          <a:xfrm>
            <a:off x="891807" y="84034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5" name="图片 18">
            <a:extLst>
              <a:ext uri="{FF2B5EF4-FFF2-40B4-BE49-F238E27FC236}">
                <a16:creationId xmlns:a16="http://schemas.microsoft.com/office/drawing/2014/main" id="{0DC33228-005A-FDBF-EDF8-E7DAC0B53084}"/>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5079456" y="-572567"/>
            <a:ext cx="4234930" cy="10123513"/>
          </a:xfrm>
          <a:prstGeom prst="rect">
            <a:avLst/>
          </a:prstGeom>
        </p:spPr>
      </p:pic>
      <p:grpSp>
        <p:nvGrpSpPr>
          <p:cNvPr id="6" name="Group 5">
            <a:extLst>
              <a:ext uri="{FF2B5EF4-FFF2-40B4-BE49-F238E27FC236}">
                <a16:creationId xmlns:a16="http://schemas.microsoft.com/office/drawing/2014/main" id="{37F7661C-3E46-FDD8-1A5A-D86D3D2A7B45}"/>
              </a:ext>
            </a:extLst>
          </p:cNvPr>
          <p:cNvGrpSpPr/>
          <p:nvPr/>
        </p:nvGrpSpPr>
        <p:grpSpPr>
          <a:xfrm>
            <a:off x="4772025" y="2543175"/>
            <a:ext cx="7181850" cy="3743325"/>
            <a:chOff x="2650888" y="992979"/>
            <a:chExt cx="7445374" cy="3086150"/>
          </a:xfrm>
        </p:grpSpPr>
        <p:sp>
          <p:nvSpPr>
            <p:cNvPr id="7" name="Rectangle: Rounded Corners 6">
              <a:extLst>
                <a:ext uri="{FF2B5EF4-FFF2-40B4-BE49-F238E27FC236}">
                  <a16:creationId xmlns:a16="http://schemas.microsoft.com/office/drawing/2014/main" id="{493F9C7C-A741-B3D4-5426-6C09BE5BBDF8}"/>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0F935BF7-1295-8D0F-434D-B8F84646A282}"/>
                </a:ext>
              </a:extLst>
            </p:cNvPr>
            <p:cNvPicPr>
              <a:picLocks noChangeAspect="1"/>
            </p:cNvPicPr>
            <p:nvPr/>
          </p:nvPicPr>
          <p:blipFill>
            <a:blip r:embed="rId8"/>
            <a:stretch>
              <a:fillRect/>
            </a:stretch>
          </p:blipFill>
          <p:spPr>
            <a:xfrm>
              <a:off x="3243358" y="1357858"/>
              <a:ext cx="6359179" cy="2188654"/>
            </a:xfrm>
            <a:prstGeom prst="rect">
              <a:avLst/>
            </a:prstGeom>
          </p:spPr>
        </p:pic>
      </p:grpSp>
    </p:spTree>
    <p:extLst>
      <p:ext uri="{BB962C8B-B14F-4D97-AF65-F5344CB8AC3E}">
        <p14:creationId xmlns:p14="http://schemas.microsoft.com/office/powerpoint/2010/main" val="223307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Tree>
    <p:extLst>
      <p:ext uri="{BB962C8B-B14F-4D97-AF65-F5344CB8AC3E}">
        <p14:creationId xmlns:p14="http://schemas.microsoft.com/office/powerpoint/2010/main" val="22919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a:extLst>
              <a:ext uri="{FF2B5EF4-FFF2-40B4-BE49-F238E27FC236}">
                <a16:creationId xmlns:a16="http://schemas.microsoft.com/office/drawing/2014/main" id="{6CF451BE-D56C-7A6E-A481-9EAF7EF26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49" y="622300"/>
            <a:ext cx="6092825" cy="1560136"/>
          </a:xfrm>
          <a:prstGeom prst="rect">
            <a:avLst/>
          </a:prstGeom>
        </p:spPr>
      </p:pic>
      <p:sp>
        <p:nvSpPr>
          <p:cNvPr id="10" name="文本框 6">
            <a:extLst>
              <a:ext uri="{FF2B5EF4-FFF2-40B4-BE49-F238E27FC236}">
                <a16:creationId xmlns:a16="http://schemas.microsoft.com/office/drawing/2014/main" id="{86890742-0C1E-1423-C100-92866C313A33}"/>
              </a:ext>
            </a:extLst>
          </p:cNvPr>
          <p:cNvSpPr txBox="1"/>
          <p:nvPr/>
        </p:nvSpPr>
        <p:spPr>
          <a:xfrm>
            <a:off x="682257" y="8974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1" name="图片 18">
            <a:extLst>
              <a:ext uri="{FF2B5EF4-FFF2-40B4-BE49-F238E27FC236}">
                <a16:creationId xmlns:a16="http://schemas.microsoft.com/office/drawing/2014/main" id="{71260763-D2BF-6070-254F-A81BF19D598C}"/>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47716" y="-1537607"/>
            <a:ext cx="4877574" cy="11525250"/>
          </a:xfrm>
          <a:prstGeom prst="rect">
            <a:avLst/>
          </a:prstGeom>
        </p:spPr>
      </p:pic>
      <p:grpSp>
        <p:nvGrpSpPr>
          <p:cNvPr id="12" name="Group 11">
            <a:extLst>
              <a:ext uri="{FF2B5EF4-FFF2-40B4-BE49-F238E27FC236}">
                <a16:creationId xmlns:a16="http://schemas.microsoft.com/office/drawing/2014/main" id="{93F6CEB3-3184-3AF2-E419-A0146B100598}"/>
              </a:ext>
            </a:extLst>
          </p:cNvPr>
          <p:cNvGrpSpPr/>
          <p:nvPr/>
        </p:nvGrpSpPr>
        <p:grpSpPr>
          <a:xfrm>
            <a:off x="3720590" y="2107539"/>
            <a:ext cx="7868387" cy="3785037"/>
            <a:chOff x="4425440" y="1536039"/>
            <a:chExt cx="7868387" cy="3785037"/>
          </a:xfrm>
        </p:grpSpPr>
        <p:sp>
          <p:nvSpPr>
            <p:cNvPr id="13" name="Rounded Rectangle 7">
              <a:extLst>
                <a:ext uri="{FF2B5EF4-FFF2-40B4-BE49-F238E27FC236}">
                  <a16:creationId xmlns:a16="http://schemas.microsoft.com/office/drawing/2014/main" id="{B4F10A85-A0F8-3AF1-A223-B40F5A8CDD5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DA75AE23-E5E6-C9DA-4F94-74BD67C48C80}"/>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89C8BB37-0464-3CFE-4F54-B6FF59CD939F}"/>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24FED65F-F787-A415-1645-E25D7DAD3BE3}"/>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49547B5C-5396-974D-A285-167A3978E810}"/>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4CF9C2D7-2125-CD49-36AF-42BE00209576}"/>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9" name="Oval 18">
              <a:extLst>
                <a:ext uri="{FF2B5EF4-FFF2-40B4-BE49-F238E27FC236}">
                  <a16:creationId xmlns:a16="http://schemas.microsoft.com/office/drawing/2014/main" id="{580E28F8-60C8-AD49-26F5-0F69926F066A}"/>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0" name="Rounded Rectangle 12">
              <a:extLst>
                <a:ext uri="{FF2B5EF4-FFF2-40B4-BE49-F238E27FC236}">
                  <a16:creationId xmlns:a16="http://schemas.microsoft.com/office/drawing/2014/main" id="{1B8AACD8-3A29-DC82-D585-15E094274067}"/>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1" name="Rectangle 20">
              <a:extLst>
                <a:ext uri="{FF2B5EF4-FFF2-40B4-BE49-F238E27FC236}">
                  <a16:creationId xmlns:a16="http://schemas.microsoft.com/office/drawing/2014/main" id="{48804987-11DD-1FC1-3A09-35F9BAA3F417}"/>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2" name="Oval 21">
              <a:extLst>
                <a:ext uri="{FF2B5EF4-FFF2-40B4-BE49-F238E27FC236}">
                  <a16:creationId xmlns:a16="http://schemas.microsoft.com/office/drawing/2014/main" id="{B906E27E-EF75-57CC-E9FB-21236DCD2175}"/>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3" name="Picture 2" descr="Star Cartoon Images, Stock Photos &amp;amp; Vectors | Shutterstock">
              <a:extLst>
                <a:ext uri="{FF2B5EF4-FFF2-40B4-BE49-F238E27FC236}">
                  <a16:creationId xmlns:a16="http://schemas.microsoft.com/office/drawing/2014/main" id="{C9F3B144-6079-01DD-9461-0381F73A8C6F}"/>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94DEFAFB-9CE0-2E97-14B3-4747F8009D7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F4CE3207-ACB5-9677-CFA2-C9628093C0E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92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242327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F0E76074-3638-EB63-33B8-217F7839944E}"/>
              </a:ext>
            </a:extLst>
          </p:cNvPr>
          <p:cNvSpPr/>
          <p:nvPr/>
        </p:nvSpPr>
        <p:spPr>
          <a:xfrm>
            <a:off x="522787" y="1903279"/>
            <a:ext cx="11059613" cy="2687771"/>
          </a:xfrm>
          <a:custGeom>
            <a:avLst/>
            <a:gdLst>
              <a:gd name="connsiteX0" fmla="*/ 0 w 11059613"/>
              <a:gd name="connsiteY0" fmla="*/ 282082 h 2687771"/>
              <a:gd name="connsiteX1" fmla="*/ 282082 w 11059613"/>
              <a:gd name="connsiteY1" fmla="*/ 0 h 2687771"/>
              <a:gd name="connsiteX2" fmla="*/ 10777531 w 11059613"/>
              <a:gd name="connsiteY2" fmla="*/ 0 h 2687771"/>
              <a:gd name="connsiteX3" fmla="*/ 11059613 w 11059613"/>
              <a:gd name="connsiteY3" fmla="*/ 282082 h 2687771"/>
              <a:gd name="connsiteX4" fmla="*/ 11059613 w 11059613"/>
              <a:gd name="connsiteY4" fmla="*/ 2405689 h 2687771"/>
              <a:gd name="connsiteX5" fmla="*/ 10777531 w 11059613"/>
              <a:gd name="connsiteY5" fmla="*/ 2687771 h 2687771"/>
              <a:gd name="connsiteX6" fmla="*/ 282082 w 11059613"/>
              <a:gd name="connsiteY6" fmla="*/ 2687771 h 2687771"/>
              <a:gd name="connsiteX7" fmla="*/ 0 w 11059613"/>
              <a:gd name="connsiteY7" fmla="*/ 2405689 h 2687771"/>
              <a:gd name="connsiteX8" fmla="*/ 0 w 11059613"/>
              <a:gd name="connsiteY8" fmla="*/ 282082 h 2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2687771" fill="none" extrusionOk="0">
                <a:moveTo>
                  <a:pt x="0" y="282082"/>
                </a:moveTo>
                <a:cubicBezTo>
                  <a:pt x="445" y="138334"/>
                  <a:pt x="136500" y="17132"/>
                  <a:pt x="282082" y="0"/>
                </a:cubicBezTo>
                <a:cubicBezTo>
                  <a:pt x="4486113" y="72427"/>
                  <a:pt x="9211880" y="61419"/>
                  <a:pt x="10777531" y="0"/>
                </a:cubicBezTo>
                <a:cubicBezTo>
                  <a:pt x="10930261" y="-21063"/>
                  <a:pt x="11056862" y="125460"/>
                  <a:pt x="11059613" y="282082"/>
                </a:cubicBezTo>
                <a:cubicBezTo>
                  <a:pt x="11160489" y="784438"/>
                  <a:pt x="10952300" y="2100830"/>
                  <a:pt x="11059613" y="2405689"/>
                </a:cubicBezTo>
                <a:cubicBezTo>
                  <a:pt x="11062959" y="2544498"/>
                  <a:pt x="10929573" y="2683570"/>
                  <a:pt x="10777531" y="2687771"/>
                </a:cubicBezTo>
                <a:cubicBezTo>
                  <a:pt x="8086983" y="2717598"/>
                  <a:pt x="1449644" y="2608465"/>
                  <a:pt x="282082" y="2687771"/>
                </a:cubicBezTo>
                <a:cubicBezTo>
                  <a:pt x="133834" y="2686918"/>
                  <a:pt x="-4747" y="2562418"/>
                  <a:pt x="0" y="2405689"/>
                </a:cubicBezTo>
                <a:cubicBezTo>
                  <a:pt x="50037" y="2104278"/>
                  <a:pt x="770" y="778700"/>
                  <a:pt x="0" y="282082"/>
                </a:cubicBezTo>
                <a:close/>
              </a:path>
              <a:path w="11059613" h="2687771" stroke="0" extrusionOk="0">
                <a:moveTo>
                  <a:pt x="0" y="282082"/>
                </a:moveTo>
                <a:cubicBezTo>
                  <a:pt x="14358" y="130206"/>
                  <a:pt x="130033" y="7795"/>
                  <a:pt x="282082" y="0"/>
                </a:cubicBezTo>
                <a:cubicBezTo>
                  <a:pt x="3477897" y="123000"/>
                  <a:pt x="6583104" y="-96860"/>
                  <a:pt x="10777531" y="0"/>
                </a:cubicBezTo>
                <a:cubicBezTo>
                  <a:pt x="10915744" y="-13396"/>
                  <a:pt x="11064272" y="116900"/>
                  <a:pt x="11059613" y="282082"/>
                </a:cubicBezTo>
                <a:cubicBezTo>
                  <a:pt x="11062786" y="983583"/>
                  <a:pt x="11153880" y="1705002"/>
                  <a:pt x="11059613" y="2405689"/>
                </a:cubicBezTo>
                <a:cubicBezTo>
                  <a:pt x="11031199" y="2571773"/>
                  <a:pt x="10903189" y="2682840"/>
                  <a:pt x="10777531" y="2687771"/>
                </a:cubicBezTo>
                <a:cubicBezTo>
                  <a:pt x="5706261" y="2527064"/>
                  <a:pt x="3384177" y="2727438"/>
                  <a:pt x="282082" y="2687771"/>
                </a:cubicBezTo>
                <a:cubicBezTo>
                  <a:pt x="104741" y="2683418"/>
                  <a:pt x="-10551" y="2556699"/>
                  <a:pt x="0" y="2405689"/>
                </a:cubicBezTo>
                <a:cubicBezTo>
                  <a:pt x="32216" y="1666348"/>
                  <a:pt x="57206" y="649555"/>
                  <a:pt x="0" y="282082"/>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Đọc đúng, rõ ràng </a:t>
            </a:r>
            <a:r>
              <a:rPr lang="en-US" sz="2800" dirty="0" err="1">
                <a:solidFill>
                  <a:prstClr val="black"/>
                </a:solidFill>
                <a:latin typeface="Calibri" panose="020F0502020204030204" pitchFamily="34" charset="0"/>
                <a:cs typeface="Calibri" panose="020F0502020204030204" pitchFamily="34" charset="0"/>
              </a:rPr>
              <a:t>văn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bản</a:t>
            </a:r>
            <a:r>
              <a:rPr lang="vi-VN" sz="2800" dirty="0">
                <a:solidFill>
                  <a:prstClr val="black"/>
                </a:solidFill>
                <a:latin typeface="Calibri" panose="020F0502020204030204" pitchFamily="34" charset="0"/>
                <a:cs typeface="Calibri" panose="020F0502020204030204" pitchFamily="34" charset="0"/>
              </a:rPr>
              <a:t> thông tin Rô-bốt ở quanh ta.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được những thông tin quan trọng được nêu trong VB: sự xuất hiện lần đầu tiên của rô-bốt, vai trò của rô-bốt trong cuộc sống, tương lai của rô-bốt,...</a:t>
            </a:r>
          </a:p>
        </p:txBody>
      </p:sp>
      <p:pic>
        <p:nvPicPr>
          <p:cNvPr id="3" name="Picture 2">
            <a:extLst>
              <a:ext uri="{FF2B5EF4-FFF2-40B4-BE49-F238E27FC236}">
                <a16:creationId xmlns:a16="http://schemas.microsoft.com/office/drawing/2014/main" id="{D9A77A32-6E59-A267-0D8E-D1D161106597}"/>
              </a:ext>
            </a:extLst>
          </p:cNvPr>
          <p:cNvPicPr>
            <a:picLocks noChangeAspect="1"/>
          </p:cNvPicPr>
          <p:nvPr/>
        </p:nvPicPr>
        <p:blipFill>
          <a:blip r:embed="rId4"/>
          <a:stretch>
            <a:fillRect/>
          </a:stretch>
        </p:blipFill>
        <p:spPr>
          <a:xfrm>
            <a:off x="647531" y="2065811"/>
            <a:ext cx="467048" cy="467048"/>
          </a:xfrm>
          <a:prstGeom prst="rect">
            <a:avLst/>
          </a:prstGeom>
        </p:spPr>
      </p:pic>
      <p:pic>
        <p:nvPicPr>
          <p:cNvPr id="6" name="Picture 5">
            <a:extLst>
              <a:ext uri="{FF2B5EF4-FFF2-40B4-BE49-F238E27FC236}">
                <a16:creationId xmlns:a16="http://schemas.microsoft.com/office/drawing/2014/main" id="{60822358-7B73-F07E-A068-42A04533836A}"/>
              </a:ext>
            </a:extLst>
          </p:cNvPr>
          <p:cNvPicPr>
            <a:picLocks noChangeAspect="1"/>
          </p:cNvPicPr>
          <p:nvPr/>
        </p:nvPicPr>
        <p:blipFill>
          <a:blip r:embed="rId4"/>
          <a:stretch>
            <a:fillRect/>
          </a:stretch>
        </p:blipFill>
        <p:spPr>
          <a:xfrm>
            <a:off x="644605" y="2760778"/>
            <a:ext cx="467048" cy="467048"/>
          </a:xfrm>
          <a:prstGeom prst="rect">
            <a:avLst/>
          </a:prstGeom>
        </p:spPr>
      </p:pic>
      <p:pic>
        <p:nvPicPr>
          <p:cNvPr id="9" name="Picture 8">
            <a:extLst>
              <a:ext uri="{FF2B5EF4-FFF2-40B4-BE49-F238E27FC236}">
                <a16:creationId xmlns:a16="http://schemas.microsoft.com/office/drawing/2014/main" id="{D63F66E3-6D10-9A7B-F7E8-1D9C9770BFC5}"/>
              </a:ext>
            </a:extLst>
          </p:cNvPr>
          <p:cNvPicPr>
            <a:picLocks noChangeAspect="1"/>
          </p:cNvPicPr>
          <p:nvPr/>
        </p:nvPicPr>
        <p:blipFill>
          <a:blip r:embed="rId4"/>
          <a:stretch>
            <a:fillRect/>
          </a:stretch>
        </p:blipFill>
        <p:spPr>
          <a:xfrm>
            <a:off x="635080" y="3356501"/>
            <a:ext cx="467048" cy="467048"/>
          </a:xfrm>
          <a:prstGeom prst="rect">
            <a:avLst/>
          </a:prstGeom>
        </p:spPr>
      </p:pic>
      <p:pic>
        <p:nvPicPr>
          <p:cNvPr id="10" name="Picture 9">
            <a:extLst>
              <a:ext uri="{FF2B5EF4-FFF2-40B4-BE49-F238E27FC236}">
                <a16:creationId xmlns:a16="http://schemas.microsoft.com/office/drawing/2014/main" id="{51C05C77-7EAF-D22E-F0A2-85FC7C71208D}"/>
              </a:ext>
            </a:extLst>
          </p:cNvPr>
          <p:cNvPicPr>
            <a:picLocks noChangeAspect="1"/>
          </p:cNvPicPr>
          <p:nvPr/>
        </p:nvPicPr>
        <p:blipFill>
          <a:blip r:embed="rId5"/>
          <a:stretch>
            <a:fillRect/>
          </a:stretch>
        </p:blipFill>
        <p:spPr>
          <a:xfrm>
            <a:off x="3472545" y="398096"/>
            <a:ext cx="6218459" cy="1127858"/>
          </a:xfrm>
          <a:prstGeom prst="rect">
            <a:avLst/>
          </a:prstGeom>
        </p:spPr>
      </p:pic>
    </p:spTree>
    <p:extLst>
      <p:ext uri="{BB962C8B-B14F-4D97-AF65-F5344CB8AC3E}">
        <p14:creationId xmlns:p14="http://schemas.microsoft.com/office/powerpoint/2010/main" val="190335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 calcmode="lin" valueType="num">
                                      <p:cBhvr>
                                        <p:cTn id="4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千图PPT彼岸天：ID 8661124库_组合 1">
            <a:extLst>
              <a:ext uri="{FF2B5EF4-FFF2-40B4-BE49-F238E27FC236}">
                <a16:creationId xmlns:a16="http://schemas.microsoft.com/office/drawing/2014/main" id="{CD462208-A366-43EE-9C1C-E179538131C5}"/>
              </a:ext>
            </a:extLst>
          </p:cNvPr>
          <p:cNvGrpSpPr/>
          <p:nvPr>
            <p:custDataLst>
              <p:tags r:id="rId1"/>
            </p:custDataLst>
          </p:nvPr>
        </p:nvGrpSpPr>
        <p:grpSpPr>
          <a:xfrm>
            <a:off x="5130946" y="1410768"/>
            <a:ext cx="1478114" cy="4866149"/>
            <a:chOff x="5377689" y="1222082"/>
            <a:chExt cx="1478114" cy="4866149"/>
          </a:xfrm>
        </p:grpSpPr>
        <p:sp>
          <p:nvSpPr>
            <p:cNvPr id="32" name="Rectangle 98">
              <a:extLst>
                <a:ext uri="{FF2B5EF4-FFF2-40B4-BE49-F238E27FC236}">
                  <a16:creationId xmlns:a16="http://schemas.microsoft.com/office/drawing/2014/main" id="{F0E1A5C4-40BB-469E-87C1-1AFC4E14CDCA}"/>
                </a:ext>
              </a:extLst>
            </p:cNvPr>
            <p:cNvSpPr/>
            <p:nvPr/>
          </p:nvSpPr>
          <p:spPr bwMode="auto">
            <a:xfrm>
              <a:off x="5774205" y="2164587"/>
              <a:ext cx="1081598" cy="778501"/>
            </a:xfrm>
            <a:prstGeom prst="rect">
              <a:avLst/>
            </a:prstGeom>
            <a:solidFill>
              <a:schemeClr val="accent5"/>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3" name="Rectangle 99">
              <a:extLst>
                <a:ext uri="{FF2B5EF4-FFF2-40B4-BE49-F238E27FC236}">
                  <a16:creationId xmlns:a16="http://schemas.microsoft.com/office/drawing/2014/main" id="{CFA71D73-726C-471E-8B59-18F29BDB74AC}"/>
                </a:ext>
              </a:extLst>
            </p:cNvPr>
            <p:cNvSpPr/>
            <p:nvPr/>
          </p:nvSpPr>
          <p:spPr bwMode="auto">
            <a:xfrm>
              <a:off x="6316041" y="2164587"/>
              <a:ext cx="539761" cy="778501"/>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4" name="Freeform: Shape 101">
              <a:extLst>
                <a:ext uri="{FF2B5EF4-FFF2-40B4-BE49-F238E27FC236}">
                  <a16:creationId xmlns:a16="http://schemas.microsoft.com/office/drawing/2014/main" id="{09C56B73-FA86-44CD-B9F2-E3434E241D67}"/>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5" name="Rectangle 102">
              <a:extLst>
                <a:ext uri="{FF2B5EF4-FFF2-40B4-BE49-F238E27FC236}">
                  <a16:creationId xmlns:a16="http://schemas.microsoft.com/office/drawing/2014/main" id="{8CD30641-8FB6-4D41-AF2E-01CD605BEB76}"/>
                </a:ext>
              </a:extLst>
            </p:cNvPr>
            <p:cNvSpPr/>
            <p:nvPr/>
          </p:nvSpPr>
          <p:spPr bwMode="auto">
            <a:xfrm>
              <a:off x="5576985" y="1851112"/>
              <a:ext cx="1079520" cy="244968"/>
            </a:xfrm>
            <a:prstGeom prst="rect">
              <a:avLst/>
            </a:prstGeom>
            <a:solidFill>
              <a:schemeClr val="accent2"/>
            </a:solidFill>
            <a:ln>
              <a:solidFill>
                <a:schemeClr val="accent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6" name="Freeform: Shape 103">
              <a:extLst>
                <a:ext uri="{FF2B5EF4-FFF2-40B4-BE49-F238E27FC236}">
                  <a16:creationId xmlns:a16="http://schemas.microsoft.com/office/drawing/2014/main" id="{E54DA68F-53B1-4842-89FC-DC106C07C5BE}"/>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7" name="Rectangle 105">
              <a:extLst>
                <a:ext uri="{FF2B5EF4-FFF2-40B4-BE49-F238E27FC236}">
                  <a16:creationId xmlns:a16="http://schemas.microsoft.com/office/drawing/2014/main" id="{76B3733B-4223-4C7D-830F-6FE82C613CCE}"/>
                </a:ext>
              </a:extLst>
            </p:cNvPr>
            <p:cNvSpPr/>
            <p:nvPr/>
          </p:nvSpPr>
          <p:spPr bwMode="auto">
            <a:xfrm>
              <a:off x="5377689" y="3011596"/>
              <a:ext cx="1081598" cy="776424"/>
            </a:xfrm>
            <a:prstGeom prst="rect">
              <a:avLst/>
            </a:pr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8" name="Rectangle 106">
              <a:extLst>
                <a:ext uri="{FF2B5EF4-FFF2-40B4-BE49-F238E27FC236}">
                  <a16:creationId xmlns:a16="http://schemas.microsoft.com/office/drawing/2014/main" id="{5C37AF67-4120-44A4-A24A-4D5C1A04C927}"/>
                </a:ext>
              </a:extLst>
            </p:cNvPr>
            <p:cNvSpPr/>
            <p:nvPr/>
          </p:nvSpPr>
          <p:spPr bwMode="auto">
            <a:xfrm>
              <a:off x="5919526" y="3011596"/>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9" name="Rectangle 108">
              <a:extLst>
                <a:ext uri="{FF2B5EF4-FFF2-40B4-BE49-F238E27FC236}">
                  <a16:creationId xmlns:a16="http://schemas.microsoft.com/office/drawing/2014/main" id="{FB5341F1-59AE-4C04-9A0A-85AA36FDF9CD}"/>
                </a:ext>
              </a:extLst>
            </p:cNvPr>
            <p:cNvSpPr/>
            <p:nvPr/>
          </p:nvSpPr>
          <p:spPr bwMode="auto">
            <a:xfrm>
              <a:off x="5576985" y="3856529"/>
              <a:ext cx="1079520" cy="776424"/>
            </a:xfrm>
            <a:prstGeom prst="rect">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0" name="Rectangle 109">
              <a:extLst>
                <a:ext uri="{FF2B5EF4-FFF2-40B4-BE49-F238E27FC236}">
                  <a16:creationId xmlns:a16="http://schemas.microsoft.com/office/drawing/2014/main" id="{929BB38A-981C-43AF-A714-16348AA66F04}"/>
                </a:ext>
              </a:extLst>
            </p:cNvPr>
            <p:cNvSpPr/>
            <p:nvPr/>
          </p:nvSpPr>
          <p:spPr bwMode="auto">
            <a:xfrm>
              <a:off x="6116744" y="3856529"/>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1" name="Rectangle 111">
              <a:extLst>
                <a:ext uri="{FF2B5EF4-FFF2-40B4-BE49-F238E27FC236}">
                  <a16:creationId xmlns:a16="http://schemas.microsoft.com/office/drawing/2014/main" id="{3CCED704-8B90-4262-92EA-FA0A5FB9C15B}"/>
                </a:ext>
              </a:extLst>
            </p:cNvPr>
            <p:cNvSpPr/>
            <p:nvPr/>
          </p:nvSpPr>
          <p:spPr bwMode="auto">
            <a:xfrm>
              <a:off x="5576985" y="4703538"/>
              <a:ext cx="1079520" cy="776424"/>
            </a:xfrm>
            <a:prstGeom prst="rect">
              <a:avLst/>
            </a:pr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2" name="Rectangle 112">
              <a:extLst>
                <a:ext uri="{FF2B5EF4-FFF2-40B4-BE49-F238E27FC236}">
                  <a16:creationId xmlns:a16="http://schemas.microsoft.com/office/drawing/2014/main" id="{2582DD85-E6BC-4DB5-9EBA-1D0A6F0EF001}"/>
                </a:ext>
              </a:extLst>
            </p:cNvPr>
            <p:cNvSpPr/>
            <p:nvPr/>
          </p:nvSpPr>
          <p:spPr bwMode="auto">
            <a:xfrm>
              <a:off x="6116744" y="4703538"/>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3" name="Freeform: Shape 114">
              <a:extLst>
                <a:ext uri="{FF2B5EF4-FFF2-40B4-BE49-F238E27FC236}">
                  <a16:creationId xmlns:a16="http://schemas.microsoft.com/office/drawing/2014/main" id="{F1A91F16-FD8C-43BC-9004-55FC300E374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4" name="Freeform: Shape 115">
              <a:extLst>
                <a:ext uri="{FF2B5EF4-FFF2-40B4-BE49-F238E27FC236}">
                  <a16:creationId xmlns:a16="http://schemas.microsoft.com/office/drawing/2014/main" id="{2B91A269-D205-4A5D-8BBD-655859BCE031}"/>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5" name="Freeform: Shape 116">
              <a:extLst>
                <a:ext uri="{FF2B5EF4-FFF2-40B4-BE49-F238E27FC236}">
                  <a16:creationId xmlns:a16="http://schemas.microsoft.com/office/drawing/2014/main" id="{CD3959C6-4D46-46CD-828C-D053CF4D8653}"/>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grpSp>
      <p:grpSp>
        <p:nvGrpSpPr>
          <p:cNvPr id="46" name="千图PPT彼岸天：ID 8661124库_组合 34">
            <a:extLst>
              <a:ext uri="{FF2B5EF4-FFF2-40B4-BE49-F238E27FC236}">
                <a16:creationId xmlns:a16="http://schemas.microsoft.com/office/drawing/2014/main" id="{7ADCC0D9-0369-41F3-83FF-2A5635DD49EE}"/>
              </a:ext>
            </a:extLst>
          </p:cNvPr>
          <p:cNvGrpSpPr/>
          <p:nvPr>
            <p:custDataLst>
              <p:tags r:id="rId2"/>
            </p:custDataLst>
          </p:nvPr>
        </p:nvGrpSpPr>
        <p:grpSpPr>
          <a:xfrm>
            <a:off x="6866398" y="2080517"/>
            <a:ext cx="4524355" cy="1051257"/>
            <a:chOff x="7113141" y="1891831"/>
            <a:chExt cx="4524355" cy="1051257"/>
          </a:xfrm>
        </p:grpSpPr>
        <p:cxnSp>
          <p:nvCxnSpPr>
            <p:cNvPr id="47" name="Connector: Elbow 119">
              <a:extLst>
                <a:ext uri="{FF2B5EF4-FFF2-40B4-BE49-F238E27FC236}">
                  <a16:creationId xmlns:a16="http://schemas.microsoft.com/office/drawing/2014/main" id="{4924F3A4-911D-4E9F-92C0-618FD8A12F71}"/>
                </a:ext>
              </a:extLst>
            </p:cNvPr>
            <p:cNvCxnSpPr/>
            <p:nvPr/>
          </p:nvCxnSpPr>
          <p:spPr>
            <a:xfrm flipV="1">
              <a:off x="7113141" y="2036368"/>
              <a:ext cx="734731" cy="514181"/>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48" name="Group 6">
              <a:extLst>
                <a:ext uri="{FF2B5EF4-FFF2-40B4-BE49-F238E27FC236}">
                  <a16:creationId xmlns:a16="http://schemas.microsoft.com/office/drawing/2014/main" id="{3C707FDD-D312-49E6-A392-C4F8CFD43476}"/>
                </a:ext>
              </a:extLst>
            </p:cNvPr>
            <p:cNvGrpSpPr/>
            <p:nvPr/>
          </p:nvGrpSpPr>
          <p:grpSpPr>
            <a:xfrm>
              <a:off x="7722267" y="1891831"/>
              <a:ext cx="3915229" cy="1051257"/>
              <a:chOff x="7765825" y="1891833"/>
              <a:chExt cx="3799482" cy="1051257"/>
            </a:xfrm>
          </p:grpSpPr>
          <p:sp>
            <p:nvSpPr>
              <p:cNvPr id="49" name="TextBox 122">
                <a:extLst>
                  <a:ext uri="{FF2B5EF4-FFF2-40B4-BE49-F238E27FC236}">
                    <a16:creationId xmlns:a16="http://schemas.microsoft.com/office/drawing/2014/main" id="{C7962173-6AF4-4978-9FD2-669FE6493CC6}"/>
                  </a:ext>
                </a:extLst>
              </p:cNvPr>
              <p:cNvSpPr txBox="1"/>
              <p:nvPr/>
            </p:nvSpPr>
            <p:spPr>
              <a:xfrm>
                <a:off x="8179194" y="1891833"/>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Cứu</a:t>
                </a:r>
                <a:r>
                  <a:rPr kumimoji="0" lang="en-US" altLang="zh-CN"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nạn</a:t>
                </a:r>
                <a:endParaRPr kumimoji="0" lang="zh-CN" altLang="en-US"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endParaRPr>
              </a:p>
            </p:txBody>
          </p:sp>
          <p:sp>
            <p:nvSpPr>
              <p:cNvPr id="50" name="TextBox 123">
                <a:extLst>
                  <a:ext uri="{FF2B5EF4-FFF2-40B4-BE49-F238E27FC236}">
                    <a16:creationId xmlns:a16="http://schemas.microsoft.com/office/drawing/2014/main" id="{AE368F5D-413E-4322-9450-943DF8225BCD}"/>
                  </a:ext>
                </a:extLst>
              </p:cNvPr>
              <p:cNvSpPr txBox="1"/>
              <p:nvPr/>
            </p:nvSpPr>
            <p:spPr>
              <a:xfrm>
                <a:off x="7765825" y="2422050"/>
                <a:ext cx="3799482" cy="521040"/>
              </a:xfrm>
              <a:prstGeom prst="rect">
                <a:avLst/>
              </a:prstGeom>
              <a:noFill/>
            </p:spPr>
            <p:txBody>
              <a:bodyPr wrap="square" lIns="0" tIns="0" rIns="0" bIns="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cứu người bị nạn thoát khỏi nguy hiểm.</a:t>
                </a:r>
              </a:p>
            </p:txBody>
          </p:sp>
        </p:grpSp>
      </p:grpSp>
      <p:grpSp>
        <p:nvGrpSpPr>
          <p:cNvPr id="51" name="千图PPT彼岸天：ID 8661124库_组合 1">
            <a:extLst>
              <a:ext uri="{FF2B5EF4-FFF2-40B4-BE49-F238E27FC236}">
                <a16:creationId xmlns:a16="http://schemas.microsoft.com/office/drawing/2014/main" id="{F526BA5C-8AC6-4F87-B4AD-4034291A632A}"/>
              </a:ext>
            </a:extLst>
          </p:cNvPr>
          <p:cNvGrpSpPr/>
          <p:nvPr>
            <p:custDataLst>
              <p:tags r:id="rId3"/>
            </p:custDataLst>
          </p:nvPr>
        </p:nvGrpSpPr>
        <p:grpSpPr>
          <a:xfrm>
            <a:off x="464765" y="2080517"/>
            <a:ext cx="4476536" cy="1467825"/>
            <a:chOff x="711508" y="1891831"/>
            <a:chExt cx="4476536" cy="1467825"/>
          </a:xfrm>
        </p:grpSpPr>
        <p:cxnSp>
          <p:nvCxnSpPr>
            <p:cNvPr id="52" name="Connector: Elbow 117">
              <a:extLst>
                <a:ext uri="{FF2B5EF4-FFF2-40B4-BE49-F238E27FC236}">
                  <a16:creationId xmlns:a16="http://schemas.microsoft.com/office/drawing/2014/main" id="{18AE2BC8-F311-450E-85B3-B4824BCEAE1B}"/>
                </a:ext>
              </a:extLst>
            </p:cNvPr>
            <p:cNvCxnSpPr/>
            <p:nvPr/>
          </p:nvCxnSpPr>
          <p:spPr>
            <a:xfrm rot="10800000">
              <a:off x="4211559" y="2036367"/>
              <a:ext cx="976485" cy="1323289"/>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3" name="Group 5">
              <a:extLst>
                <a:ext uri="{FF2B5EF4-FFF2-40B4-BE49-F238E27FC236}">
                  <a16:creationId xmlns:a16="http://schemas.microsoft.com/office/drawing/2014/main" id="{9371761A-D591-498A-93E2-3A3DA98FEBF7}"/>
                </a:ext>
              </a:extLst>
            </p:cNvPr>
            <p:cNvGrpSpPr/>
            <p:nvPr/>
          </p:nvGrpSpPr>
          <p:grpSpPr>
            <a:xfrm>
              <a:off x="711508" y="1891831"/>
              <a:ext cx="3735760" cy="1131126"/>
              <a:chOff x="730864" y="1891831"/>
              <a:chExt cx="3794733" cy="1131126"/>
            </a:xfrm>
          </p:grpSpPr>
          <p:sp>
            <p:nvSpPr>
              <p:cNvPr id="54" name="TextBox 128">
                <a:extLst>
                  <a:ext uri="{FF2B5EF4-FFF2-40B4-BE49-F238E27FC236}">
                    <a16:creationId xmlns:a16="http://schemas.microsoft.com/office/drawing/2014/main" id="{DFE64CA1-9014-4FF3-A1CD-3C8A7F10AAB5}"/>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Viễn</a:t>
                </a:r>
                <a:r>
                  <a:rPr kumimoji="0" lang="en-US" altLang="zh-CN"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tưởng</a:t>
                </a:r>
                <a:endParaRPr kumimoji="0" lang="zh-CN" altLang="en-US"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endParaRPr>
              </a:p>
            </p:txBody>
          </p:sp>
          <p:sp>
            <p:nvSpPr>
              <p:cNvPr id="55" name="TextBox 129">
                <a:extLst>
                  <a:ext uri="{FF2B5EF4-FFF2-40B4-BE49-F238E27FC236}">
                    <a16:creationId xmlns:a16="http://schemas.microsoft.com/office/drawing/2014/main" id="{DA1443E3-8E09-4637-AFBD-3534882516CA}"/>
                  </a:ext>
                </a:extLst>
              </p:cNvPr>
              <p:cNvSpPr txBox="1"/>
              <p:nvPr/>
            </p:nvSpPr>
            <p:spPr>
              <a:xfrm>
                <a:off x="802184" y="2392927"/>
                <a:ext cx="3723413" cy="630030"/>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tưởng tượng về những điều có trong tương lai xa xôi.</a:t>
                </a:r>
              </a:p>
            </p:txBody>
          </p:sp>
        </p:grpSp>
      </p:grpSp>
      <p:grpSp>
        <p:nvGrpSpPr>
          <p:cNvPr id="56" name="千图PPT彼岸天：ID 8661124库_组合 36">
            <a:extLst>
              <a:ext uri="{FF2B5EF4-FFF2-40B4-BE49-F238E27FC236}">
                <a16:creationId xmlns:a16="http://schemas.microsoft.com/office/drawing/2014/main" id="{555FACA5-CDFF-45C3-A478-EF0C0A097B17}"/>
              </a:ext>
            </a:extLst>
          </p:cNvPr>
          <p:cNvGrpSpPr/>
          <p:nvPr>
            <p:custDataLst>
              <p:tags r:id="rId4"/>
            </p:custDataLst>
          </p:nvPr>
        </p:nvGrpSpPr>
        <p:grpSpPr>
          <a:xfrm>
            <a:off x="464765" y="4757332"/>
            <a:ext cx="4666180" cy="1288063"/>
            <a:chOff x="711508" y="4568646"/>
            <a:chExt cx="4666180" cy="1288063"/>
          </a:xfrm>
        </p:grpSpPr>
        <p:cxnSp>
          <p:nvCxnSpPr>
            <p:cNvPr id="57" name="Connector: Elbow 118">
              <a:extLst>
                <a:ext uri="{FF2B5EF4-FFF2-40B4-BE49-F238E27FC236}">
                  <a16:creationId xmlns:a16="http://schemas.microsoft.com/office/drawing/2014/main" id="{109A8BBC-0395-42C5-BA58-405AA75D5392}"/>
                </a:ext>
              </a:extLst>
            </p:cNvPr>
            <p:cNvCxnSpPr/>
            <p:nvPr/>
          </p:nvCxnSpPr>
          <p:spPr>
            <a:xfrm rot="10800000">
              <a:off x="4211560" y="4723740"/>
              <a:ext cx="1166128" cy="347935"/>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8" name="Group 39">
              <a:extLst>
                <a:ext uri="{FF2B5EF4-FFF2-40B4-BE49-F238E27FC236}">
                  <a16:creationId xmlns:a16="http://schemas.microsoft.com/office/drawing/2014/main" id="{62608F72-47C9-441A-A714-1CCE4F47C84E}"/>
                </a:ext>
              </a:extLst>
            </p:cNvPr>
            <p:cNvGrpSpPr/>
            <p:nvPr/>
          </p:nvGrpSpPr>
          <p:grpSpPr>
            <a:xfrm>
              <a:off x="711508" y="4568646"/>
              <a:ext cx="3339270" cy="1288063"/>
              <a:chOff x="730864" y="1891831"/>
              <a:chExt cx="3391983" cy="1288063"/>
            </a:xfrm>
          </p:grpSpPr>
          <p:sp>
            <p:nvSpPr>
              <p:cNvPr id="59" name="TextBox 40">
                <a:extLst>
                  <a:ext uri="{FF2B5EF4-FFF2-40B4-BE49-F238E27FC236}">
                    <a16:creationId xmlns:a16="http://schemas.microsoft.com/office/drawing/2014/main" id="{7AABF9DB-3F0D-4820-8CC2-702D05685DDC}"/>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Vũ</a:t>
                </a:r>
                <a:r>
                  <a:rPr kumimoji="0" lang="en-US" altLang="zh-CN"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rPr>
                  <a:t> </a:t>
                </a: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trụ</a:t>
                </a:r>
                <a:endParaRPr kumimoji="0" lang="zh-CN" altLang="en-US"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endParaRPr>
              </a:p>
            </p:txBody>
          </p:sp>
          <p:sp>
            <p:nvSpPr>
              <p:cNvPr id="60" name="TextBox 41">
                <a:extLst>
                  <a:ext uri="{FF2B5EF4-FFF2-40B4-BE49-F238E27FC236}">
                    <a16:creationId xmlns:a16="http://schemas.microsoft.com/office/drawing/2014/main" id="{25642B9B-8E1F-42F2-8D32-948EF7F9F4B8}"/>
                  </a:ext>
                </a:extLst>
              </p:cNvPr>
              <p:cNvSpPr txBox="1"/>
              <p:nvPr/>
            </p:nvSpPr>
            <p:spPr>
              <a:xfrm>
                <a:off x="769565" y="2261933"/>
                <a:ext cx="3353282" cy="917961"/>
              </a:xfrm>
              <a:prstGeom prst="rect">
                <a:avLst/>
              </a:prstGeom>
              <a:noFill/>
            </p:spPr>
            <p:txBody>
              <a:bodyPr wrap="square" lIns="0" tIns="0" rIns="0" bIns="0">
                <a:normAutofit fontScale="85000" lnSpcReduction="100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sz="2800" b="0" i="0" dirty="0" err="1">
                    <a:solidFill>
                      <a:srgbClr val="000000"/>
                    </a:solidFill>
                    <a:effectLst/>
                  </a:rPr>
                  <a:t>khoảng</a:t>
                </a:r>
                <a:r>
                  <a:rPr lang="en-US" sz="2800" b="0" i="0" dirty="0">
                    <a:solidFill>
                      <a:srgbClr val="000000"/>
                    </a:solidFill>
                    <a:effectLst/>
                  </a:rPr>
                  <a:t> </a:t>
                </a:r>
                <a:r>
                  <a:rPr lang="en-US" sz="2800" b="0" i="0" dirty="0" err="1">
                    <a:solidFill>
                      <a:srgbClr val="000000"/>
                    </a:solidFill>
                    <a:effectLst/>
                  </a:rPr>
                  <a:t>không</a:t>
                </a:r>
                <a:r>
                  <a:rPr lang="en-US" sz="2800" b="0" i="0" dirty="0">
                    <a:solidFill>
                      <a:srgbClr val="000000"/>
                    </a:solidFill>
                    <a:effectLst/>
                  </a:rPr>
                  <a:t> </a:t>
                </a:r>
                <a:r>
                  <a:rPr lang="en-US" sz="2800" b="0" i="0" dirty="0" err="1">
                    <a:solidFill>
                      <a:srgbClr val="000000"/>
                    </a:solidFill>
                    <a:effectLst/>
                  </a:rPr>
                  <a:t>gian</a:t>
                </a:r>
                <a:r>
                  <a:rPr lang="en-US" sz="2800" b="0" i="0" dirty="0">
                    <a:solidFill>
                      <a:srgbClr val="000000"/>
                    </a:solidFill>
                    <a:effectLst/>
                  </a:rPr>
                  <a:t> </a:t>
                </a:r>
                <a:r>
                  <a:rPr lang="en-US" sz="2800" b="0" i="0" dirty="0" err="1">
                    <a:solidFill>
                      <a:srgbClr val="000000"/>
                    </a:solidFill>
                    <a:effectLst/>
                  </a:rPr>
                  <a:t>mênh</a:t>
                </a:r>
                <a:r>
                  <a:rPr lang="en-US" sz="2800" b="0" i="0" dirty="0">
                    <a:solidFill>
                      <a:srgbClr val="000000"/>
                    </a:solidFill>
                    <a:effectLst/>
                  </a:rPr>
                  <a:t> </a:t>
                </a:r>
                <a:r>
                  <a:rPr lang="en-US" sz="2800" b="0" i="0" dirty="0" err="1">
                    <a:solidFill>
                      <a:srgbClr val="000000"/>
                    </a:solidFill>
                    <a:effectLst/>
                  </a:rPr>
                  <a:t>mông</a:t>
                </a:r>
                <a:r>
                  <a:rPr lang="en-US" sz="2800" b="0" i="0" dirty="0">
                    <a:solidFill>
                      <a:srgbClr val="000000"/>
                    </a:solidFill>
                    <a:effectLst/>
                  </a:rPr>
                  <a:t> </a:t>
                </a:r>
                <a:r>
                  <a:rPr lang="en-US" sz="2800" b="0" i="0" dirty="0" err="1">
                    <a:solidFill>
                      <a:srgbClr val="000000"/>
                    </a:solidFill>
                    <a:effectLst/>
                  </a:rPr>
                  <a:t>chứa</a:t>
                </a:r>
                <a:r>
                  <a:rPr lang="en-US" sz="2800" b="0" i="0" dirty="0">
                    <a:solidFill>
                      <a:srgbClr val="000000"/>
                    </a:solidFill>
                    <a:effectLst/>
                  </a:rPr>
                  <a:t> </a:t>
                </a:r>
                <a:r>
                  <a:rPr lang="en-US" sz="2800" b="0" i="0" dirty="0" err="1">
                    <a:solidFill>
                      <a:srgbClr val="000000"/>
                    </a:solidFill>
                    <a:effectLst/>
                  </a:rPr>
                  <a:t>các</a:t>
                </a:r>
                <a:r>
                  <a:rPr lang="en-US" sz="2800" b="0" i="0" dirty="0">
                    <a:solidFill>
                      <a:srgbClr val="000000"/>
                    </a:solidFill>
                    <a:effectLst/>
                  </a:rPr>
                  <a:t> </a:t>
                </a:r>
                <a:r>
                  <a:rPr lang="en-US" sz="2800" b="0" i="0" dirty="0" err="1">
                    <a:solidFill>
                      <a:srgbClr val="000000"/>
                    </a:solidFill>
                    <a:effectLst/>
                  </a:rPr>
                  <a:t>thiên</a:t>
                </a:r>
                <a:r>
                  <a:rPr lang="en-US" sz="2800" b="0" i="0" dirty="0">
                    <a:solidFill>
                      <a:srgbClr val="000000"/>
                    </a:solidFill>
                    <a:effectLst/>
                  </a:rPr>
                  <a:t> </a:t>
                </a:r>
                <a:r>
                  <a:rPr lang="en-US" sz="2800" b="0" i="0" dirty="0" err="1">
                    <a:solidFill>
                      <a:srgbClr val="000000"/>
                    </a:solidFill>
                    <a:effectLst/>
                  </a:rPr>
                  <a:t>hà</a:t>
                </a:r>
                <a:r>
                  <a:rPr lang="en-US" sz="2800" b="0" i="0" dirty="0">
                    <a:solidFill>
                      <a:srgbClr val="000000"/>
                    </a:solidFill>
                    <a:effectLst/>
                  </a:rPr>
                  <a:t>.</a:t>
                </a:r>
                <a:endParaRPr kumimoji="0" lang="zh-CN" altLang="en-US" sz="2800" b="0" i="0" u="none" strike="noStrike" kern="1200" cap="none" spc="0" normalizeH="0" baseline="0" noProof="0" dirty="0">
                  <a:ln>
                    <a:noFill/>
                  </a:ln>
                  <a:solidFill>
                    <a:prstClr val="black">
                      <a:lumMod val="75000"/>
                      <a:lumOff val="25000"/>
                    </a:prstClr>
                  </a:solidFill>
                  <a:effectLst/>
                  <a:uLnTx/>
                  <a:uFillTx/>
                  <a:ea typeface="等线" panose="02010600030101010101" pitchFamily="2" charset="-122"/>
                  <a:cs typeface="Arial" panose="020B0604020202020204" pitchFamily="34" charset="0"/>
                </a:endParaRPr>
              </a:p>
            </p:txBody>
          </p:sp>
        </p:grpSp>
      </p:grpSp>
      <p:grpSp>
        <p:nvGrpSpPr>
          <p:cNvPr id="61" name="千图PPT彼岸天：ID 8661124库_组合 35">
            <a:extLst>
              <a:ext uri="{FF2B5EF4-FFF2-40B4-BE49-F238E27FC236}">
                <a16:creationId xmlns:a16="http://schemas.microsoft.com/office/drawing/2014/main" id="{757E364C-C442-488A-98E2-8714BC2AE4A1}"/>
              </a:ext>
            </a:extLst>
          </p:cNvPr>
          <p:cNvGrpSpPr/>
          <p:nvPr>
            <p:custDataLst>
              <p:tags r:id="rId5"/>
            </p:custDataLst>
          </p:nvPr>
        </p:nvGrpSpPr>
        <p:grpSpPr>
          <a:xfrm>
            <a:off x="6601486" y="4416179"/>
            <a:ext cx="4611808" cy="1973701"/>
            <a:chOff x="6848229" y="4227493"/>
            <a:chExt cx="4611808" cy="1973701"/>
          </a:xfrm>
        </p:grpSpPr>
        <p:cxnSp>
          <p:nvCxnSpPr>
            <p:cNvPr id="62" name="Connector: Elbow 120">
              <a:extLst>
                <a:ext uri="{FF2B5EF4-FFF2-40B4-BE49-F238E27FC236}">
                  <a16:creationId xmlns:a16="http://schemas.microsoft.com/office/drawing/2014/main" id="{50D9BA59-FC9E-49A3-A6BB-D97B7D171EB6}"/>
                </a:ext>
              </a:extLst>
            </p:cNvPr>
            <p:cNvCxnSpPr/>
            <p:nvPr/>
          </p:nvCxnSpPr>
          <p:spPr>
            <a:xfrm>
              <a:off x="6848229" y="4227493"/>
              <a:ext cx="962785" cy="618720"/>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63" name="Group 43">
              <a:extLst>
                <a:ext uri="{FF2B5EF4-FFF2-40B4-BE49-F238E27FC236}">
                  <a16:creationId xmlns:a16="http://schemas.microsoft.com/office/drawing/2014/main" id="{ABC31EA7-D505-4611-B1B8-2B51E5717345}"/>
                </a:ext>
              </a:extLst>
            </p:cNvPr>
            <p:cNvGrpSpPr/>
            <p:nvPr/>
          </p:nvGrpSpPr>
          <p:grpSpPr>
            <a:xfrm>
              <a:off x="7323818" y="4556002"/>
              <a:ext cx="4136219" cy="1645192"/>
              <a:chOff x="7379156" y="1879189"/>
              <a:chExt cx="4013939" cy="1645192"/>
            </a:xfrm>
          </p:grpSpPr>
          <p:sp>
            <p:nvSpPr>
              <p:cNvPr id="64" name="TextBox 44">
                <a:extLst>
                  <a:ext uri="{FF2B5EF4-FFF2-40B4-BE49-F238E27FC236}">
                    <a16:creationId xmlns:a16="http://schemas.microsoft.com/office/drawing/2014/main" id="{94E1EBAD-A1E5-44CA-BCA9-ABF0EFA27909}"/>
                  </a:ext>
                </a:extLst>
              </p:cNvPr>
              <p:cNvSpPr txBox="1"/>
              <p:nvPr/>
            </p:nvSpPr>
            <p:spPr>
              <a:xfrm>
                <a:off x="8164805" y="1879189"/>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Dự</a:t>
                </a:r>
                <a:r>
                  <a:rPr kumimoji="0" lang="en-US" altLang="zh-CN"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báo</a:t>
                </a:r>
                <a:endParaRPr kumimoji="0" lang="zh-CN" altLang="en-US"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endParaRPr>
              </a:p>
            </p:txBody>
          </p:sp>
          <p:sp>
            <p:nvSpPr>
              <p:cNvPr id="65" name="TextBox 45">
                <a:extLst>
                  <a:ext uri="{FF2B5EF4-FFF2-40B4-BE49-F238E27FC236}">
                    <a16:creationId xmlns:a16="http://schemas.microsoft.com/office/drawing/2014/main" id="{B20C1DC2-7EB5-4090-A4CD-91764BB0A44A}"/>
                  </a:ext>
                </a:extLst>
              </p:cNvPr>
              <p:cNvSpPr txBox="1"/>
              <p:nvPr/>
            </p:nvSpPr>
            <p:spPr>
              <a:xfrm>
                <a:off x="7379156" y="2271460"/>
                <a:ext cx="3736637" cy="1252921"/>
              </a:xfrm>
              <a:prstGeom prst="rect">
                <a:avLst/>
              </a:prstGeom>
              <a:noFill/>
            </p:spPr>
            <p:txBody>
              <a:bodyPr wrap="square" lIns="0" tIns="0" rIns="0" bIns="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800" b="0" i="0" dirty="0">
                    <a:solidFill>
                      <a:srgbClr val="000000"/>
                    </a:solidFill>
                    <a:effectLst/>
                    <a:latin typeface="Calibri" panose="020F0502020204030204" pitchFamily="34" charset="0"/>
                    <a:cs typeface="Calibri" panose="020F0502020204030204" pitchFamily="34" charset="0"/>
                  </a:rPr>
                  <a:t>báo trước những điều có nhiều khả năng sẽ xảy ra.</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3915229"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mn-ea"/>
                <a:cs typeface="+mn-cs"/>
              </a:rPr>
              <a:t>GIẢI NGHĨA TỪ KHÓ</a:t>
            </a:r>
          </a:p>
        </p:txBody>
      </p:sp>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anim calcmode="lin" valueType="num">
                                      <p:cBhvr>
                                        <p:cTn id="15" dur="500" fill="hold"/>
                                        <p:tgtEl>
                                          <p:spTgt spid="51"/>
                                        </p:tgtEl>
                                        <p:attrNameLst>
                                          <p:attrName>ppt_x</p:attrName>
                                        </p:attrNameLst>
                                      </p:cBhvr>
                                      <p:tavLst>
                                        <p:tav tm="0">
                                          <p:val>
                                            <p:fltVal val="0.5"/>
                                          </p:val>
                                        </p:tav>
                                        <p:tav tm="100000">
                                          <p:val>
                                            <p:strVal val="#ppt_x"/>
                                          </p:val>
                                        </p:tav>
                                      </p:tavLst>
                                    </p:anim>
                                    <p:anim calcmode="lin" valueType="num">
                                      <p:cBhvr>
                                        <p:cTn id="16" dur="500" fill="hold"/>
                                        <p:tgtEl>
                                          <p:spTgt spid="5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fltVal val="0.5"/>
                                          </p:val>
                                        </p:tav>
                                        <p:tav tm="100000">
                                          <p:val>
                                            <p:strVal val="#ppt_x"/>
                                          </p:val>
                                        </p:tav>
                                      </p:tavLst>
                                    </p:anim>
                                    <p:anim calcmode="lin" valueType="num">
                                      <p:cBhvr>
                                        <p:cTn id="25"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anim calcmode="lin" valueType="num">
                                      <p:cBhvr>
                                        <p:cTn id="33" dur="500" fill="hold"/>
                                        <p:tgtEl>
                                          <p:spTgt spid="56"/>
                                        </p:tgtEl>
                                        <p:attrNameLst>
                                          <p:attrName>ppt_x</p:attrName>
                                        </p:attrNameLst>
                                      </p:cBhvr>
                                      <p:tavLst>
                                        <p:tav tm="0">
                                          <p:val>
                                            <p:fltVal val="0.5"/>
                                          </p:val>
                                        </p:tav>
                                        <p:tav tm="100000">
                                          <p:val>
                                            <p:strVal val="#ppt_x"/>
                                          </p:val>
                                        </p:tav>
                                      </p:tavLst>
                                    </p:anim>
                                    <p:anim calcmode="lin" valueType="num">
                                      <p:cBhvr>
                                        <p:cTn id="34" dur="500" fill="hold"/>
                                        <p:tgtEl>
                                          <p:spTgt spid="56"/>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anim calcmode="lin" valueType="num">
                                      <p:cBhvr>
                                        <p:cTn id="42" dur="500" fill="hold"/>
                                        <p:tgtEl>
                                          <p:spTgt spid="61"/>
                                        </p:tgtEl>
                                        <p:attrNameLst>
                                          <p:attrName>ppt_x</p:attrName>
                                        </p:attrNameLst>
                                      </p:cBhvr>
                                      <p:tavLst>
                                        <p:tav tm="0">
                                          <p:val>
                                            <p:fltVal val="0.5"/>
                                          </p:val>
                                        </p:tav>
                                        <p:tav tm="100000">
                                          <p:val>
                                            <p:strVal val="#ppt_x"/>
                                          </p:val>
                                        </p:tav>
                                      </p:tavLst>
                                    </p:anim>
                                    <p:anim calcmode="lin" valueType="num">
                                      <p:cBhvr>
                                        <p:cTn id="43" dur="5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44522" y="4554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74154" y="1162701"/>
            <a:ext cx="10089195" cy="553998"/>
          </a:xfrm>
          <a:prstGeom prst="rect">
            <a:avLst/>
          </a:prstGeom>
          <a:noFill/>
        </p:spPr>
        <p:txBody>
          <a:bodyPr wrap="square">
            <a:spAutoFit/>
          </a:bodyPr>
          <a:lstStyle/>
          <a:p>
            <a:pPr lvl="0" algn="just"/>
            <a:r>
              <a:rPr lang="en-US" sz="3000" dirty="0">
                <a:solidFill>
                  <a:srgbClr val="1B518B"/>
                </a:solidFill>
                <a:latin typeface="Calibri"/>
                <a:ea typeface="SVN-AZ Cupcakes" panose="02000000000000000000" pitchFamily="50" charset="0"/>
              </a:rPr>
              <a:t>1. </a:t>
            </a:r>
            <a:r>
              <a:rPr lang="vi-VN" sz="3000" dirty="0">
                <a:solidFill>
                  <a:srgbClr val="1B518B"/>
                </a:solidFill>
                <a:latin typeface="Calibri"/>
                <a:ea typeface="SVN-AZ Cupcakes" panose="02000000000000000000" pitchFamily="50" charset="0"/>
              </a:rPr>
              <a:t>Nhân vật người máy (rô-bốt) xuất hiện lần đầu tiên khi nào?</a:t>
            </a:r>
            <a:endParaRPr kumimoji="0" lang="en-US" sz="3000" b="0" i="0" u="none" strike="noStrike" kern="1200" cap="none" spc="0" normalizeH="0" baseline="0" noProof="0" dirty="0">
              <a:ln>
                <a:noFill/>
              </a:ln>
              <a:solidFill>
                <a:srgbClr val="1B518B"/>
              </a:solidFill>
              <a:effectLst/>
              <a:uLnTx/>
              <a:uFillTx/>
              <a:latin typeface="Calibri"/>
              <a:ea typeface="SVN-AZ Cupcakes" panose="02000000000000000000" pitchFamily="50" charset="0"/>
            </a:endParaRPr>
          </a:p>
        </p:txBody>
      </p:sp>
      <p:sp>
        <p:nvSpPr>
          <p:cNvPr id="15" name="TextBox 14">
            <a:extLst>
              <a:ext uri="{FF2B5EF4-FFF2-40B4-BE49-F238E27FC236}">
                <a16:creationId xmlns:a16="http://schemas.microsoft.com/office/drawing/2014/main" id="{912AFDC0-BD83-42A4-A8BE-694C0B92A37F}"/>
              </a:ext>
            </a:extLst>
          </p:cNvPr>
          <p:cNvSpPr txBox="1"/>
          <p:nvPr/>
        </p:nvSpPr>
        <p:spPr>
          <a:xfrm>
            <a:off x="1531305" y="187972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2. </a:t>
            </a:r>
            <a:r>
              <a:rPr lang="vi-VN" sz="3200"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914069"/>
            <a:ext cx="736203" cy="1005840"/>
          </a:xfrm>
          <a:prstGeom prst="rect">
            <a:avLst/>
          </a:prstGeom>
        </p:spPr>
      </p:pic>
      <p:pic>
        <p:nvPicPr>
          <p:cNvPr id="18" name="Picture 17">
            <a:extLst>
              <a:ext uri="{FF2B5EF4-FFF2-40B4-BE49-F238E27FC236}">
                <a16:creationId xmlns:a16="http://schemas.microsoft.com/office/drawing/2014/main" id="{CBEEB416-9473-40FA-B593-80F06E2A3E07}"/>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1962553"/>
            <a:ext cx="736203" cy="1005840"/>
          </a:xfrm>
          <a:prstGeom prst="rect">
            <a:avLst/>
          </a:prstGeom>
        </p:spPr>
      </p:pic>
      <p:pic>
        <p:nvPicPr>
          <p:cNvPr id="19" name="Picture 18">
            <a:extLst>
              <a:ext uri="{FF2B5EF4-FFF2-40B4-BE49-F238E27FC236}">
                <a16:creationId xmlns:a16="http://schemas.microsoft.com/office/drawing/2014/main" id="{FD1114F9-3287-4742-82A3-D3E6175B884F}"/>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767" y="3154273"/>
            <a:ext cx="736203" cy="1005840"/>
          </a:xfrm>
          <a:prstGeom prst="rect">
            <a:avLst/>
          </a:prstGeom>
        </p:spPr>
      </p:pic>
      <p:sp>
        <p:nvSpPr>
          <p:cNvPr id="20" name="TextBox 19">
            <a:extLst>
              <a:ext uri="{FF2B5EF4-FFF2-40B4-BE49-F238E27FC236}">
                <a16:creationId xmlns:a16="http://schemas.microsoft.com/office/drawing/2014/main" id="{8182AAE5-4117-4BED-BFC5-9EF6B20C0139}"/>
              </a:ext>
            </a:extLst>
          </p:cNvPr>
          <p:cNvSpPr txBox="1"/>
          <p:nvPr/>
        </p:nvSpPr>
        <p:spPr>
          <a:xfrm>
            <a:off x="1417004" y="3127865"/>
            <a:ext cx="9821633" cy="1077218"/>
          </a:xfrm>
          <a:prstGeom prst="rect">
            <a:avLst/>
          </a:prstGeom>
          <a:noFill/>
        </p:spPr>
        <p:txBody>
          <a:bodyPr wrap="square">
            <a:spAutoFit/>
          </a:bodyPr>
          <a:lstStyle/>
          <a:p>
            <a:pPr lvl="0" algn="just"/>
            <a:r>
              <a:rPr lang="en-US"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3. </a:t>
            </a:r>
            <a:r>
              <a:rPr lang="vi-VN"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Bài đọc cho biết rô-bốt được con người chế tạo đã có khả năng làm những việc gì?</a:t>
            </a:r>
            <a:endParaRPr kumimoji="0" lang="en-US" sz="3200" b="0" i="0" u="none" strike="noStrike" kern="1200" cap="none" spc="0" normalizeH="0" baseline="0" noProof="0" dirty="0">
              <a:ln>
                <a:noFill/>
              </a:ln>
              <a:solidFill>
                <a:srgbClr val="9A0780"/>
              </a:solidFill>
              <a:effectLst/>
              <a:uLnTx/>
              <a:uFillTx/>
              <a:latin typeface="Calibri" panose="020F0502020204030204" pitchFamily="34" charset="0"/>
              <a:ea typeface="SVN-AZ Cupcakes" panose="02000000000000000000" pitchFamily="50" charset="0"/>
              <a:cs typeface="Calibri" panose="020F0502020204030204" pitchFamily="34" charset="0"/>
            </a:endParaRPr>
          </a:p>
        </p:txBody>
      </p:sp>
      <p:sp>
        <p:nvSpPr>
          <p:cNvPr id="2" name="TextBox 1">
            <a:extLst>
              <a:ext uri="{FF2B5EF4-FFF2-40B4-BE49-F238E27FC236}">
                <a16:creationId xmlns:a16="http://schemas.microsoft.com/office/drawing/2014/main" id="{58C5F4B2-13CC-4E37-968C-9E102EB62645}"/>
              </a:ext>
            </a:extLst>
          </p:cNvPr>
          <p:cNvSpPr txBox="1"/>
          <p:nvPr/>
        </p:nvSpPr>
        <p:spPr>
          <a:xfrm>
            <a:off x="1407479" y="4191651"/>
            <a:ext cx="10089195" cy="1077218"/>
          </a:xfrm>
          <a:prstGeom prst="rect">
            <a:avLst/>
          </a:prstGeom>
          <a:noFill/>
        </p:spPr>
        <p:txBody>
          <a:bodyPr wrap="square">
            <a:spAutoFit/>
          </a:bodyPr>
          <a:lstStyle/>
          <a:p>
            <a:pPr lvl="0" algn="just"/>
            <a:r>
              <a:rPr lang="en-US" sz="3200" dirty="0">
                <a:solidFill>
                  <a:srgbClr val="1B518B"/>
                </a:solidFill>
                <a:latin typeface="Calibri"/>
                <a:ea typeface="SVN-AZ Cupcakes" panose="02000000000000000000" pitchFamily="50" charset="0"/>
              </a:rPr>
              <a:t>4. </a:t>
            </a:r>
            <a:r>
              <a:rPr lang="vi-VN" sz="3200" dirty="0">
                <a:solidFill>
                  <a:srgbClr val="1B518B"/>
                </a:solidFill>
                <a:latin typeface="Calibri"/>
                <a:ea typeface="SVN-AZ Cupcakes" panose="02000000000000000000" pitchFamily="50" charset="0"/>
              </a:rPr>
              <a:t>Theo em, vì sao không bao lâu nữa, rô-bốt sẽ được sử dụng rộng rãi trong đời sống?</a:t>
            </a:r>
            <a:endParaRPr kumimoji="0" lang="en-US" sz="3200" b="0" i="0" u="none" strike="noStrike" kern="1200" cap="none" spc="0" normalizeH="0" baseline="0" noProof="0" dirty="0">
              <a:ln>
                <a:noFill/>
              </a:ln>
              <a:solidFill>
                <a:srgbClr val="1B518B"/>
              </a:solidFill>
              <a:effectLst/>
              <a:uLnTx/>
              <a:uFillTx/>
              <a:latin typeface="Calibri"/>
              <a:ea typeface="SVN-AZ Cupcakes" panose="02000000000000000000" pitchFamily="50" charset="0"/>
              <a:cs typeface="+mn-cs"/>
            </a:endParaRPr>
          </a:p>
        </p:txBody>
      </p:sp>
      <p:pic>
        <p:nvPicPr>
          <p:cNvPr id="3" name="Picture 2">
            <a:extLst>
              <a:ext uri="{FF2B5EF4-FFF2-40B4-BE49-F238E27FC236}">
                <a16:creationId xmlns:a16="http://schemas.microsoft.com/office/drawing/2014/main" id="{F9EA7DA5-9FA0-6303-71D3-3E27CC7750C0}"/>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25193" y="4266869"/>
            <a:ext cx="736203" cy="1005840"/>
          </a:xfrm>
          <a:prstGeom prst="rect">
            <a:avLst/>
          </a:prstGeom>
        </p:spPr>
      </p:pic>
      <p:sp>
        <p:nvSpPr>
          <p:cNvPr id="5" name="TextBox 4">
            <a:extLst>
              <a:ext uri="{FF2B5EF4-FFF2-40B4-BE49-F238E27FC236}">
                <a16:creationId xmlns:a16="http://schemas.microsoft.com/office/drawing/2014/main" id="{2815A138-7F9F-0BCE-7DB2-0145E113277F}"/>
              </a:ext>
            </a:extLst>
          </p:cNvPr>
          <p:cNvSpPr txBox="1"/>
          <p:nvPr/>
        </p:nvSpPr>
        <p:spPr>
          <a:xfrm>
            <a:off x="1512255" y="532777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5. </a:t>
            </a:r>
            <a:r>
              <a:rPr lang="vi-VN" sz="3200" dirty="0">
                <a:solidFill>
                  <a:srgbClr val="0C8458"/>
                </a:solidFill>
                <a:latin typeface="Calibri"/>
                <a:ea typeface="SVN-AZ Cupcakes" panose="02000000000000000000" pitchFamily="50" charset="0"/>
              </a:rPr>
              <a:t>Em mong muốn có một con rô-bốt như thế nào cho riêng mình?</a:t>
            </a:r>
          </a:p>
        </p:txBody>
      </p:sp>
      <p:pic>
        <p:nvPicPr>
          <p:cNvPr id="7" name="Picture 6">
            <a:extLst>
              <a:ext uri="{FF2B5EF4-FFF2-40B4-BE49-F238E27FC236}">
                <a16:creationId xmlns:a16="http://schemas.microsoft.com/office/drawing/2014/main" id="{0BA1F442-AEF6-7F57-1CFC-AAC8AD7FE60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82343" y="5410603"/>
            <a:ext cx="736203" cy="1005840"/>
          </a:xfrm>
          <a:prstGeom prst="rect">
            <a:avLst/>
          </a:prstGeom>
        </p:spPr>
      </p:pic>
    </p:spTree>
    <p:extLst>
      <p:ext uri="{BB962C8B-B14F-4D97-AF65-F5344CB8AC3E}">
        <p14:creationId xmlns:p14="http://schemas.microsoft.com/office/powerpoint/2010/main" val="148123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ppt_w</p:attrName>
                                        </p:attrNameLst>
                                      </p:cBhvr>
                                      <p:tavLst>
                                        <p:tav tm="0" fmla="#ppt_w*sin(2.5*pi*$)">
                                          <p:val>
                                            <p:fltVal val="0"/>
                                          </p:val>
                                        </p:tav>
                                        <p:tav tm="100000">
                                          <p:val>
                                            <p:fltVal val="1"/>
                                          </p:val>
                                        </p:tav>
                                      </p:tavLst>
                                    </p:anim>
                                    <p:anim calcmode="lin" valueType="num">
                                      <p:cBhvr>
                                        <p:cTn id="20" dur="75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ppt_w</p:attrName>
                                        </p:attrNameLst>
                                      </p:cBhvr>
                                      <p:tavLst>
                                        <p:tav tm="0" fmla="#ppt_w*sin(2.5*pi*$)">
                                          <p:val>
                                            <p:fltVal val="0"/>
                                          </p:val>
                                        </p:tav>
                                        <p:tav tm="100000">
                                          <p:val>
                                            <p:fltVal val="1"/>
                                          </p:val>
                                        </p:tav>
                                      </p:tavLst>
                                    </p:anim>
                                    <p:anim calcmode="lin" valueType="num">
                                      <p:cBhvr>
                                        <p:cTn id="31" dur="75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750"/>
                                        <p:tgtEl>
                                          <p:spTgt spid="3"/>
                                        </p:tgtEl>
                                      </p:cBhvr>
                                    </p:animEffect>
                                    <p:anim calcmode="lin" valueType="num">
                                      <p:cBhvr>
                                        <p:cTn id="41" dur="750" fill="hold"/>
                                        <p:tgtEl>
                                          <p:spTgt spid="3"/>
                                        </p:tgtEl>
                                        <p:attrNameLst>
                                          <p:attrName>ppt_w</p:attrName>
                                        </p:attrNameLst>
                                      </p:cBhvr>
                                      <p:tavLst>
                                        <p:tav tm="0" fmla="#ppt_w*sin(2.5*pi*$)">
                                          <p:val>
                                            <p:fltVal val="0"/>
                                          </p:val>
                                        </p:tav>
                                        <p:tav tm="100000">
                                          <p:val>
                                            <p:fltVal val="1"/>
                                          </p:val>
                                        </p:tav>
                                      </p:tavLst>
                                    </p:anim>
                                    <p:anim calcmode="lin" valueType="num">
                                      <p:cBhvr>
                                        <p:cTn id="42" dur="75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50"/>
                                        <p:tgtEl>
                                          <p:spTgt spid="7"/>
                                        </p:tgtEl>
                                      </p:cBhvr>
                                    </p:animEffect>
                                    <p:anim calcmode="lin" valueType="num">
                                      <p:cBhvr>
                                        <p:cTn id="52" dur="750" fill="hold"/>
                                        <p:tgtEl>
                                          <p:spTgt spid="7"/>
                                        </p:tgtEl>
                                        <p:attrNameLst>
                                          <p:attrName>ppt_w</p:attrName>
                                        </p:attrNameLst>
                                      </p:cBhvr>
                                      <p:tavLst>
                                        <p:tav tm="0" fmla="#ppt_w*sin(2.5*pi*$)">
                                          <p:val>
                                            <p:fltVal val="0"/>
                                          </p:val>
                                        </p:tav>
                                        <p:tav tm="100000">
                                          <p:val>
                                            <p:fltVal val="1"/>
                                          </p:val>
                                        </p:tav>
                                      </p:tavLst>
                                    </p:anim>
                                    <p:anim calcmode="lin" valueType="num">
                                      <p:cBhvr>
                                        <p:cTn id="53"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18E"/>
                </a:solidFill>
                <a:effectLst>
                  <a:glow rad="127000">
                    <a:srgbClr val="FFFF00">
                      <a:alpha val="75000"/>
                    </a:srgbClr>
                  </a:glow>
                </a:effectLst>
                <a:uLnTx/>
                <a:uFillTx/>
                <a:ea typeface="+mn-ea"/>
                <a:cs typeface="+mn-cs"/>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312229" y="1600851"/>
            <a:ext cx="10555921" cy="1077218"/>
          </a:xfrm>
          <a:prstGeom prst="rect">
            <a:avLst/>
          </a:prstGeom>
          <a:noFill/>
        </p:spPr>
        <p:txBody>
          <a:bodyPr wrap="square">
            <a:spAutoFit/>
          </a:bodyPr>
          <a:lstStyle/>
          <a:p>
            <a:pPr lvl="0">
              <a:defRPr/>
            </a:pPr>
            <a:r>
              <a:rPr lang="vi-VN" sz="3200" b="1" dirty="0">
                <a:solidFill>
                  <a:srgbClr val="1B518B"/>
                </a:solidFill>
                <a:ea typeface="SVN-AZ Cupcakes" panose="02000000000000000000" pitchFamily="50" charset="0"/>
              </a:rPr>
              <a:t>1. Nhân vật người máy (rô-bốt) xuất hiện lần đầu tiên khi nào?</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3" name="TextBox 12">
            <a:extLst>
              <a:ext uri="{FF2B5EF4-FFF2-40B4-BE49-F238E27FC236}">
                <a16:creationId xmlns:a16="http://schemas.microsoft.com/office/drawing/2014/main" id="{B3C7422E-D70B-4F2A-85FC-AF4D7D11EC94}"/>
              </a:ext>
            </a:extLst>
          </p:cNvPr>
          <p:cNvSpPr txBox="1"/>
          <p:nvPr/>
        </p:nvSpPr>
        <p:spPr>
          <a:xfrm>
            <a:off x="1001175" y="3170372"/>
            <a:ext cx="10469370" cy="201551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lnSpc>
                <a:spcPct val="150000"/>
              </a:lnSpc>
            </a:pPr>
            <a:r>
              <a:rPr lang="vi-VN" sz="4000" dirty="0">
                <a:solidFill>
                  <a:srgbClr val="000000"/>
                </a:solidFill>
                <a:ea typeface="Cambria" panose="02040503050406030204" pitchFamily="18" charset="0"/>
              </a:rPr>
              <a:t>Nhân vật người máy (rô-bốt) xuất hiện lần đầu tiên vào năm 1920.</a:t>
            </a:r>
            <a:endParaRPr kumimoji="0" lang="vi-VN" sz="40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16" name="Oval 15">
            <a:extLst>
              <a:ext uri="{FF2B5EF4-FFF2-40B4-BE49-F238E27FC236}">
                <a16:creationId xmlns:a16="http://schemas.microsoft.com/office/drawing/2014/main" id="{8FE72609-6EAE-4376-8061-25452164E4CF}"/>
              </a:ext>
            </a:extLst>
          </p:cNvPr>
          <p:cNvSpPr/>
          <p:nvPr/>
        </p:nvSpPr>
        <p:spPr>
          <a:xfrm>
            <a:off x="859560" y="315230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Times New Roman" panose="02020603050405020304" pitchFamily="18" charset="0"/>
              </a:rPr>
              <a:t>1</a:t>
            </a:r>
          </a:p>
        </p:txBody>
      </p:sp>
    </p:spTree>
    <p:extLst>
      <p:ext uri="{BB962C8B-B14F-4D97-AF65-F5344CB8AC3E}">
        <p14:creationId xmlns:p14="http://schemas.microsoft.com/office/powerpoint/2010/main" val="135572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077218"/>
          </a:xfrm>
          <a:prstGeom prst="rect">
            <a:avLst/>
          </a:prstGeom>
          <a:noFill/>
        </p:spPr>
        <p:txBody>
          <a:bodyPr wrap="square">
            <a:spAutoFit/>
          </a:bodyPr>
          <a:lstStyle/>
          <a:p>
            <a:pPr lvl="0" algn="just"/>
            <a:r>
              <a:rPr lang="en-US" sz="3200" b="1" dirty="0">
                <a:solidFill>
                  <a:srgbClr val="0C8458"/>
                </a:solidFill>
                <a:latin typeface="Calibri"/>
                <a:ea typeface="SVN-AZ Cupcakes" panose="02000000000000000000" pitchFamily="50" charset="0"/>
              </a:rPr>
              <a:t>2. </a:t>
            </a:r>
            <a:r>
              <a:rPr lang="vi-VN" sz="3200" b="1"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endParaRPr kumimoji="0" lang="vi-VN" sz="3200" b="1" i="0" u="none" strike="noStrike" kern="1200" cap="none" spc="0" normalizeH="0" baseline="0" noProof="0" dirty="0">
              <a:ln>
                <a:noFill/>
              </a:ln>
              <a:solidFill>
                <a:srgbClr val="0C8458"/>
              </a:solidFill>
              <a:effectLst/>
              <a:uLnTx/>
              <a:uFillTx/>
              <a:latin typeface="Calibri"/>
              <a:ea typeface="SVN-AZ Cupcakes" panose="02000000000000000000" pitchFamily="50" charset="0"/>
            </a:endParaRP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877350" y="2926564"/>
            <a:ext cx="10469370" cy="228147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dirty="0">
                <a:solidFill>
                  <a:srgbClr val="000000"/>
                </a:solidFill>
                <a:latin typeface="Calibri" panose="020F0502020204030204" pitchFamily="34" charset="0"/>
                <a:ea typeface="Cambria" panose="02040503050406030204" pitchFamily="18" charset="0"/>
                <a:cs typeface="Calibri" panose="020F0502020204030204" pitchFamily="34"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35735" y="2713820"/>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26627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3. Bài đọc cho biết rô-bốt được con người chế tạo đã có khả năng làm những việc gì?</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173664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Bài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đọc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biết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được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con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chế</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tạo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năng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di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chuyển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nặng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thể</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chữa</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cháy</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cứu</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nạn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thăm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dò</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vũ</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trụ</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khám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phá</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đại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dương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06719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4. Theo em, vì sao không bao lâu nữa, rô-bốt sẽ được sử dụng rộng rãi trong đời sống?</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282630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a:solidFill>
                  <a:srgbClr val="000000"/>
                </a:solidFill>
                <a:latin typeface="Calibri" panose="020F0502020204030204" pitchFamily="34" charset="0"/>
                <a:ea typeface="Cambria" panose="02040503050406030204" pitchFamily="18" charset="0"/>
                <a:cs typeface="Calibri" panose="020F0502020204030204" pitchFamily="34"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292746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dirty="0">
                <a:solidFill>
                  <a:srgbClr val="0C8458"/>
                </a:solidFill>
                <a:latin typeface="Calibri"/>
                <a:ea typeface="SVN-AZ Cupcakes" panose="02000000000000000000" pitchFamily="50" charset="0"/>
              </a:rPr>
              <a:t>5. Em mong muốn có một con rô-bốt như thế nào cho riêng mình?</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64698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000000"/>
                </a:solidFill>
                <a:latin typeface="Calibri" panose="020F0502020204030204" pitchFamily="34" charset="0"/>
                <a:ea typeface="Cambria" panose="02040503050406030204" pitchFamily="18" charset="0"/>
                <a:cs typeface="Calibri" panose="020F0502020204030204" pitchFamily="34" charset="0"/>
              </a:rPr>
              <a:t>Em tự liên hệ bản thân và nói lên suy nghĩ của mình. </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1036470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FEAF68-6D60-4388-806D-85962D70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F5E69930-536D-4291-AC60-2239B998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0">
            <a:extLst>
              <a:ext uri="{FF2B5EF4-FFF2-40B4-BE49-F238E27FC236}">
                <a16:creationId xmlns:a16="http://schemas.microsoft.com/office/drawing/2014/main" id="{145C8922-6C5F-4289-83D6-4BF73345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balloons&#10;&#10;Description automatically generated with low confidence">
            <a:extLst>
              <a:ext uri="{FF2B5EF4-FFF2-40B4-BE49-F238E27FC236}">
                <a16:creationId xmlns:a16="http://schemas.microsoft.com/office/drawing/2014/main" id="{4EECEA4B-613F-42C4-9BBE-E28EDA36E84A}"/>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148" name="Picture 4" descr="900+ Notion ý tưởng | hình ảnh, váy áo quince, inspired outfits">
            <a:extLst>
              <a:ext uri="{FF2B5EF4-FFF2-40B4-BE49-F238E27FC236}">
                <a16:creationId xmlns:a16="http://schemas.microsoft.com/office/drawing/2014/main" id="{09B2C3EB-2AE5-4DDC-8D2A-F5765743B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900+ Notion ý tưởng | hình ảnh, váy áo quince, inspired outfits">
            <a:extLst>
              <a:ext uri="{FF2B5EF4-FFF2-40B4-BE49-F238E27FC236}">
                <a16:creationId xmlns:a16="http://schemas.microsoft.com/office/drawing/2014/main" id="{D1A1E2B0-28A6-42C6-862F-BBF03F18F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64BA85-1112-4970-81AC-FD9B398DCB49}"/>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13" name="Picture 12">
            <a:extLst>
              <a:ext uri="{FF2B5EF4-FFF2-40B4-BE49-F238E27FC236}">
                <a16:creationId xmlns:a16="http://schemas.microsoft.com/office/drawing/2014/main" id="{38F34AF2-D885-41E7-ABD7-A0803058880A}"/>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7B3847C4-22D2-4F97-9186-A8CD9830A4F9}"/>
              </a:ext>
            </a:extLst>
          </p:cNvPr>
          <p:cNvSpPr/>
          <p:nvPr/>
        </p:nvSpPr>
        <p:spPr>
          <a:xfrm>
            <a:off x="2118350" y="2636254"/>
            <a:ext cx="8549649" cy="2554545"/>
          </a:xfrm>
          <a:prstGeom prst="rect">
            <a:avLst/>
          </a:prstGeom>
        </p:spPr>
        <p:txBody>
          <a:bodyPr wrap="square">
            <a:spAutoFit/>
          </a:bodyPr>
          <a:lstStyle/>
          <a:p>
            <a:pPr lvl="0" algn="just"/>
            <a:r>
              <a:rPr lang="vi-VN" sz="4000" dirty="0">
                <a:solidFill>
                  <a:srgbClr val="000000"/>
                </a:solidFill>
                <a:latin typeface="Calibri" panose="020F0502020204030204" pitchFamily="34" charset="0"/>
                <a:cs typeface="Calibri" panose="020F0502020204030204" pitchFamily="34" charset="0"/>
              </a:rPr>
              <a:t>Bài đọc cho biết những thông tin về sự xuất hiện lần đầu tiên của rô-bốt, vai trò của rô-bốt trong cuộc sống, tương lai của rô-bốt,…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CB7AE57E-659B-439E-B907-48FB2C6BFF92}"/>
              </a:ext>
            </a:extLst>
          </p:cNvPr>
          <p:cNvPicPr>
            <a:picLocks noChangeAspect="1"/>
          </p:cNvPicPr>
          <p:nvPr/>
        </p:nvPicPr>
        <p:blipFill>
          <a:blip r:embed="rId10"/>
          <a:stretch>
            <a:fillRect/>
          </a:stretch>
        </p:blipFill>
        <p:spPr>
          <a:xfrm>
            <a:off x="860386" y="1888531"/>
            <a:ext cx="10114064" cy="1727471"/>
          </a:xfrm>
          <a:prstGeom prst="rect">
            <a:avLst/>
          </a:prstGeom>
        </p:spPr>
      </p:pic>
    </p:spTree>
    <p:extLst>
      <p:ext uri="{BB962C8B-B14F-4D97-AF65-F5344CB8AC3E}">
        <p14:creationId xmlns:p14="http://schemas.microsoft.com/office/powerpoint/2010/main" val="253325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B56E31-687F-4FDB-A58C-614E063C6CA4}"/>
              </a:ext>
            </a:extLst>
          </p:cNvPr>
          <p:cNvSpPr txBox="1"/>
          <p:nvPr/>
        </p:nvSpPr>
        <p:spPr>
          <a:xfrm>
            <a:off x="1330506" y="1164714"/>
            <a:ext cx="9084528" cy="687945"/>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Xác định giọng đọc của bài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202EA9D-A735-4593-A801-BD46A602B62E}"/>
              </a:ext>
            </a:extLst>
          </p:cNvPr>
          <p:cNvSpPr txBox="1"/>
          <p:nvPr/>
        </p:nvSpPr>
        <p:spPr>
          <a:xfrm>
            <a:off x="1564255" y="2278420"/>
            <a:ext cx="795957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B518B"/>
                </a:solidFill>
                <a:effectLst/>
                <a:uLnTx/>
                <a:uFillTx/>
                <a:latin typeface="Calibri" panose="020F0502020204030204" pitchFamily="34" charset="0"/>
                <a:ea typeface="+mn-ea"/>
                <a:cs typeface="Calibri" panose="020F0502020204030204" pitchFamily="34" charset="0"/>
              </a:rPr>
              <a:t>Giọng đọc toàn bài  rõ ràng, rành mạch.</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7A359C19-C0A8-49B1-AFFF-B3870C991A53}"/>
              </a:ext>
            </a:extLst>
          </p:cNvPr>
          <p:cNvSpPr txBox="1"/>
          <p:nvPr/>
        </p:nvSpPr>
        <p:spPr>
          <a:xfrm>
            <a:off x="1564254" y="3237662"/>
            <a:ext cx="9744615" cy="1077218"/>
          </a:xfrm>
          <a:prstGeom prst="rect">
            <a:avLst/>
          </a:prstGeom>
          <a:noFill/>
        </p:spPr>
        <p:txBody>
          <a:bodyPr wrap="square">
            <a:spAutoFit/>
          </a:bodyPr>
          <a:lstStyle/>
          <a:p>
            <a:pPr lvl="0" algn="just"/>
            <a:r>
              <a:rPr lang="en-US" sz="3200">
                <a:solidFill>
                  <a:srgbClr val="1B518B"/>
                </a:solidFill>
                <a:latin typeface="Calibri" panose="020F0502020204030204" pitchFamily="34" charset="0"/>
                <a:cs typeface="Calibri" panose="020F0502020204030204" pitchFamily="34" charset="0"/>
              </a:rPr>
              <a:t>Đọc diễn cảm, nhấn giọng ở những từ ngữ giàu sức gợi tả, gợi cảm. </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Beginning Sounds | Baamboozle">
            <a:extLst>
              <a:ext uri="{FF2B5EF4-FFF2-40B4-BE49-F238E27FC236}">
                <a16:creationId xmlns:a16="http://schemas.microsoft.com/office/drawing/2014/main" id="{0102D301-DA93-40A8-A6B2-996D808FA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32" y="2247058"/>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eginning Sounds | Baamboozle">
            <a:extLst>
              <a:ext uri="{FF2B5EF4-FFF2-40B4-BE49-F238E27FC236}">
                <a16:creationId xmlns:a16="http://schemas.microsoft.com/office/drawing/2014/main" id="{8032ED15-A4A9-40B1-888A-768C0B043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31" y="3159686"/>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group of flowers&#10;&#10;Description automatically generated with low confidence">
            <a:extLst>
              <a:ext uri="{FF2B5EF4-FFF2-40B4-BE49-F238E27FC236}">
                <a16:creationId xmlns:a16="http://schemas.microsoft.com/office/drawing/2014/main" id="{1C0CC76F-FB18-4920-ABF8-A64BA9AE8F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601" y="3688962"/>
            <a:ext cx="4984003" cy="3200400"/>
          </a:xfrm>
          <a:prstGeom prst="rect">
            <a:avLst/>
          </a:prstGeom>
          <a:effectLst>
            <a:outerShdw blurRad="63500" sx="102000" sy="102000" algn="ctr" rotWithShape="0">
              <a:prstClr val="black">
                <a:alpha val="40000"/>
              </a:prstClr>
            </a:outerShdw>
          </a:effectLst>
        </p:spPr>
      </p:pic>
      <p:pic>
        <p:nvPicPr>
          <p:cNvPr id="22" name="Picture 21" descr="A group of flowers&#10;&#10;Description automatically generated with low confidence">
            <a:extLst>
              <a:ext uri="{FF2B5EF4-FFF2-40B4-BE49-F238E27FC236}">
                <a16:creationId xmlns:a16="http://schemas.microsoft.com/office/drawing/2014/main" id="{4B4B7E68-E384-4FE2-BB5D-7538ADE067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4716598" y="3581589"/>
            <a:ext cx="4984003" cy="3200400"/>
          </a:xfrm>
          <a:prstGeom prst="rect">
            <a:avLst/>
          </a:prstGeom>
          <a:effectLst>
            <a:outerShdw blurRad="63500" sx="102000" sy="102000" algn="ctr" rotWithShape="0">
              <a:prstClr val="black">
                <a:alpha val="40000"/>
              </a:prstClr>
            </a:outerShdw>
          </a:effectLst>
        </p:spPr>
      </p:pic>
      <p:pic>
        <p:nvPicPr>
          <p:cNvPr id="27" name="Picture 26" descr="A group of flowers&#10;&#10;Description automatically generated with low confidence">
            <a:extLst>
              <a:ext uri="{FF2B5EF4-FFF2-40B4-BE49-F238E27FC236}">
                <a16:creationId xmlns:a16="http://schemas.microsoft.com/office/drawing/2014/main" id="{6568ED5D-BFA0-456B-B79E-BA9B5F726D7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7363708" y="3581589"/>
            <a:ext cx="4984003" cy="320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56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90"/>
                                          </p:val>
                                        </p:tav>
                                        <p:tav tm="100000">
                                          <p:val>
                                            <p:fltVal val="0"/>
                                          </p:val>
                                        </p:tav>
                                      </p:tavLst>
                                    </p:anim>
                                    <p:animEffect transition="in" filter="fade">
                                      <p:cBhvr>
                                        <p:cTn id="10" dur="500"/>
                                        <p:tgtEl>
                                          <p:spTgt spid="409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5291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A0424CBE-4BB5-4F56-8EE4-886FF73AF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97" y="-216750"/>
            <a:ext cx="6342672" cy="3355603"/>
          </a:xfrm>
          <a:prstGeom prst="rect">
            <a:avLst/>
          </a:prstGeom>
        </p:spPr>
      </p:pic>
      <p:pic>
        <p:nvPicPr>
          <p:cNvPr id="2" name="yt1s.io - Hoa thơm dâng Bác - Hà Hải - 45 bài hát thiếu nhi - Đội ta lớn lên cùng đất nước (128 kbps)">
            <a:hlinkClick r:id="" action="ppaction://media"/>
            <a:extLst>
              <a:ext uri="{FF2B5EF4-FFF2-40B4-BE49-F238E27FC236}">
                <a16:creationId xmlns:a16="http://schemas.microsoft.com/office/drawing/2014/main" id="{246B4283-B64F-4603-9F07-BE8C19F0535C}"/>
              </a:ext>
            </a:extLst>
          </p:cNvPr>
          <p:cNvPicPr>
            <a:picLocks noChangeAspect="1"/>
          </p:cNvPicPr>
          <p:nvPr>
            <a:audioFile r:link="rId1"/>
            <p:extLst>
              <p:ext uri="{DAA4B4D4-6D71-4841-9C94-3DE7FCFB9230}">
                <p14:media xmlns:p14="http://schemas.microsoft.com/office/powerpoint/2010/main" r:embed="rId2">
                  <p14:trim st="7498"/>
                </p14:media>
              </p:ext>
            </p:extLst>
          </p:nvPr>
        </p:nvPicPr>
        <p:blipFill>
          <a:blip r:embed="rId5"/>
          <a:stretch>
            <a:fillRect/>
          </a:stretch>
        </p:blipFill>
        <p:spPr>
          <a:xfrm>
            <a:off x="-828055" y="-460432"/>
            <a:ext cx="487363" cy="487363"/>
          </a:xfrm>
          <a:prstGeom prst="rect">
            <a:avLst/>
          </a:prstGeom>
        </p:spPr>
      </p:pic>
    </p:spTree>
    <p:extLst>
      <p:ext uri="{BB962C8B-B14F-4D97-AF65-F5344CB8AC3E}">
        <p14:creationId xmlns:p14="http://schemas.microsoft.com/office/powerpoint/2010/main" val="1946654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82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Effect transition="in" filter="fade">
                                      <p:cBhvr>
                                        <p:cTn id="11" dur="1000"/>
                                        <p:tgtEl>
                                          <p:spTgt spid="7"/>
                                        </p:tgtEl>
                                      </p:cBhvr>
                                    </p:animEffect>
                                  </p:childTnLst>
                                </p:cTn>
                              </p:par>
                              <p:par>
                                <p:cTn id="12" presetID="32" presetClass="emph" presetSubtype="0" repeatCount="5000" fill="hold" nodeType="withEffect">
                                  <p:stCondLst>
                                    <p:cond delay="100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hlinkClick r:id="rId4" action="ppaction://hlinksldjump"/>
            <a:extLst>
              <a:ext uri="{FF2B5EF4-FFF2-40B4-BE49-F238E27FC236}">
                <a16:creationId xmlns:a16="http://schemas.microsoft.com/office/drawing/2014/main" id="{A72120EC-6C6C-4E52-AD43-8EA9C66F0637}"/>
              </a:ext>
            </a:extLst>
          </p:cNvPr>
          <p:cNvSpPr/>
          <p:nvPr/>
        </p:nvSpPr>
        <p:spPr>
          <a:xfrm>
            <a:off x="1300467" y="1277964"/>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sp>
        <p:nvSpPr>
          <p:cNvPr id="12" name="Oval 11">
            <a:hlinkClick r:id="rId5" action="ppaction://hlinksldjump"/>
            <a:extLst>
              <a:ext uri="{FF2B5EF4-FFF2-40B4-BE49-F238E27FC236}">
                <a16:creationId xmlns:a16="http://schemas.microsoft.com/office/drawing/2014/main" id="{7A2D9621-5BE8-424A-9824-6244FAF590AE}"/>
              </a:ext>
            </a:extLst>
          </p:cNvPr>
          <p:cNvSpPr/>
          <p:nvPr/>
        </p:nvSpPr>
        <p:spPr>
          <a:xfrm>
            <a:off x="5337109" y="4018386"/>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Gluten" pitchFamily="2" charset="0"/>
                <a:ea typeface="+mn-ea"/>
                <a:cs typeface="+mn-cs"/>
              </a:rPr>
              <a:t>2</a:t>
            </a:r>
            <a:endPar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endParaRPr>
          </a:p>
        </p:txBody>
      </p:sp>
      <p:sp>
        <p:nvSpPr>
          <p:cNvPr id="13" name="Oval 12">
            <a:hlinkClick r:id="rId6" action="ppaction://hlinksldjump"/>
            <a:extLst>
              <a:ext uri="{FF2B5EF4-FFF2-40B4-BE49-F238E27FC236}">
                <a16:creationId xmlns:a16="http://schemas.microsoft.com/office/drawing/2014/main" id="{63D05DE6-1CA5-42B1-BB46-8AE1F3865D21}"/>
              </a:ext>
            </a:extLst>
          </p:cNvPr>
          <p:cNvSpPr/>
          <p:nvPr/>
        </p:nvSpPr>
        <p:spPr>
          <a:xfrm>
            <a:off x="8736562" y="1497563"/>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Gluten" pitchFamily="2" charset="0"/>
                <a:ea typeface="+mn-ea"/>
                <a:cs typeface="+mn-cs"/>
              </a:rPr>
              <a:t>3</a:t>
            </a:r>
            <a:endParaRPr kumimoji="0" lang="en-US" sz="5400" b="1" i="0" u="none" strike="noStrike" kern="1200" cap="none" spc="0" normalizeH="0" baseline="0" noProof="0" dirty="0">
              <a:ln>
                <a:noFill/>
              </a:ln>
              <a:solidFill>
                <a:prstClr val="black"/>
              </a:solidFill>
              <a:effectLst/>
              <a:uLnTx/>
              <a:uFillTx/>
              <a:latin typeface="Gluten" pitchFamily="2" charset="0"/>
              <a:ea typeface="+mn-ea"/>
              <a:cs typeface="+mn-cs"/>
            </a:endParaRPr>
          </a:p>
        </p:txBody>
      </p:sp>
      <p:pic>
        <p:nvPicPr>
          <p:cNvPr id="1026" name="Picture 2">
            <a:extLst>
              <a:ext uri="{FF2B5EF4-FFF2-40B4-BE49-F238E27FC236}">
                <a16:creationId xmlns:a16="http://schemas.microsoft.com/office/drawing/2014/main" id="{5EA1418C-889C-4538-A2C6-61C094EEF4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40" y="1522664"/>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D30FEBC-422A-4D33-B5DC-3F13040CC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613" y="3006245"/>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4B05B732-716E-435E-B76F-F825E5756B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117" y="2236235"/>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4F825B6D-0899-430A-90BB-546AF3121D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173" y="4358953"/>
            <a:ext cx="2198759" cy="1291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E18115B-A1A8-4E23-912A-F1EE1DCD90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6706" y="1813480"/>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7A83C0B7-A649-4365-9C9E-53D20A9D1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1957" y="3506756"/>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2CDEE99-A278-47D7-A7C3-DE2120D05B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5769" y="34265"/>
            <a:ext cx="1748127" cy="10268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30C8F19-538A-4002-8C2E-9374EEAEE3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3655" y="665864"/>
            <a:ext cx="1748127" cy="1026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8" action="ppaction://hlinksldjump"/>
            <a:extLst>
              <a:ext uri="{FF2B5EF4-FFF2-40B4-BE49-F238E27FC236}">
                <a16:creationId xmlns:a16="http://schemas.microsoft.com/office/drawing/2014/main" id="{23C481B7-368B-406C-AAD9-DA3B69CDF353}"/>
              </a:ext>
            </a:extLst>
          </p:cNvPr>
          <p:cNvSpPr/>
          <p:nvPr/>
        </p:nvSpPr>
        <p:spPr>
          <a:xfrm>
            <a:off x="9318171" y="5825027"/>
            <a:ext cx="2743200" cy="818371"/>
          </a:xfrm>
          <a:prstGeom prst="roundRect">
            <a:avLst>
              <a:gd name="adj" fmla="val 50000"/>
            </a:avLst>
          </a:prstGeom>
          <a:solidFill>
            <a:srgbClr val="FFFF66"/>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0"/>
                <a:solidFill>
                  <a:srgbClr val="FFC000">
                    <a:lumMod val="50000"/>
                  </a:srgbClr>
                </a:solidFill>
                <a:effectLst>
                  <a:innerShdw blurRad="63500" dist="50800" dir="13500000">
                    <a:srgbClr val="000000">
                      <a:alpha val="50000"/>
                    </a:srgbClr>
                  </a:innerShdw>
                </a:effectLst>
                <a:uLnTx/>
                <a:uFillTx/>
                <a:latin typeface="UTM Cookies" panose="02040603050506020204" pitchFamily="18" charset="0"/>
                <a:ea typeface="+mn-ea"/>
                <a:cs typeface="+mn-cs"/>
              </a:rPr>
              <a:t>KẾT THÚC</a:t>
            </a:r>
          </a:p>
        </p:txBody>
      </p:sp>
    </p:spTree>
    <p:extLst>
      <p:ext uri="{BB962C8B-B14F-4D97-AF65-F5344CB8AC3E}">
        <p14:creationId xmlns:p14="http://schemas.microsoft.com/office/powerpoint/2010/main" val="952118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6" presetClass="entr" presetSubtype="3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out)">
                                      <p:cBhvr>
                                        <p:cTn id="17" dur="20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out)">
                                      <p:cBhvr>
                                        <p:cTn id="27" dur="20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out)">
                                      <p:cBhvr>
                                        <p:cTn id="37" dur="20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childTnLst>
        </p:cTn>
      </p:par>
    </p:tnLst>
    <p:bldLst>
      <p:bldP spid="4"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
            <a:extLst>
              <a:ext uri="{FF2B5EF4-FFF2-40B4-BE49-F238E27FC236}">
                <a16:creationId xmlns:a16="http://schemas.microsoft.com/office/drawing/2014/main" id="{393D5316-586F-41D6-BA8A-6B67183771AD}"/>
              </a:ext>
            </a:extLst>
          </p:cNvPr>
          <p:cNvSpPr/>
          <p:nvPr/>
        </p:nvSpPr>
        <p:spPr>
          <a:xfrm>
            <a:off x="2152650" y="2996883"/>
            <a:ext cx="8782050" cy="1904499"/>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FFC000">
                    <a:lumMod val="50000"/>
                  </a:srgbClr>
                </a:solidFill>
                <a:latin typeface="Calibri" panose="020F0502020204030204"/>
              </a:rPr>
              <a:t>Đại hội thể thao Ô-lim-pích có từ gần 3 000 năm trước ở Hy Lạp cổ.</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7"/>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657350" y="437773"/>
              <a:ext cx="9201344" cy="1323439"/>
            </a:xfrm>
            <a:prstGeom prst="rect">
              <a:avLst/>
            </a:prstGeom>
            <a:noFill/>
          </p:spPr>
          <p:txBody>
            <a:bodyPr wrap="square" rtlCol="0">
              <a:spAutoFit/>
            </a:bodyPr>
            <a:lstStyle/>
            <a:p>
              <a:pPr marL="0" marR="0" algn="ctr">
                <a:spcBef>
                  <a:spcPts val="0"/>
                </a:spcBef>
                <a:spcAft>
                  <a:spcPts val="0"/>
                </a:spcAft>
              </a:pPr>
              <a:r>
                <a:rPr lang="nl-NL" sz="4000" b="1" dirty="0">
                  <a:effectLst/>
                  <a:ea typeface="Times New Roman" panose="02020603050405020304" pitchFamily="18" charset="0"/>
                </a:rPr>
                <a:t>Đại hội thể thao Ô-lim-pích có từ bao giờ và ở đâu?</a:t>
              </a:r>
              <a:endParaRPr lang="en-US" sz="4000" b="1" dirty="0">
                <a:effectLst/>
                <a:ea typeface="Times New Roman" panose="02020603050405020304" pitchFamily="18" charset="0"/>
              </a:endParaRPr>
            </a:p>
          </p:txBody>
        </p:sp>
      </p:grpSp>
      <p:sp>
        <p:nvSpPr>
          <p:cNvPr id="21" name="Oval 20">
            <a:hlinkClick r:id="rId8" action="ppaction://hlinksldjump"/>
            <a:extLst>
              <a:ext uri="{FF2B5EF4-FFF2-40B4-BE49-F238E27FC236}">
                <a16:creationId xmlns:a16="http://schemas.microsoft.com/office/drawing/2014/main" id="{536D7D14-1933-4302-A9E7-2415A7BCC544}"/>
              </a:ext>
            </a:extLst>
          </p:cNvPr>
          <p:cNvSpPr/>
          <p:nvPr/>
        </p:nvSpPr>
        <p:spPr>
          <a:xfrm>
            <a:off x="688909" y="681950"/>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9840676" y="3282633"/>
            <a:ext cx="1275193" cy="102015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0107" y="-242119"/>
            <a:ext cx="487363" cy="487363"/>
          </a:xfrm>
          <a:prstGeom prst="rect">
            <a:avLst/>
          </a:prstGeom>
        </p:spPr>
      </p:pic>
      <p:pic>
        <p:nvPicPr>
          <p:cNvPr id="15" name="Picture 115" descr="ALRMCLOK">
            <a:extLst>
              <a:ext uri="{FF2B5EF4-FFF2-40B4-BE49-F238E27FC236}">
                <a16:creationId xmlns:a16="http://schemas.microsoft.com/office/drawing/2014/main" id="{AAB6D023-13E1-4D73-9F4D-E5D9662C17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A24DCAE9-0388-4CB2-AAFA-60A940D26A76}"/>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1E4F7D9C-CA4A-4040-9DCF-709DDF0510C2}"/>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BB01C7C9-4ECD-4F6D-BBEC-7779E9BF401E}"/>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E2C3ACA0-86A0-40A6-B5A3-C576F63A9F8C}"/>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4F8D1ED3-7217-482F-BB41-80581B328AA9}"/>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D3621FF4-F7AE-461D-9A2C-9DDAECA8E1C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5273E38-7191-416B-9BB1-B8AF7D83309E}"/>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4A93ADCC-01BD-446C-B022-AC02E09EFEDF}"/>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10ADAFB1-EBC5-4C09-9D2C-1F96173EC660}"/>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F97C19ED-2B4D-4095-BDB7-09E6B4E60E46}"/>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2923F3D5-CFC3-4B3F-9555-B9D83E766E65}"/>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441481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6"/>
                </p:tgtEl>
              </p:cMediaNode>
            </p:audi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beep.wav"/>
                                        </p:tgtEl>
                                      </p:cMediaNode>
                                    </p:audio>
                                  </p:subTnLst>
                                </p:cTn>
                              </p:par>
                            </p:childTnLst>
                          </p:cTn>
                        </p:par>
                        <p:par>
                          <p:cTn id="21" fill="hold">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beep.wav"/>
                                        </p:tgtEl>
                                      </p:cMediaNode>
                                    </p:audio>
                                  </p:subTnLst>
                                </p:cTn>
                              </p:par>
                            </p:childTnLst>
                          </p:cTn>
                        </p:par>
                        <p:par>
                          <p:cTn id="24" fill="hold">
                            <p:stCondLst>
                              <p:cond delay="2000"/>
                            </p:stCondLst>
                            <p:childTnLst>
                              <p:par>
                                <p:cTn id="25" presetID="1" presetClass="entr" presetSubtype="0" fill="hold" grpId="0" nodeType="afterEffect">
                                  <p:stCondLst>
                                    <p:cond delay="100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beep.wav"/>
                                        </p:tgtEl>
                                      </p:cMediaNode>
                                    </p:audio>
                                  </p:subTnLst>
                                </p:cTn>
                              </p:par>
                            </p:childTnLst>
                          </p:cTn>
                        </p:par>
                        <p:par>
                          <p:cTn id="27" fill="hold">
                            <p:stCondLst>
                              <p:cond delay="3000"/>
                            </p:stCondLst>
                            <p:childTnLst>
                              <p:par>
                                <p:cTn id="28" presetID="1" presetClass="entr" presetSubtype="0" fill="hold" grpId="0" nodeType="afterEffect">
                                  <p:stCondLst>
                                    <p:cond delay="1000"/>
                                  </p:stCondLst>
                                  <p:childTnLst>
                                    <p:set>
                                      <p:cBhvr>
                                        <p:cTn id="2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7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8000"/>
                            </p:stCondLst>
                            <p:childTnLst>
                              <p:par>
                                <p:cTn id="43" presetID="1" presetClass="entr" presetSubtype="0" fill="hold" grpId="0" nodeType="afterEffect">
                                  <p:stCondLst>
                                    <p:cond delay="1000"/>
                                  </p:stCondLst>
                                  <p:childTnLst>
                                    <p:set>
                                      <p:cBhvr>
                                        <p:cTn id="4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9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10000"/>
                            </p:stCondLst>
                            <p:childTnLst>
                              <p:par>
                                <p:cTn id="49" presetID="1" presetClass="entr" presetSubtype="0" fill="hold" grpId="0" nodeType="afterEffect">
                                  <p:stCondLst>
                                    <p:cond delay="100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childTnLst>
        </p:cTn>
      </p:par>
    </p:tnLst>
    <p:bldLst>
      <p:bldP spid="19" grpId="0"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
            <a:extLst>
              <a:ext uri="{FF2B5EF4-FFF2-40B4-BE49-F238E27FC236}">
                <a16:creationId xmlns:a16="http://schemas.microsoft.com/office/drawing/2014/main" id="{17082A58-651E-4484-8D83-BC02F4033155}"/>
              </a:ext>
            </a:extLst>
          </p:cNvPr>
          <p:cNvSpPr/>
          <p:nvPr/>
        </p:nvSpPr>
        <p:spPr>
          <a:xfrm>
            <a:off x="632666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B</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4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9" name="b">
            <a:extLst>
              <a:ext uri="{FF2B5EF4-FFF2-40B4-BE49-F238E27FC236}">
                <a16:creationId xmlns:a16="http://schemas.microsoft.com/office/drawing/2014/main" id="{393D5316-586F-41D6-BA8A-6B67183771AD}"/>
              </a:ext>
            </a:extLst>
          </p:cNvPr>
          <p:cNvSpPr/>
          <p:nvPr/>
        </p:nvSpPr>
        <p:spPr>
          <a:xfrm>
            <a:off x="46714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3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9"/>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2019300" y="442483"/>
              <a:ext cx="84774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Bài</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lang="nl-NL" sz="4400" b="1" dirty="0">
                  <a:solidFill>
                    <a:schemeClr val="accent2">
                      <a:lumMod val="75000"/>
                    </a:schemeClr>
                  </a:solidFill>
                  <a:effectLst/>
                  <a:ea typeface="Times New Roman" panose="02020603050405020304" pitchFamily="18" charset="0"/>
                </a:rPr>
                <a:t>Ngọn lửa ô-lim-pích</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chia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làm</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mấy</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đoạn</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a:t>
              </a:r>
            </a:p>
          </p:txBody>
        </p:sp>
      </p:grpSp>
      <p:sp>
        <p:nvSpPr>
          <p:cNvPr id="21" name="Oval 20">
            <a:hlinkClick r:id="rId10" action="ppaction://hlinksldjump"/>
            <a:extLst>
              <a:ext uri="{FF2B5EF4-FFF2-40B4-BE49-F238E27FC236}">
                <a16:creationId xmlns:a16="http://schemas.microsoft.com/office/drawing/2014/main" id="{536D7D14-1933-4302-A9E7-2415A7BCC544}"/>
              </a:ext>
            </a:extLst>
          </p:cNvPr>
          <p:cNvSpPr/>
          <p:nvPr/>
        </p:nvSpPr>
        <p:spPr>
          <a:xfrm>
            <a:off x="1298343" y="709628"/>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2</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47577" y="2435449"/>
            <a:ext cx="1355860" cy="1084686"/>
          </a:xfrm>
          <a:prstGeom prst="rect">
            <a:avLst/>
          </a:prstGeom>
        </p:spPr>
      </p:pic>
      <p:pic>
        <p:nvPicPr>
          <p:cNvPr id="9" name="Am-thanh-tra-loi-sai-www_tiengdong_com">
            <a:hlinkClick r:id="" action="ppaction://media"/>
            <a:extLst>
              <a:ext uri="{FF2B5EF4-FFF2-40B4-BE49-F238E27FC236}">
                <a16:creationId xmlns:a16="http://schemas.microsoft.com/office/drawing/2014/main" id="{DECEDEB9-12F9-4236-AA15-4DE8C7CA328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7477" y="632983"/>
            <a:ext cx="487363" cy="48736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10107" y="-242119"/>
            <a:ext cx="487363" cy="487363"/>
          </a:xfrm>
          <a:prstGeom prst="rect">
            <a:avLst/>
          </a:prstGeom>
        </p:spPr>
      </p:pic>
      <p:pic>
        <p:nvPicPr>
          <p:cNvPr id="29" name="Am-thanh-tra-loi-sai-www_tiengdong_com">
            <a:hlinkClick r:id="" action="ppaction://media"/>
            <a:extLst>
              <a:ext uri="{FF2B5EF4-FFF2-40B4-BE49-F238E27FC236}">
                <a16:creationId xmlns:a16="http://schemas.microsoft.com/office/drawing/2014/main" id="{BD2D382B-E5E6-4ABF-9927-69B2FE223B7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7477" y="1407239"/>
            <a:ext cx="487363" cy="487363"/>
          </a:xfrm>
          <a:prstGeom prst="rect">
            <a:avLst/>
          </a:prstGeom>
        </p:spPr>
      </p:pic>
      <p:pic>
        <p:nvPicPr>
          <p:cNvPr id="30" name="Am-thanh-tra-loi-sai-www_tiengdong_com">
            <a:hlinkClick r:id="" action="ppaction://media"/>
            <a:extLst>
              <a:ext uri="{FF2B5EF4-FFF2-40B4-BE49-F238E27FC236}">
                <a16:creationId xmlns:a16="http://schemas.microsoft.com/office/drawing/2014/main" id="{199546FE-30CB-4C95-A6FE-A4E9298EB51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7477" y="2181495"/>
            <a:ext cx="487363" cy="487363"/>
          </a:xfrm>
          <a:prstGeom prst="rect">
            <a:avLst/>
          </a:prstGeom>
        </p:spPr>
      </p:pic>
      <p:sp>
        <p:nvSpPr>
          <p:cNvPr id="32" name="c">
            <a:extLst>
              <a:ext uri="{FF2B5EF4-FFF2-40B4-BE49-F238E27FC236}">
                <a16:creationId xmlns:a16="http://schemas.microsoft.com/office/drawing/2014/main" id="{AD6421BF-5A80-4AAD-BA47-08E159A7320F}"/>
              </a:ext>
            </a:extLst>
          </p:cNvPr>
          <p:cNvSpPr/>
          <p:nvPr/>
        </p:nvSpPr>
        <p:spPr>
          <a:xfrm>
            <a:off x="46714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C</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2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4" name="d">
            <a:extLst>
              <a:ext uri="{FF2B5EF4-FFF2-40B4-BE49-F238E27FC236}">
                <a16:creationId xmlns:a16="http://schemas.microsoft.com/office/drawing/2014/main" id="{DFBD4E6B-D1F7-4F68-A259-10234574E0E5}"/>
              </a:ext>
            </a:extLst>
          </p:cNvPr>
          <p:cNvSpPr/>
          <p:nvPr/>
        </p:nvSpPr>
        <p:spPr>
          <a:xfrm>
            <a:off x="632666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D</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5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pic>
        <p:nvPicPr>
          <p:cNvPr id="15" name="Picture 115" descr="ALRMCLOK">
            <a:extLst>
              <a:ext uri="{FF2B5EF4-FFF2-40B4-BE49-F238E27FC236}">
                <a16:creationId xmlns:a16="http://schemas.microsoft.com/office/drawing/2014/main" id="{0767134F-3ED3-4A61-BE8F-5A60BB365A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272DEDBA-F83D-4B73-B871-34742186F0EF}"/>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B74EC6B4-70E6-440B-A042-B82CBDC30E64}"/>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9919036D-5628-426F-B18C-EEC676C3F075}"/>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52650F8D-7F7E-4F94-B5A9-C045FDD5EBA1}"/>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9D25D5F0-216B-4643-B254-92A592D04DF4}"/>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A3BAEB10-1536-4228-8123-2858D0C910B2}"/>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2E96FF3-3F7C-4CB5-BCD7-764F6EC50A74}"/>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B09E0B24-4452-40DC-9FD2-5D6F46341C2B}"/>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6A51138F-573F-40F0-97AF-D43D707349C2}"/>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14D275C3-C8C2-4393-934D-2E4ABBAD6CA2}"/>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FF457559-C375-4C3C-8026-207E5AC7F7A2}"/>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4964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5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5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65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14:bounceEnd="65000">
                                          <p:cBhvr additive="base">
                                            <p:cTn id="19" dur="1000" fill="hold"/>
                                            <p:tgtEl>
                                              <p:spTgt spid="34"/>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7"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7"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7"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7"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ppt_x"/>
                                              </p:val>
                                            </p:tav>
                                            <p:tav tm="100000">
                                              <p:val>
                                                <p:strVal val="#ppt_x"/>
                                              </p:val>
                                            </p:tav>
                                          </p:tavLst>
                                        </p:anim>
                                        <p:anim calcmode="lin" valueType="num">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6"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6"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6"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6"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6"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6"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6"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16"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6"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16"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7"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7"/>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848912" y="399488"/>
              <a:ext cx="88792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Em</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nêu</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lại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nội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dung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của</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bài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đọc</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a:t>
              </a:r>
            </a:p>
          </p:txBody>
        </p:sp>
      </p:grpSp>
      <p:sp>
        <p:nvSpPr>
          <p:cNvPr id="21" name="Oval 20">
            <a:hlinkClick r:id="rId8" action="ppaction://hlinksldjump"/>
            <a:extLst>
              <a:ext uri="{FF2B5EF4-FFF2-40B4-BE49-F238E27FC236}">
                <a16:creationId xmlns:a16="http://schemas.microsoft.com/office/drawing/2014/main" id="{536D7D14-1933-4302-A9E7-2415A7BCC544}"/>
              </a:ext>
            </a:extLst>
          </p:cNvPr>
          <p:cNvSpPr/>
          <p:nvPr/>
        </p:nvSpPr>
        <p:spPr>
          <a:xfrm>
            <a:off x="964670" y="632983"/>
            <a:ext cx="922342" cy="810151"/>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3</a:t>
            </a:r>
          </a:p>
        </p:txBody>
      </p:sp>
      <p:pic>
        <p:nvPicPr>
          <p:cNvPr id="15" name="Picture 115" descr="ALRMCLOK">
            <a:extLst>
              <a:ext uri="{FF2B5EF4-FFF2-40B4-BE49-F238E27FC236}">
                <a16:creationId xmlns:a16="http://schemas.microsoft.com/office/drawing/2014/main" id="{E1BC7C40-177A-4334-B1E1-D98E90FC8A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1A6C62A4-577B-436F-B3B5-FFF1D4CE61A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EDEBCC33-DEBB-4FAD-A84E-2E6C677A9E9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20ECEC6F-AAEF-4FD6-83F2-C92FBDCFA35C}"/>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BFCDFCCB-680C-4D1E-8D4A-94F0D84443E4}"/>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C70DC4A3-98AB-430C-8F0D-95C2636F9A4B}"/>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45046474-F313-4A09-AC85-2C32A5F44E3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547C869D-A221-4FDE-BB34-68D7AD0A6B0F}"/>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6C516FB3-2852-4A90-9945-478517B485C5}"/>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0E7D78BE-4571-47AE-BE26-BECE3BDD0348}"/>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AAE013F6-5467-48C7-BA78-B0A0335E150C}"/>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BECCB4F8-A3EC-4E0B-A9E6-790CA24BF66D}"/>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36" name="b">
            <a:extLst>
              <a:ext uri="{FF2B5EF4-FFF2-40B4-BE49-F238E27FC236}">
                <a16:creationId xmlns:a16="http://schemas.microsoft.com/office/drawing/2014/main" id="{CEAD8D28-D798-4413-9CB6-F78341804D71}"/>
              </a:ext>
            </a:extLst>
          </p:cNvPr>
          <p:cNvSpPr/>
          <p:nvPr/>
        </p:nvSpPr>
        <p:spPr>
          <a:xfrm>
            <a:off x="495300" y="2495221"/>
            <a:ext cx="11591925" cy="3019754"/>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C000">
                    <a:lumMod val="50000"/>
                  </a:srgbClr>
                </a:solidFill>
                <a:latin typeface="Calibri" panose="020F0502020204030204"/>
              </a:rPr>
              <a:t>Bài đọc cho biết những thông tin về Đại hội thể thao Ô-lim-pích và ý nghĩa của ngọn lửa Ô-lim-pích. Qua đó ta thấy được rằng thể thao có khả năng kết nối con người trên thế giới với nhau, đem lại không khí hòa bình, hữu nghị trên thế giới,… </a:t>
            </a:r>
          </a:p>
        </p:txBody>
      </p:sp>
      <p:pic>
        <p:nvPicPr>
          <p:cNvPr id="37" name="Đúng">
            <a:extLst>
              <a:ext uri="{FF2B5EF4-FFF2-40B4-BE49-F238E27FC236}">
                <a16:creationId xmlns:a16="http://schemas.microsoft.com/office/drawing/2014/main" id="{4EF5F569-C787-4272-8868-E7D90C0620B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449667" y="5477058"/>
            <a:ext cx="1275193" cy="1020153"/>
          </a:xfrm>
          <a:prstGeom prst="rect">
            <a:avLst/>
          </a:prstGeom>
        </p:spPr>
      </p:pic>
      <p:pic>
        <p:nvPicPr>
          <p:cNvPr id="38" name="Tieng-tinh-tinh-www_nhacchuongvui_com">
            <a:hlinkClick r:id="" action="ppaction://media"/>
            <a:extLst>
              <a:ext uri="{FF2B5EF4-FFF2-40B4-BE49-F238E27FC236}">
                <a16:creationId xmlns:a16="http://schemas.microsoft.com/office/drawing/2014/main" id="{B5A00A25-7112-4EBD-A79F-CB75E63F142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0107" y="-242119"/>
            <a:ext cx="487363" cy="487363"/>
          </a:xfrm>
          <a:prstGeom prst="rect">
            <a:avLst/>
          </a:prstGeom>
        </p:spPr>
      </p:pic>
    </p:spTree>
    <p:extLst>
      <p:ext uri="{BB962C8B-B14F-4D97-AF65-F5344CB8AC3E}">
        <p14:creationId xmlns:p14="http://schemas.microsoft.com/office/powerpoint/2010/main" val="1598893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beep.wav"/>
                                        </p:tgtEl>
                                      </p:cMediaNode>
                                    </p:audio>
                                  </p:subTnLst>
                                </p:cTn>
                              </p:par>
                            </p:childTnLst>
                          </p:cTn>
                        </p:par>
                        <p:par>
                          <p:cTn id="20" fill="hold">
                            <p:stCondLst>
                              <p:cond delay="1000"/>
                            </p:stCondLst>
                            <p:childTnLst>
                              <p:par>
                                <p:cTn id="21" presetID="1" presetClass="entr" presetSubtype="0"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beep.wav"/>
                                        </p:tgtEl>
                                      </p:cMediaNode>
                                    </p:audio>
                                  </p:subTnLst>
                                </p:cTn>
                              </p:par>
                            </p:childTnLst>
                          </p:cTn>
                        </p:par>
                        <p:par>
                          <p:cTn id="23" fill="hold">
                            <p:stCondLst>
                              <p:cond delay="2000"/>
                            </p:stCondLst>
                            <p:childTnLst>
                              <p:par>
                                <p:cTn id="24" presetID="1" presetClass="entr" presetSubtype="0" fill="hold" grpId="0" nodeType="afterEffect">
                                  <p:stCondLst>
                                    <p:cond delay="1000"/>
                                  </p:stCondLst>
                                  <p:childTnLst>
                                    <p:set>
                                      <p:cBhvr>
                                        <p:cTn id="2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4000"/>
                            </p:stCondLst>
                            <p:childTnLst>
                              <p:par>
                                <p:cTn id="30" presetID="1" presetClass="entr" presetSubtype="0"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5000"/>
                            </p:stCondLst>
                            <p:childTnLst>
                              <p:par>
                                <p:cTn id="33" presetID="1" presetClass="entr" presetSubtype="0" fill="hold" grpId="0" nodeType="afterEffect">
                                  <p:stCondLst>
                                    <p:cond delay="100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6000"/>
                            </p:stCondLst>
                            <p:childTnLst>
                              <p:par>
                                <p:cTn id="36" presetID="1" presetClass="entr" presetSubtype="0" fill="hold" grpId="0" nodeType="afterEffect">
                                  <p:stCondLst>
                                    <p:cond delay="100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7000"/>
                            </p:stCondLst>
                            <p:childTnLst>
                              <p:par>
                                <p:cTn id="39" presetID="1" presetClass="entr" presetSubtype="0" fill="hold" grpId="0" nodeType="afterEffect">
                                  <p:stCondLst>
                                    <p:cond delay="1000"/>
                                  </p:stCondLst>
                                  <p:childTnLst>
                                    <p:set>
                                      <p:cBhvr>
                                        <p:cTn id="4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8000"/>
                            </p:stCondLst>
                            <p:childTnLst>
                              <p:par>
                                <p:cTn id="42" presetID="1" presetClass="entr" presetSubtype="0" fill="hold" grpId="0" nodeType="afterEffect">
                                  <p:stCondLst>
                                    <p:cond delay="1000"/>
                                  </p:stCondLst>
                                  <p:childTnLst>
                                    <p:set>
                                      <p:cBhvr>
                                        <p:cTn id="4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9000"/>
                            </p:stCondLst>
                            <p:childTnLst>
                              <p:par>
                                <p:cTn id="45" presetID="1" presetClass="entr" presetSubtype="0" fill="hold" grpId="0" nodeType="afterEffect">
                                  <p:stCondLst>
                                    <p:cond delay="100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10000"/>
                            </p:stCondLst>
                            <p:childTnLst>
                              <p:par>
                                <p:cTn id="48" presetID="1" presetClass="entr" presetSubtype="0" fill="hold" grpId="0" nodeType="afterEffect">
                                  <p:stCondLst>
                                    <p:cond delay="1000"/>
                                  </p:stCondLst>
                                  <p:childTnLst>
                                    <p:set>
                                      <p:cBhvr>
                                        <p:cTn id="4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38"/>
                </p:tgtEl>
              </p:cMediaNode>
            </p:audio>
          </p:childTnLst>
        </p:cTn>
      </p:par>
    </p:tnLst>
    <p:bldLst>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7">
            <a:extLst>
              <a:ext uri="{FF2B5EF4-FFF2-40B4-BE49-F238E27FC236}">
                <a16:creationId xmlns:a16="http://schemas.microsoft.com/office/drawing/2014/main" id="{C137098A-EE07-4748-B6DF-3D7C3EF288BF}"/>
              </a:ext>
            </a:extLst>
          </p:cNvPr>
          <p:cNvSpPr txBox="1"/>
          <p:nvPr/>
        </p:nvSpPr>
        <p:spPr>
          <a:xfrm>
            <a:off x="571500" y="956235"/>
            <a:ext cx="11096625"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3600" b="1" dirty="0">
                <a:solidFill>
                  <a:srgbClr val="0C8458"/>
                </a:solidFill>
                <a:latin typeface="Calibri" panose="020F0502020204030204" pitchFamily="34" charset="0"/>
                <a:ea typeface="字魂95号-手刻宋" pitchFamily="2" charset="-122"/>
                <a:cs typeface="Calibri" panose="020F0502020204030204" pitchFamily="34" charset="0"/>
              </a:rPr>
              <a:t>Cùng bạn trao đổi về công dụng của các đồ vật dưới đây:</a:t>
            </a:r>
            <a:endParaRPr kumimoji="0" lang="zh-CN" altLang="en-US" sz="3600" b="1" i="0" u="none" strike="noStrike" kern="1200" cap="none" spc="0" normalizeH="0" baseline="0" noProof="0" dirty="0">
              <a:ln>
                <a:noFill/>
              </a:ln>
              <a:solidFill>
                <a:srgbClr val="0C8458"/>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5" name="Picture 4">
            <a:extLst>
              <a:ext uri="{FF2B5EF4-FFF2-40B4-BE49-F238E27FC236}">
                <a16:creationId xmlns:a16="http://schemas.microsoft.com/office/drawing/2014/main" id="{8398643F-AA2C-3C93-C9F9-E151AEB5519A}"/>
              </a:ext>
            </a:extLst>
          </p:cNvPr>
          <p:cNvPicPr>
            <a:picLocks noChangeAspect="1"/>
          </p:cNvPicPr>
          <p:nvPr/>
        </p:nvPicPr>
        <p:blipFill>
          <a:blip r:embed="rId5"/>
          <a:stretch>
            <a:fillRect/>
          </a:stretch>
        </p:blipFill>
        <p:spPr>
          <a:xfrm>
            <a:off x="2919412" y="2076449"/>
            <a:ext cx="6721293" cy="187642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7F232FCE-6117-700D-C299-436F72CBF4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475" y="3906843"/>
            <a:ext cx="2616376" cy="321783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CC32FD30-143E-469C-8E5B-0663F38190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074" y="3683663"/>
            <a:ext cx="2342401" cy="3233405"/>
          </a:xfrm>
          <a:prstGeom prst="rect">
            <a:avLst/>
          </a:prstGeom>
        </p:spPr>
      </p:pic>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14:presetBounceEnd="4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1884</Words>
  <Application>Microsoft Office PowerPoint</Application>
  <PresentationFormat>Widescreen</PresentationFormat>
  <Paragraphs>169</Paragraphs>
  <Slides>33</Slides>
  <Notes>14</Notes>
  <HiddenSlides>0</HiddenSlides>
  <MMClips>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等线</vt:lpstr>
      <vt:lpstr>#9Slide07 SVNZiclets</vt:lpstr>
      <vt:lpstr>.VnBlack</vt:lpstr>
      <vt:lpstr>Arial</vt:lpstr>
      <vt:lpstr>Arial-Rounded</vt:lpstr>
      <vt:lpstr>Calibri</vt:lpstr>
      <vt:lpstr>Calibri Light</vt:lpstr>
      <vt:lpstr>Gluten</vt:lpstr>
      <vt:lpstr>Livvic</vt:lpstr>
      <vt:lpstr>LNTH-Wash Your Hand</vt:lpstr>
      <vt:lpstr>SVN-Standly</vt:lpstr>
      <vt:lpstr>SVN-Sticky Toffee Pudding</vt:lpstr>
      <vt:lpstr>Times New Roman</vt:lpstr>
      <vt:lpstr>UTM Cookies</vt:lpstr>
      <vt:lpstr>字魂95号-手刻宋</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cp:revision>
  <dcterms:created xsi:type="dcterms:W3CDTF">2023-05-16T10:11:16Z</dcterms:created>
  <dcterms:modified xsi:type="dcterms:W3CDTF">2023-05-16T10:13:49Z</dcterms:modified>
</cp:coreProperties>
</file>